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  <p:sldMasterId id="2147483703" r:id="rId2"/>
    <p:sldMasterId id="2147483704" r:id="rId3"/>
    <p:sldMasterId id="2147483705" r:id="rId4"/>
  </p:sldMasterIdLst>
  <p:notesMasterIdLst>
    <p:notesMasterId r:id="rId24"/>
  </p:notesMasterIdLst>
  <p:handoutMasterIdLst>
    <p:handoutMasterId r:id="rId25"/>
  </p:handoutMasterIdLst>
  <p:sldIdLst>
    <p:sldId id="368" r:id="rId5"/>
    <p:sldId id="371" r:id="rId6"/>
    <p:sldId id="372" r:id="rId7"/>
    <p:sldId id="369" r:id="rId8"/>
    <p:sldId id="370" r:id="rId9"/>
    <p:sldId id="366" r:id="rId10"/>
    <p:sldId id="367" r:id="rId11"/>
    <p:sldId id="269" r:id="rId12"/>
    <p:sldId id="272" r:id="rId13"/>
    <p:sldId id="275" r:id="rId14"/>
    <p:sldId id="271" r:id="rId15"/>
    <p:sldId id="314" r:id="rId16"/>
    <p:sldId id="352" r:id="rId17"/>
    <p:sldId id="315" r:id="rId18"/>
    <p:sldId id="274" r:id="rId19"/>
    <p:sldId id="350" r:id="rId20"/>
    <p:sldId id="373" r:id="rId21"/>
    <p:sldId id="374" r:id="rId22"/>
    <p:sldId id="276" r:id="rId23"/>
  </p:sldIdLst>
  <p:sldSz cx="9144000" cy="6858000" type="screen4x3"/>
  <p:notesSz cx="7099300" cy="10234613"/>
  <p:custDataLst>
    <p:tags r:id="rId26"/>
  </p:custDataLst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44" autoAdjust="0"/>
    <p:restoredTop sz="94660"/>
  </p:normalViewPr>
  <p:slideViewPr>
    <p:cSldViewPr>
      <p:cViewPr varScale="1">
        <p:scale>
          <a:sx n="131" d="100"/>
          <a:sy n="131" d="100"/>
        </p:scale>
        <p:origin x="118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9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pPr>
              <a:defRPr/>
            </a:pPr>
            <a:fld id="{6229B33A-1BB9-46D4-A29F-54B09923F6C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10610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38600" y="0"/>
            <a:ext cx="3048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762000"/>
            <a:ext cx="50800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876800"/>
            <a:ext cx="52578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38600" y="9753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B4A1C3D-7631-4A5C-94E2-DF41F66DE83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4189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1909A-24BB-4C09-B51C-32B097874FE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3CFC1E-EA83-4F57-9B52-715CFDD40FD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359B24-4337-4983-85A0-0AEA07F936D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7623-4B95-47ED-BD1A-F56C1396F71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B46AD-467D-4958-8CE9-44080BAE43B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39EC7-1340-4FE7-BAAF-F8C65F008DD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5543A-73F7-4EA2-9BA3-46D6411A23F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2DAD8-5552-4C92-A6DB-952789A7A5D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5E8DE-06C5-4EC5-B21B-2B800616C86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F9633-DF69-4BBB-8FBA-66515B9042F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AD1EA-1184-4823-B6BA-05582633C99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3FBB3C-43DF-4288-9697-7E1E82453ED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C8B277-953C-4CA8-A858-E0C054CE208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A0B98-27CF-4D7E-8207-209B2573105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B75D8-BEB0-4930-8B9F-BAD5ADCD99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013043-8C55-4590-A80E-42EBA2027BB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2C1B42-7204-4FBA-B97B-38CC5C925C5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368D8-E227-4917-875C-DABED535209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E7A7C-6CDD-491E-8578-D80F803E812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CDD35F-DFA4-4115-96BF-404ECD0A949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53693-1E7A-4F3A-B5CE-6B9F2485572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C711F-98A7-4025-8327-B2202BB3400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21E278-8419-4745-8BCB-53DC173B5E5C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09594-1D4A-4B43-996D-F636BA3AC11A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B90BB-29EC-4CEF-A2FB-75DDDA26223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38D2C6-43CF-4789-A458-B8E4489B97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22B02-8429-4A8A-9ECE-89DC144575A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B9AD1-20E0-44A0-8589-3A2ED6F7A40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6C7970-CF7E-43DA-8173-78938A58F65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A0D4E-0956-44E2-99DF-B1FECA02F49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860556-B2AA-4DC8-8783-CA20DF5B2F1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E0708-90B6-4DB3-810D-C01669F1AA3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6148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6842E-FE1F-40E2-B11D-C01DDC13940F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70598-324A-49F9-8A97-18F8A549657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7E46D-EE3A-4553-A519-394572402089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A3DA98-F166-4060-BD23-ADC00D4B847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9C92E-1029-4199-8503-DE27192A5F02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3688" y="274638"/>
            <a:ext cx="2071687" cy="5940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74638"/>
            <a:ext cx="6062663" cy="59404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4BFB39-3968-48B2-B2C0-100194FD68D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6A361-BE87-4F7A-B77E-4A17D29FDB2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CFA90-4067-43DC-83A0-4FFC80B52F7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998B8-2032-4940-A5AC-D75585CA3048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809943-8DAC-4122-A618-131BED16499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7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4EAF57-36EF-4A8E-A1C7-0627074D25BD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1031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3811DEA-8397-4880-92A4-73F278EF4513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20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16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1B1C15AC-9153-4209-80F1-FCC8F500767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  <p:pic>
        <p:nvPicPr>
          <p:cNvPr id="2053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3079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41357197-44DE-405B-A67D-9E5322ED4C0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C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 descr="D:\temp\Untitled-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00313" y="6357938"/>
            <a:ext cx="9286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D:\temp\flag_2colors [Converted]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35850" y="6335713"/>
            <a:ext cx="565150" cy="382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7" descr="D:\temp\ess-barvni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357938" y="6342063"/>
            <a:ext cx="8572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3571875" y="6324600"/>
            <a:ext cx="2643188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l-SI" sz="800" i="1"/>
              <a:t>Izvedbo projekta je omogočilo sofinanciranje Evropskega socialnega sklada Evropske unije in Ministrstva za šolstvo in šport.</a:t>
            </a:r>
            <a:endParaRPr lang="sl-SI" sz="800"/>
          </a:p>
        </p:txBody>
      </p:sp>
      <p:sp>
        <p:nvSpPr>
          <p:cNvPr id="10" name="TextBox 9"/>
          <p:cNvSpPr txBox="1"/>
          <p:nvPr/>
        </p:nvSpPr>
        <p:spPr>
          <a:xfrm>
            <a:off x="428625" y="6357938"/>
            <a:ext cx="1928813" cy="384175"/>
          </a:xfrm>
          <a:prstGeom prst="rect">
            <a:avLst/>
          </a:prstGeom>
          <a:noFill/>
          <a:ln w="12700" cap="rnd">
            <a:noFill/>
            <a:prstDash val="sysDot"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sl-SI" sz="800">
                <a:solidFill>
                  <a:srgbClr val="996600"/>
                </a:solidFill>
              </a:rPr>
              <a:t>Fakulteta za matematiko in fiziko</a:t>
            </a:r>
          </a:p>
          <a:p>
            <a:pPr>
              <a:defRPr/>
            </a:pPr>
            <a:r>
              <a:rPr lang="sl-SI" sz="1100">
                <a:solidFill>
                  <a:srgbClr val="996600"/>
                </a:solidFill>
              </a:rPr>
              <a:t>http://up.fmf.uni-lj.si</a:t>
            </a:r>
          </a:p>
        </p:txBody>
      </p:sp>
      <p:sp>
        <p:nvSpPr>
          <p:cNvPr id="4103" name="Title Placeholder 1"/>
          <p:cNvSpPr>
            <a:spLocks noGrp="1"/>
          </p:cNvSpPr>
          <p:nvPr>
            <p:ph type="title"/>
          </p:nvPr>
        </p:nvSpPr>
        <p:spPr bwMode="auto">
          <a:xfrm>
            <a:off x="428625" y="274638"/>
            <a:ext cx="8286750" cy="1143000"/>
          </a:xfrm>
          <a:prstGeom prst="rect">
            <a:avLst/>
          </a:prstGeom>
          <a:solidFill>
            <a:srgbClr val="FFD08B">
              <a:alpha val="30196"/>
            </a:srgbClr>
          </a:solidFill>
          <a:ln w="34925" cap="rnd">
            <a:noFill/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sl-SI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614863"/>
          </a:xfrm>
          <a:prstGeom prst="rect">
            <a:avLst/>
          </a:prstGeom>
          <a:solidFill>
            <a:schemeClr val="bg1">
              <a:alpha val="70195"/>
            </a:schemeClr>
          </a:solidFill>
          <a:ln w="31750" cap="rnd">
            <a:noFill/>
            <a:prstDash val="sysDot"/>
            <a:round/>
            <a:headEnd/>
            <a:tailEnd/>
          </a:ln>
        </p:spPr>
        <p:txBody>
          <a:bodyPr vert="horz" wrap="square" lIns="144000" tIns="144000" rIns="108000" bIns="72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 smtClean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5313" y="6350000"/>
            <a:ext cx="500062" cy="365125"/>
          </a:xfrm>
          <a:prstGeom prst="rect">
            <a:avLst/>
          </a:prstGeom>
          <a:ln w="12700" cap="rnd">
            <a:prstDash val="sysDot"/>
          </a:ln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996600"/>
                </a:solidFill>
              </a:defRPr>
            </a:lvl1pPr>
          </a:lstStyle>
          <a:p>
            <a:pPr>
              <a:defRPr/>
            </a:pPr>
            <a:fld id="{DBC0E391-FD7C-4C11-A8F0-5EF4F5C995CE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 animBg="1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E46C0A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•"/>
        <a:defRPr sz="3200">
          <a:solidFill>
            <a:srgbClr val="462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800">
          <a:solidFill>
            <a:srgbClr val="984807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Wingdings" pitchFamily="2" charset="2"/>
        <a:buChar char="Ø"/>
        <a:defRPr sz="2400">
          <a:solidFill>
            <a:srgbClr val="E46C0A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E46C0A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en-US" dirty="0" err="1" smtClean="0"/>
              <a:t>Poimenovanje</a:t>
            </a:r>
            <a:r>
              <a:rPr lang="en-US" dirty="0" smtClean="0"/>
              <a:t> </a:t>
            </a:r>
            <a:endParaRPr lang="sl-SI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sl-SI" dirty="0" smtClean="0"/>
              <a:t>Razredi za uporabo znotraj nekega programa</a:t>
            </a:r>
          </a:p>
          <a:p>
            <a:pPr lvl="1" eaLnBrk="1" hangingPunct="1"/>
            <a:r>
              <a:rPr lang="sl-SI" dirty="0" smtClean="0"/>
              <a:t>"lokalni" razredi </a:t>
            </a:r>
          </a:p>
          <a:p>
            <a:pPr lvl="1" eaLnBrk="1" hangingPunct="1"/>
            <a:r>
              <a:rPr lang="sl-SI" dirty="0" smtClean="0"/>
              <a:t>Kot prej (Console Application ...)</a:t>
            </a:r>
          </a:p>
          <a:p>
            <a:pPr eaLnBrk="1" hangingPunct="1">
              <a:buNone/>
            </a:pPr>
            <a:r>
              <a:rPr lang="en-US" sz="900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sl-SI" sz="9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namespace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PrviOOP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public class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private string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public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nekNiz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this.mojNiz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nekNiz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public void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Izpisi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public class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Pozdrav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public static void Main(string[]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Pozdravljen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objekt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v C#!");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prvi.Izpisi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dirty="0" smtClean="0"/>
          </a:p>
          <a:p>
            <a:pPr eaLnBrk="1" hangingPunct="1"/>
            <a:endParaRPr lang="sl-SI" sz="1800" dirty="0" smtClean="0"/>
          </a:p>
          <a:p>
            <a:pPr lvl="1" eaLnBrk="1" hangingPunct="1"/>
            <a:endParaRPr lang="sl-SI" dirty="0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F7D43AB8-2D3E-4CD7-89F4-EF08E5749DF8}" type="slidenum">
              <a:rPr lang="sl-SI" smtClean="0">
                <a:solidFill>
                  <a:schemeClr val="tx1"/>
                </a:solidFill>
              </a:rPr>
              <a:pPr algn="r"/>
              <a:t>1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436096" y="4005064"/>
            <a:ext cx="30617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Smiselno</a:t>
            </a:r>
            <a:r>
              <a:rPr lang="en-US" dirty="0" smtClean="0"/>
              <a:t> je </a:t>
            </a:r>
            <a:r>
              <a:rPr lang="en-US" dirty="0" err="1" smtClean="0"/>
              <a:t>preimenovati</a:t>
            </a:r>
            <a:r>
              <a:rPr lang="en-US" dirty="0" smtClean="0"/>
              <a:t> Program v </a:t>
            </a:r>
            <a:r>
              <a:rPr lang="en-US" dirty="0" err="1" smtClean="0"/>
              <a:t>nekaj</a:t>
            </a:r>
            <a:r>
              <a:rPr lang="en-US" dirty="0" smtClean="0"/>
              <a:t> "</a:t>
            </a:r>
            <a:r>
              <a:rPr lang="en-US" dirty="0" err="1" smtClean="0"/>
              <a:t>konkretnega</a:t>
            </a:r>
            <a:r>
              <a:rPr lang="en-US" dirty="0" smtClean="0"/>
              <a:t>"</a:t>
            </a:r>
          </a:p>
          <a:p>
            <a:endParaRPr lang="sl-SI" dirty="0"/>
          </a:p>
        </p:txBody>
      </p:sp>
      <p:cxnSp>
        <p:nvCxnSpPr>
          <p:cNvPr id="4" name="Straight Arrow Connector 3"/>
          <p:cNvCxnSpPr>
            <a:stCxn id="2" idx="1"/>
          </p:cNvCxnSpPr>
          <p:nvPr/>
        </p:nvCxnSpPr>
        <p:spPr bwMode="auto">
          <a:xfrm flipH="1">
            <a:off x="2627784" y="4605229"/>
            <a:ext cx="2808312" cy="33593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576410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 bldLvl="5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FD648378-41F4-4D0E-931C-B6F8C4219862}" type="slidenum">
              <a:rPr lang="sl-SI" smtClean="0">
                <a:solidFill>
                  <a:schemeClr val="tx1"/>
                </a:solidFill>
              </a:rPr>
              <a:pPr algn="r"/>
              <a:t>10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this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sl-SI" dirty="0" smtClean="0">
                <a:latin typeface="Courier New" pitchFamily="49" charset="0"/>
              </a:rPr>
              <a:t>this</a:t>
            </a:r>
          </a:p>
          <a:p>
            <a:pPr eaLnBrk="1" hangingPunct="1"/>
            <a:r>
              <a:rPr lang="sl-SI" sz="2400" dirty="0" smtClean="0"/>
              <a:t>Pomeni objekt, ki ga "obdelujemo"</a:t>
            </a:r>
          </a:p>
          <a:p>
            <a:pPr eaLnBrk="1" hangingPunct="1"/>
            <a:r>
              <a:rPr lang="sl-SI" sz="2400" dirty="0" smtClean="0"/>
              <a:t>V konstruktorju – objekt, ki ga ustvarjamo</a:t>
            </a:r>
          </a:p>
          <a:p>
            <a:pPr eaLnBrk="1" hangingPunct="1"/>
            <a:r>
              <a:rPr lang="sl-SI" dirty="0" smtClean="0">
                <a:latin typeface="Courier New" pitchFamily="49" charset="0"/>
              </a:rPr>
              <a:t>this.spol</a:t>
            </a:r>
            <a:r>
              <a:rPr lang="sl-SI" sz="2400" dirty="0" smtClean="0"/>
              <a:t> </a:t>
            </a:r>
          </a:p>
          <a:p>
            <a:pPr lvl="1" eaLnBrk="1" hangingPunct="1"/>
            <a:r>
              <a:rPr lang="en-US" sz="2000" dirty="0" err="1" smtClean="0"/>
              <a:t>polje</a:t>
            </a:r>
            <a:r>
              <a:rPr lang="sl-SI" sz="2000" dirty="0" smtClean="0"/>
              <a:t>/komponenta </a:t>
            </a:r>
            <a:r>
              <a:rPr lang="sl-SI" sz="2000" dirty="0" smtClean="0">
                <a:latin typeface="Courier New" pitchFamily="49" charset="0"/>
              </a:rPr>
              <a:t>spol</a:t>
            </a:r>
            <a:r>
              <a:rPr lang="sl-SI" sz="2000" dirty="0" smtClean="0"/>
              <a:t> objekta, ki se ustvarja </a:t>
            </a:r>
          </a:p>
          <a:p>
            <a:pPr eaLnBrk="1" hangingPunct="1"/>
            <a:endParaRPr lang="sl-SI" dirty="0" smtClean="0">
              <a:latin typeface="Courier New" pitchFamily="49" charset="0"/>
            </a:endParaRPr>
          </a:p>
          <a:p>
            <a:pPr eaLnBrk="1" hangingPunct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Zajec rjavko = new Zajec();</a:t>
            </a:r>
          </a:p>
          <a:p>
            <a:pPr eaLnBrk="1" hangingPunct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Zajec belko= new Zajec();</a:t>
            </a:r>
          </a:p>
          <a:p>
            <a:pPr eaLnBrk="1" hangingPunct="1"/>
            <a:r>
              <a:rPr lang="sl-SI" sz="2400" dirty="0" smtClean="0"/>
              <a:t>Pri prvem klicu se je v konstruktorju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sl-SI" sz="2400" dirty="0" smtClean="0"/>
              <a:t> nanašal na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rjavko</a:t>
            </a:r>
            <a:r>
              <a:rPr lang="sl-SI" sz="2400" dirty="0" smtClean="0"/>
              <a:t>, pri drugem na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belko</a:t>
            </a:r>
            <a:r>
              <a:rPr lang="sl-SI" sz="2400" dirty="0" smtClean="0"/>
              <a:t>. </a:t>
            </a:r>
            <a:br>
              <a:rPr lang="sl-SI" sz="2400" dirty="0" smtClean="0"/>
            </a:br>
            <a:endParaRPr lang="sl-SI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9" grpId="0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240868FD-6649-4A73-94FE-75DC1F9E41AF}" type="slidenum">
              <a:rPr lang="sl-SI" smtClean="0">
                <a:solidFill>
                  <a:schemeClr val="tx1"/>
                </a:solidFill>
              </a:rPr>
              <a:pPr algn="r"/>
              <a:t>11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Konstruktorji</a:t>
            </a: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body" idx="4294967295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</a:pPr>
            <a:r>
              <a:rPr lang="sl-SI" sz="2800" smtClean="0"/>
              <a:t>Če konstruktorja ne napišemo (kot ga nismo prej), ga “naredi” prevajalnik sam (a metoda ne naredi nič)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>
                <a:latin typeface="Courier New" pitchFamily="49" charset="0"/>
              </a:rPr>
              <a:t>public Zajec() {</a:t>
            </a:r>
            <a:br>
              <a:rPr lang="sl-SI" sz="2000" smtClean="0">
                <a:latin typeface="Courier New" pitchFamily="49" charset="0"/>
              </a:rPr>
            </a:br>
            <a:r>
              <a:rPr lang="sl-SI" sz="2000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Lahko imamo več konstruktorjev</a:t>
            </a:r>
            <a:endParaRPr lang="en-US" sz="240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Konstruktorjev ne moremo klicati posebej (kot ostale metode)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Le ko tvorimo objekt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>
                <a:latin typeface="Courier New" pitchFamily="49" charset="0"/>
              </a:rPr>
              <a:t>new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smtClean="0"/>
              <a:t>Za vzpostavitev začetnega stanja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Enako ime kot razred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Nimajo tipa rezultata (tudi </a:t>
            </a:r>
            <a:r>
              <a:rPr lang="sl-SI" sz="2400" smtClean="0">
                <a:latin typeface="Courier New" pitchFamily="49" charset="0"/>
              </a:rPr>
              <a:t>void</a:t>
            </a:r>
            <a:r>
              <a:rPr lang="sl-SI" sz="2400" smtClean="0"/>
              <a:t> ne!)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smtClean="0"/>
              <a:t>Ni stavka </a:t>
            </a:r>
            <a:r>
              <a:rPr lang="sl-SI" sz="2400" smtClean="0">
                <a:latin typeface="Courier New" pitchFamily="49" charset="0"/>
              </a:rPr>
              <a:t>return</a:t>
            </a:r>
            <a:endParaRPr lang="sl-SI" sz="2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56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4B5A6CAB-DC58-4B2E-9C09-63981B3CB4F4}" type="slidenum">
              <a:rPr lang="sl-SI" smtClean="0">
                <a:solidFill>
                  <a:schemeClr val="tx1"/>
                </a:solidFill>
              </a:rPr>
              <a:pPr algn="r"/>
              <a:t>12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809625"/>
            <a:ext cx="8286750" cy="608013"/>
          </a:xfrm>
        </p:spPr>
        <p:txBody>
          <a:bodyPr anchor="b"/>
          <a:lstStyle/>
          <a:p>
            <a:pPr eaLnBrk="1" hangingPunct="1"/>
            <a:r>
              <a:rPr lang="sl-SI" smtClean="0"/>
              <a:t>Več konstruktorjev</a:t>
            </a:r>
          </a:p>
        </p:txBody>
      </p:sp>
      <p:sp>
        <p:nvSpPr>
          <p:cNvPr id="2560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</a:pPr>
            <a:r>
              <a:rPr lang="sl-SI" dirty="0" smtClean="0"/>
              <a:t>Uporabniki bi poleg privzetega zajca, radi še možnost, da bi takoj, ko zajca naredijo, temu določili še serijsko številko. Radi bi torej konstruktor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public Zajec(string serijskaSt)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>
                <a:cs typeface="Courier New" pitchFamily="49" charset="0"/>
              </a:rPr>
              <a:t>Poleg tega pa včasih na farmo dobijo tudi pošiljko samic. Torej potrebujejo še konstruktor</a:t>
            </a:r>
          </a:p>
          <a:p>
            <a:pPr marL="866775" lvl="2" indent="-469900" eaLnBrk="1" hangingPunct="1">
              <a:lnSpc>
                <a:spcPct val="90000"/>
              </a:lnSpc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public Zajec(bool spol)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>
                <a:cs typeface="Courier New" pitchFamily="49" charset="0"/>
              </a:rPr>
              <a:t>Včasih pa so zajci "nestandardni"</a:t>
            </a:r>
          </a:p>
          <a:p>
            <a:pPr marL="866775" lvl="2" indent="-469900" eaLnBrk="1" hangingPunct="1">
              <a:lnSpc>
                <a:spcPct val="90000"/>
              </a:lnSpc>
            </a:pPr>
            <a:r>
              <a:rPr lang="sl-SI" sz="1400" dirty="0" smtClean="0">
                <a:latin typeface="Courier New" pitchFamily="49" charset="0"/>
                <a:cs typeface="Courier New" pitchFamily="49" charset="0"/>
              </a:rPr>
              <a:t>public Zajec(string serijskaSt, bool spol, double teza)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Potrebujemo več načinov nastavljanja začetnega stanja objekta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Več konstruktorjev: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Več metod z enakim imenom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Je to možno?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8CA033A7-5449-4E66-931C-A2DF6071C07F}" type="slidenum">
              <a:rPr lang="sl-SI" smtClean="0">
                <a:solidFill>
                  <a:schemeClr val="tx1"/>
                </a:solidFill>
              </a:rPr>
              <a:pPr algn="r"/>
              <a:t>13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625" y="809625"/>
            <a:ext cx="8286750" cy="608013"/>
          </a:xfrm>
        </p:spPr>
        <p:txBody>
          <a:bodyPr anchor="b"/>
          <a:lstStyle/>
          <a:p>
            <a:pPr eaLnBrk="1" hangingPunct="1"/>
            <a:r>
              <a:rPr lang="sl-SI" smtClean="0"/>
              <a:t>Preobteževanje</a:t>
            </a:r>
          </a:p>
        </p:txBody>
      </p:sp>
      <p:sp>
        <p:nvSpPr>
          <p:cNvPr id="2662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Več metod z enakim imenom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Je to možno?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Preobteževanje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Overloading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Velja tudi splošno, za </a:t>
            </a:r>
            <a:r>
              <a:rPr lang="sl-SI" b="1" dirty="0" smtClean="0"/>
              <a:t>vse</a:t>
            </a:r>
            <a:r>
              <a:rPr lang="sl-SI" dirty="0" smtClean="0"/>
              <a:t> metode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Metode se morajo razlikovati ne v imenu, ampak podpisu</a:t>
            </a:r>
          </a:p>
          <a:p>
            <a:pPr eaLnBrk="1" hangingPunct="1">
              <a:lnSpc>
                <a:spcPct val="90000"/>
              </a:lnSpc>
            </a:pPr>
            <a:r>
              <a:rPr lang="sl-SI" dirty="0" smtClean="0"/>
              <a:t>Podpis metode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Podpis: ime + število in tipi parametrov!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2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public static int NekaMetoda(double x)</a:t>
            </a:r>
          </a:p>
          <a:p>
            <a:pPr lvl="2" eaLnBrk="1" hangingPunct="1">
              <a:lnSpc>
                <a:spcPct val="90000"/>
              </a:lnSpc>
            </a:pPr>
            <a:r>
              <a:rPr lang="sl-SI" dirty="0" smtClean="0">
                <a:cs typeface="Courier New" pitchFamily="49" charset="0"/>
              </a:rPr>
              <a:t>Podpis (poenostavljeno):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NekaMetoda_double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/>
              <a:t>Tip rezultata (return tip) NI del podpisa!</a:t>
            </a:r>
          </a:p>
          <a:p>
            <a:pPr lvl="1" eaLnBrk="1" hangingPunct="1">
              <a:lnSpc>
                <a:spcPct val="90000"/>
              </a:lnSpc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public static </a:t>
            </a:r>
            <a:r>
              <a:rPr lang="sl-SI" u="sng" dirty="0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NekaMetoda(double x)</a:t>
            </a:r>
          </a:p>
        </p:txBody>
      </p:sp>
      <p:sp>
        <p:nvSpPr>
          <p:cNvPr id="26630" name="AutoShape 4"/>
          <p:cNvSpPr>
            <a:spLocks/>
          </p:cNvSpPr>
          <p:nvPr/>
        </p:nvSpPr>
        <p:spPr bwMode="auto">
          <a:xfrm>
            <a:off x="4214810" y="5715016"/>
            <a:ext cx="1651000" cy="431800"/>
          </a:xfrm>
          <a:prstGeom prst="borderCallout2">
            <a:avLst>
              <a:gd name="adj1" fmla="val 26472"/>
              <a:gd name="adj2" fmla="val -4616"/>
              <a:gd name="adj3" fmla="val 26472"/>
              <a:gd name="adj4" fmla="val -22694"/>
              <a:gd name="adj5" fmla="val -101472"/>
              <a:gd name="adj6" fmla="val -40866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sl-SI"/>
              <a:t>Tip rezultata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7E470572-70EC-4597-846B-C59E053AC2FF}" type="slidenum">
              <a:rPr lang="sl-SI" smtClean="0">
                <a:solidFill>
                  <a:schemeClr val="tx1"/>
                </a:solidFill>
              </a:rPr>
              <a:pPr algn="r"/>
              <a:t>14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Podpisi metod</a:t>
            </a:r>
          </a:p>
        </p:txBody>
      </p:sp>
      <p:sp>
        <p:nvSpPr>
          <p:cNvPr id="2765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66738" y="1341438"/>
            <a:ext cx="8326437" cy="5040312"/>
          </a:xfrm>
        </p:spPr>
        <p:txBody>
          <a:bodyPr lIns="91440" tIns="45720" rIns="91440" bIns="45720"/>
          <a:lstStyle/>
          <a:p>
            <a:pPr eaLnBrk="1" hangingPunct="1"/>
            <a:r>
              <a:rPr lang="sl-SI" smtClean="0"/>
              <a:t>Podpis metode:</a:t>
            </a:r>
          </a:p>
          <a:p>
            <a:pPr lvl="1" eaLnBrk="1" hangingPunct="1"/>
            <a:r>
              <a:rPr lang="sl-SI" sz="1600" smtClean="0">
                <a:latin typeface="Courier New" pitchFamily="49" charset="0"/>
              </a:rPr>
              <a:t>public static int NekaMetoda(double x)</a:t>
            </a:r>
          </a:p>
          <a:p>
            <a:pPr lvl="1" eaLnBrk="1" hangingPunct="1"/>
            <a:r>
              <a:rPr lang="sl-SI" sz="1600" smtClean="0"/>
              <a:t>Podpis:</a:t>
            </a:r>
            <a:r>
              <a:rPr lang="sl-SI" sz="1600" smtClean="0">
                <a:latin typeface="Courier New" pitchFamily="49" charset="0"/>
              </a:rPr>
              <a:t> NekaMetoda_double</a:t>
            </a:r>
          </a:p>
          <a:p>
            <a:pPr lvl="1" eaLnBrk="1" hangingPunct="1"/>
            <a:r>
              <a:rPr lang="sl-SI" sz="1600" smtClean="0"/>
              <a:t>“interno” ime</a:t>
            </a:r>
          </a:p>
          <a:p>
            <a:pPr lvl="1" eaLnBrk="1" hangingPunct="1"/>
            <a:r>
              <a:rPr lang="sl-SI" sz="1600" smtClean="0">
                <a:latin typeface="Courier New" pitchFamily="49" charset="0"/>
              </a:rPr>
              <a:t>public Zajec(string serijskaStev, </a:t>
            </a:r>
            <a:br>
              <a:rPr lang="sl-SI" sz="1600" smtClean="0">
                <a:latin typeface="Courier New" pitchFamily="49" charset="0"/>
              </a:rPr>
            </a:br>
            <a:r>
              <a:rPr lang="sl-SI" sz="1600" smtClean="0">
                <a:latin typeface="Courier New" pitchFamily="49" charset="0"/>
              </a:rPr>
              <a:t>           bool spol, double masa) </a:t>
            </a:r>
          </a:p>
          <a:p>
            <a:pPr lvl="2" eaLnBrk="1" hangingPunct="1"/>
            <a:r>
              <a:rPr lang="sl-SI" sz="1400" smtClean="0"/>
              <a:t>Podpis:</a:t>
            </a:r>
            <a:r>
              <a:rPr lang="sl-SI" sz="1400" smtClean="0">
                <a:latin typeface="Courier New" pitchFamily="49" charset="0"/>
              </a:rPr>
              <a:t> Zajec_String_bool_double</a:t>
            </a:r>
          </a:p>
          <a:p>
            <a:pPr eaLnBrk="1" hangingPunct="1"/>
            <a:r>
              <a:rPr lang="sl-SI" smtClean="0"/>
              <a:t>Kaj je lahko sočasno:</a:t>
            </a:r>
          </a:p>
          <a:p>
            <a:pPr lvl="1" eaLnBrk="1" hangingPunct="1"/>
            <a:r>
              <a:rPr lang="sl-SI" sz="1600" smtClean="0">
                <a:latin typeface="Courier New" pitchFamily="49" charset="0"/>
              </a:rPr>
              <a:t>public static int NekaMetoda()</a:t>
            </a:r>
          </a:p>
          <a:p>
            <a:pPr lvl="1" eaLnBrk="1" hangingPunct="1"/>
            <a:r>
              <a:rPr lang="en-US" sz="1600" smtClean="0">
                <a:latin typeface="Courier New" pitchFamily="49" charset="0"/>
              </a:rPr>
              <a:t>public static int </a:t>
            </a:r>
            <a:r>
              <a:rPr lang="sl-SI" sz="1600" smtClean="0">
                <a:latin typeface="Courier New" pitchFamily="49" charset="0"/>
              </a:rPr>
              <a:t>N</a:t>
            </a:r>
            <a:r>
              <a:rPr lang="en-US" sz="1600" smtClean="0">
                <a:latin typeface="Courier New" pitchFamily="49" charset="0"/>
              </a:rPr>
              <a:t>ekaMetoda(</a:t>
            </a:r>
            <a:r>
              <a:rPr lang="sl-SI" sz="1600" smtClean="0">
                <a:latin typeface="Courier New" pitchFamily="49" charset="0"/>
              </a:rPr>
              <a:t>double y</a:t>
            </a:r>
            <a:r>
              <a:rPr lang="en-US" sz="1600" smtClean="0">
                <a:latin typeface="Courier New" pitchFamily="49" charset="0"/>
              </a:rPr>
              <a:t>)</a:t>
            </a:r>
          </a:p>
          <a:p>
            <a:pPr lvl="1" eaLnBrk="1" hangingPunct="1"/>
            <a:r>
              <a:rPr lang="en-US" sz="1600" smtClean="0">
                <a:latin typeface="Courier New" pitchFamily="49" charset="0"/>
              </a:rPr>
              <a:t>public static int </a:t>
            </a:r>
            <a:r>
              <a:rPr lang="sl-SI" sz="1600" smtClean="0">
                <a:latin typeface="Courier New" pitchFamily="49" charset="0"/>
              </a:rPr>
              <a:t>N</a:t>
            </a:r>
            <a:r>
              <a:rPr lang="en-US" sz="1600" smtClean="0">
                <a:latin typeface="Courier New" pitchFamily="49" charset="0"/>
              </a:rPr>
              <a:t>ekaMetoda(double x)</a:t>
            </a:r>
          </a:p>
          <a:p>
            <a:pPr lvl="1" eaLnBrk="1" hangingPunct="1"/>
            <a:r>
              <a:rPr lang="sl-SI" sz="1600" smtClean="0">
                <a:latin typeface="Courier New" pitchFamily="49" charset="0"/>
              </a:rPr>
              <a:t>public static double NekaMetoda(double x)</a:t>
            </a:r>
          </a:p>
          <a:p>
            <a:pPr lvl="1" eaLnBrk="1" hangingPunct="1"/>
            <a:r>
              <a:rPr lang="en-US" sz="1600" smtClean="0">
                <a:latin typeface="Courier New" pitchFamily="49" charset="0"/>
              </a:rPr>
              <a:t>public static int </a:t>
            </a:r>
            <a:r>
              <a:rPr lang="sl-SI" sz="1600" smtClean="0">
                <a:latin typeface="Courier New" pitchFamily="49" charset="0"/>
              </a:rPr>
              <a:t>N</a:t>
            </a:r>
            <a:r>
              <a:rPr lang="en-US" sz="1600" smtClean="0">
                <a:latin typeface="Courier New" pitchFamily="49" charset="0"/>
              </a:rPr>
              <a:t>eka</a:t>
            </a:r>
            <a:r>
              <a:rPr lang="sl-SI" sz="1600" smtClean="0">
                <a:latin typeface="Courier New" pitchFamily="49" charset="0"/>
              </a:rPr>
              <a:t>Druga</a:t>
            </a:r>
            <a:r>
              <a:rPr lang="en-US" sz="1600" smtClean="0">
                <a:latin typeface="Courier New" pitchFamily="49" charset="0"/>
              </a:rPr>
              <a:t>Metoda(</a:t>
            </a:r>
            <a:r>
              <a:rPr lang="sl-SI" sz="1600" smtClean="0">
                <a:latin typeface="Courier New" pitchFamily="49" charset="0"/>
              </a:rPr>
              <a:t>double y</a:t>
            </a:r>
            <a:r>
              <a:rPr lang="en-US" sz="1600" smtClean="0">
                <a:latin typeface="Courier New" pitchFamily="49" charset="0"/>
              </a:rPr>
              <a:t>)</a:t>
            </a:r>
            <a:endParaRPr lang="sl-SI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uiExpand="1" build="p" bldLvl="5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AD39FA68-4FA2-4F46-9DC4-32F9C3DFF165}" type="slidenum">
              <a:rPr lang="sl-SI" smtClean="0">
                <a:solidFill>
                  <a:schemeClr val="tx1"/>
                </a:solidFill>
              </a:rPr>
              <a:pPr algn="r"/>
              <a:t>15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Konstruktorji razreda Zajec</a:t>
            </a:r>
          </a:p>
        </p:txBody>
      </p:sp>
      <p:sp>
        <p:nvSpPr>
          <p:cNvPr id="2867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844824"/>
            <a:ext cx="8642350" cy="4536926"/>
          </a:xfrm>
        </p:spPr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600" dirty="0" err="1" smtClean="0">
                <a:latin typeface="Courier New" pitchFamily="49" charset="0"/>
              </a:rPr>
              <a:t>public</a:t>
            </a:r>
            <a:r>
              <a:rPr lang="sl-SI" sz="1600" dirty="0" smtClean="0">
                <a:latin typeface="Courier New" pitchFamily="49" charset="0"/>
              </a:rPr>
              <a:t> Zajec() {</a:t>
            </a:r>
            <a:br>
              <a:rPr lang="sl-SI" sz="1600" dirty="0" smtClean="0">
                <a:latin typeface="Courier New" pitchFamily="49" charset="0"/>
              </a:rPr>
            </a:br>
            <a:r>
              <a:rPr lang="sl-SI" sz="1600" dirty="0" smtClean="0">
                <a:latin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</a:rPr>
              <a:t>this.spol</a:t>
            </a:r>
            <a:r>
              <a:rPr lang="sl-SI" sz="1600" dirty="0" smtClean="0">
                <a:latin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</a:rPr>
              <a:t>true</a:t>
            </a:r>
            <a:r>
              <a:rPr lang="sl-SI" sz="1600" dirty="0" smtClean="0">
                <a:latin typeface="Courier New" pitchFamily="49" charset="0"/>
              </a:rPr>
              <a:t>; </a:t>
            </a:r>
            <a:r>
              <a:rPr lang="sl-SI" sz="1100" dirty="0" smtClean="0">
                <a:latin typeface="Courier New" pitchFamily="49" charset="0"/>
              </a:rPr>
              <a:t>// vsem zajcem na začetku določimo m. spol</a:t>
            </a:r>
            <a:br>
              <a:rPr lang="sl-SI" sz="1100" dirty="0" smtClean="0">
                <a:latin typeface="Courier New" pitchFamily="49" charset="0"/>
              </a:rPr>
            </a:br>
            <a:r>
              <a:rPr lang="sl-SI" sz="1600" dirty="0" smtClean="0">
                <a:latin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</a:rPr>
              <a:t>this.masa</a:t>
            </a:r>
            <a:r>
              <a:rPr lang="sl-SI" sz="1500" dirty="0" smtClean="0">
                <a:latin typeface="Courier New" pitchFamily="49" charset="0"/>
              </a:rPr>
              <a:t> = 1.0; </a:t>
            </a:r>
            <a:r>
              <a:rPr lang="sl-SI" sz="1100" dirty="0" smtClean="0">
                <a:latin typeface="Courier New" pitchFamily="49" charset="0"/>
              </a:rPr>
              <a:t>// in tehtajo 1kg</a:t>
            </a:r>
            <a:br>
              <a:rPr lang="sl-SI" sz="1100" dirty="0" smtClean="0">
                <a:latin typeface="Courier New" pitchFamily="49" charset="0"/>
              </a:rPr>
            </a:br>
            <a:r>
              <a:rPr lang="sl-SI" sz="1600" dirty="0" smtClean="0">
                <a:latin typeface="Courier New" pitchFamily="49" charset="0"/>
              </a:rPr>
              <a:t>   </a:t>
            </a:r>
            <a:r>
              <a:rPr lang="sl-SI" sz="1600" dirty="0" err="1" smtClean="0">
                <a:latin typeface="Courier New" pitchFamily="49" charset="0"/>
              </a:rPr>
              <a:t>this.serijska</a:t>
            </a:r>
            <a:r>
              <a:rPr lang="sl-SI" sz="1600" dirty="0" smtClean="0">
                <a:latin typeface="Courier New" pitchFamily="49" charset="0"/>
              </a:rPr>
              <a:t> = “NEDOLOČENO”;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}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sl-SI" sz="16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600" dirty="0" err="1" smtClean="0">
                <a:latin typeface="Courier New" pitchFamily="49" charset="0"/>
              </a:rPr>
              <a:t>public</a:t>
            </a:r>
            <a:r>
              <a:rPr lang="sl-SI" sz="1600" dirty="0" smtClean="0">
                <a:latin typeface="Courier New" pitchFamily="49" charset="0"/>
              </a:rPr>
              <a:t> Zajec(</a:t>
            </a:r>
            <a:r>
              <a:rPr lang="sl-SI" sz="1600" dirty="0" err="1" smtClean="0">
                <a:latin typeface="Courier New" pitchFamily="49" charset="0"/>
              </a:rPr>
              <a:t>string</a:t>
            </a:r>
            <a:r>
              <a:rPr lang="sl-SI" sz="1600" dirty="0" smtClean="0">
                <a:latin typeface="Courier New" pitchFamily="49" charset="0"/>
              </a:rPr>
              <a:t> </a:t>
            </a:r>
            <a:r>
              <a:rPr lang="sl-SI" sz="1600" dirty="0" err="1" smtClean="0">
                <a:latin typeface="Courier New" pitchFamily="49" charset="0"/>
              </a:rPr>
              <a:t>serijskaStev</a:t>
            </a:r>
            <a:r>
              <a:rPr lang="sl-SI" sz="1600" dirty="0" smtClean="0">
                <a:latin typeface="Courier New" pitchFamily="49" charset="0"/>
              </a:rPr>
              <a:t>):</a:t>
            </a:r>
            <a:r>
              <a:rPr lang="sl-SI" sz="1600" dirty="0" err="1" smtClean="0">
                <a:latin typeface="Courier New" pitchFamily="49" charset="0"/>
              </a:rPr>
              <a:t>this</a:t>
            </a:r>
            <a:r>
              <a:rPr lang="sl-SI" sz="1600" dirty="0" smtClean="0">
                <a:latin typeface="Courier New" pitchFamily="49" charset="0"/>
              </a:rPr>
              <a:t>() 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{ 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</a:rPr>
              <a:t>this.serijska</a:t>
            </a:r>
            <a:r>
              <a:rPr lang="sl-SI" sz="1600" dirty="0" smtClean="0">
                <a:latin typeface="Courier New" pitchFamily="49" charset="0"/>
              </a:rPr>
              <a:t> = </a:t>
            </a:r>
            <a:r>
              <a:rPr lang="sl-SI" sz="1600" dirty="0" err="1" smtClean="0">
                <a:latin typeface="Courier New" pitchFamily="49" charset="0"/>
              </a:rPr>
              <a:t>serijskaStev</a:t>
            </a:r>
            <a:r>
              <a:rPr lang="sl-SI" sz="1600" dirty="0" smtClean="0">
                <a:latin typeface="Courier New" pitchFamily="49" charset="0"/>
              </a:rPr>
              <a:t>;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}</a:t>
            </a:r>
            <a:br>
              <a:rPr lang="sl-SI" sz="1600" dirty="0" smtClean="0">
                <a:latin typeface="Courier New" pitchFamily="49" charset="0"/>
              </a:rPr>
            </a:br>
            <a:endParaRPr lang="sl-SI" sz="1600" dirty="0" smtClean="0">
              <a:latin typeface="Courier New" pitchFamily="49" charset="0"/>
            </a:endParaRPr>
          </a:p>
          <a:p>
            <a:pPr eaLnBrk="1" hangingPunct="1"/>
            <a:r>
              <a:rPr lang="sl-SI" sz="1600" dirty="0" smtClean="0">
                <a:latin typeface="Courier New" pitchFamily="49" charset="0"/>
              </a:rPr>
              <a:t>: </a:t>
            </a:r>
            <a:r>
              <a:rPr lang="sl-SI" sz="1600" dirty="0" err="1" smtClean="0">
                <a:latin typeface="Courier New" pitchFamily="49" charset="0"/>
              </a:rPr>
              <a:t>this</a:t>
            </a:r>
            <a:r>
              <a:rPr lang="sl-SI" sz="1600" dirty="0" smtClean="0">
                <a:latin typeface="Courier New" pitchFamily="49" charset="0"/>
              </a:rPr>
              <a:t>() </a:t>
            </a:r>
            <a:r>
              <a:rPr lang="sl-SI" sz="1600" dirty="0" smtClean="0"/>
              <a:t>– klic konstruktorja</a:t>
            </a:r>
            <a:r>
              <a:rPr lang="sl-SI" sz="1600" dirty="0" smtClean="0">
                <a:latin typeface="Courier New" pitchFamily="49" charset="0"/>
              </a:rPr>
              <a:t> Zajec()</a:t>
            </a:r>
          </a:p>
          <a:p>
            <a:pPr eaLnBrk="1" hangingPunct="1"/>
            <a:r>
              <a:rPr lang="sl-SI" sz="1600" dirty="0" smtClean="0"/>
              <a:t>Izvede se pred vsemi ukazi v konstruktorju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7" grpId="0" uiExpand="1" build="p" bldLvl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Sklicevanje na konstruktorje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2200" smtClean="0">
                <a:latin typeface="Courier New" pitchFamily="49" charset="0"/>
              </a:rPr>
              <a:t>public Zajec(string ser, bool sp,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2200" smtClean="0">
                <a:latin typeface="Courier New" pitchFamily="49" charset="0"/>
              </a:rPr>
              <a:t>             double t) : this(ser)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2200" smtClean="0">
                <a:latin typeface="Courier New" pitchFamily="49" charset="0"/>
              </a:rPr>
              <a:t>{</a:t>
            </a:r>
            <a:br>
              <a:rPr lang="sl-SI" sz="2200" smtClean="0">
                <a:latin typeface="Courier New" pitchFamily="49" charset="0"/>
              </a:rPr>
            </a:br>
            <a:r>
              <a:rPr lang="sl-SI" sz="2200" smtClean="0">
                <a:latin typeface="Courier New" pitchFamily="49" charset="0"/>
              </a:rPr>
              <a:t>   this.spol = sp; </a:t>
            </a:r>
            <a:r>
              <a:rPr lang="sl-SI" sz="1500" smtClean="0">
                <a:latin typeface="Courier New" pitchFamily="49" charset="0"/>
              </a:rPr>
              <a:t/>
            </a:r>
            <a:br>
              <a:rPr lang="sl-SI" sz="1500" smtClean="0">
                <a:latin typeface="Courier New" pitchFamily="49" charset="0"/>
              </a:rPr>
            </a:br>
            <a:r>
              <a:rPr lang="sl-SI" sz="2200" smtClean="0">
                <a:latin typeface="Courier New" pitchFamily="49" charset="0"/>
              </a:rPr>
              <a:t>   this.masa</a:t>
            </a:r>
            <a:r>
              <a:rPr lang="sl-SI" smtClean="0">
                <a:latin typeface="Courier New" pitchFamily="49" charset="0"/>
              </a:rPr>
              <a:t> = t;</a:t>
            </a:r>
            <a:r>
              <a:rPr lang="sl-SI" sz="1500" smtClean="0">
                <a:latin typeface="Courier New" pitchFamily="49" charset="0"/>
              </a:rPr>
              <a:t/>
            </a:r>
            <a:br>
              <a:rPr lang="sl-SI" sz="1500" smtClean="0">
                <a:latin typeface="Courier New" pitchFamily="49" charset="0"/>
              </a:rPr>
            </a:br>
            <a:endParaRPr lang="sl-SI" sz="220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2200" smtClean="0">
                <a:latin typeface="Courier New" pitchFamily="49" charset="0"/>
              </a:rPr>
              <a:t>}</a:t>
            </a:r>
            <a:endParaRPr lang="sl-SI" smtClean="0"/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1C4BD4BE-05EB-47C2-9AF1-379BF439EFB3}" type="slidenum">
              <a:rPr lang="sl-SI" smtClean="0">
                <a:solidFill>
                  <a:schemeClr val="tx1"/>
                </a:solidFill>
              </a:rPr>
              <a:pPr algn="r"/>
              <a:t>16</a:t>
            </a:fld>
            <a:endParaRPr lang="sl-SI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1998B8-2032-4940-A5AC-D75585CA3048}" type="slidenum">
              <a:rPr lang="sl-SI" smtClean="0"/>
              <a:pPr>
                <a:defRPr/>
              </a:pPr>
              <a:t>17</a:t>
            </a:fld>
            <a:endParaRPr lang="sl-SI"/>
          </a:p>
        </p:txBody>
      </p:sp>
      <p:sp>
        <p:nvSpPr>
          <p:cNvPr id="3" name="Rectangle 2"/>
          <p:cNvSpPr/>
          <p:nvPr/>
        </p:nvSpPr>
        <p:spPr>
          <a:xfrm>
            <a:off x="179512" y="889844"/>
            <a:ext cx="864096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pl-PL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pl-PL" dirty="0" err="1">
                <a:solidFill>
                  <a:srgbClr val="2B91AF"/>
                </a:solidFill>
                <a:latin typeface="Consolas" panose="020B0609020204030204" pitchFamily="49" charset="0"/>
              </a:rPr>
              <a:t>Pravokotnik</a:t>
            </a:r>
            <a:r>
              <a:rPr lang="pl-PL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pl-PL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pl-PL" dirty="0">
                <a:solidFill>
                  <a:srgbClr val="000000"/>
                </a:solidFill>
                <a:latin typeface="Consolas" panose="020B0609020204030204" pitchFamily="49" charset="0"/>
              </a:rPr>
              <a:t> a, </a:t>
            </a:r>
            <a:r>
              <a:rPr lang="pl-PL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pl-PL" dirty="0">
                <a:solidFill>
                  <a:srgbClr val="000000"/>
                </a:solidFill>
                <a:latin typeface="Consolas" panose="020B0609020204030204" pitchFamily="49" charset="0"/>
              </a:rPr>
              <a:t> b</a:t>
            </a:r>
            <a:r>
              <a:rPr lang="pl-PL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a;</a:t>
            </a: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.B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b;</a:t>
            </a: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>
                <a:solidFill>
                  <a:srgbClr val="2B91AF"/>
                </a:solidFill>
                <a:latin typeface="Consolas" panose="020B0609020204030204" pitchFamily="49" charset="0"/>
              </a:rPr>
              <a:t>Pravokotnik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a):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(a,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a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pl-PL" dirty="0" smtClean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pl-PL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pl-PL" dirty="0" err="1">
                <a:solidFill>
                  <a:srgbClr val="2B91AF"/>
                </a:solidFill>
                <a:latin typeface="Consolas" panose="020B0609020204030204" pitchFamily="49" charset="0"/>
              </a:rPr>
              <a:t>Pravokotnik</a:t>
            </a:r>
            <a:r>
              <a:rPr lang="pl-PL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  <a:r>
              <a:rPr lang="pl-PL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pl-PL" dirty="0">
                <a:solidFill>
                  <a:srgbClr val="000000"/>
                </a:solidFill>
                <a:latin typeface="Consolas" panose="020B0609020204030204" pitchFamily="49" charset="0"/>
              </a:rPr>
              <a:t>(1, 2) </a:t>
            </a: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92667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1998B8-2032-4940-A5AC-D75585CA3048}" type="slidenum">
              <a:rPr lang="sl-SI" smtClean="0"/>
              <a:pPr>
                <a:defRPr/>
              </a:pPr>
              <a:t>18</a:t>
            </a:fld>
            <a:endParaRPr lang="sl-SI"/>
          </a:p>
        </p:txBody>
      </p:sp>
      <p:sp>
        <p:nvSpPr>
          <p:cNvPr id="3" name="Rectangle 2"/>
          <p:cNvSpPr/>
          <p:nvPr/>
        </p:nvSpPr>
        <p:spPr>
          <a:xfrm>
            <a:off x="0" y="58847"/>
            <a:ext cx="9144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2B91AF"/>
                </a:solidFill>
                <a:latin typeface="Consolas" panose="020B0609020204030204" pitchFamily="49" charset="0"/>
              </a:rPr>
              <a:t>PosploseniFibonacci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z1,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z2)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.prvih20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double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[20];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.prvih20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[0] = z1;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.prvih20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[1] = z2;</a:t>
            </a:r>
          </a:p>
          <a:p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nn-NO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nn-NO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nn-NO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nn-NO" dirty="0">
                <a:solidFill>
                  <a:srgbClr val="000000"/>
                </a:solidFill>
                <a:latin typeface="Consolas" panose="020B0609020204030204" pitchFamily="49" charset="0"/>
              </a:rPr>
              <a:t> i = 2; i &lt; 20; i++)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.prvih20[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] =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.prvih20[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- 2] +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.prvih20[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- 1];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}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808080"/>
                </a:solidFill>
                <a:latin typeface="Consolas" panose="020B0609020204030204" pitchFamily="49" charset="0"/>
              </a:rPr>
              <a:t>///</a:t>
            </a:r>
            <a:r>
              <a:rPr lang="sl-SI" dirty="0" smtClean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sl-SI" dirty="0">
                <a:solidFill>
                  <a:srgbClr val="808080"/>
                </a:solidFill>
                <a:latin typeface="Consolas" panose="020B0609020204030204" pitchFamily="49" charset="0"/>
              </a:rPr>
              <a:t>&lt;</a:t>
            </a:r>
            <a:r>
              <a:rPr lang="sl-SI" dirty="0" err="1">
                <a:solidFill>
                  <a:srgbClr val="808080"/>
                </a:solidFill>
                <a:latin typeface="Consolas" panose="020B0609020204030204" pitchFamily="49" charset="0"/>
              </a:rPr>
              <a:t>summary</a:t>
            </a:r>
            <a:r>
              <a:rPr lang="sl-SI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808080"/>
                </a:solidFill>
                <a:latin typeface="Consolas" panose="020B0609020204030204" pitchFamily="49" charset="0"/>
              </a:rPr>
              <a:t>///</a:t>
            </a:r>
            <a:r>
              <a:rPr lang="sl-SI" dirty="0" smtClean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8000"/>
                </a:solidFill>
                <a:latin typeface="Consolas" panose="020B0609020204030204" pitchFamily="49" charset="0"/>
              </a:rPr>
              <a:t>Deniniramo</a:t>
            </a:r>
            <a:r>
              <a:rPr lang="sl-SI" dirty="0">
                <a:solidFill>
                  <a:srgbClr val="008000"/>
                </a:solidFill>
                <a:latin typeface="Consolas" panose="020B0609020204030204" pitchFamily="49" charset="0"/>
              </a:rPr>
              <a:t> standardno </a:t>
            </a:r>
            <a:r>
              <a:rPr lang="sl-SI" dirty="0" err="1">
                <a:solidFill>
                  <a:srgbClr val="008000"/>
                </a:solidFill>
                <a:latin typeface="Consolas" panose="020B0609020204030204" pitchFamily="49" charset="0"/>
              </a:rPr>
              <a:t>Fib</a:t>
            </a:r>
            <a:r>
              <a:rPr lang="sl-SI" dirty="0">
                <a:solidFill>
                  <a:srgbClr val="008000"/>
                </a:solidFill>
                <a:latin typeface="Consolas" panose="020B0609020204030204" pitchFamily="49" charset="0"/>
              </a:rPr>
              <a:t>. zaporedje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808080"/>
                </a:solidFill>
                <a:latin typeface="Consolas" panose="020B0609020204030204" pitchFamily="49" charset="0"/>
              </a:rPr>
              <a:t>///</a:t>
            </a:r>
            <a:r>
              <a:rPr lang="sl-SI" dirty="0" smtClean="0">
                <a:solidFill>
                  <a:srgbClr val="008000"/>
                </a:solidFill>
                <a:latin typeface="Consolas" panose="020B0609020204030204" pitchFamily="49" charset="0"/>
              </a:rPr>
              <a:t> </a:t>
            </a:r>
            <a:r>
              <a:rPr lang="sl-SI" dirty="0">
                <a:solidFill>
                  <a:srgbClr val="808080"/>
                </a:solidFill>
                <a:latin typeface="Consolas" panose="020B0609020204030204" pitchFamily="49" charset="0"/>
              </a:rPr>
              <a:t>&lt;/</a:t>
            </a:r>
            <a:r>
              <a:rPr lang="sl-SI" dirty="0" err="1">
                <a:solidFill>
                  <a:srgbClr val="808080"/>
                </a:solidFill>
                <a:latin typeface="Consolas" panose="020B0609020204030204" pitchFamily="49" charset="0"/>
              </a:rPr>
              <a:t>summary</a:t>
            </a:r>
            <a:r>
              <a:rPr lang="sl-SI" dirty="0">
                <a:solidFill>
                  <a:srgbClr val="808080"/>
                </a:solidFill>
                <a:latin typeface="Consolas" panose="020B0609020204030204" pitchFamily="49" charset="0"/>
              </a:rPr>
              <a:t>&gt;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2B91AF"/>
                </a:solidFill>
                <a:latin typeface="Consolas" panose="020B0609020204030204" pitchFamily="49" charset="0"/>
              </a:rPr>
              <a:t>PosploseniFibonacci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():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this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(1, 1)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8938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30723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E03CB8A4-45F5-41EE-882B-DA0C8AA2A2CB}" type="slidenum">
              <a:rPr lang="sl-SI" smtClean="0">
                <a:solidFill>
                  <a:schemeClr val="tx1"/>
                </a:solidFill>
              </a:rPr>
              <a:pPr algn="r"/>
              <a:t>19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this</a:t>
            </a:r>
          </a:p>
        </p:txBody>
      </p:sp>
      <p:sp>
        <p:nvSpPr>
          <p:cNvPr id="3072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1440" tIns="45720" rIns="91440" bIns="45720"/>
          <a:lstStyle/>
          <a:p>
            <a:pPr eaLnBrk="1" hangingPunct="1">
              <a:lnSpc>
                <a:spcPct val="80000"/>
              </a:lnSpc>
            </a:pPr>
            <a:r>
              <a:rPr lang="sl-SI" sz="1800" dirty="0" err="1" smtClean="0">
                <a:latin typeface="Courier New" pitchFamily="49" charset="0"/>
              </a:rPr>
              <a:t>this</a:t>
            </a:r>
            <a:r>
              <a:rPr lang="sl-SI" sz="1800" dirty="0" smtClean="0">
                <a:latin typeface="Courier New" pitchFamily="49" charset="0"/>
              </a:rPr>
              <a:t>(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Za klic konstruktorja pred začetkom drugega konstruktorja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400" dirty="0" smtClean="0">
                <a:latin typeface="Courier New" pitchFamily="49" charset="0"/>
              </a:rPr>
              <a:t>: </a:t>
            </a:r>
            <a:r>
              <a:rPr lang="sl-SI" sz="1400" dirty="0" err="1" smtClean="0">
                <a:latin typeface="Courier New" pitchFamily="49" charset="0"/>
              </a:rPr>
              <a:t>this</a:t>
            </a:r>
            <a:r>
              <a:rPr lang="sl-SI" sz="1400" dirty="0" smtClean="0">
                <a:latin typeface="Courier New" pitchFamily="49" charset="0"/>
              </a:rPr>
              <a:t>()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400" dirty="0" smtClean="0">
                <a:latin typeface="Courier New" pitchFamily="49" charset="0"/>
              </a:rPr>
              <a:t>: </a:t>
            </a:r>
            <a:r>
              <a:rPr lang="sl-SI" sz="1400" dirty="0" err="1" smtClean="0">
                <a:latin typeface="Courier New" pitchFamily="49" charset="0"/>
              </a:rPr>
              <a:t>this</a:t>
            </a:r>
            <a:r>
              <a:rPr lang="sl-SI" sz="1400" dirty="0" smtClean="0">
                <a:latin typeface="Courier New" pitchFamily="49" charset="0"/>
              </a:rPr>
              <a:t>(&lt;parametri&gt;)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Uporabimo lahko le z : ob drugem konstruktorju</a:t>
            </a:r>
          </a:p>
          <a:p>
            <a:pPr eaLnBrk="1" hangingPunct="1">
              <a:lnSpc>
                <a:spcPct val="80000"/>
              </a:lnSpc>
            </a:pPr>
            <a:r>
              <a:rPr lang="sl-SI" sz="1800" dirty="0" err="1" smtClean="0">
                <a:latin typeface="Courier New" pitchFamily="49" charset="0"/>
              </a:rPr>
              <a:t>this</a:t>
            </a:r>
            <a:r>
              <a:rPr lang="sl-SI" sz="1800" dirty="0" smtClean="0">
                <a:latin typeface="Courier New" pitchFamily="49" charset="0"/>
              </a:rPr>
              <a:t>.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Za dostop do lastnosti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err="1" smtClean="0">
                <a:latin typeface="Courier New" pitchFamily="49" charset="0"/>
              </a:rPr>
              <a:t>this.serijska</a:t>
            </a:r>
            <a:endParaRPr lang="sl-SI" sz="1600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Če ni možnosti zamenjave, lahko izpustimo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>
                <a:latin typeface="Courier New" pitchFamily="49" charset="0"/>
              </a:rPr>
              <a:t>serijska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err="1" smtClean="0">
                <a:latin typeface="Courier New" pitchFamily="49" charset="0"/>
              </a:rPr>
              <a:t>this.spol</a:t>
            </a:r>
            <a:r>
              <a:rPr lang="sl-SI" sz="1600" dirty="0" smtClean="0">
                <a:latin typeface="Courier New" pitchFamily="49" charset="0"/>
              </a:rPr>
              <a:t> = spol;</a:t>
            </a:r>
          </a:p>
          <a:p>
            <a:pPr lvl="1" eaLnBrk="1" hangingPunct="1">
              <a:lnSpc>
                <a:spcPct val="80000"/>
              </a:lnSpc>
            </a:pPr>
            <a:r>
              <a:rPr lang="sl-SI" sz="1600" dirty="0" smtClean="0"/>
              <a:t>Obstajala je že DRUGO ime </a:t>
            </a:r>
            <a:r>
              <a:rPr lang="sl-SI" sz="1600" dirty="0" smtClean="0">
                <a:latin typeface="Courier New" pitchFamily="49" charset="0"/>
              </a:rPr>
              <a:t>spol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400" dirty="0" smtClean="0"/>
              <a:t>Ločiti med spremenljivko </a:t>
            </a:r>
            <a:r>
              <a:rPr lang="sl-SI" sz="1500" dirty="0" smtClean="0">
                <a:latin typeface="Courier New" pitchFamily="49" charset="0"/>
              </a:rPr>
              <a:t>spol</a:t>
            </a:r>
            <a:r>
              <a:rPr lang="sl-SI" sz="1400" dirty="0" smtClean="0"/>
              <a:t>, ki je parameter in lastnostjo objekta z imenom </a:t>
            </a:r>
            <a:r>
              <a:rPr lang="sl-SI" sz="1500" dirty="0" smtClean="0">
                <a:latin typeface="Courier New" pitchFamily="49" charset="0"/>
              </a:rPr>
              <a:t>spol</a:t>
            </a:r>
            <a:r>
              <a:rPr lang="sl-SI" sz="1400" dirty="0" smtClean="0"/>
              <a:t> 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400" dirty="0" smtClean="0"/>
              <a:t>"Prednost" ima bolj "lokalna" stvar – torej parameter</a:t>
            </a:r>
          </a:p>
          <a:p>
            <a:pPr lvl="2" eaLnBrk="1" hangingPunct="1">
              <a:lnSpc>
                <a:spcPct val="80000"/>
              </a:lnSpc>
            </a:pPr>
            <a:r>
              <a:rPr lang="sl-SI" sz="1500" dirty="0" smtClean="0">
                <a:latin typeface="Courier New" pitchFamily="49" charset="0"/>
              </a:rPr>
              <a:t>spol = </a:t>
            </a:r>
            <a:r>
              <a:rPr lang="sl-SI" sz="1500" dirty="0" err="1" smtClean="0">
                <a:latin typeface="Courier New" pitchFamily="49" charset="0"/>
              </a:rPr>
              <a:t>spol</a:t>
            </a:r>
            <a:r>
              <a:rPr lang="sl-SI" sz="1500" dirty="0" smtClean="0">
                <a:latin typeface="Courier New" pitchFamily="49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uiExpand="1" build="p" bldLvl="5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1998B8-2032-4940-A5AC-D75585CA3048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116632"/>
            <a:ext cx="5086350" cy="59626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11510" y="2184480"/>
            <a:ext cx="129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Dva</a:t>
            </a:r>
            <a:r>
              <a:rPr lang="en-US" dirty="0" smtClean="0"/>
              <a:t> </a:t>
            </a:r>
            <a:r>
              <a:rPr lang="en-US" dirty="0" err="1" smtClean="0"/>
              <a:t>razreda</a:t>
            </a:r>
            <a:r>
              <a:rPr lang="en-US" dirty="0" smtClean="0"/>
              <a:t> z Main</a:t>
            </a:r>
            <a:endParaRPr lang="sl-SI" dirty="0"/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 flipV="1">
            <a:off x="3635896" y="1340768"/>
            <a:ext cx="2736304" cy="129614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3851920" y="2646145"/>
            <a:ext cx="2520280" cy="193498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triangle"/>
          </a:ln>
          <a:effectLst/>
        </p:spPr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0116" y="2965936"/>
            <a:ext cx="714375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96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dirty="0" smtClean="0"/>
              <a:t>Organizacija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sl-SI" dirty="0" smtClean="0"/>
              <a:t>Razredi za uporabo znotraj nekega programa</a:t>
            </a:r>
          </a:p>
          <a:p>
            <a:pPr lvl="1" eaLnBrk="1" hangingPunct="1"/>
            <a:r>
              <a:rPr lang="sl-SI" dirty="0" smtClean="0"/>
              <a:t>"lokalni" razredi </a:t>
            </a:r>
          </a:p>
          <a:p>
            <a:pPr lvl="1" eaLnBrk="1" hangingPunct="1"/>
            <a:r>
              <a:rPr lang="sl-SI" dirty="0" smtClean="0"/>
              <a:t>Kot prej (Console Application ...)</a:t>
            </a:r>
          </a:p>
          <a:p>
            <a:pPr eaLnBrk="1" hangingPunct="1">
              <a:buNone/>
            </a:pPr>
            <a:r>
              <a:rPr lang="en-US" sz="900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sl-SI" sz="9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namespace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PrviOOP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public class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private string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public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(string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nekNiz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this.mojNiz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nekNiz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public void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Izpisi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(){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Console.WriteLine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1100" dirty="0" err="1" smtClean="0">
                <a:latin typeface="Courier New" pitchFamily="49" charset="0"/>
                <a:cs typeface="Courier New" pitchFamily="49" charset="0"/>
              </a:rPr>
              <a:t>this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.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mojNiz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public class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Pozdrav</a:t>
            </a:r>
            <a:r>
              <a:rPr lang="sl-SI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public static void Main(string[]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arg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MojR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("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Pozdravljen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moj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objekt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v C#!");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1100" dirty="0" err="1" smtClean="0">
                <a:latin typeface="Courier New" pitchFamily="49" charset="0"/>
                <a:cs typeface="Courier New" pitchFamily="49" charset="0"/>
              </a:rPr>
              <a:t>prvi.Izpisi</a:t>
            </a: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eaLnBrk="1" hangingPunct="1">
              <a:buNone/>
            </a:pPr>
            <a:r>
              <a:rPr lang="en-US" sz="1100" dirty="0" smtClean="0">
                <a:latin typeface="Courier New" pitchFamily="49" charset="0"/>
                <a:cs typeface="Courier New" pitchFamily="49" charset="0"/>
              </a:rPr>
              <a:t>}</a:t>
            </a:r>
            <a:endParaRPr lang="sl-SI" dirty="0" smtClean="0"/>
          </a:p>
          <a:p>
            <a:pPr eaLnBrk="1" hangingPunct="1"/>
            <a:endParaRPr lang="sl-SI" sz="1800" dirty="0" smtClean="0"/>
          </a:p>
          <a:p>
            <a:pPr lvl="1" eaLnBrk="1" hangingPunct="1"/>
            <a:endParaRPr lang="sl-SI" dirty="0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F7D43AB8-2D3E-4CD7-89F4-EF08E5749DF8}" type="slidenum">
              <a:rPr lang="sl-SI" smtClean="0">
                <a:solidFill>
                  <a:schemeClr val="tx1"/>
                </a:solidFill>
              </a:rPr>
              <a:pPr algn="r"/>
              <a:t>3</a:t>
            </a:fld>
            <a:endParaRPr lang="sl-SI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32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 bldLvl="5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Lepše ;-)</a:t>
            </a:r>
            <a:endParaRPr lang="sl-SI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Definicija razreda je na svoji datoteki</a:t>
            </a:r>
          </a:p>
          <a:p>
            <a:r>
              <a:rPr lang="sl-SI" dirty="0" smtClean="0"/>
              <a:t>Desni klik na ime projekta</a:t>
            </a:r>
          </a:p>
          <a:p>
            <a:pPr lvl="1"/>
            <a:r>
              <a:rPr lang="sl-SI" dirty="0" err="1" smtClean="0"/>
              <a:t>Add</a:t>
            </a:r>
            <a:r>
              <a:rPr lang="sl-SI" dirty="0" smtClean="0"/>
              <a:t> </a:t>
            </a:r>
            <a:r>
              <a:rPr lang="en-US" dirty="0" smtClean="0"/>
              <a:t>item/Add </a:t>
            </a:r>
            <a:r>
              <a:rPr lang="sl-SI" dirty="0" err="1" smtClean="0"/>
              <a:t>class</a:t>
            </a:r>
            <a:endParaRPr lang="en-US" dirty="0" smtClean="0"/>
          </a:p>
          <a:p>
            <a:pPr lvl="1"/>
            <a:r>
              <a:rPr lang="en-US" dirty="0" smtClean="0"/>
              <a:t>Add class</a:t>
            </a:r>
            <a:endParaRPr lang="sl-SI" dirty="0" smtClean="0"/>
          </a:p>
          <a:p>
            <a:r>
              <a:rPr lang="sl-SI" dirty="0" smtClean="0"/>
              <a:t>Ker gre za isti imenski prostor, ni težav s klici</a:t>
            </a:r>
            <a:r>
              <a:rPr lang="en-US" dirty="0" smtClean="0"/>
              <a:t>. Reference </a:t>
            </a:r>
            <a:r>
              <a:rPr lang="en-US" dirty="0" err="1" smtClean="0"/>
              <a:t>niso</a:t>
            </a:r>
            <a:r>
              <a:rPr lang="en-US" dirty="0" smtClean="0"/>
              <a:t> </a:t>
            </a:r>
            <a:r>
              <a:rPr lang="en-US" dirty="0" err="1" smtClean="0"/>
              <a:t>potrebne</a:t>
            </a:r>
            <a:r>
              <a:rPr lang="en-US" dirty="0" smtClean="0"/>
              <a:t> (</a:t>
            </a:r>
            <a:r>
              <a:rPr lang="en-US" dirty="0" err="1" smtClean="0"/>
              <a:t>isti</a:t>
            </a:r>
            <a:r>
              <a:rPr lang="en-US" dirty="0" smtClean="0"/>
              <a:t> Projekt)</a:t>
            </a:r>
            <a:endParaRPr lang="sl-SI" dirty="0" smtClean="0"/>
          </a:p>
          <a:p>
            <a:pPr marL="457200" lvl="1" indent="0">
              <a:buNone/>
            </a:pPr>
            <a:endParaRPr lang="sl-SI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pPr>
              <a:defRPr/>
            </a:pPr>
            <a:fld id="{741998B8-2032-4940-A5AC-D75585CA3048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3907629"/>
            <a:ext cx="2895600" cy="18573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780" y="3606006"/>
            <a:ext cx="5334000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322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Knjižnica razredov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4294967295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sl-SI" sz="1800" dirty="0" smtClean="0"/>
              <a:t>Knjižnice razredov</a:t>
            </a:r>
          </a:p>
          <a:p>
            <a:pPr eaLnBrk="1" hangingPunct="1"/>
            <a:r>
              <a:rPr lang="en-US" sz="1800" dirty="0" smtClean="0"/>
              <a:t>Projekt v Solution!</a:t>
            </a:r>
            <a:endParaRPr lang="sl-SI" sz="1800" dirty="0" smtClean="0"/>
          </a:p>
          <a:p>
            <a:pPr eaLnBrk="1" hangingPunct="1"/>
            <a:endParaRPr lang="sl-SI" sz="1800" dirty="0"/>
          </a:p>
          <a:p>
            <a:pPr eaLnBrk="1" hangingPunct="1"/>
            <a:endParaRPr lang="sl-SI" sz="1800" dirty="0" smtClean="0"/>
          </a:p>
          <a:p>
            <a:pPr eaLnBrk="1" hangingPunct="1"/>
            <a:endParaRPr lang="sl-SI" sz="1800" dirty="0"/>
          </a:p>
          <a:p>
            <a:pPr eaLnBrk="1" hangingPunct="1"/>
            <a:r>
              <a:rPr lang="sl-SI" sz="1800" dirty="0" smtClean="0"/>
              <a:t>Prevedemo (</a:t>
            </a:r>
            <a:r>
              <a:rPr lang="sl-SI" sz="1800" dirty="0" err="1" smtClean="0"/>
              <a:t>Build</a:t>
            </a:r>
            <a:r>
              <a:rPr lang="sl-SI" sz="1800" dirty="0" smtClean="0"/>
              <a:t>)</a:t>
            </a:r>
          </a:p>
          <a:p>
            <a:pPr eaLnBrk="1" hangingPunct="1"/>
            <a:endParaRPr lang="sl-SI" sz="1800" dirty="0" smtClean="0"/>
          </a:p>
          <a:p>
            <a:pPr lvl="1" eaLnBrk="1" hangingPunct="1"/>
            <a:endParaRPr lang="sl-SI" dirty="0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F7D43AB8-2D3E-4CD7-89F4-EF08E5749DF8}" type="slidenum">
              <a:rPr lang="sl-SI" smtClean="0">
                <a:solidFill>
                  <a:schemeClr val="tx1"/>
                </a:solidFill>
              </a:rPr>
              <a:pPr algn="r"/>
              <a:t>5</a:t>
            </a:fld>
            <a:endParaRPr lang="sl-SI" smtClean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780928"/>
            <a:ext cx="4284809" cy="253914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6975" y="3356992"/>
            <a:ext cx="3019425" cy="1695450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 bwMode="auto">
          <a:xfrm>
            <a:off x="5724128" y="4221088"/>
            <a:ext cx="57606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3162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7B984557-12B3-4A5E-A59A-9860C99D4A80}" type="slidenum">
              <a:rPr lang="sl-SI" smtClean="0">
                <a:solidFill>
                  <a:schemeClr val="tx1"/>
                </a:solidFill>
              </a:rPr>
              <a:pPr algn="r"/>
              <a:t>6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Uporaba razreda Zajec</a:t>
            </a:r>
            <a:endParaRPr lang="en-GB" smtClean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28625" y="1340768"/>
            <a:ext cx="8326437" cy="5040312"/>
          </a:xfrm>
        </p:spPr>
        <p:txBody>
          <a:bodyPr lIns="91440" tIns="45720" rIns="91440" bIns="45720"/>
          <a:lstStyle/>
          <a:p>
            <a:pPr eaLnBrk="1" hangingPunct="1"/>
            <a:r>
              <a:rPr lang="sl-SI" sz="1600" dirty="0" smtClean="0"/>
              <a:t>Lahko na datoteki v projektu. Kaj pa, če imamo več projektov?</a:t>
            </a:r>
          </a:p>
          <a:p>
            <a:pPr eaLnBrk="1" hangingPunct="1"/>
            <a:r>
              <a:rPr lang="sl-SI" sz="1600" dirty="0" smtClean="0"/>
              <a:t>Program, kjer delamo z zajci:</a:t>
            </a:r>
          </a:p>
          <a:p>
            <a:pPr lvl="1" eaLnBrk="1" hangingPunct="1"/>
            <a:r>
              <a:rPr lang="sl-SI" sz="1400" dirty="0"/>
              <a:t>Potrebuje datoteko </a:t>
            </a:r>
            <a:r>
              <a:rPr lang="sl-SI" sz="1400" dirty="0" err="1" smtClean="0">
                <a:latin typeface="Courier New" pitchFamily="49" charset="0"/>
              </a:rPr>
              <a:t>Knjiznica.dll</a:t>
            </a:r>
            <a:r>
              <a:rPr lang="sl-SI" sz="1400" dirty="0" smtClean="0">
                <a:latin typeface="Courier New" pitchFamily="49" charset="0"/>
              </a:rPr>
              <a:t> </a:t>
            </a:r>
            <a:r>
              <a:rPr lang="sl-SI" sz="1400" dirty="0">
                <a:latin typeface="Courier New" pitchFamily="49" charset="0"/>
              </a:rPr>
              <a:t>(</a:t>
            </a:r>
            <a:r>
              <a:rPr lang="sl-SI" sz="1400" dirty="0"/>
              <a:t>ker vsebuje definicijo razreda </a:t>
            </a:r>
            <a:r>
              <a:rPr lang="sl-SI" sz="1400" dirty="0">
                <a:latin typeface="Courier New" pitchFamily="49" charset="0"/>
              </a:rPr>
              <a:t>Zajec</a:t>
            </a:r>
            <a:r>
              <a:rPr lang="sl-SI" sz="1400" dirty="0" smtClean="0">
                <a:latin typeface="Courier New" pitchFamily="49" charset="0"/>
              </a:rPr>
              <a:t>) [ali pa </a:t>
            </a:r>
            <a:r>
              <a:rPr lang="sl-SI" sz="1400" dirty="0" err="1" smtClean="0">
                <a:latin typeface="Courier New" pitchFamily="49" charset="0"/>
              </a:rPr>
              <a:t>MojiRazredi</a:t>
            </a:r>
            <a:r>
              <a:rPr lang="sl-SI" sz="1400" dirty="0" smtClean="0">
                <a:latin typeface="Courier New" pitchFamily="49" charset="0"/>
              </a:rPr>
              <a:t> … ]</a:t>
            </a:r>
            <a:endParaRPr lang="sl-SI" sz="1400" dirty="0">
              <a:latin typeface="Courier New" pitchFamily="49" charset="0"/>
            </a:endParaRPr>
          </a:p>
          <a:p>
            <a:pPr lvl="1" eaLnBrk="1" hangingPunct="1"/>
            <a:r>
              <a:rPr lang="sl-SI" sz="1400" dirty="0" smtClean="0"/>
              <a:t>Napovemo uporabo te datoteke</a:t>
            </a:r>
          </a:p>
          <a:p>
            <a:pPr lvl="2" eaLnBrk="1" hangingPunct="1"/>
            <a:r>
              <a:rPr lang="sl-SI" sz="1300" dirty="0" smtClean="0">
                <a:latin typeface="Courier New" pitchFamily="49" charset="0"/>
                <a:cs typeface="Courier New" pitchFamily="49" charset="0"/>
              </a:rPr>
              <a:t>Okolje: Project / Add reference</a:t>
            </a:r>
          </a:p>
          <a:p>
            <a:pPr lvl="1" eaLnBrk="1" hangingPunct="1"/>
            <a:r>
              <a:rPr lang="sl-SI" sz="1600" dirty="0">
                <a:solidFill>
                  <a:srgbClr val="462F00"/>
                </a:solidFill>
                <a:ea typeface="+mn-ea"/>
                <a:cs typeface="+mn-cs"/>
              </a:rPr>
              <a:t>S tem je naša knjižnica poznana okolju VS (kot so "standardne" knjižnice okolja .NET)</a:t>
            </a:r>
          </a:p>
          <a:p>
            <a:pPr lvl="1" eaLnBrk="1" hangingPunct="1"/>
            <a:r>
              <a:rPr lang="sl-SI" sz="1600" dirty="0">
                <a:solidFill>
                  <a:srgbClr val="462F00"/>
                </a:solidFill>
                <a:ea typeface="+mn-ea"/>
                <a:cs typeface="+mn-cs"/>
              </a:rPr>
              <a:t>Če smo znotraj iste rešitve, dobimo ponujen zavihek projekt</a:t>
            </a:r>
          </a:p>
          <a:p>
            <a:pPr eaLnBrk="1" hangingPunct="1"/>
            <a:endParaRPr lang="sl-SI" sz="1900" dirty="0" smtClean="0">
              <a:cs typeface="Courier New" pitchFamily="49" charset="0"/>
            </a:endParaRPr>
          </a:p>
          <a:p>
            <a:pPr lvl="2" eaLnBrk="1" hangingPunct="1"/>
            <a:endParaRPr lang="sl-SI" sz="1200" dirty="0" smtClean="0"/>
          </a:p>
          <a:p>
            <a:pPr lvl="2" eaLnBrk="1" hangingPunct="1"/>
            <a:endParaRPr lang="sl-SI" sz="12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3703500"/>
            <a:ext cx="3456384" cy="29314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0959" y="3923347"/>
            <a:ext cx="3213875" cy="179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7614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uiExpand="1" build="p" bldLvl="5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DE30EECB-BD29-47D6-B1E1-99948C95C503}" type="slidenum">
              <a:rPr lang="sl-SI" smtClean="0">
                <a:solidFill>
                  <a:schemeClr val="tx1"/>
                </a:solidFill>
              </a:rPr>
              <a:pPr algn="r"/>
              <a:t>7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Uporaba razreda Zajec</a:t>
            </a:r>
            <a:endParaRPr lang="en-GB" smtClean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41140" y="1628800"/>
            <a:ext cx="7101606" cy="3600822"/>
          </a:xfrm>
        </p:spPr>
        <p:txBody>
          <a:bodyPr lIns="91440" tIns="45720" rIns="91440" bIns="45720"/>
          <a:lstStyle/>
          <a:p>
            <a:pPr eaLnBrk="1" hangingPunct="1"/>
            <a:r>
              <a:rPr lang="sl-SI" dirty="0" smtClean="0"/>
              <a:t>Program, kjer delamo z zajci:</a:t>
            </a:r>
          </a:p>
          <a:p>
            <a:pPr eaLnBrk="1" hangingPunct="1"/>
            <a:r>
              <a:rPr lang="sl-SI" dirty="0" smtClean="0"/>
              <a:t>Napovedati "imenski prostor", kot je določen z dodano knjižnico.</a:t>
            </a:r>
          </a:p>
          <a:p>
            <a:pPr eaLnBrk="1" hangingPunct="1"/>
            <a:r>
              <a:rPr lang="sl-SI" dirty="0" smtClean="0"/>
              <a:t>Običajno se imenuje enako kot dll, zato:</a:t>
            </a:r>
          </a:p>
          <a:p>
            <a:pPr lvl="1" algn="just" eaLnBrk="1" hangingPunct="1">
              <a:spcAft>
                <a:spcPts val="600"/>
              </a:spcAft>
            </a:pPr>
            <a:r>
              <a:rPr lang="pl-PL" dirty="0" smtClean="0">
                <a:latin typeface="Courier New" pitchFamily="49" charset="0"/>
                <a:ea typeface="Times New Roman" pitchFamily="18" charset="0"/>
                <a:cs typeface="Courier New" pitchFamily="49" charset="0"/>
              </a:rPr>
              <a:t>using MojiRazredi; </a:t>
            </a:r>
            <a:endParaRPr lang="sl-SI" sz="1200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b="41376"/>
          <a:stretch/>
        </p:blipFill>
        <p:spPr>
          <a:xfrm>
            <a:off x="428625" y="3573016"/>
            <a:ext cx="3300208" cy="178627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3848" y="5137026"/>
            <a:ext cx="5574620" cy="148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79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69388B2A-BADE-4736-B21E-11A55740FC99}" type="slidenum">
              <a:rPr lang="sl-SI" smtClean="0">
                <a:solidFill>
                  <a:schemeClr val="tx1"/>
                </a:solidFill>
              </a:rPr>
              <a:pPr algn="r"/>
              <a:t>8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Konstruktorji</a:t>
            </a:r>
            <a:endParaRPr lang="en-GB" smtClean="0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1440" tIns="45720" rIns="91440" bIns="45720"/>
          <a:lstStyle/>
          <a:p>
            <a:pPr eaLnBrk="1" hangingPunct="1"/>
            <a:r>
              <a:rPr lang="sl-SI" sz="2400" dirty="0" smtClean="0"/>
              <a:t>Ob tvorbi objekta bi radi nastavili začetno stanje spremenljivk </a:t>
            </a:r>
          </a:p>
          <a:p>
            <a:pPr lvl="1" eaLnBrk="1" hangingPunct="1"/>
            <a:r>
              <a:rPr lang="sl-SI" sz="2000" dirty="0" smtClean="0"/>
              <a:t>in morda opravili še kaj – o tem kasneje</a:t>
            </a:r>
          </a:p>
          <a:p>
            <a:pPr eaLnBrk="1" hangingPunct="1"/>
            <a:r>
              <a:rPr lang="sl-SI" sz="2400" dirty="0" smtClean="0"/>
              <a:t>Konstruktor – metoda, ki jo pokličemo ob tvorbi objekta z </a:t>
            </a:r>
            <a:r>
              <a:rPr lang="sl-SI" sz="2400" dirty="0" err="1" smtClean="0">
                <a:latin typeface="Courier New" pitchFamily="49" charset="0"/>
              </a:rPr>
              <a:t>new</a:t>
            </a:r>
            <a:endParaRPr lang="sl-SI" sz="2400" dirty="0" smtClean="0">
              <a:latin typeface="Courier New" pitchFamily="49" charset="0"/>
            </a:endParaRPr>
          </a:p>
          <a:p>
            <a:pPr eaLnBrk="1" hangingPunct="1"/>
            <a:r>
              <a:rPr lang="sl-SI" sz="2400" dirty="0" smtClean="0"/>
              <a:t>Brez tipa rezultata!</a:t>
            </a:r>
          </a:p>
          <a:p>
            <a:pPr eaLnBrk="1" hangingPunct="1"/>
            <a:r>
              <a:rPr lang="sl-SI" sz="2400" dirty="0" smtClean="0"/>
              <a:t>Ime - kot je ime razreda</a:t>
            </a:r>
          </a:p>
          <a:p>
            <a:pPr eaLnBrk="1" hangingPunct="1"/>
            <a:r>
              <a:rPr lang="sl-SI" sz="2400" dirty="0" smtClean="0"/>
              <a:t>Kličemo jo skupaj z </a:t>
            </a:r>
            <a:r>
              <a:rPr lang="sl-SI" sz="2400" dirty="0" err="1" smtClean="0">
                <a:latin typeface="Courier New" pitchFamily="49" charset="0"/>
              </a:rPr>
              <a:t>new</a:t>
            </a:r>
            <a:endParaRPr lang="sl-SI" sz="2400" dirty="0" smtClean="0">
              <a:latin typeface="Courier New" pitchFamily="49" charset="0"/>
            </a:endParaRPr>
          </a:p>
          <a:p>
            <a:pPr lvl="1" eaLnBrk="1" hangingPunct="1"/>
            <a:r>
              <a:rPr lang="sl-SI" sz="2000" dirty="0" smtClean="0"/>
              <a:t>Klic: </a:t>
            </a:r>
            <a:r>
              <a:rPr lang="sl-SI" sz="2000" dirty="0" err="1" smtClean="0">
                <a:latin typeface="Courier New" pitchFamily="49" charset="0"/>
              </a:rPr>
              <a:t>new</a:t>
            </a:r>
            <a:r>
              <a:rPr lang="sl-SI" sz="2000" dirty="0" smtClean="0">
                <a:latin typeface="Courier New" pitchFamily="49" charset="0"/>
              </a:rPr>
              <a:t> Zajec();</a:t>
            </a:r>
            <a:r>
              <a:rPr lang="sl-SI" sz="2000" dirty="0" smtClean="0"/>
              <a:t> </a:t>
            </a:r>
          </a:p>
          <a:p>
            <a:pPr marL="0" indent="0" eaLnBrk="1" hangingPunct="1">
              <a:buNone/>
            </a:pPr>
            <a:endParaRPr lang="en-GB" sz="2700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uiExpand="1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4294967295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endParaRPr lang="sl-SI" sz="1200"/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6516688" y="6619875"/>
            <a:ext cx="1981200" cy="476250"/>
          </a:xfrm>
          <a:noFill/>
          <a:ln w="9525">
            <a:prstDash val="solid"/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r"/>
            <a:fld id="{F0B8493F-7852-4692-9671-E37B35C8A523}" type="slidenum">
              <a:rPr lang="sl-SI" smtClean="0">
                <a:solidFill>
                  <a:schemeClr val="tx1"/>
                </a:solidFill>
              </a:rPr>
              <a:pPr algn="r"/>
              <a:t>9</a:t>
            </a:fld>
            <a:endParaRPr lang="sl-SI" smtClean="0">
              <a:solidFill>
                <a:schemeClr val="tx1"/>
              </a:solidFill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/>
          <a:lstStyle/>
          <a:p>
            <a:pPr eaLnBrk="1" hangingPunct="1"/>
            <a:r>
              <a:rPr lang="sl-SI" smtClean="0"/>
              <a:t>Razred Zajec</a:t>
            </a:r>
            <a:endParaRPr lang="en-GB" smtClean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950" y="1341438"/>
            <a:ext cx="8459788" cy="5040312"/>
          </a:xfrm>
        </p:spPr>
        <p:txBody>
          <a:bodyPr lIns="91440" tIns="45720" rIns="91440" bIns="45720"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public class Zajec { </a:t>
            </a:r>
            <a:br>
              <a:rPr lang="sl-SI" sz="1600" dirty="0" smtClean="0">
                <a:latin typeface="Courier New" pitchFamily="49" charset="0"/>
              </a:rPr>
            </a:br>
            <a:r>
              <a:rPr lang="en-US" sz="1600" dirty="0" smtClean="0">
                <a:latin typeface="Courier New" pitchFamily="49" charset="0"/>
              </a:rPr>
              <a:t>private</a:t>
            </a:r>
            <a:r>
              <a:rPr lang="sl-SI" sz="1600" dirty="0" smtClean="0">
                <a:latin typeface="Courier New" pitchFamily="49" charset="0"/>
              </a:rPr>
              <a:t> String serijska;</a:t>
            </a:r>
            <a:br>
              <a:rPr lang="sl-SI" sz="1600" dirty="0" smtClean="0">
                <a:latin typeface="Courier New" pitchFamily="49" charset="0"/>
              </a:rPr>
            </a:br>
            <a:r>
              <a:rPr lang="en-US" sz="1600" dirty="0" smtClean="0">
                <a:latin typeface="Courier New" pitchFamily="49" charset="0"/>
              </a:rPr>
              <a:t>private</a:t>
            </a:r>
            <a:r>
              <a:rPr lang="sl-SI" sz="1600" dirty="0" smtClean="0">
                <a:latin typeface="Courier New" pitchFamily="49" charset="0"/>
              </a:rPr>
              <a:t> boolean spol;</a:t>
            </a:r>
            <a:br>
              <a:rPr lang="sl-SI" sz="1600" dirty="0" smtClean="0">
                <a:latin typeface="Courier New" pitchFamily="49" charset="0"/>
              </a:rPr>
            </a:br>
            <a:r>
              <a:rPr lang="en-US" sz="1600" dirty="0" smtClean="0">
                <a:latin typeface="Courier New" pitchFamily="49" charset="0"/>
              </a:rPr>
              <a:t>private</a:t>
            </a:r>
            <a:r>
              <a:rPr lang="sl-SI" sz="1600" dirty="0" smtClean="0">
                <a:latin typeface="Courier New" pitchFamily="49" charset="0"/>
              </a:rPr>
              <a:t> double masa;</a:t>
            </a:r>
            <a:br>
              <a:rPr lang="sl-SI" sz="1600" dirty="0" smtClean="0">
                <a:latin typeface="Courier New" pitchFamily="49" charset="0"/>
              </a:rPr>
            </a:br>
            <a:endParaRPr lang="sl-SI" sz="16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// konstruktor</a:t>
            </a:r>
            <a:br>
              <a:rPr lang="sl-SI" sz="1600" dirty="0" smtClean="0">
                <a:latin typeface="Courier New" pitchFamily="49" charset="0"/>
              </a:rPr>
            </a:br>
            <a:r>
              <a:rPr lang="sl-SI" sz="1600" dirty="0" smtClean="0">
                <a:latin typeface="Courier New" pitchFamily="49" charset="0"/>
              </a:rPr>
              <a:t>public Zajec() {</a:t>
            </a:r>
            <a:br>
              <a:rPr lang="sl-SI" sz="1600" dirty="0" smtClean="0">
                <a:latin typeface="Courier New" pitchFamily="49" charset="0"/>
              </a:rPr>
            </a:br>
            <a:r>
              <a:rPr lang="sl-SI" sz="1600" dirty="0" smtClean="0">
                <a:latin typeface="Courier New" pitchFamily="49" charset="0"/>
              </a:rPr>
              <a:t>   this.spol = true; </a:t>
            </a:r>
            <a:r>
              <a:rPr lang="sl-SI" sz="1050" dirty="0" smtClean="0">
                <a:latin typeface="Courier New" pitchFamily="49" charset="0"/>
              </a:rPr>
              <a:t>// vsem zajcem na začetku določimo m. spol</a:t>
            </a:r>
            <a:br>
              <a:rPr lang="sl-SI" sz="1050" dirty="0" smtClean="0">
                <a:latin typeface="Courier New" pitchFamily="49" charset="0"/>
              </a:rPr>
            </a:br>
            <a:r>
              <a:rPr lang="sl-SI" sz="1600" dirty="0" smtClean="0">
                <a:latin typeface="Courier New" pitchFamily="49" charset="0"/>
              </a:rPr>
              <a:t>   this.masa</a:t>
            </a:r>
            <a:r>
              <a:rPr lang="sl-SI" sz="1400" dirty="0" smtClean="0">
                <a:latin typeface="Courier New" pitchFamily="49" charset="0"/>
              </a:rPr>
              <a:t> = 1.0; </a:t>
            </a:r>
            <a:r>
              <a:rPr lang="sl-SI" sz="1050" dirty="0" smtClean="0">
                <a:latin typeface="Courier New" pitchFamily="49" charset="0"/>
              </a:rPr>
              <a:t>// in tehtajo 1kg</a:t>
            </a:r>
            <a:br>
              <a:rPr lang="sl-SI" sz="1050" dirty="0" smtClean="0">
                <a:latin typeface="Courier New" pitchFamily="49" charset="0"/>
              </a:rPr>
            </a:br>
            <a:r>
              <a:rPr lang="sl-SI" sz="1600" dirty="0" smtClean="0">
                <a:latin typeface="Courier New" pitchFamily="49" charset="0"/>
              </a:rPr>
              <a:t>   this.serijska = "NEDOLOČENO!";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}  </a:t>
            </a:r>
            <a:endParaRPr lang="en-US" sz="16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// …</a:t>
            </a:r>
            <a:r>
              <a:rPr lang="sl-SI" sz="1600" dirty="0" smtClean="0">
                <a:latin typeface="Courier New" pitchFamily="49" charset="0"/>
              </a:rPr>
              <a:t> 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/>
              <a:t>Zajca “ustvarimo” z </a:t>
            </a:r>
            <a:r>
              <a:rPr lang="sl-SI" sz="2400" dirty="0" smtClean="0">
                <a:latin typeface="Courier New" pitchFamily="49" charset="0"/>
              </a:rPr>
              <a:t>new</a:t>
            </a:r>
            <a:r>
              <a:rPr lang="sl-SI" sz="2400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latin typeface="Courier New" pitchFamily="49" charset="0"/>
              </a:rPr>
              <a:t>new Zajec()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/>
              <a:t>Ustvaril se je konkreten zajec po navodilih iz konstruktorja </a:t>
            </a:r>
            <a:r>
              <a:rPr lang="sl-SI" sz="2000" dirty="0" smtClean="0">
                <a:latin typeface="Courier New" pitchFamily="49" charset="0"/>
              </a:rPr>
              <a:t>Zajec()</a:t>
            </a:r>
            <a:r>
              <a:rPr lang="sl-SI" sz="2000" dirty="0" smtClean="0"/>
              <a:t> (ta zajec ima torej tri podatke z vrednostmi, kot je predpisano v konstruktorju)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/>
              <a:t>Kaj je </a:t>
            </a:r>
            <a:r>
              <a:rPr lang="sl-SI" sz="2000" b="1" dirty="0" err="1" smtClean="0"/>
              <a:t>this</a:t>
            </a:r>
            <a:r>
              <a:rPr lang="sl-SI" sz="2000" dirty="0" smtClean="0"/>
              <a:t>? </a:t>
            </a:r>
          </a:p>
          <a:p>
            <a:pPr lvl="2" eaLnBrk="1" hangingPunct="1">
              <a:lnSpc>
                <a:spcPct val="90000"/>
              </a:lnSpc>
            </a:pPr>
            <a:r>
              <a:rPr lang="sl-SI" dirty="0" smtClean="0"/>
              <a:t>Objekt,  nad kateri se izvaja (objektna) metoda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 uiExpand="1" build="p" bldLvl="5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5 - &amp;quot;Združevanje podatkov&amp;quot;&quot;/&gt;&lt;property id=&quot;20307&quot; value=&quot;258&quot;/&gt;&lt;/object&gt;&lt;object type=&quot;3&quot; unique_id=&quot;10004&quot;&gt;&lt;property id=&quot;20148&quot; value=&quot;5&quot;/&gt;&lt;property id=&quot;20300&quot; value=&quot;Slide 7 - &amp;quot;A še prej …&amp;quot;&quot;/&gt;&lt;property id=&quot;20307&quot; value=&quot;332&quot;/&gt;&lt;/object&gt;&lt;object type=&quot;3&quot; unique_id=&quot;10005&quot;&gt;&lt;property id=&quot;20148&quot; value=&quot;5&quot;/&gt;&lt;property id=&quot;20300&quot; value=&quot;Slide 9 - &amp;quot;Knjižnica razredov&amp;quot;&quot;/&gt;&lt;property id=&quot;20307&quot; value=&quot;354&quot;/&gt;&lt;/object&gt;&lt;object type=&quot;3&quot; unique_id=&quot;10007&quot;&gt;&lt;property id=&quot;20148&quot; value=&quot;5&quot;/&gt;&lt;property id=&quot;20300&quot; value=&quot;Slide 6 - &amp;quot;Razred Zajec&amp;quot;&quot;/&gt;&lt;property id=&quot;20307&quot; value=&quot;259&quot;/&gt;&lt;/object&gt;&lt;object type=&quot;3&quot; unique_id=&quot;10008&quot;&gt;&lt;property id=&quot;20148&quot; value=&quot;5&quot;/&gt;&lt;property id=&quot;20300&quot; value=&quot;Slide 10 - &amp;quot;Uporaba razreda Zajec&amp;quot;&quot;/&gt;&lt;property id=&quot;20307&quot; value=&quot;353&quot;/&gt;&lt;/object&gt;&lt;object type=&quot;3&quot; unique_id=&quot;10009&quot;&gt;&lt;property id=&quot;20148&quot; value=&quot;5&quot;/&gt;&lt;property id=&quot;20300&quot; value=&quot;Slide 11 - &amp;quot;Uporaba razreda Zajec&amp;quot;&quot;/&gt;&lt;property id=&quot;20307&quot; value=&quot;334&quot;/&gt;&lt;/object&gt;&lt;object type=&quot;3&quot; unique_id=&quot;10010&quot;&gt;&lt;property id=&quot;20148&quot; value=&quot;5&quot;/&gt;&lt;property id=&quot;20300&quot; value=&quot;Slide 12 - &amp;quot;Dostop do podatkov v objektu&amp;quot;&quot;/&gt;&lt;property id=&quot;20307&quot; value=&quot;260&quot;/&gt;&lt;/object&gt;&lt;object type=&quot;3&quot; unique_id=&quot;10011&quot;&gt;&lt;property id=&quot;20148&quot; value=&quot;5&quot;/&gt;&lt;property id=&quot;20300&quot; value=&quot;Slide 13 - &amp;quot;Razred Zajec&amp;quot;&quot;/&gt;&lt;property id=&quot;20307&quot; value=&quot;263&quot;/&gt;&lt;/object&gt;&lt;object type=&quot;3&quot; unique_id=&quot;10012&quot;&gt;&lt;property id=&quot;20148&quot; value=&quot;5&quot;/&gt;&lt;property id=&quot;20300&quot; value=&quot;Slide 14 - &amp;quot;Še končni pogled na naslove&amp;quot;&quot;/&gt;&lt;property id=&quot;20307&quot; value=&quot;351&quot;/&gt;&lt;/object&gt;&lt;object type=&quot;3&quot; unique_id=&quot;10013&quot;&gt;&lt;property id=&quot;20148&quot; value=&quot;5&quot;/&gt;&lt;property id=&quot;20300&quot; value=&quot;Slide 15 - &amp;quot;Konstruktorji&amp;quot;&quot;/&gt;&lt;property id=&quot;20307&quot; value=&quot;269&quot;/&gt;&lt;/object&gt;&lt;object type=&quot;3&quot; unique_id=&quot;10014&quot;&gt;&lt;property id=&quot;20148&quot; value=&quot;5&quot;/&gt;&lt;property id=&quot;20300&quot; value=&quot;Slide 16 - &amp;quot;Razred Zajec&amp;quot;&quot;/&gt;&lt;property id=&quot;20307&quot; value=&quot;272&quot;/&gt;&lt;/object&gt;&lt;object type=&quot;3&quot; unique_id=&quot;10015&quot;&gt;&lt;property id=&quot;20148&quot; value=&quot;5&quot;/&gt;&lt;property id=&quot;20300&quot; value=&quot;Slide 17 - &amp;quot;this&amp;quot;&quot;/&gt;&lt;property id=&quot;20307&quot; value=&quot;275&quot;/&gt;&lt;/object&gt;&lt;object type=&quot;3&quot; unique_id=&quot;10016&quot;&gt;&lt;property id=&quot;20148&quot; value=&quot;5&quot;/&gt;&lt;property id=&quot;20300&quot; value=&quot;Slide 18 - &amp;quot;Konstruktorji&amp;quot;&quot;/&gt;&lt;property id=&quot;20307&quot; value=&quot;271&quot;/&gt;&lt;/object&gt;&lt;object type=&quot;3&quot; unique_id=&quot;10017&quot;&gt;&lt;property id=&quot;20148&quot; value=&quot;5&quot;/&gt;&lt;property id=&quot;20300&quot; value=&quot;Slide 19 - &amp;quot;Več konstruktorjev&amp;quot;&quot;/&gt;&lt;property id=&quot;20307&quot; value=&quot;314&quot;/&gt;&lt;/object&gt;&lt;object type=&quot;3&quot; unique_id=&quot;10018&quot;&gt;&lt;property id=&quot;20148&quot; value=&quot;5&quot;/&gt;&lt;property id=&quot;20300&quot; value=&quot;Slide 20 - &amp;quot;Preobteževanje&amp;quot;&quot;/&gt;&lt;property id=&quot;20307&quot; value=&quot;352&quot;/&gt;&lt;/object&gt;&lt;object type=&quot;3&quot; unique_id=&quot;10019&quot;&gt;&lt;property id=&quot;20148&quot; value=&quot;5&quot;/&gt;&lt;property id=&quot;20300&quot; value=&quot;Slide 21 - &amp;quot;Podpisi metod&amp;quot;&quot;/&gt;&lt;property id=&quot;20307&quot; value=&quot;315&quot;/&gt;&lt;/object&gt;&lt;object type=&quot;3&quot; unique_id=&quot;10020&quot;&gt;&lt;property id=&quot;20148&quot; value=&quot;5&quot;/&gt;&lt;property id=&quot;20300&quot; value=&quot;Slide 22 - &amp;quot;Konstruktorji razreda Zajec&amp;quot;&quot;/&gt;&lt;property id=&quot;20307&quot; value=&quot;274&quot;/&gt;&lt;/object&gt;&lt;object type=&quot;3&quot; unique_id=&quot;10021&quot;&gt;&lt;property id=&quot;20148&quot; value=&quot;5&quot;/&gt;&lt;property id=&quot;20300&quot; value=&quot;Slide 23 - &amp;quot;Sklicevanje na konstruktorje&amp;quot;&quot;/&gt;&lt;property id=&quot;20307&quot; value=&quot;350&quot;/&gt;&lt;/object&gt;&lt;object type=&quot;3&quot; unique_id=&quot;10022&quot;&gt;&lt;property id=&quot;20148&quot; value=&quot;5&quot;/&gt;&lt;property id=&quot;20300&quot; value=&quot;Slide 24 - &amp;quot;this&amp;quot;&quot;/&gt;&lt;property id=&quot;20307&quot; value=&quot;276&quot;/&gt;&lt;/object&gt;&lt;object type=&quot;3&quot; unique_id=&quot;10097&quot;&gt;&lt;property id=&quot;20148&quot; value=&quot;5&quot;/&gt;&lt;property id=&quot;20300&quot; value=&quot;Slide 8 - &amp;quot;Lepše ;-)&amp;quot;&quot;/&gt;&lt;property id=&quot;20307&quot; value=&quot;355&quot;/&gt;&lt;/object&gt;&lt;object type=&quot;3&quot; unique_id=&quot;10283&quot;&gt;&lt;property id=&quot;20148&quot; value=&quot;5&quot;/&gt;&lt;property id=&quot;20300&quot; value=&quot;Slide 1 - &amp;quot;Najpametnejši študent&amp;quot;&quot;/&gt;&lt;property id=&quot;20307&quot; value=&quot;358&quot;/&gt;&lt;/object&gt;&lt;object type=&quot;3&quot; unique_id=&quot;10284&quot;&gt;&lt;property id=&quot;20148&quot; value=&quot;5&quot;/&gt;&lt;property id=&quot;20300&quot; value=&quot;Slide 2 - &amp;quot;Ali gre bolj &amp;quot;pametno&amp;quot;?&amp;quot;&quot;/&gt;&lt;property id=&quot;20307&quot; value=&quot;359&quot;/&gt;&lt;/object&gt;&lt;object type=&quot;3&quot; unique_id=&quot;10285&quot;&gt;&lt;property id=&quot;20148&quot; value=&quot;5&quot;/&gt;&lt;property id=&quot;20300&quot; value=&quot;Slide 3 - &amp;quot;&amp;quot;Združevanje&amp;quot; podatkov&amp;quot;&quot;/&gt;&lt;property id=&quot;20307&quot; value=&quot;360&quot;/&gt;&lt;/object&gt;&lt;object type=&quot;3&quot; unique_id=&quot;10286&quot;&gt;&lt;property id=&quot;20148&quot; value=&quot;5&quot;/&gt;&lt;property id=&quot;20300&quot; value=&quot;Slide 4 - &amp;quot;Nov tip podatkov&amp;quot;&quot;/&gt;&lt;property id=&quot;20307&quot; value=&quot;356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ESS-Tema-PP2007-UP">
  <a:themeElements>
    <a:clrScheme name="1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SS-Tema-PP2007-UP">
  <a:themeElements>
    <a:clrScheme name="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SS-Tema-PP2007-UP">
  <a:themeElements>
    <a:clrScheme name="2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2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2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SS-Tema-PP2007-UP">
  <a:themeElements>
    <a:clrScheme name="3_ESS-Tema-PP2007-U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ESS-Tema-PP2007-UP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l-S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3_ESS-Tema-PP2007-U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Java-metode2</Template>
  <TotalTime>790</TotalTime>
  <Words>1227</Words>
  <Application>Microsoft Office PowerPoint</Application>
  <PresentationFormat>On-screen Show (4:3)</PresentationFormat>
  <Paragraphs>233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</vt:lpstr>
      <vt:lpstr>Consolas</vt:lpstr>
      <vt:lpstr>Courier New</vt:lpstr>
      <vt:lpstr>Times New Roman</vt:lpstr>
      <vt:lpstr>Verdana</vt:lpstr>
      <vt:lpstr>Wingdings</vt:lpstr>
      <vt:lpstr>1_ESS-Tema-PP2007-UP</vt:lpstr>
      <vt:lpstr>ESS-Tema-PP2007-UP</vt:lpstr>
      <vt:lpstr>2_ESS-Tema-PP2007-UP</vt:lpstr>
      <vt:lpstr>3_ESS-Tema-PP2007-UP</vt:lpstr>
      <vt:lpstr>Poimenovanje </vt:lpstr>
      <vt:lpstr>PowerPoint Presentation</vt:lpstr>
      <vt:lpstr>Organizacija</vt:lpstr>
      <vt:lpstr>Lepše ;-)</vt:lpstr>
      <vt:lpstr>Knjižnica razredov</vt:lpstr>
      <vt:lpstr>Uporaba razreda Zajec</vt:lpstr>
      <vt:lpstr>Uporaba razreda Zajec</vt:lpstr>
      <vt:lpstr>Konstruktorji</vt:lpstr>
      <vt:lpstr>Razred Zajec</vt:lpstr>
      <vt:lpstr>this</vt:lpstr>
      <vt:lpstr>Konstruktorji</vt:lpstr>
      <vt:lpstr>Več konstruktorjev</vt:lpstr>
      <vt:lpstr>Preobteževanje</vt:lpstr>
      <vt:lpstr>Podpisi metod</vt:lpstr>
      <vt:lpstr>Konstruktorji razreda Zajec</vt:lpstr>
      <vt:lpstr>Sklicevanje na konstruktorje</vt:lpstr>
      <vt:lpstr>PowerPoint Presentation</vt:lpstr>
      <vt:lpstr>PowerPoint Presentation</vt:lpstr>
      <vt:lpstr>this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Objekti</dc:title>
  <dc:creator>Matija Lokar</dc:creator>
  <cp:lastModifiedBy>Matija Lokar</cp:lastModifiedBy>
  <cp:revision>68</cp:revision>
  <dcterms:created xsi:type="dcterms:W3CDTF">2005-02-10T11:48:46Z</dcterms:created>
  <dcterms:modified xsi:type="dcterms:W3CDTF">2020-03-30T12:12:36Z</dcterms:modified>
</cp:coreProperties>
</file>