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14" r:id="rId1"/>
  </p:sldMasterIdLst>
  <p:notesMasterIdLst>
    <p:notesMasterId r:id="rId49"/>
  </p:notesMasterIdLst>
  <p:sldIdLst>
    <p:sldId id="256" r:id="rId2"/>
    <p:sldId id="257" r:id="rId3"/>
    <p:sldId id="262" r:id="rId4"/>
    <p:sldId id="263" r:id="rId5"/>
    <p:sldId id="283" r:id="rId6"/>
    <p:sldId id="282" r:id="rId7"/>
    <p:sldId id="285" r:id="rId8"/>
    <p:sldId id="284" r:id="rId9"/>
    <p:sldId id="286" r:id="rId10"/>
    <p:sldId id="281" r:id="rId11"/>
    <p:sldId id="264" r:id="rId12"/>
    <p:sldId id="267" r:id="rId13"/>
    <p:sldId id="299" r:id="rId14"/>
    <p:sldId id="301" r:id="rId15"/>
    <p:sldId id="300" r:id="rId16"/>
    <p:sldId id="268" r:id="rId17"/>
    <p:sldId id="269" r:id="rId18"/>
    <p:sldId id="270" r:id="rId19"/>
    <p:sldId id="271" r:id="rId20"/>
    <p:sldId id="273" r:id="rId21"/>
    <p:sldId id="279" r:id="rId22"/>
    <p:sldId id="280" r:id="rId23"/>
    <p:sldId id="261" r:id="rId24"/>
    <p:sldId id="274" r:id="rId25"/>
    <p:sldId id="266" r:id="rId26"/>
    <p:sldId id="275" r:id="rId27"/>
    <p:sldId id="276" r:id="rId28"/>
    <p:sldId id="302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97" r:id="rId39"/>
    <p:sldId id="303" r:id="rId40"/>
    <p:sldId id="298" r:id="rId41"/>
    <p:sldId id="304" r:id="rId42"/>
    <p:sldId id="305" r:id="rId43"/>
    <p:sldId id="306" r:id="rId44"/>
    <p:sldId id="307" r:id="rId45"/>
    <p:sldId id="308" r:id="rId46"/>
    <p:sldId id="310" r:id="rId47"/>
    <p:sldId id="309" r:id="rId4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>
      <p:cViewPr varScale="1">
        <p:scale>
          <a:sx n="66" d="100"/>
          <a:sy n="66" d="100"/>
        </p:scale>
        <p:origin x="1280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81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128B74-BE94-41B5-A50E-E1FE98969653}" type="datetimeFigureOut">
              <a:rPr lang="sl-SI" smtClean="0"/>
              <a:pPr/>
              <a:t>11. 03. 2022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60AA24-48DA-4058-9021-6DFD47133337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60AA24-48DA-4058-9021-6DFD47133337}" type="slidenum">
              <a:rPr lang="sl-SI" smtClean="0"/>
              <a:pPr/>
              <a:t>27</a:t>
            </a:fld>
            <a:endParaRPr lang="sl-S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628" y="770467"/>
            <a:ext cx="8086725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634" y="4198409"/>
            <a:ext cx="6921151" cy="16459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fld id="{1445103B-C98C-4A6D-A4E3-296976B7DB0B}" type="datetimeFigureOut">
              <a:rPr lang="sl-SI" smtClean="0"/>
              <a:pPr/>
              <a:t>11. 03. 2022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12EB4115-91C0-4B7D-AB8E-1B53B711AF57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20237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5103B-C98C-4A6D-A4E3-296976B7DB0B}" type="datetimeFigureOut">
              <a:rPr lang="sl-SI" smtClean="0"/>
              <a:pPr/>
              <a:t>11. 03. 2022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B4115-91C0-4B7D-AB8E-1B53B711AF57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29829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7963" y="695325"/>
            <a:ext cx="1971675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644" y="714376"/>
            <a:ext cx="5800725" cy="54006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5103B-C98C-4A6D-A4E3-296976B7DB0B}" type="datetimeFigureOut">
              <a:rPr lang="sl-SI" smtClean="0"/>
              <a:pPr/>
              <a:t>11. 03. 2022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B4115-91C0-4B7D-AB8E-1B53B711AF57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50053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5103B-C98C-4A6D-A4E3-296976B7DB0B}" type="datetimeFigureOut">
              <a:rPr lang="sl-SI" smtClean="0"/>
              <a:pPr/>
              <a:t>11. 03. 2022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B4115-91C0-4B7D-AB8E-1B53B711AF57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63428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628" y="767419"/>
            <a:ext cx="8085582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0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634" y="4187275"/>
            <a:ext cx="6919722" cy="1645920"/>
          </a:xfrm>
        </p:spPr>
        <p:txBody>
          <a:bodyPr anchor="t"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5103B-C98C-4A6D-A4E3-296976B7DB0B}" type="datetimeFigureOut">
              <a:rPr lang="sl-SI" smtClean="0"/>
              <a:pPr/>
              <a:t>11. 03. 2022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B4115-91C0-4B7D-AB8E-1B53B711AF57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46579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492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38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5103B-C98C-4A6D-A4E3-296976B7DB0B}" type="datetimeFigureOut">
              <a:rPr lang="sl-SI" smtClean="0"/>
              <a:pPr/>
              <a:t>11. 03. 2022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B4115-91C0-4B7D-AB8E-1B53B711AF57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30976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2032000"/>
            <a:ext cx="3806190" cy="72340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492" y="2736150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310" y="2029968"/>
            <a:ext cx="3806190" cy="72237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310" y="2734056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5103B-C98C-4A6D-A4E3-296976B7DB0B}" type="datetimeFigureOut">
              <a:rPr lang="sl-SI" smtClean="0"/>
              <a:pPr/>
              <a:t>11. 03. 2022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B4115-91C0-4B7D-AB8E-1B53B711AF57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5185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5103B-C98C-4A6D-A4E3-296976B7DB0B}" type="datetimeFigureOut">
              <a:rPr lang="sl-SI" smtClean="0"/>
              <a:pPr/>
              <a:t>11. 03. 2022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B4115-91C0-4B7D-AB8E-1B53B711AF57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93186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5103B-C98C-4A6D-A4E3-296976B7DB0B}" type="datetimeFigureOut">
              <a:rPr lang="sl-SI" smtClean="0"/>
              <a:pPr/>
              <a:t>11. 03. 2022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B4115-91C0-4B7D-AB8E-1B53B711AF57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90964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5000" y="0"/>
            <a:ext cx="3429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196053" y="542282"/>
            <a:ext cx="253746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36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762000"/>
            <a:ext cx="4572000" cy="4572000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06987" y="2511813"/>
            <a:ext cx="254889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>
                <a:solidFill>
                  <a:srgbClr val="40404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5103B-C98C-4A6D-A4E3-296976B7DB0B}" type="datetimeFigureOut">
              <a:rPr lang="sl-SI" smtClean="0"/>
              <a:pPr/>
              <a:t>11. 03. 2022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12EB4115-91C0-4B7D-AB8E-1B53B711AF57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04695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5418668"/>
            <a:ext cx="8085582" cy="613283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9144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rgbClr val="4D4D4D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492" y="5909735"/>
            <a:ext cx="6922008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1200"/>
              </a:spcBef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fld id="{1445103B-C98C-4A6D-A4E3-296976B7DB0B}" type="datetimeFigureOut">
              <a:rPr lang="sl-SI" smtClean="0"/>
              <a:pPr/>
              <a:t>11. 03. 2022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12EB4115-91C0-4B7D-AB8E-1B53B711AF57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233901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2919" y="499533"/>
            <a:ext cx="8079581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206" y="1993393"/>
            <a:ext cx="8065294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6412447"/>
            <a:ext cx="30861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fld id="{1445103B-C98C-4A6D-A4E3-296976B7DB0B}" type="datetimeFigureOut">
              <a:rPr lang="sl-SI" smtClean="0"/>
              <a:pPr/>
              <a:t>11. 03. 2022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0" y="6554697"/>
            <a:ext cx="37719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41193" y="5829748"/>
            <a:ext cx="219456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0" b="0">
                <a:ln>
                  <a:noFill/>
                </a:ln>
                <a:solidFill>
                  <a:schemeClr val="accent1">
                    <a:alpha val="20000"/>
                  </a:schemeClr>
                </a:solidFill>
                <a:latin typeface="+mj-lt"/>
              </a:defRPr>
            </a:lvl1pPr>
          </a:lstStyle>
          <a:p>
            <a:fld id="{12EB4115-91C0-4B7D-AB8E-1B53B711AF57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40894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5" r:id="rId1"/>
    <p:sldLayoutId id="2147484016" r:id="rId2"/>
    <p:sldLayoutId id="2147484017" r:id="rId3"/>
    <p:sldLayoutId id="2147484018" r:id="rId4"/>
    <p:sldLayoutId id="2147484019" r:id="rId5"/>
    <p:sldLayoutId id="2147484020" r:id="rId6"/>
    <p:sldLayoutId id="2147484021" r:id="rId7"/>
    <p:sldLayoutId id="2147484022" r:id="rId8"/>
    <p:sldLayoutId id="2147484023" r:id="rId9"/>
    <p:sldLayoutId id="2147484024" r:id="rId10"/>
    <p:sldLayoutId id="21474840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274320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l-SI" dirty="0"/>
              <a:t>FLOYD  - WARSHALLOV ALGORITEM</a:t>
            </a:r>
            <a:br>
              <a:rPr lang="sl-SI" dirty="0"/>
            </a:b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sl-SI" dirty="0"/>
          </a:p>
          <a:p>
            <a:endParaRPr lang="sl-SI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Začetek : Konec</a:t>
            </a:r>
          </a:p>
        </p:txBody>
      </p:sp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>
            <a:off x="457200" y="1607358"/>
            <a:ext cx="8229600" cy="4525963"/>
          </a:xfrm>
        </p:spPr>
        <p:txBody>
          <a:bodyPr/>
          <a:lstStyle/>
          <a:p>
            <a:pPr algn="just"/>
            <a:r>
              <a:rPr lang="sl-SI" dirty="0" err="1"/>
              <a:t>d</a:t>
            </a:r>
            <a:r>
              <a:rPr lang="sl-SI" baseline="-25000" dirty="0" err="1"/>
              <a:t>ij</a:t>
            </a:r>
            <a:r>
              <a:rPr lang="sl-SI" dirty="0"/>
              <a:t>(0)  = e(v</a:t>
            </a:r>
            <a:r>
              <a:rPr lang="sl-SI" baseline="-25000" dirty="0"/>
              <a:t>i</a:t>
            </a:r>
            <a:r>
              <a:rPr lang="sl-SI" dirty="0"/>
              <a:t>, </a:t>
            </a:r>
            <a:r>
              <a:rPr lang="sl-SI" dirty="0" err="1"/>
              <a:t>v</a:t>
            </a:r>
            <a:r>
              <a:rPr lang="sl-SI" baseline="-25000" dirty="0" err="1"/>
              <a:t>j</a:t>
            </a:r>
            <a:r>
              <a:rPr lang="sl-SI" dirty="0"/>
              <a:t>)</a:t>
            </a:r>
          </a:p>
          <a:p>
            <a:pPr algn="just"/>
            <a:endParaRPr lang="sl-SI" dirty="0"/>
          </a:p>
          <a:p>
            <a:pPr algn="just"/>
            <a:r>
              <a:rPr lang="sl-SI" dirty="0"/>
              <a:t>Iščemo </a:t>
            </a:r>
            <a:r>
              <a:rPr lang="sl-SI" dirty="0" err="1"/>
              <a:t>d</a:t>
            </a:r>
            <a:r>
              <a:rPr lang="sl-SI" baseline="-25000" dirty="0" err="1"/>
              <a:t>ij</a:t>
            </a:r>
            <a:r>
              <a:rPr lang="sl-SI" dirty="0"/>
              <a:t>(n)</a:t>
            </a:r>
          </a:p>
          <a:p>
            <a:endParaRPr lang="sl-SI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/>
              <a:t>Primer </a:t>
            </a:r>
          </a:p>
        </p:txBody>
      </p:sp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>
            <a:off x="720328" y="4922943"/>
            <a:ext cx="8229600" cy="1305436"/>
          </a:xfrm>
        </p:spPr>
        <p:txBody>
          <a:bodyPr>
            <a:normAutofit/>
          </a:bodyPr>
          <a:lstStyle/>
          <a:p>
            <a:pPr>
              <a:buNone/>
            </a:pPr>
            <a:endParaRPr lang="sl-SI" dirty="0"/>
          </a:p>
          <a:p>
            <a:pPr marL="109728" indent="0">
              <a:buNone/>
            </a:pPr>
            <a:r>
              <a:rPr lang="sl-SI" dirty="0"/>
              <a:t>V tem primeru imamo 5 vozlišč. (n=5)</a:t>
            </a:r>
          </a:p>
          <a:p>
            <a:pPr>
              <a:buNone/>
            </a:pPr>
            <a:endParaRPr lang="sl-SI" dirty="0"/>
          </a:p>
        </p:txBody>
      </p:sp>
      <p:grpSp>
        <p:nvGrpSpPr>
          <p:cNvPr id="10" name="Group 9"/>
          <p:cNvGrpSpPr/>
          <p:nvPr/>
        </p:nvGrpSpPr>
        <p:grpSpPr>
          <a:xfrm>
            <a:off x="1043608" y="1844824"/>
            <a:ext cx="4320408" cy="2889612"/>
            <a:chOff x="1979712" y="869048"/>
            <a:chExt cx="4320408" cy="2889612"/>
          </a:xfrm>
        </p:grpSpPr>
        <p:cxnSp>
          <p:nvCxnSpPr>
            <p:cNvPr id="21" name="Raven puščični konektor 20"/>
            <p:cNvCxnSpPr/>
            <p:nvPr/>
          </p:nvCxnSpPr>
          <p:spPr>
            <a:xfrm flipH="1">
              <a:off x="3563888" y="1484784"/>
              <a:ext cx="432048" cy="158417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Raven puščični konektor 22"/>
            <p:cNvCxnSpPr/>
            <p:nvPr/>
          </p:nvCxnSpPr>
          <p:spPr>
            <a:xfrm>
              <a:off x="4355976" y="1412776"/>
              <a:ext cx="792088" cy="165618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PoljeZBesedilom 29"/>
            <p:cNvSpPr txBox="1"/>
            <p:nvPr/>
          </p:nvSpPr>
          <p:spPr>
            <a:xfrm>
              <a:off x="5076056" y="1268760"/>
              <a:ext cx="360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l-SI" dirty="0"/>
                <a:t>5</a:t>
              </a:r>
            </a:p>
          </p:txBody>
        </p:sp>
        <p:sp>
          <p:nvSpPr>
            <p:cNvPr id="31" name="PoljeZBesedilom 30"/>
            <p:cNvSpPr txBox="1"/>
            <p:nvPr/>
          </p:nvSpPr>
          <p:spPr>
            <a:xfrm>
              <a:off x="2843808" y="1340768"/>
              <a:ext cx="360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l-SI" dirty="0"/>
                <a:t>4</a:t>
              </a:r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1979712" y="869048"/>
              <a:ext cx="4320408" cy="2889612"/>
              <a:chOff x="2123728" y="836712"/>
              <a:chExt cx="4320408" cy="2889612"/>
            </a:xfrm>
          </p:grpSpPr>
          <p:sp>
            <p:nvSpPr>
              <p:cNvPr id="5" name="Elipsa 4"/>
              <p:cNvSpPr/>
              <p:nvPr/>
            </p:nvSpPr>
            <p:spPr>
              <a:xfrm>
                <a:off x="3851920" y="836712"/>
                <a:ext cx="648072" cy="57606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l-SI" dirty="0"/>
                  <a:t>2</a:t>
                </a:r>
              </a:p>
            </p:txBody>
          </p:sp>
          <p:sp>
            <p:nvSpPr>
              <p:cNvPr id="6" name="Elipsa 5"/>
              <p:cNvSpPr/>
              <p:nvPr/>
            </p:nvSpPr>
            <p:spPr>
              <a:xfrm>
                <a:off x="3131840" y="3140968"/>
                <a:ext cx="648000" cy="576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l-SI" dirty="0"/>
                  <a:t>5</a:t>
                </a:r>
              </a:p>
            </p:txBody>
          </p:sp>
          <p:sp>
            <p:nvSpPr>
              <p:cNvPr id="7" name="Elipsa 6"/>
              <p:cNvSpPr/>
              <p:nvPr/>
            </p:nvSpPr>
            <p:spPr>
              <a:xfrm>
                <a:off x="5004048" y="3068960"/>
                <a:ext cx="648000" cy="576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l-SI" dirty="0"/>
                  <a:t>4</a:t>
                </a:r>
              </a:p>
            </p:txBody>
          </p:sp>
          <p:sp>
            <p:nvSpPr>
              <p:cNvPr id="8" name="Elipsa 7"/>
              <p:cNvSpPr/>
              <p:nvPr/>
            </p:nvSpPr>
            <p:spPr>
              <a:xfrm>
                <a:off x="2123728" y="1772816"/>
                <a:ext cx="648000" cy="576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l-SI" dirty="0"/>
                  <a:t>1</a:t>
                </a:r>
              </a:p>
            </p:txBody>
          </p:sp>
          <p:sp>
            <p:nvSpPr>
              <p:cNvPr id="9" name="Elipsa 8"/>
              <p:cNvSpPr/>
              <p:nvPr/>
            </p:nvSpPr>
            <p:spPr>
              <a:xfrm>
                <a:off x="5796136" y="1844824"/>
                <a:ext cx="648000" cy="576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l-SI" dirty="0"/>
                  <a:t>3</a:t>
                </a:r>
              </a:p>
            </p:txBody>
          </p:sp>
          <p:cxnSp>
            <p:nvCxnSpPr>
              <p:cNvPr id="11" name="Raven puščični konektor 10"/>
              <p:cNvCxnSpPr/>
              <p:nvPr/>
            </p:nvCxnSpPr>
            <p:spPr>
              <a:xfrm>
                <a:off x="2555776" y="2348880"/>
                <a:ext cx="648072" cy="7920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Raven puščični konektor 12"/>
              <p:cNvCxnSpPr>
                <a:stCxn id="8" idx="7"/>
              </p:cNvCxnSpPr>
              <p:nvPr/>
            </p:nvCxnSpPr>
            <p:spPr>
              <a:xfrm flipV="1">
                <a:off x="2676831" y="1268760"/>
                <a:ext cx="1103081" cy="588409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Raven puščični konektor 14"/>
              <p:cNvCxnSpPr/>
              <p:nvPr/>
            </p:nvCxnSpPr>
            <p:spPr>
              <a:xfrm>
                <a:off x="3779912" y="3356992"/>
                <a:ext cx="1152128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Raven puščični konektor 16"/>
              <p:cNvCxnSpPr>
                <a:stCxn id="9" idx="1"/>
              </p:cNvCxnSpPr>
              <p:nvPr/>
            </p:nvCxnSpPr>
            <p:spPr>
              <a:xfrm flipH="1" flipV="1">
                <a:off x="4572000" y="1268760"/>
                <a:ext cx="1319033" cy="6604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Raven puščični konektor 18"/>
              <p:cNvCxnSpPr/>
              <p:nvPr/>
            </p:nvCxnSpPr>
            <p:spPr>
              <a:xfrm flipV="1">
                <a:off x="5580112" y="2492896"/>
                <a:ext cx="288032" cy="576064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Raven puščični konektor 24"/>
              <p:cNvCxnSpPr/>
              <p:nvPr/>
            </p:nvCxnSpPr>
            <p:spPr>
              <a:xfrm>
                <a:off x="2843808" y="1988840"/>
                <a:ext cx="2808312" cy="7200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Raven puščični konektor 26"/>
              <p:cNvCxnSpPr/>
              <p:nvPr/>
            </p:nvCxnSpPr>
            <p:spPr>
              <a:xfrm flipH="1" flipV="1">
                <a:off x="2771800" y="2276872"/>
                <a:ext cx="2232248" cy="936104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PoljeZBesedilom 27"/>
              <p:cNvSpPr txBox="1"/>
              <p:nvPr/>
            </p:nvSpPr>
            <p:spPr>
              <a:xfrm>
                <a:off x="4139952" y="3356992"/>
                <a:ext cx="32874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dirty="0"/>
                  <a:t>5</a:t>
                </a:r>
              </a:p>
            </p:txBody>
          </p:sp>
          <p:sp>
            <p:nvSpPr>
              <p:cNvPr id="29" name="PoljeZBesedilom 28"/>
              <p:cNvSpPr txBox="1"/>
              <p:nvPr/>
            </p:nvSpPr>
            <p:spPr>
              <a:xfrm>
                <a:off x="5796136" y="2780928"/>
                <a:ext cx="32874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dirty="0"/>
                  <a:t>5</a:t>
                </a:r>
              </a:p>
            </p:txBody>
          </p:sp>
          <p:sp>
            <p:nvSpPr>
              <p:cNvPr id="32" name="PoljeZBesedilom 31"/>
              <p:cNvSpPr txBox="1"/>
              <p:nvPr/>
            </p:nvSpPr>
            <p:spPr>
              <a:xfrm>
                <a:off x="3275856" y="1772816"/>
                <a:ext cx="32874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dirty="0"/>
                  <a:t>7</a:t>
                </a:r>
              </a:p>
            </p:txBody>
          </p:sp>
          <p:sp>
            <p:nvSpPr>
              <p:cNvPr id="33" name="PoljeZBesedilom 32"/>
              <p:cNvSpPr txBox="1"/>
              <p:nvPr/>
            </p:nvSpPr>
            <p:spPr>
              <a:xfrm>
                <a:off x="3707904" y="2132856"/>
                <a:ext cx="3600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dirty="0"/>
                  <a:t>8</a:t>
                </a:r>
              </a:p>
            </p:txBody>
          </p:sp>
          <p:sp>
            <p:nvSpPr>
              <p:cNvPr id="34" name="PoljeZBesedilom 33"/>
              <p:cNvSpPr txBox="1"/>
              <p:nvPr/>
            </p:nvSpPr>
            <p:spPr>
              <a:xfrm>
                <a:off x="4283968" y="2708920"/>
                <a:ext cx="32874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dirty="0"/>
                  <a:t>1</a:t>
                </a:r>
              </a:p>
            </p:txBody>
          </p:sp>
          <p:sp>
            <p:nvSpPr>
              <p:cNvPr id="35" name="PoljeZBesedilom 34"/>
              <p:cNvSpPr txBox="1"/>
              <p:nvPr/>
            </p:nvSpPr>
            <p:spPr>
              <a:xfrm>
                <a:off x="4860032" y="2276872"/>
                <a:ext cx="25673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dirty="0"/>
                  <a:t>2</a:t>
                </a:r>
              </a:p>
            </p:txBody>
          </p:sp>
          <p:sp>
            <p:nvSpPr>
              <p:cNvPr id="36" name="PoljeZBesedilom 35"/>
              <p:cNvSpPr txBox="1"/>
              <p:nvPr/>
            </p:nvSpPr>
            <p:spPr>
              <a:xfrm>
                <a:off x="2699792" y="2636912"/>
                <a:ext cx="32874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dirty="0"/>
                  <a:t>3</a:t>
                </a:r>
              </a:p>
            </p:txBody>
          </p:sp>
        </p:grpSp>
      </p:grpSp>
      <p:graphicFrame>
        <p:nvGraphicFramePr>
          <p:cNvPr id="38" name="Tabela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0185237"/>
              </p:ext>
            </p:extLst>
          </p:nvPr>
        </p:nvGraphicFramePr>
        <p:xfrm>
          <a:off x="5868072" y="2096852"/>
          <a:ext cx="2880318" cy="18722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0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00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00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00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00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8005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85387">
                <a:tc>
                  <a:txBody>
                    <a:bodyPr/>
                    <a:lstStyle/>
                    <a:p>
                      <a:endParaRPr lang="sl-SI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7364">
                <a:tc>
                  <a:txBody>
                    <a:bodyPr/>
                    <a:lstStyle/>
                    <a:p>
                      <a:r>
                        <a:rPr lang="sl-SI" sz="1200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7364">
                <a:tc>
                  <a:txBody>
                    <a:bodyPr/>
                    <a:lstStyle/>
                    <a:p>
                      <a:r>
                        <a:rPr lang="sl-SI" sz="1200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7364">
                <a:tc>
                  <a:txBody>
                    <a:bodyPr/>
                    <a:lstStyle/>
                    <a:p>
                      <a:r>
                        <a:rPr lang="sl-SI" sz="1200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7364">
                <a:tc>
                  <a:txBody>
                    <a:bodyPr/>
                    <a:lstStyle/>
                    <a:p>
                      <a:r>
                        <a:rPr lang="sl-SI" sz="1200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7364">
                <a:tc>
                  <a:txBody>
                    <a:bodyPr/>
                    <a:lstStyle/>
                    <a:p>
                      <a:r>
                        <a:rPr lang="sl-SI" sz="12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D0 … matrika sosednosti </a:t>
            </a:r>
          </a:p>
        </p:txBody>
      </p:sp>
      <p:graphicFrame>
        <p:nvGraphicFramePr>
          <p:cNvPr id="4" name="Ograd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560709"/>
              </p:ext>
            </p:extLst>
          </p:nvPr>
        </p:nvGraphicFramePr>
        <p:xfrm>
          <a:off x="725440" y="2924944"/>
          <a:ext cx="3312366" cy="273630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552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6051">
                <a:tc>
                  <a:txBody>
                    <a:bodyPr/>
                    <a:lstStyle/>
                    <a:p>
                      <a:r>
                        <a:rPr lang="sl-SI" dirty="0">
                          <a:solidFill>
                            <a:schemeClr val="tx1"/>
                          </a:solidFill>
                        </a:rPr>
                        <a:t>D0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4294967295"/>
          </p:nvPr>
        </p:nvSpPr>
        <p:spPr>
          <a:xfrm>
            <a:off x="0" y="188913"/>
            <a:ext cx="9144000" cy="6408737"/>
          </a:xfrm>
        </p:spPr>
        <p:txBody>
          <a:bodyPr>
            <a:normAutofit/>
          </a:bodyPr>
          <a:lstStyle/>
          <a:p>
            <a:pPr fontAlgn="t">
              <a:buNone/>
            </a:pPr>
            <a:endParaRPr lang="sl-SI" b="1" dirty="0"/>
          </a:p>
          <a:p>
            <a:endParaRPr lang="sl-SI" dirty="0"/>
          </a:p>
        </p:txBody>
      </p:sp>
      <p:graphicFrame>
        <p:nvGraphicFramePr>
          <p:cNvPr id="6" name="Ograda vsebine 3"/>
          <p:cNvGraphicFramePr>
            <a:graphicFrameLocks/>
          </p:cNvGraphicFramePr>
          <p:nvPr/>
        </p:nvGraphicFramePr>
        <p:xfrm>
          <a:off x="251520" y="332656"/>
          <a:ext cx="3312366" cy="273630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552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6051">
                <a:tc>
                  <a:txBody>
                    <a:bodyPr/>
                    <a:lstStyle/>
                    <a:p>
                      <a:r>
                        <a:rPr lang="sl-SI" dirty="0">
                          <a:solidFill>
                            <a:schemeClr val="tx1"/>
                          </a:solidFill>
                        </a:rPr>
                        <a:t>D0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9" name="Ograda vsebine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0691093"/>
              </p:ext>
            </p:extLst>
          </p:nvPr>
        </p:nvGraphicFramePr>
        <p:xfrm>
          <a:off x="5580112" y="2276872"/>
          <a:ext cx="3312366" cy="273630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552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6051">
                <a:tc>
                  <a:txBody>
                    <a:bodyPr/>
                    <a:lstStyle/>
                    <a:p>
                      <a:r>
                        <a:rPr lang="sl-SI" dirty="0">
                          <a:solidFill>
                            <a:schemeClr val="tx1"/>
                          </a:solidFill>
                        </a:rPr>
                        <a:t>D1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l-SI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sl-SI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sl-SI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sl-SI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l-SI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l-SI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l-SI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sl-SI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l-SI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l-SI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l-SI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sl-SI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" name="PoljeZBesedilom 9"/>
          <p:cNvSpPr txBox="1"/>
          <p:nvPr/>
        </p:nvSpPr>
        <p:spPr>
          <a:xfrm>
            <a:off x="395534" y="4188155"/>
            <a:ext cx="50405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rgbClr val="FF0000"/>
                </a:solidFill>
              </a:rPr>
              <a:t>Za preostale:</a:t>
            </a:r>
          </a:p>
          <a:p>
            <a:r>
              <a:rPr lang="sl-SI" dirty="0"/>
              <a:t>primerjamo povezave med seboj in če dobimo cenejšo, jo spremenimo. </a:t>
            </a:r>
          </a:p>
          <a:p>
            <a:endParaRPr lang="sl-SI" dirty="0"/>
          </a:p>
          <a:p>
            <a:pPr algn="ctr"/>
            <a:r>
              <a:rPr lang="sl-SI" dirty="0" err="1"/>
              <a:t>d</a:t>
            </a:r>
            <a:r>
              <a:rPr lang="sl-SI" baseline="-25000" dirty="0" err="1"/>
              <a:t>ij</a:t>
            </a:r>
            <a:r>
              <a:rPr lang="sl-SI" dirty="0"/>
              <a:t>&gt;</a:t>
            </a:r>
            <a:r>
              <a:rPr lang="sl-SI" dirty="0" err="1"/>
              <a:t>d</a:t>
            </a:r>
            <a:r>
              <a:rPr lang="sl-SI" baseline="-25000" dirty="0" err="1"/>
              <a:t>ik</a:t>
            </a:r>
            <a:r>
              <a:rPr lang="sl-SI" dirty="0"/>
              <a:t>+</a:t>
            </a:r>
            <a:r>
              <a:rPr lang="sl-SI" dirty="0" err="1"/>
              <a:t>d</a:t>
            </a:r>
            <a:r>
              <a:rPr lang="sl-SI" baseline="-25000" dirty="0" err="1"/>
              <a:t>kj</a:t>
            </a:r>
            <a:r>
              <a:rPr lang="sl-SI" dirty="0"/>
              <a:t>  spremenimo</a:t>
            </a:r>
          </a:p>
          <a:p>
            <a:pPr algn="ctr"/>
            <a:r>
              <a:rPr lang="sl-SI" dirty="0" err="1"/>
              <a:t>d</a:t>
            </a:r>
            <a:r>
              <a:rPr lang="sl-SI" baseline="-25000" dirty="0" err="1"/>
              <a:t>ij</a:t>
            </a:r>
            <a:r>
              <a:rPr lang="sl-SI" dirty="0"/>
              <a:t>&lt;</a:t>
            </a:r>
            <a:r>
              <a:rPr lang="sl-SI" dirty="0" err="1"/>
              <a:t>d</a:t>
            </a:r>
            <a:r>
              <a:rPr lang="sl-SI" baseline="-25000" dirty="0" err="1"/>
              <a:t>ik</a:t>
            </a:r>
            <a:r>
              <a:rPr lang="sl-SI" dirty="0"/>
              <a:t>+</a:t>
            </a:r>
            <a:r>
              <a:rPr lang="sl-SI" dirty="0" err="1"/>
              <a:t>d</a:t>
            </a:r>
            <a:r>
              <a:rPr lang="sl-SI" baseline="-25000" dirty="0" err="1"/>
              <a:t>kj</a:t>
            </a:r>
            <a:r>
              <a:rPr lang="sl-SI" dirty="0"/>
              <a:t>   ne spremenimo</a:t>
            </a:r>
          </a:p>
          <a:p>
            <a:pPr algn="ctr"/>
            <a:endParaRPr lang="sl-SI" dirty="0"/>
          </a:p>
          <a:p>
            <a:pPr algn="ctr"/>
            <a:endParaRPr lang="sl-SI" dirty="0"/>
          </a:p>
        </p:txBody>
      </p:sp>
      <p:sp>
        <p:nvSpPr>
          <p:cNvPr id="11" name="PoljeZBesedilom 10"/>
          <p:cNvSpPr txBox="1"/>
          <p:nvPr/>
        </p:nvSpPr>
        <p:spPr>
          <a:xfrm>
            <a:off x="3923927" y="0"/>
            <a:ext cx="12961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dirty="0">
                <a:solidFill>
                  <a:srgbClr val="FF0000"/>
                </a:solidFill>
              </a:rPr>
              <a:t>k=1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3635896" y="2708920"/>
            <a:ext cx="1872208" cy="86409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211960" y="2401726"/>
            <a:ext cx="7200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dirty="0"/>
              <a:t>?</a:t>
            </a:r>
            <a:endParaRPr lang="en-US" sz="4000" dirty="0"/>
          </a:p>
        </p:txBody>
      </p:sp>
      <p:sp>
        <p:nvSpPr>
          <p:cNvPr id="19" name="PoljeZBesedilom 7"/>
          <p:cNvSpPr txBox="1"/>
          <p:nvPr/>
        </p:nvSpPr>
        <p:spPr>
          <a:xfrm>
            <a:off x="3707904" y="893581"/>
            <a:ext cx="54360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Prve vrstice in prvega stolpca ne bomo spreminjali (zakaj)</a:t>
            </a:r>
          </a:p>
          <a:p>
            <a:r>
              <a:rPr lang="sl-SI" dirty="0"/>
              <a:t>Prepišemo v matriko D1. </a:t>
            </a:r>
          </a:p>
          <a:p>
            <a:r>
              <a:rPr lang="sl-SI" dirty="0"/>
              <a:t>Prav tako lahko prepišemo ničle po diagonali.</a:t>
            </a:r>
          </a:p>
        </p:txBody>
      </p:sp>
    </p:spTree>
    <p:extLst>
      <p:ext uri="{BB962C8B-B14F-4D97-AF65-F5344CB8AC3E}">
        <p14:creationId xmlns:p14="http://schemas.microsoft.com/office/powerpoint/2010/main" val="41384023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>
            <a:off x="0" y="188640"/>
            <a:ext cx="9144000" cy="6408712"/>
          </a:xfrm>
        </p:spPr>
        <p:txBody>
          <a:bodyPr>
            <a:normAutofit/>
          </a:bodyPr>
          <a:lstStyle/>
          <a:p>
            <a:pPr fontAlgn="t">
              <a:buNone/>
            </a:pPr>
            <a:endParaRPr lang="sl-SI" b="1" dirty="0"/>
          </a:p>
          <a:p>
            <a:endParaRPr lang="sl-SI" dirty="0"/>
          </a:p>
        </p:txBody>
      </p:sp>
      <p:graphicFrame>
        <p:nvGraphicFramePr>
          <p:cNvPr id="6" name="Ograda vsebine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2472986"/>
              </p:ext>
            </p:extLst>
          </p:nvPr>
        </p:nvGraphicFramePr>
        <p:xfrm>
          <a:off x="251520" y="332656"/>
          <a:ext cx="3312366" cy="273630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552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6051">
                <a:tc>
                  <a:txBody>
                    <a:bodyPr/>
                    <a:lstStyle/>
                    <a:p>
                      <a:r>
                        <a:rPr lang="sl-SI" dirty="0">
                          <a:solidFill>
                            <a:schemeClr val="tx1"/>
                          </a:solidFill>
                        </a:rPr>
                        <a:t>D1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" name="PoljeZBesedilom 9"/>
          <p:cNvSpPr txBox="1"/>
          <p:nvPr/>
        </p:nvSpPr>
        <p:spPr>
          <a:xfrm>
            <a:off x="251520" y="3356992"/>
            <a:ext cx="504056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Primerjamo povezave med seboj in če dobimo cenejšo, jo spremenimo. </a:t>
            </a:r>
          </a:p>
          <a:p>
            <a:endParaRPr lang="sl-SI" dirty="0"/>
          </a:p>
          <a:p>
            <a:pPr algn="ctr"/>
            <a:r>
              <a:rPr lang="sl-SI" dirty="0" err="1"/>
              <a:t>d</a:t>
            </a:r>
            <a:r>
              <a:rPr lang="sl-SI" baseline="-25000" dirty="0" err="1"/>
              <a:t>ij</a:t>
            </a:r>
            <a:r>
              <a:rPr lang="sl-SI" dirty="0"/>
              <a:t>&gt;</a:t>
            </a:r>
            <a:r>
              <a:rPr lang="sl-SI" dirty="0" err="1"/>
              <a:t>d</a:t>
            </a:r>
            <a:r>
              <a:rPr lang="sl-SI" baseline="-25000" dirty="0" err="1"/>
              <a:t>ik</a:t>
            </a:r>
            <a:r>
              <a:rPr lang="sl-SI" dirty="0"/>
              <a:t>+</a:t>
            </a:r>
            <a:r>
              <a:rPr lang="sl-SI" dirty="0" err="1"/>
              <a:t>d</a:t>
            </a:r>
            <a:r>
              <a:rPr lang="sl-SI" baseline="-25000" dirty="0" err="1"/>
              <a:t>kj</a:t>
            </a:r>
            <a:r>
              <a:rPr lang="sl-SI" dirty="0"/>
              <a:t>  spremenimo</a:t>
            </a:r>
          </a:p>
          <a:p>
            <a:pPr algn="ctr"/>
            <a:r>
              <a:rPr lang="sl-SI" dirty="0" err="1"/>
              <a:t>d</a:t>
            </a:r>
            <a:r>
              <a:rPr lang="sl-SI" baseline="-25000" dirty="0" err="1"/>
              <a:t>ij</a:t>
            </a:r>
            <a:r>
              <a:rPr lang="sl-SI" dirty="0"/>
              <a:t>&lt;</a:t>
            </a:r>
            <a:r>
              <a:rPr lang="sl-SI" dirty="0" err="1"/>
              <a:t>d</a:t>
            </a:r>
            <a:r>
              <a:rPr lang="sl-SI" baseline="-25000" dirty="0" err="1"/>
              <a:t>ik</a:t>
            </a:r>
            <a:r>
              <a:rPr lang="sl-SI" dirty="0"/>
              <a:t>+</a:t>
            </a:r>
            <a:r>
              <a:rPr lang="sl-SI" dirty="0" err="1"/>
              <a:t>d</a:t>
            </a:r>
            <a:r>
              <a:rPr lang="sl-SI" baseline="-25000" dirty="0" err="1"/>
              <a:t>kj</a:t>
            </a:r>
            <a:r>
              <a:rPr lang="sl-SI" dirty="0"/>
              <a:t>   ne spremenimo</a:t>
            </a:r>
          </a:p>
          <a:p>
            <a:pPr algn="ctr"/>
            <a:endParaRPr lang="sl-SI" dirty="0"/>
          </a:p>
          <a:p>
            <a:pPr algn="ctr"/>
            <a:r>
              <a:rPr lang="sl-SI" dirty="0"/>
              <a:t>i=2, j=3 in k=1:</a:t>
            </a:r>
          </a:p>
          <a:p>
            <a:pPr algn="r"/>
            <a:r>
              <a:rPr lang="sl-SI" dirty="0" err="1"/>
              <a:t>d</a:t>
            </a:r>
            <a:r>
              <a:rPr lang="sl-SI" baseline="-25000" dirty="0" err="1"/>
              <a:t>ij</a:t>
            </a:r>
            <a:r>
              <a:rPr lang="sl-SI" dirty="0"/>
              <a:t>=d</a:t>
            </a:r>
            <a:r>
              <a:rPr lang="sl-SI" baseline="-25000" dirty="0"/>
              <a:t>23</a:t>
            </a:r>
            <a:r>
              <a:rPr lang="sl-SI" dirty="0"/>
              <a:t>=∞</a:t>
            </a:r>
          </a:p>
          <a:p>
            <a:pPr algn="r"/>
            <a:r>
              <a:rPr lang="sl-SI" dirty="0" err="1"/>
              <a:t>d</a:t>
            </a:r>
            <a:r>
              <a:rPr lang="sl-SI" baseline="-25000" dirty="0" err="1"/>
              <a:t>ik</a:t>
            </a:r>
            <a:r>
              <a:rPr lang="sl-SI" dirty="0"/>
              <a:t>=d</a:t>
            </a:r>
            <a:r>
              <a:rPr lang="sl-SI" baseline="-25000" dirty="0"/>
              <a:t>21</a:t>
            </a:r>
            <a:r>
              <a:rPr lang="sl-SI" dirty="0"/>
              <a:t>= ∞</a:t>
            </a:r>
          </a:p>
          <a:p>
            <a:pPr algn="r"/>
            <a:r>
              <a:rPr lang="sl-SI" dirty="0" err="1"/>
              <a:t>d</a:t>
            </a:r>
            <a:r>
              <a:rPr lang="sl-SI" baseline="-25000" dirty="0" err="1"/>
              <a:t>kj</a:t>
            </a:r>
            <a:r>
              <a:rPr lang="sl-SI" dirty="0"/>
              <a:t>=d</a:t>
            </a:r>
            <a:r>
              <a:rPr lang="sl-SI" baseline="-25000" dirty="0"/>
              <a:t>13</a:t>
            </a:r>
            <a:r>
              <a:rPr lang="sl-SI" dirty="0"/>
              <a:t>=7</a:t>
            </a:r>
          </a:p>
          <a:p>
            <a:pPr algn="ctr"/>
            <a:endParaRPr lang="sl-SI" dirty="0"/>
          </a:p>
        </p:txBody>
      </p:sp>
      <p:sp>
        <p:nvSpPr>
          <p:cNvPr id="11" name="PoljeZBesedilom 10"/>
          <p:cNvSpPr txBox="1"/>
          <p:nvPr/>
        </p:nvSpPr>
        <p:spPr>
          <a:xfrm>
            <a:off x="7452320" y="178371"/>
            <a:ext cx="12961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dirty="0">
                <a:solidFill>
                  <a:srgbClr val="FF0000"/>
                </a:solidFill>
              </a:rPr>
              <a:t>k=1</a:t>
            </a:r>
          </a:p>
        </p:txBody>
      </p:sp>
      <p:sp>
        <p:nvSpPr>
          <p:cNvPr id="12" name="PoljeZBesedilom 11"/>
          <p:cNvSpPr txBox="1"/>
          <p:nvPr/>
        </p:nvSpPr>
        <p:spPr>
          <a:xfrm>
            <a:off x="5508104" y="5624820"/>
            <a:ext cx="3456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∞ &lt;∞+7: ne spremenimo ker  d</a:t>
            </a:r>
            <a:r>
              <a:rPr lang="sl-SI" baseline="-25000" dirty="0"/>
              <a:t>ik</a:t>
            </a:r>
            <a:r>
              <a:rPr lang="sl-SI" dirty="0"/>
              <a:t>+d</a:t>
            </a:r>
            <a:r>
              <a:rPr lang="sl-SI" baseline="-25000" dirty="0"/>
              <a:t>kj</a:t>
            </a:r>
            <a:r>
              <a:rPr lang="sl-SI" dirty="0"/>
              <a:t> je večje od d</a:t>
            </a:r>
            <a:r>
              <a:rPr lang="sl-SI" baseline="-25000" dirty="0"/>
              <a:t>ij</a:t>
            </a:r>
          </a:p>
        </p:txBody>
      </p:sp>
      <p:sp>
        <p:nvSpPr>
          <p:cNvPr id="3" name="Oval 2"/>
          <p:cNvSpPr/>
          <p:nvPr/>
        </p:nvSpPr>
        <p:spPr>
          <a:xfrm>
            <a:off x="1979712" y="1232756"/>
            <a:ext cx="288032" cy="360040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2117973" y="1016732"/>
            <a:ext cx="0" cy="21602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 flipV="1">
            <a:off x="1099962" y="1412776"/>
            <a:ext cx="864096" cy="3600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24858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>
            <a:off x="0" y="188640"/>
            <a:ext cx="9144000" cy="6408712"/>
          </a:xfrm>
        </p:spPr>
        <p:txBody>
          <a:bodyPr>
            <a:normAutofit/>
          </a:bodyPr>
          <a:lstStyle/>
          <a:p>
            <a:pPr fontAlgn="t">
              <a:buNone/>
            </a:pPr>
            <a:endParaRPr lang="sl-SI" b="1" dirty="0"/>
          </a:p>
          <a:p>
            <a:endParaRPr lang="sl-SI" dirty="0"/>
          </a:p>
        </p:txBody>
      </p:sp>
      <p:sp>
        <p:nvSpPr>
          <p:cNvPr id="10" name="PoljeZBesedilom 9"/>
          <p:cNvSpPr txBox="1"/>
          <p:nvPr/>
        </p:nvSpPr>
        <p:spPr>
          <a:xfrm>
            <a:off x="3894160" y="188640"/>
            <a:ext cx="504056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Primerjamo povezave med seboj in če dobimo cenejšo, jo spremenimo. </a:t>
            </a:r>
          </a:p>
          <a:p>
            <a:endParaRPr lang="sl-SI" dirty="0"/>
          </a:p>
          <a:p>
            <a:pPr algn="ctr"/>
            <a:r>
              <a:rPr lang="sl-SI" dirty="0" err="1"/>
              <a:t>d</a:t>
            </a:r>
            <a:r>
              <a:rPr lang="sl-SI" baseline="-25000" dirty="0" err="1"/>
              <a:t>ij</a:t>
            </a:r>
            <a:r>
              <a:rPr lang="sl-SI" dirty="0"/>
              <a:t>&gt;</a:t>
            </a:r>
            <a:r>
              <a:rPr lang="sl-SI" dirty="0" err="1"/>
              <a:t>d</a:t>
            </a:r>
            <a:r>
              <a:rPr lang="sl-SI" baseline="-25000" dirty="0" err="1"/>
              <a:t>ik</a:t>
            </a:r>
            <a:r>
              <a:rPr lang="sl-SI" dirty="0"/>
              <a:t>+</a:t>
            </a:r>
            <a:r>
              <a:rPr lang="sl-SI" dirty="0" err="1"/>
              <a:t>d</a:t>
            </a:r>
            <a:r>
              <a:rPr lang="sl-SI" baseline="-25000" dirty="0" err="1"/>
              <a:t>kj</a:t>
            </a:r>
            <a:r>
              <a:rPr lang="sl-SI" dirty="0"/>
              <a:t>  spremenimo</a:t>
            </a:r>
          </a:p>
          <a:p>
            <a:pPr algn="ctr"/>
            <a:r>
              <a:rPr lang="sl-SI" dirty="0" err="1"/>
              <a:t>d</a:t>
            </a:r>
            <a:r>
              <a:rPr lang="sl-SI" baseline="-25000" dirty="0" err="1"/>
              <a:t>ij</a:t>
            </a:r>
            <a:r>
              <a:rPr lang="sl-SI" dirty="0"/>
              <a:t>&lt;</a:t>
            </a:r>
            <a:r>
              <a:rPr lang="sl-SI" dirty="0" err="1"/>
              <a:t>d</a:t>
            </a:r>
            <a:r>
              <a:rPr lang="sl-SI" baseline="-25000" dirty="0" err="1"/>
              <a:t>ik</a:t>
            </a:r>
            <a:r>
              <a:rPr lang="sl-SI" dirty="0"/>
              <a:t>+</a:t>
            </a:r>
            <a:r>
              <a:rPr lang="sl-SI" dirty="0" err="1"/>
              <a:t>d</a:t>
            </a:r>
            <a:r>
              <a:rPr lang="sl-SI" baseline="-25000" dirty="0" err="1"/>
              <a:t>kj</a:t>
            </a:r>
            <a:r>
              <a:rPr lang="sl-SI" dirty="0"/>
              <a:t>   ne spremenimo</a:t>
            </a:r>
          </a:p>
          <a:p>
            <a:pPr algn="ctr"/>
            <a:endParaRPr lang="sl-SI" dirty="0"/>
          </a:p>
          <a:p>
            <a:pPr algn="ctr"/>
            <a:r>
              <a:rPr lang="sl-SI" dirty="0"/>
              <a:t>i=4, j=3 in k=1:</a:t>
            </a:r>
          </a:p>
          <a:p>
            <a:pPr algn="r"/>
            <a:r>
              <a:rPr lang="sl-SI" dirty="0" err="1"/>
              <a:t>d</a:t>
            </a:r>
            <a:r>
              <a:rPr lang="sl-SI" baseline="-25000" dirty="0" err="1"/>
              <a:t>ij</a:t>
            </a:r>
            <a:r>
              <a:rPr lang="sl-SI" dirty="0"/>
              <a:t>=d</a:t>
            </a:r>
            <a:r>
              <a:rPr lang="sl-SI" baseline="-25000" dirty="0"/>
              <a:t>43</a:t>
            </a:r>
            <a:r>
              <a:rPr lang="sl-SI" dirty="0"/>
              <a:t>=5</a:t>
            </a:r>
          </a:p>
          <a:p>
            <a:pPr algn="r"/>
            <a:r>
              <a:rPr lang="sl-SI" dirty="0" err="1"/>
              <a:t>d</a:t>
            </a:r>
            <a:r>
              <a:rPr lang="sl-SI" baseline="-25000" dirty="0" err="1"/>
              <a:t>ik</a:t>
            </a:r>
            <a:r>
              <a:rPr lang="sl-SI" dirty="0"/>
              <a:t>=d</a:t>
            </a:r>
            <a:r>
              <a:rPr lang="sl-SI" baseline="-25000" dirty="0"/>
              <a:t>41</a:t>
            </a:r>
            <a:r>
              <a:rPr lang="sl-SI" dirty="0"/>
              <a:t>= 1</a:t>
            </a:r>
          </a:p>
          <a:p>
            <a:pPr algn="r"/>
            <a:r>
              <a:rPr lang="sl-SI" dirty="0" err="1"/>
              <a:t>d</a:t>
            </a:r>
            <a:r>
              <a:rPr lang="sl-SI" baseline="-25000" dirty="0" err="1"/>
              <a:t>kj</a:t>
            </a:r>
            <a:r>
              <a:rPr lang="sl-SI" dirty="0"/>
              <a:t>=d</a:t>
            </a:r>
            <a:r>
              <a:rPr lang="sl-SI" baseline="-25000" dirty="0"/>
              <a:t>13</a:t>
            </a:r>
            <a:r>
              <a:rPr lang="sl-SI" dirty="0"/>
              <a:t>=7</a:t>
            </a:r>
          </a:p>
          <a:p>
            <a:pPr algn="ctr"/>
            <a:endParaRPr lang="sl-SI" dirty="0"/>
          </a:p>
        </p:txBody>
      </p:sp>
      <p:sp>
        <p:nvSpPr>
          <p:cNvPr id="12" name="PoljeZBesedilom 11"/>
          <p:cNvSpPr txBox="1"/>
          <p:nvPr/>
        </p:nvSpPr>
        <p:spPr>
          <a:xfrm>
            <a:off x="3059832" y="3863660"/>
            <a:ext cx="3456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5 &lt;1+7: ne spremenimo ker  d</a:t>
            </a:r>
            <a:r>
              <a:rPr lang="sl-SI" baseline="-25000" dirty="0"/>
              <a:t>ik</a:t>
            </a:r>
            <a:r>
              <a:rPr lang="sl-SI" dirty="0"/>
              <a:t>+d</a:t>
            </a:r>
            <a:r>
              <a:rPr lang="sl-SI" baseline="-25000" dirty="0"/>
              <a:t>kj</a:t>
            </a:r>
            <a:r>
              <a:rPr lang="sl-SI" dirty="0"/>
              <a:t> je večje od d</a:t>
            </a:r>
            <a:r>
              <a:rPr lang="sl-SI" baseline="-25000" dirty="0"/>
              <a:t>ij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539552" y="332656"/>
            <a:ext cx="3312366" cy="2736306"/>
            <a:chOff x="5617097" y="2294951"/>
            <a:chExt cx="3312366" cy="2736306"/>
          </a:xfrm>
        </p:grpSpPr>
        <p:graphicFrame>
          <p:nvGraphicFramePr>
            <p:cNvPr id="6" name="Ograda vsebine 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513244310"/>
                </p:ext>
              </p:extLst>
            </p:nvPr>
          </p:nvGraphicFramePr>
          <p:xfrm>
            <a:off x="5617097" y="2294951"/>
            <a:ext cx="3312366" cy="2736306"/>
          </p:xfrm>
          <a:graphic>
            <a:graphicData uri="http://schemas.openxmlformats.org/drawingml/2006/table">
              <a:tbl>
                <a:tblPr firstRow="1" bandRow="1">
                  <a:effectLst>
                    <a:outerShdw blurRad="50800" dist="50800" dir="5400000" algn="ctr" rotWithShape="0">
                      <a:schemeClr val="tx1"/>
                    </a:outerShdw>
                  </a:effectLst>
                  <a:tableStyleId>{5C22544A-7EE6-4342-B048-85BDC9FD1C3A}</a:tableStyleId>
                </a:tblPr>
                <a:tblGrid>
                  <a:gridCol w="552061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552061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  <a:gridCol w="552061">
                    <a:extLst>
                      <a:ext uri="{9D8B030D-6E8A-4147-A177-3AD203B41FA5}">
                        <a16:colId xmlns:a16="http://schemas.microsoft.com/office/drawing/2014/main" val="20002"/>
                      </a:ext>
                    </a:extLst>
                  </a:gridCol>
                  <a:gridCol w="552061">
                    <a:extLst>
                      <a:ext uri="{9D8B030D-6E8A-4147-A177-3AD203B41FA5}">
                        <a16:colId xmlns:a16="http://schemas.microsoft.com/office/drawing/2014/main" val="20003"/>
                      </a:ext>
                    </a:extLst>
                  </a:gridCol>
                  <a:gridCol w="552061">
                    <a:extLst>
                      <a:ext uri="{9D8B030D-6E8A-4147-A177-3AD203B41FA5}">
                        <a16:colId xmlns:a16="http://schemas.microsoft.com/office/drawing/2014/main" val="20004"/>
                      </a:ext>
                    </a:extLst>
                  </a:gridCol>
                  <a:gridCol w="552061">
                    <a:extLst>
                      <a:ext uri="{9D8B030D-6E8A-4147-A177-3AD203B41FA5}">
                        <a16:colId xmlns:a16="http://schemas.microsoft.com/office/drawing/2014/main" val="20005"/>
                      </a:ext>
                    </a:extLst>
                  </a:gridCol>
                </a:tblGrid>
                <a:tr h="456051">
                  <a:tc>
                    <a:txBody>
                      <a:bodyPr/>
                      <a:lstStyle/>
                      <a:p>
                        <a:r>
                          <a:rPr lang="sl-SI" dirty="0">
                            <a:solidFill>
                              <a:schemeClr val="tx1"/>
                            </a:solidFill>
                          </a:rPr>
                          <a:t>D1</a:t>
                        </a:r>
                      </a:p>
                    </a:txBody>
                    <a:tcPr>
                      <a:solidFill>
                        <a:schemeClr val="bg2"/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sl-SI" b="0" dirty="0">
                            <a:solidFill>
                              <a:schemeClr val="tx1"/>
                            </a:solidFill>
                          </a:rPr>
                          <a:t>1</a:t>
                        </a:r>
                      </a:p>
                    </a:txBody>
                    <a:tcPr>
                      <a:solidFill>
                        <a:schemeClr val="bg2"/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sl-SI" b="0" dirty="0">
                            <a:solidFill>
                              <a:schemeClr val="tx1"/>
                            </a:solidFill>
                          </a:rPr>
                          <a:t>2</a:t>
                        </a:r>
                      </a:p>
                    </a:txBody>
                    <a:tcPr>
                      <a:solidFill>
                        <a:schemeClr val="bg2"/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sl-SI" b="0" dirty="0">
                            <a:solidFill>
                              <a:schemeClr val="tx1"/>
                            </a:solidFill>
                          </a:rPr>
                          <a:t>3</a:t>
                        </a:r>
                      </a:p>
                    </a:txBody>
                    <a:tcPr>
                      <a:solidFill>
                        <a:schemeClr val="bg2"/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sl-SI" b="0" dirty="0">
                            <a:solidFill>
                              <a:schemeClr val="tx1"/>
                            </a:solidFill>
                          </a:rPr>
                          <a:t>4</a:t>
                        </a:r>
                      </a:p>
                    </a:txBody>
                    <a:tcPr>
                      <a:solidFill>
                        <a:schemeClr val="bg2"/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sl-SI" b="0" dirty="0">
                            <a:solidFill>
                              <a:schemeClr val="tx1"/>
                            </a:solidFill>
                          </a:rPr>
                          <a:t>5</a:t>
                        </a:r>
                      </a:p>
                    </a:txBody>
                    <a:tcPr>
                      <a:solidFill>
                        <a:schemeClr val="bg2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  <a:tr h="456051">
                  <a:tc>
                    <a:txBody>
                      <a:bodyPr/>
                      <a:lstStyle/>
                      <a:p>
                        <a:r>
                          <a:rPr lang="sl-SI" b="0" dirty="0">
                            <a:solidFill>
                              <a:schemeClr val="tx1"/>
                            </a:solidFill>
                          </a:rPr>
                          <a:t>1</a:t>
                        </a:r>
                      </a:p>
                    </a:txBody>
                    <a:tcPr>
                      <a:solidFill>
                        <a:schemeClr val="bg2"/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sl-SI" b="1" dirty="0">
                            <a:solidFill>
                              <a:schemeClr val="tx1"/>
                            </a:solidFill>
                          </a:rPr>
                          <a:t>0</a:t>
                        </a:r>
                      </a:p>
                    </a:txBody>
                    <a:tcPr>
                      <a:solidFill>
                        <a:schemeClr val="bg2">
                          <a:lumMod val="5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sl-SI" b="1" dirty="0">
                            <a:solidFill>
                              <a:schemeClr val="tx1"/>
                            </a:solidFill>
                          </a:rPr>
                          <a:t>4</a:t>
                        </a:r>
                      </a:p>
                    </a:txBody>
                    <a:tcPr>
                      <a:solidFill>
                        <a:schemeClr val="bg2">
                          <a:lumMod val="5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sl-SI" b="1" dirty="0">
                            <a:solidFill>
                              <a:schemeClr val="tx1"/>
                            </a:solidFill>
                          </a:rPr>
                          <a:t>7</a:t>
                        </a:r>
                      </a:p>
                    </a:txBody>
                    <a:tcPr>
                      <a:solidFill>
                        <a:schemeClr val="bg2">
                          <a:lumMod val="5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sl-SI" b="1" dirty="0">
                            <a:solidFill>
                              <a:schemeClr val="tx1"/>
                            </a:solidFill>
                          </a:rPr>
                          <a:t>∞</a:t>
                        </a:r>
                      </a:p>
                    </a:txBody>
                    <a:tcPr>
                      <a:solidFill>
                        <a:schemeClr val="bg2">
                          <a:lumMod val="5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sl-SI" b="1" dirty="0">
                            <a:solidFill>
                              <a:schemeClr val="tx1"/>
                            </a:solidFill>
                          </a:rPr>
                          <a:t>3</a:t>
                        </a:r>
                      </a:p>
                    </a:txBody>
                    <a:tcPr>
                      <a:solidFill>
                        <a:schemeClr val="bg2">
                          <a:lumMod val="50000"/>
                        </a:schemeClr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1"/>
                    </a:ext>
                  </a:extLst>
                </a:tr>
                <a:tr h="456051">
                  <a:tc>
                    <a:txBody>
                      <a:bodyPr/>
                      <a:lstStyle/>
                      <a:p>
                        <a:r>
                          <a:rPr lang="sl-SI" b="0" dirty="0">
                            <a:solidFill>
                              <a:schemeClr val="tx1"/>
                            </a:solidFill>
                          </a:rPr>
                          <a:t>2</a:t>
                        </a:r>
                      </a:p>
                    </a:txBody>
                    <a:tcPr>
                      <a:solidFill>
                        <a:schemeClr val="bg2"/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sl-SI" b="1" dirty="0">
                            <a:solidFill>
                              <a:schemeClr val="tx1"/>
                            </a:solidFill>
                          </a:rPr>
                          <a:t>∞</a:t>
                        </a:r>
                      </a:p>
                    </a:txBody>
                    <a:tcPr>
                      <a:solidFill>
                        <a:schemeClr val="bg2">
                          <a:lumMod val="5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sl-SI" b="1" dirty="0">
                            <a:solidFill>
                              <a:schemeClr val="tx1"/>
                            </a:solidFill>
                          </a:rPr>
                          <a:t>0</a:t>
                        </a:r>
                      </a:p>
                    </a:txBody>
                    <a:tcPr>
                      <a:solidFill>
                        <a:schemeClr val="bg2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indent="0" algn="l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sl-SI" b="1" dirty="0">
                            <a:solidFill>
                              <a:schemeClr val="tx1"/>
                            </a:solidFill>
                          </a:rPr>
                          <a:t>∞</a:t>
                        </a:r>
                      </a:p>
                    </a:txBody>
                    <a:tcPr>
                      <a:solidFill>
                        <a:schemeClr val="bg2"/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sl-SI" b="1" dirty="0">
                            <a:solidFill>
                              <a:schemeClr val="tx1"/>
                            </a:solidFill>
                          </a:rPr>
                          <a:t>2</a:t>
                        </a:r>
                      </a:p>
                    </a:txBody>
                    <a:tcPr>
                      <a:solidFill>
                        <a:schemeClr val="bg2"/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sl-SI" b="1" dirty="0">
                            <a:solidFill>
                              <a:schemeClr val="tx1"/>
                            </a:solidFill>
                          </a:rPr>
                          <a:t>8</a:t>
                        </a:r>
                      </a:p>
                    </a:txBody>
                    <a:tcPr>
                      <a:solidFill>
                        <a:schemeClr val="bg2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2"/>
                    </a:ext>
                  </a:extLst>
                </a:tr>
                <a:tr h="456051">
                  <a:tc>
                    <a:txBody>
                      <a:bodyPr/>
                      <a:lstStyle/>
                      <a:p>
                        <a:r>
                          <a:rPr lang="sl-SI" b="0" dirty="0">
                            <a:solidFill>
                              <a:schemeClr val="tx1"/>
                            </a:solidFill>
                          </a:rPr>
                          <a:t>3</a:t>
                        </a:r>
                      </a:p>
                    </a:txBody>
                    <a:tcPr>
                      <a:solidFill>
                        <a:schemeClr val="bg2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indent="0" algn="l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sl-SI" b="1" dirty="0">
                            <a:solidFill>
                              <a:schemeClr val="tx1"/>
                            </a:solidFill>
                          </a:rPr>
                          <a:t>∞</a:t>
                        </a:r>
                      </a:p>
                    </a:txBody>
                    <a:tcPr>
                      <a:solidFill>
                        <a:schemeClr val="bg2">
                          <a:lumMod val="5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sl-SI" b="1" dirty="0">
                            <a:solidFill>
                              <a:schemeClr val="tx1"/>
                            </a:solidFill>
                          </a:rPr>
                          <a:t>5</a:t>
                        </a:r>
                      </a:p>
                    </a:txBody>
                    <a:tcPr>
                      <a:solidFill>
                        <a:schemeClr val="bg2"/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sl-SI" b="1" dirty="0">
                            <a:solidFill>
                              <a:schemeClr val="tx1"/>
                            </a:solidFill>
                          </a:rPr>
                          <a:t>0</a:t>
                        </a:r>
                      </a:p>
                    </a:txBody>
                    <a:tcPr>
                      <a:solidFill>
                        <a:schemeClr val="bg2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indent="0" algn="l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sl-SI" b="1" dirty="0">
                            <a:solidFill>
                              <a:schemeClr val="tx1"/>
                            </a:solidFill>
                          </a:rPr>
                          <a:t>∞</a:t>
                        </a:r>
                      </a:p>
                    </a:txBody>
                    <a:tcPr>
                      <a:solidFill>
                        <a:schemeClr val="bg2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indent="0" algn="l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sl-SI" b="1" dirty="0">
                            <a:solidFill>
                              <a:schemeClr val="tx1"/>
                            </a:solidFill>
                          </a:rPr>
                          <a:t>∞</a:t>
                        </a:r>
                      </a:p>
                    </a:txBody>
                    <a:tcPr>
                      <a:solidFill>
                        <a:schemeClr val="bg2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3"/>
                    </a:ext>
                  </a:extLst>
                </a:tr>
                <a:tr h="456051">
                  <a:tc>
                    <a:txBody>
                      <a:bodyPr/>
                      <a:lstStyle/>
                      <a:p>
                        <a:r>
                          <a:rPr lang="sl-SI" b="0" dirty="0">
                            <a:solidFill>
                              <a:schemeClr val="tx1"/>
                            </a:solidFill>
                          </a:rPr>
                          <a:t>4</a:t>
                        </a:r>
                      </a:p>
                    </a:txBody>
                    <a:tcPr>
                      <a:solidFill>
                        <a:schemeClr val="bg2"/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sl-SI" b="1" dirty="0">
                            <a:solidFill>
                              <a:schemeClr val="tx1"/>
                            </a:solidFill>
                          </a:rPr>
                          <a:t>1</a:t>
                        </a:r>
                      </a:p>
                    </a:txBody>
                    <a:tcPr>
                      <a:solidFill>
                        <a:schemeClr val="bg2">
                          <a:lumMod val="5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indent="0" algn="l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sl-SI" b="1" dirty="0">
                            <a:solidFill>
                              <a:schemeClr val="tx1"/>
                            </a:solidFill>
                          </a:rPr>
                          <a:t>∞</a:t>
                        </a:r>
                      </a:p>
                    </a:txBody>
                    <a:tcPr>
                      <a:solidFill>
                        <a:schemeClr val="bg2"/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sl-SI" b="1" dirty="0">
                            <a:solidFill>
                              <a:schemeClr val="tx1"/>
                            </a:solidFill>
                          </a:rPr>
                          <a:t>5</a:t>
                        </a:r>
                      </a:p>
                    </a:txBody>
                    <a:tcPr>
                      <a:solidFill>
                        <a:schemeClr val="bg2"/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sl-SI" b="1" dirty="0">
                            <a:solidFill>
                              <a:schemeClr val="tx1"/>
                            </a:solidFill>
                          </a:rPr>
                          <a:t>0</a:t>
                        </a:r>
                      </a:p>
                    </a:txBody>
                    <a:tcPr>
                      <a:solidFill>
                        <a:schemeClr val="bg2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indent="0" algn="l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sl-SI" b="1" dirty="0">
                            <a:solidFill>
                              <a:schemeClr val="tx1"/>
                            </a:solidFill>
                          </a:rPr>
                          <a:t>∞</a:t>
                        </a:r>
                      </a:p>
                    </a:txBody>
                    <a:tcPr>
                      <a:solidFill>
                        <a:schemeClr val="bg2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4"/>
                    </a:ext>
                  </a:extLst>
                </a:tr>
                <a:tr h="456051">
                  <a:tc>
                    <a:txBody>
                      <a:bodyPr/>
                      <a:lstStyle/>
                      <a:p>
                        <a:r>
                          <a:rPr lang="sl-SI" b="0" dirty="0">
                            <a:solidFill>
                              <a:schemeClr val="tx1"/>
                            </a:solidFill>
                          </a:rPr>
                          <a:t>5</a:t>
                        </a:r>
                      </a:p>
                    </a:txBody>
                    <a:tcPr>
                      <a:solidFill>
                        <a:schemeClr val="bg2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indent="0" algn="l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sl-SI" b="1" dirty="0">
                            <a:solidFill>
                              <a:schemeClr val="tx1"/>
                            </a:solidFill>
                          </a:rPr>
                          <a:t>∞</a:t>
                        </a:r>
                      </a:p>
                    </a:txBody>
                    <a:tcPr>
                      <a:solidFill>
                        <a:schemeClr val="bg2">
                          <a:lumMod val="5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indent="0" algn="l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sl-SI" b="1" dirty="0">
                            <a:solidFill>
                              <a:schemeClr val="tx1"/>
                            </a:solidFill>
                          </a:rPr>
                          <a:t>∞</a:t>
                        </a:r>
                      </a:p>
                    </a:txBody>
                    <a:tcPr>
                      <a:solidFill>
                        <a:schemeClr val="bg2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indent="0" algn="l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sl-SI" b="1" dirty="0">
                            <a:solidFill>
                              <a:schemeClr val="tx1"/>
                            </a:solidFill>
                          </a:rPr>
                          <a:t>∞</a:t>
                        </a:r>
                      </a:p>
                    </a:txBody>
                    <a:tcPr>
                      <a:solidFill>
                        <a:schemeClr val="bg2"/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sl-SI" b="1" dirty="0">
                            <a:solidFill>
                              <a:schemeClr val="tx1"/>
                            </a:solidFill>
                          </a:rPr>
                          <a:t>5</a:t>
                        </a:r>
                      </a:p>
                    </a:txBody>
                    <a:tcPr>
                      <a:solidFill>
                        <a:schemeClr val="bg2"/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sl-SI" b="1" dirty="0">
                            <a:solidFill>
                              <a:schemeClr val="tx1"/>
                            </a:solidFill>
                          </a:rPr>
                          <a:t>0</a:t>
                        </a:r>
                      </a:p>
                    </a:txBody>
                    <a:tcPr>
                      <a:solidFill>
                        <a:schemeClr val="bg2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5"/>
                    </a:ext>
                  </a:extLst>
                </a:tr>
              </a:tbl>
            </a:graphicData>
          </a:graphic>
        </p:graphicFrame>
        <p:sp>
          <p:nvSpPr>
            <p:cNvPr id="3" name="Oval 2"/>
            <p:cNvSpPr/>
            <p:nvPr/>
          </p:nvSpPr>
          <p:spPr>
            <a:xfrm>
              <a:off x="7308304" y="4077654"/>
              <a:ext cx="288032" cy="360040"/>
            </a:xfrm>
            <a:prstGeom prst="ellipse">
              <a:avLst/>
            </a:prstGeom>
            <a:noFill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" name="Straight Arrow Connector 4"/>
            <p:cNvCxnSpPr>
              <a:stCxn id="3" idx="0"/>
            </p:cNvCxnSpPr>
            <p:nvPr/>
          </p:nvCxnSpPr>
          <p:spPr>
            <a:xfrm flipV="1">
              <a:off x="7452320" y="2996952"/>
              <a:ext cx="0" cy="1080702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flipH="1">
              <a:off x="6480212" y="4275676"/>
              <a:ext cx="793068" cy="1742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876949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>
            <a:off x="0" y="188640"/>
            <a:ext cx="9144000" cy="6408712"/>
          </a:xfrm>
        </p:spPr>
        <p:txBody>
          <a:bodyPr>
            <a:normAutofit/>
          </a:bodyPr>
          <a:lstStyle/>
          <a:p>
            <a:pPr fontAlgn="t">
              <a:buNone/>
            </a:pPr>
            <a:endParaRPr lang="sl-SI" b="1" dirty="0"/>
          </a:p>
          <a:p>
            <a:endParaRPr lang="sl-SI" dirty="0"/>
          </a:p>
        </p:txBody>
      </p:sp>
      <p:graphicFrame>
        <p:nvGraphicFramePr>
          <p:cNvPr id="6" name="Ograda vsebine 3"/>
          <p:cNvGraphicFramePr>
            <a:graphicFrameLocks/>
          </p:cNvGraphicFramePr>
          <p:nvPr/>
        </p:nvGraphicFramePr>
        <p:xfrm>
          <a:off x="251520" y="332656"/>
          <a:ext cx="3312366" cy="273630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552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6051">
                <a:tc>
                  <a:txBody>
                    <a:bodyPr/>
                    <a:lstStyle/>
                    <a:p>
                      <a:r>
                        <a:rPr lang="sl-SI" dirty="0">
                          <a:solidFill>
                            <a:schemeClr val="tx1"/>
                          </a:solidFill>
                        </a:rPr>
                        <a:t>D0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9" name="Ograda vsebine 3"/>
          <p:cNvGraphicFramePr>
            <a:graphicFrameLocks/>
          </p:cNvGraphicFramePr>
          <p:nvPr/>
        </p:nvGraphicFramePr>
        <p:xfrm>
          <a:off x="5580112" y="2276872"/>
          <a:ext cx="3312366" cy="273630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552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6051">
                <a:tc>
                  <a:txBody>
                    <a:bodyPr/>
                    <a:lstStyle/>
                    <a:p>
                      <a:r>
                        <a:rPr lang="sl-SI" dirty="0">
                          <a:solidFill>
                            <a:schemeClr val="tx1"/>
                          </a:solidFill>
                        </a:rPr>
                        <a:t>D1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rgbClr val="FF0000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1" name="PoljeZBesedilom 10"/>
          <p:cNvSpPr txBox="1"/>
          <p:nvPr/>
        </p:nvSpPr>
        <p:spPr>
          <a:xfrm>
            <a:off x="3973835" y="2151148"/>
            <a:ext cx="12961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dirty="0">
                <a:solidFill>
                  <a:srgbClr val="FF0000"/>
                </a:solidFill>
              </a:rPr>
              <a:t>k=1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3635896" y="2708920"/>
            <a:ext cx="1872208" cy="86409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grada vsebine 3"/>
          <p:cNvGraphicFramePr>
            <a:graphicFrameLocks/>
          </p:cNvGraphicFramePr>
          <p:nvPr/>
        </p:nvGraphicFramePr>
        <p:xfrm>
          <a:off x="323528" y="692696"/>
          <a:ext cx="3312366" cy="273630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552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6051">
                <a:tc>
                  <a:txBody>
                    <a:bodyPr/>
                    <a:lstStyle/>
                    <a:p>
                      <a:r>
                        <a:rPr lang="sl-SI" dirty="0">
                          <a:solidFill>
                            <a:schemeClr val="tx1"/>
                          </a:solidFill>
                        </a:rPr>
                        <a:t>D1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4" name="Ograda vsebine 13"/>
          <p:cNvGraphicFramePr>
            <a:graphicFrameLocks noGrp="1"/>
          </p:cNvGraphicFramePr>
          <p:nvPr>
            <p:ph idx="1"/>
          </p:nvPr>
        </p:nvGraphicFramePr>
        <p:xfrm>
          <a:off x="395536" y="188640"/>
          <a:ext cx="8229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K=2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5" name="Ograda vsebine 3"/>
          <p:cNvGraphicFramePr>
            <a:graphicFrameLocks/>
          </p:cNvGraphicFramePr>
          <p:nvPr/>
        </p:nvGraphicFramePr>
        <p:xfrm>
          <a:off x="4716016" y="692696"/>
          <a:ext cx="3312366" cy="273630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552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6051">
                <a:tc>
                  <a:txBody>
                    <a:bodyPr/>
                    <a:lstStyle/>
                    <a:p>
                      <a:r>
                        <a:rPr lang="sl-SI" dirty="0">
                          <a:solidFill>
                            <a:schemeClr val="tx1"/>
                          </a:solidFill>
                        </a:rPr>
                        <a:t>D2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rgbClr val="FF0000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rgbClr val="FF0000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rgbClr val="FF0000"/>
                          </a:solidFill>
                        </a:rPr>
                        <a:t>13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6" name="PoljeZBesedilom 15"/>
          <p:cNvSpPr txBox="1"/>
          <p:nvPr/>
        </p:nvSpPr>
        <p:spPr>
          <a:xfrm>
            <a:off x="323528" y="3717032"/>
            <a:ext cx="864096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Zdaj preverimo povezave za točko 2. Označimo si 2 vrstico in 2 stolpec. </a:t>
            </a:r>
          </a:p>
          <a:p>
            <a:r>
              <a:rPr lang="sl-SI" dirty="0"/>
              <a:t> Pri matriki D2 smo dobili 3 cenejše povezave.</a:t>
            </a:r>
          </a:p>
          <a:p>
            <a:pPr>
              <a:buNone/>
            </a:pPr>
            <a:r>
              <a:rPr lang="sl-SI" dirty="0"/>
              <a:t>i=1,J=4,k=2	 </a:t>
            </a:r>
            <a:r>
              <a:rPr lang="sl-SI" dirty="0" err="1"/>
              <a:t>d</a:t>
            </a:r>
            <a:r>
              <a:rPr lang="sl-SI" baseline="-25000" dirty="0" err="1"/>
              <a:t>ij</a:t>
            </a:r>
            <a:r>
              <a:rPr lang="sl-SI" dirty="0"/>
              <a:t>&gt;</a:t>
            </a:r>
            <a:r>
              <a:rPr lang="sl-SI" dirty="0" err="1"/>
              <a:t>d</a:t>
            </a:r>
            <a:r>
              <a:rPr lang="sl-SI" baseline="-25000" dirty="0" err="1"/>
              <a:t>ik</a:t>
            </a:r>
            <a:r>
              <a:rPr lang="sl-SI" dirty="0"/>
              <a:t>+</a:t>
            </a:r>
            <a:r>
              <a:rPr lang="sl-SI" dirty="0" err="1"/>
              <a:t>d</a:t>
            </a:r>
            <a:r>
              <a:rPr lang="sl-SI" baseline="-25000" dirty="0" err="1"/>
              <a:t>kj</a:t>
            </a:r>
            <a:r>
              <a:rPr lang="sl-SI" dirty="0"/>
              <a:t> 	</a:t>
            </a:r>
          </a:p>
          <a:p>
            <a:r>
              <a:rPr lang="sl-SI" dirty="0" err="1"/>
              <a:t>d</a:t>
            </a:r>
            <a:r>
              <a:rPr lang="sl-SI" baseline="-25000" dirty="0" err="1"/>
              <a:t>ij</a:t>
            </a:r>
            <a:r>
              <a:rPr lang="sl-SI" dirty="0"/>
              <a:t>=d</a:t>
            </a:r>
            <a:r>
              <a:rPr lang="sl-SI" baseline="-25000" dirty="0"/>
              <a:t>14</a:t>
            </a:r>
            <a:r>
              <a:rPr lang="sl-SI" dirty="0"/>
              <a:t>= ∞	 ∞&gt;4+2</a:t>
            </a:r>
          </a:p>
          <a:p>
            <a:r>
              <a:rPr lang="sl-SI" dirty="0" err="1"/>
              <a:t>d</a:t>
            </a:r>
            <a:r>
              <a:rPr lang="sl-SI" baseline="-25000" dirty="0" err="1"/>
              <a:t>ik</a:t>
            </a:r>
            <a:r>
              <a:rPr lang="sl-SI" dirty="0"/>
              <a:t>=d</a:t>
            </a:r>
            <a:r>
              <a:rPr lang="sl-SI" baseline="-25000" dirty="0"/>
              <a:t>12</a:t>
            </a:r>
            <a:r>
              <a:rPr lang="sl-SI" dirty="0"/>
              <a:t>=4	 ∞&gt;6 spremenimo,ker</a:t>
            </a:r>
          </a:p>
          <a:p>
            <a:r>
              <a:rPr lang="sl-SI" dirty="0" err="1"/>
              <a:t>d</a:t>
            </a:r>
            <a:r>
              <a:rPr lang="sl-SI" baseline="-25000" dirty="0" err="1"/>
              <a:t>k</a:t>
            </a:r>
            <a:r>
              <a:rPr lang="sl-SI" dirty="0" err="1"/>
              <a:t>j</a:t>
            </a:r>
            <a:r>
              <a:rPr lang="sl-SI" dirty="0"/>
              <a:t>=d</a:t>
            </a:r>
            <a:r>
              <a:rPr lang="sl-SI" baseline="-25000" dirty="0"/>
              <a:t>24</a:t>
            </a:r>
            <a:r>
              <a:rPr lang="sl-SI" dirty="0"/>
              <a:t>=2	 je 6 ugodneje kot ∞</a:t>
            </a:r>
          </a:p>
          <a:p>
            <a:endParaRPr lang="sl-SI" dirty="0"/>
          </a:p>
          <a:p>
            <a:r>
              <a:rPr lang="sl-SI" dirty="0"/>
              <a:t>Vrednost povezav se spremeni na d</a:t>
            </a:r>
            <a:r>
              <a:rPr lang="sl-SI" baseline="-25000" dirty="0"/>
              <a:t>14</a:t>
            </a:r>
            <a:r>
              <a:rPr lang="sl-SI" dirty="0"/>
              <a:t>,d</a:t>
            </a:r>
            <a:r>
              <a:rPr lang="sl-SI" baseline="-25000" dirty="0"/>
              <a:t>34</a:t>
            </a:r>
            <a:r>
              <a:rPr lang="sl-SI" dirty="0"/>
              <a:t> in d</a:t>
            </a:r>
            <a:r>
              <a:rPr lang="sl-SI" baseline="-25000" dirty="0"/>
              <a:t>35</a:t>
            </a:r>
            <a:r>
              <a:rPr lang="sl-SI" dirty="0"/>
              <a:t>. </a:t>
            </a:r>
          </a:p>
          <a:p>
            <a:r>
              <a:rPr lang="sl-SI" dirty="0"/>
              <a:t>				d</a:t>
            </a:r>
            <a:r>
              <a:rPr lang="sl-SI" baseline="-25000" dirty="0"/>
              <a:t>34</a:t>
            </a:r>
            <a:r>
              <a:rPr lang="sl-SI" dirty="0"/>
              <a:t>: </a:t>
            </a:r>
            <a:r>
              <a:rPr lang="sl-SI" dirty="0" err="1"/>
              <a:t>d</a:t>
            </a:r>
            <a:r>
              <a:rPr lang="sl-SI" baseline="-25000" dirty="0" err="1"/>
              <a:t>ij</a:t>
            </a:r>
            <a:r>
              <a:rPr lang="sl-SI" dirty="0"/>
              <a:t>&gt;</a:t>
            </a:r>
            <a:r>
              <a:rPr lang="sl-SI" dirty="0" err="1"/>
              <a:t>d</a:t>
            </a:r>
            <a:r>
              <a:rPr lang="sl-SI" baseline="-25000" dirty="0" err="1"/>
              <a:t>ik</a:t>
            </a:r>
            <a:r>
              <a:rPr lang="sl-SI" dirty="0"/>
              <a:t>+</a:t>
            </a:r>
            <a:r>
              <a:rPr lang="sl-SI" dirty="0" err="1"/>
              <a:t>d</a:t>
            </a:r>
            <a:r>
              <a:rPr lang="sl-SI" baseline="-25000" dirty="0" err="1"/>
              <a:t>kj</a:t>
            </a:r>
            <a:r>
              <a:rPr lang="sl-SI" dirty="0"/>
              <a:t> : ∞&gt;5+2: ∞&gt;7</a:t>
            </a:r>
          </a:p>
          <a:p>
            <a:r>
              <a:rPr lang="sl-SI" dirty="0"/>
              <a:t>				d</a:t>
            </a:r>
            <a:r>
              <a:rPr lang="sl-SI" baseline="-25000" dirty="0"/>
              <a:t>35</a:t>
            </a:r>
            <a:r>
              <a:rPr lang="sl-SI" dirty="0"/>
              <a:t>: </a:t>
            </a:r>
            <a:r>
              <a:rPr lang="sl-SI" dirty="0" err="1"/>
              <a:t>d</a:t>
            </a:r>
            <a:r>
              <a:rPr lang="sl-SI" baseline="-25000" dirty="0" err="1"/>
              <a:t>ij</a:t>
            </a:r>
            <a:r>
              <a:rPr lang="sl-SI" dirty="0"/>
              <a:t>&gt;</a:t>
            </a:r>
            <a:r>
              <a:rPr lang="sl-SI" dirty="0" err="1"/>
              <a:t>d</a:t>
            </a:r>
            <a:r>
              <a:rPr lang="sl-SI" baseline="-25000" dirty="0" err="1"/>
              <a:t>ik</a:t>
            </a:r>
            <a:r>
              <a:rPr lang="sl-SI" dirty="0"/>
              <a:t>+</a:t>
            </a:r>
            <a:r>
              <a:rPr lang="sl-SI" dirty="0" err="1"/>
              <a:t>d</a:t>
            </a:r>
            <a:r>
              <a:rPr lang="sl-SI" baseline="-25000" dirty="0" err="1"/>
              <a:t>kj</a:t>
            </a:r>
            <a:r>
              <a:rPr lang="sl-SI" dirty="0"/>
              <a:t> : ∞&gt;5+8: ∞&gt;13</a:t>
            </a:r>
          </a:p>
          <a:p>
            <a:r>
              <a:rPr lang="sl-SI" dirty="0"/>
              <a:t>				</a:t>
            </a:r>
          </a:p>
          <a:p>
            <a:endParaRPr lang="sl-SI" dirty="0"/>
          </a:p>
          <a:p>
            <a:r>
              <a:rPr lang="sl-SI" dirty="0"/>
              <a:t>			</a:t>
            </a:r>
          </a:p>
          <a:p>
            <a:endParaRPr lang="sl-SI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grada vsebine 3"/>
          <p:cNvGraphicFramePr>
            <a:graphicFrameLocks/>
          </p:cNvGraphicFramePr>
          <p:nvPr/>
        </p:nvGraphicFramePr>
        <p:xfrm>
          <a:off x="251520" y="836712"/>
          <a:ext cx="3312366" cy="273630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552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6051">
                <a:tc>
                  <a:txBody>
                    <a:bodyPr/>
                    <a:lstStyle/>
                    <a:p>
                      <a:r>
                        <a:rPr lang="sl-SI" dirty="0">
                          <a:solidFill>
                            <a:schemeClr val="tx1"/>
                          </a:solidFill>
                        </a:rPr>
                        <a:t>D2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9" name="Ograda vsebine 8"/>
          <p:cNvGraphicFramePr>
            <a:graphicFrameLocks noGrp="1"/>
          </p:cNvGraphicFramePr>
          <p:nvPr>
            <p:ph idx="1"/>
          </p:nvPr>
        </p:nvGraphicFramePr>
        <p:xfrm>
          <a:off x="395536" y="260648"/>
          <a:ext cx="8229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K=3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Ograda vsebine 3"/>
          <p:cNvGraphicFramePr>
            <a:graphicFrameLocks/>
          </p:cNvGraphicFramePr>
          <p:nvPr/>
        </p:nvGraphicFramePr>
        <p:xfrm>
          <a:off x="4788024" y="908720"/>
          <a:ext cx="3312366" cy="273630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552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6051">
                <a:tc>
                  <a:txBody>
                    <a:bodyPr/>
                    <a:lstStyle/>
                    <a:p>
                      <a:r>
                        <a:rPr lang="sl-SI" dirty="0">
                          <a:solidFill>
                            <a:schemeClr val="tx1"/>
                          </a:solidFill>
                        </a:rPr>
                        <a:t>D3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4" name="PoljeZBesedilom 13"/>
          <p:cNvSpPr txBox="1"/>
          <p:nvPr/>
        </p:nvSpPr>
        <p:spPr>
          <a:xfrm>
            <a:off x="323528" y="3789040"/>
            <a:ext cx="338437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Preverimo povezave za točko 3. Ugotovimo, da ni nobene ugodnejše povezave:</a:t>
            </a:r>
          </a:p>
          <a:p>
            <a:pPr algn="ctr"/>
            <a:r>
              <a:rPr lang="sl-SI" dirty="0"/>
              <a:t>D2=D3</a:t>
            </a:r>
          </a:p>
          <a:p>
            <a:pPr algn="ctr"/>
            <a:endParaRPr lang="sl-SI" dirty="0"/>
          </a:p>
          <a:p>
            <a:pPr algn="ctr"/>
            <a:endParaRPr lang="sl-SI" dirty="0"/>
          </a:p>
          <a:p>
            <a:r>
              <a:rPr lang="sl-SI" dirty="0"/>
              <a:t> </a:t>
            </a:r>
          </a:p>
          <a:p>
            <a:r>
              <a:rPr lang="sl-SI" dirty="0"/>
              <a:t> </a:t>
            </a:r>
          </a:p>
          <a:p>
            <a:pPr algn="ctr"/>
            <a:endParaRPr lang="sl-SI" dirty="0"/>
          </a:p>
          <a:p>
            <a:pPr algn="ctr"/>
            <a:endParaRPr lang="sl-SI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grada vsebine 3"/>
          <p:cNvGraphicFramePr>
            <a:graphicFrameLocks noGrp="1"/>
          </p:cNvGraphicFramePr>
          <p:nvPr>
            <p:ph idx="1"/>
          </p:nvPr>
        </p:nvGraphicFramePr>
        <p:xfrm>
          <a:off x="467544" y="332656"/>
          <a:ext cx="8229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K=4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Ograda vsebine 3"/>
          <p:cNvGraphicFramePr>
            <a:graphicFrameLocks/>
          </p:cNvGraphicFramePr>
          <p:nvPr/>
        </p:nvGraphicFramePr>
        <p:xfrm>
          <a:off x="251520" y="836712"/>
          <a:ext cx="3312366" cy="273630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552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6051">
                <a:tc>
                  <a:txBody>
                    <a:bodyPr/>
                    <a:lstStyle/>
                    <a:p>
                      <a:r>
                        <a:rPr lang="sl-SI" dirty="0">
                          <a:solidFill>
                            <a:schemeClr val="tx1"/>
                          </a:solidFill>
                        </a:rPr>
                        <a:t>D3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" name="Ograda vsebine 3"/>
          <p:cNvGraphicFramePr>
            <a:graphicFrameLocks/>
          </p:cNvGraphicFramePr>
          <p:nvPr/>
        </p:nvGraphicFramePr>
        <p:xfrm>
          <a:off x="4716016" y="836712"/>
          <a:ext cx="3312366" cy="273630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552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6051">
                <a:tc>
                  <a:txBody>
                    <a:bodyPr/>
                    <a:lstStyle/>
                    <a:p>
                      <a:r>
                        <a:rPr lang="sl-SI" dirty="0">
                          <a:solidFill>
                            <a:schemeClr val="tx1"/>
                          </a:solidFill>
                        </a:rPr>
                        <a:t>D4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rgbClr val="FF0000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rgbClr val="FF0000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rgbClr val="FF0000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rgbClr val="FF0000"/>
                          </a:solidFill>
                        </a:rPr>
                        <a:t>11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rgbClr val="FF0000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rgbClr val="FF0000"/>
                          </a:solidFill>
                        </a:rPr>
                        <a:t>10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rgbClr val="FF0000"/>
                          </a:solidFill>
                        </a:rPr>
                        <a:t>10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" name="PoljeZBesedilom 9"/>
          <p:cNvSpPr txBox="1"/>
          <p:nvPr/>
        </p:nvSpPr>
        <p:spPr>
          <a:xfrm>
            <a:off x="323528" y="3789040"/>
            <a:ext cx="8208912" cy="4247317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sl-SI" dirty="0"/>
              <a:t>Preverimo povezave za točko 4. Vrednost povezav se spremeni na d</a:t>
            </a:r>
            <a:r>
              <a:rPr lang="sl-SI" baseline="-25000" dirty="0"/>
              <a:t>21</a:t>
            </a:r>
            <a:r>
              <a:rPr lang="sl-SI" dirty="0"/>
              <a:t>,d</a:t>
            </a:r>
            <a:r>
              <a:rPr lang="sl-SI" baseline="-25000" dirty="0"/>
              <a:t>23</a:t>
            </a:r>
            <a:r>
              <a:rPr lang="sl-SI" dirty="0"/>
              <a:t>,d</a:t>
            </a:r>
            <a:r>
              <a:rPr lang="sl-SI" baseline="-25000" dirty="0"/>
              <a:t>25</a:t>
            </a:r>
            <a:r>
              <a:rPr lang="sl-SI" dirty="0"/>
              <a:t>,d</a:t>
            </a:r>
            <a:r>
              <a:rPr lang="sl-SI" baseline="-25000" dirty="0"/>
              <a:t>31</a:t>
            </a:r>
            <a:r>
              <a:rPr lang="sl-SI" dirty="0"/>
              <a:t>,d</a:t>
            </a:r>
            <a:r>
              <a:rPr lang="sl-SI" baseline="-25000" dirty="0"/>
              <a:t>35</a:t>
            </a:r>
            <a:r>
              <a:rPr lang="sl-SI" dirty="0"/>
              <a:t>,d</a:t>
            </a:r>
            <a:r>
              <a:rPr lang="sl-SI" baseline="-25000" dirty="0"/>
              <a:t>51</a:t>
            </a:r>
            <a:r>
              <a:rPr lang="sl-SI" dirty="0"/>
              <a:t>,d</a:t>
            </a:r>
            <a:r>
              <a:rPr lang="sl-SI" baseline="-25000" dirty="0"/>
              <a:t>52</a:t>
            </a:r>
            <a:r>
              <a:rPr lang="sl-SI" dirty="0"/>
              <a:t> in d</a:t>
            </a:r>
            <a:r>
              <a:rPr lang="sl-SI" baseline="-25000" dirty="0"/>
              <a:t>53</a:t>
            </a:r>
            <a:r>
              <a:rPr lang="sl-SI" dirty="0"/>
              <a:t>. </a:t>
            </a:r>
          </a:p>
          <a:p>
            <a:r>
              <a:rPr lang="sl-SI" dirty="0"/>
              <a:t>				d</a:t>
            </a:r>
            <a:r>
              <a:rPr lang="sl-SI" baseline="-25000" dirty="0"/>
              <a:t>21</a:t>
            </a:r>
            <a:r>
              <a:rPr lang="sl-SI" dirty="0"/>
              <a:t>: </a:t>
            </a:r>
            <a:r>
              <a:rPr lang="sl-SI" dirty="0" err="1"/>
              <a:t>d</a:t>
            </a:r>
            <a:r>
              <a:rPr lang="sl-SI" baseline="-25000" dirty="0" err="1"/>
              <a:t>ij</a:t>
            </a:r>
            <a:r>
              <a:rPr lang="sl-SI" dirty="0"/>
              <a:t>&gt;</a:t>
            </a:r>
            <a:r>
              <a:rPr lang="sl-SI" dirty="0" err="1"/>
              <a:t>d</a:t>
            </a:r>
            <a:r>
              <a:rPr lang="sl-SI" baseline="-25000" dirty="0" err="1"/>
              <a:t>ik</a:t>
            </a:r>
            <a:r>
              <a:rPr lang="sl-SI" dirty="0"/>
              <a:t>+</a:t>
            </a:r>
            <a:r>
              <a:rPr lang="sl-SI" dirty="0" err="1"/>
              <a:t>d</a:t>
            </a:r>
            <a:r>
              <a:rPr lang="sl-SI" baseline="-25000" dirty="0" err="1"/>
              <a:t>kj</a:t>
            </a:r>
            <a:r>
              <a:rPr lang="sl-SI" dirty="0"/>
              <a:t> : ∞&gt;2+1: ∞&gt;3</a:t>
            </a:r>
          </a:p>
          <a:p>
            <a:r>
              <a:rPr lang="sl-SI" dirty="0"/>
              <a:t>				d</a:t>
            </a:r>
            <a:r>
              <a:rPr lang="sl-SI" baseline="-25000" dirty="0"/>
              <a:t>23</a:t>
            </a:r>
            <a:r>
              <a:rPr lang="sl-SI" dirty="0"/>
              <a:t>: </a:t>
            </a:r>
            <a:r>
              <a:rPr lang="sl-SI" dirty="0" err="1"/>
              <a:t>d</a:t>
            </a:r>
            <a:r>
              <a:rPr lang="sl-SI" baseline="-25000" dirty="0" err="1"/>
              <a:t>ij</a:t>
            </a:r>
            <a:r>
              <a:rPr lang="sl-SI" dirty="0"/>
              <a:t>&gt;</a:t>
            </a:r>
            <a:r>
              <a:rPr lang="sl-SI" dirty="0" err="1"/>
              <a:t>d</a:t>
            </a:r>
            <a:r>
              <a:rPr lang="sl-SI" baseline="-25000" dirty="0" err="1"/>
              <a:t>ik</a:t>
            </a:r>
            <a:r>
              <a:rPr lang="sl-SI" dirty="0"/>
              <a:t>+</a:t>
            </a:r>
            <a:r>
              <a:rPr lang="sl-SI" dirty="0" err="1"/>
              <a:t>d</a:t>
            </a:r>
            <a:r>
              <a:rPr lang="sl-SI" baseline="-25000" dirty="0" err="1"/>
              <a:t>kj</a:t>
            </a:r>
            <a:r>
              <a:rPr lang="sl-SI" dirty="0"/>
              <a:t> : ∞&gt;2+5: ∞&gt;7</a:t>
            </a:r>
          </a:p>
          <a:p>
            <a:r>
              <a:rPr lang="sl-SI" dirty="0"/>
              <a:t>				d</a:t>
            </a:r>
            <a:r>
              <a:rPr lang="sl-SI" baseline="-25000" dirty="0"/>
              <a:t>25</a:t>
            </a:r>
            <a:r>
              <a:rPr lang="sl-SI" dirty="0"/>
              <a:t>: </a:t>
            </a:r>
            <a:r>
              <a:rPr lang="sl-SI" dirty="0" err="1"/>
              <a:t>d</a:t>
            </a:r>
            <a:r>
              <a:rPr lang="sl-SI" baseline="-25000" dirty="0" err="1"/>
              <a:t>ij</a:t>
            </a:r>
            <a:r>
              <a:rPr lang="sl-SI" dirty="0"/>
              <a:t>&gt;</a:t>
            </a:r>
            <a:r>
              <a:rPr lang="sl-SI" dirty="0" err="1"/>
              <a:t>d</a:t>
            </a:r>
            <a:r>
              <a:rPr lang="sl-SI" baseline="-25000" dirty="0" err="1"/>
              <a:t>ik</a:t>
            </a:r>
            <a:r>
              <a:rPr lang="sl-SI" dirty="0"/>
              <a:t>+</a:t>
            </a:r>
            <a:r>
              <a:rPr lang="sl-SI" dirty="0" err="1"/>
              <a:t>d</a:t>
            </a:r>
            <a:r>
              <a:rPr lang="sl-SI" baseline="-25000" dirty="0" err="1"/>
              <a:t>kj</a:t>
            </a:r>
            <a:r>
              <a:rPr lang="sl-SI" baseline="-25000" dirty="0"/>
              <a:t> </a:t>
            </a:r>
            <a:r>
              <a:rPr lang="sl-SI" dirty="0"/>
              <a:t> : 8&gt;2+4: 8&gt;6</a:t>
            </a:r>
          </a:p>
          <a:p>
            <a:r>
              <a:rPr lang="sl-SI" dirty="0"/>
              <a:t>				d</a:t>
            </a:r>
            <a:r>
              <a:rPr lang="sl-SI" baseline="-25000" dirty="0"/>
              <a:t>31</a:t>
            </a:r>
            <a:r>
              <a:rPr lang="sl-SI" dirty="0"/>
              <a:t>: </a:t>
            </a:r>
            <a:r>
              <a:rPr lang="sl-SI" dirty="0" err="1"/>
              <a:t>d</a:t>
            </a:r>
            <a:r>
              <a:rPr lang="sl-SI" baseline="-25000" dirty="0" err="1"/>
              <a:t>ij</a:t>
            </a:r>
            <a:r>
              <a:rPr lang="sl-SI" dirty="0"/>
              <a:t>&gt;</a:t>
            </a:r>
            <a:r>
              <a:rPr lang="sl-SI" dirty="0" err="1"/>
              <a:t>d</a:t>
            </a:r>
            <a:r>
              <a:rPr lang="sl-SI" baseline="-25000" dirty="0" err="1"/>
              <a:t>ik</a:t>
            </a:r>
            <a:r>
              <a:rPr lang="sl-SI" dirty="0"/>
              <a:t>+</a:t>
            </a:r>
            <a:r>
              <a:rPr lang="sl-SI" dirty="0" err="1"/>
              <a:t>d</a:t>
            </a:r>
            <a:r>
              <a:rPr lang="sl-SI" baseline="-25000" dirty="0" err="1"/>
              <a:t>kj</a:t>
            </a:r>
            <a:r>
              <a:rPr lang="sl-SI" dirty="0"/>
              <a:t> : ∞&gt;4+1: ∞&gt;8</a:t>
            </a:r>
          </a:p>
          <a:p>
            <a:r>
              <a:rPr lang="sl-SI" dirty="0"/>
              <a:t>				d</a:t>
            </a:r>
            <a:r>
              <a:rPr lang="sl-SI" baseline="-25000" dirty="0"/>
              <a:t>35</a:t>
            </a:r>
            <a:r>
              <a:rPr lang="sl-SI" dirty="0"/>
              <a:t>: </a:t>
            </a:r>
            <a:r>
              <a:rPr lang="sl-SI" dirty="0" err="1"/>
              <a:t>d</a:t>
            </a:r>
            <a:r>
              <a:rPr lang="sl-SI" baseline="-25000" dirty="0" err="1"/>
              <a:t>ij</a:t>
            </a:r>
            <a:r>
              <a:rPr lang="sl-SI" dirty="0"/>
              <a:t>&gt;</a:t>
            </a:r>
            <a:r>
              <a:rPr lang="sl-SI" dirty="0" err="1"/>
              <a:t>d</a:t>
            </a:r>
            <a:r>
              <a:rPr lang="sl-SI" baseline="-25000" dirty="0" err="1"/>
              <a:t>ik</a:t>
            </a:r>
            <a:r>
              <a:rPr lang="sl-SI" dirty="0"/>
              <a:t>+</a:t>
            </a:r>
            <a:r>
              <a:rPr lang="sl-SI" dirty="0" err="1"/>
              <a:t>d</a:t>
            </a:r>
            <a:r>
              <a:rPr lang="sl-SI" baseline="-25000" dirty="0" err="1"/>
              <a:t>kj</a:t>
            </a:r>
            <a:r>
              <a:rPr lang="sl-SI" dirty="0"/>
              <a:t> : 13&gt;7+4: 13&gt;11</a:t>
            </a:r>
          </a:p>
          <a:p>
            <a:r>
              <a:rPr lang="sl-SI" dirty="0"/>
              <a:t>				d</a:t>
            </a:r>
            <a:r>
              <a:rPr lang="sl-SI" baseline="-25000" dirty="0"/>
              <a:t>51</a:t>
            </a:r>
            <a:r>
              <a:rPr lang="sl-SI" dirty="0"/>
              <a:t>: </a:t>
            </a:r>
            <a:r>
              <a:rPr lang="sl-SI" dirty="0" err="1"/>
              <a:t>d</a:t>
            </a:r>
            <a:r>
              <a:rPr lang="sl-SI" baseline="-25000" dirty="0" err="1"/>
              <a:t>ij</a:t>
            </a:r>
            <a:r>
              <a:rPr lang="sl-SI" dirty="0"/>
              <a:t>&gt;</a:t>
            </a:r>
            <a:r>
              <a:rPr lang="sl-SI" dirty="0" err="1"/>
              <a:t>d</a:t>
            </a:r>
            <a:r>
              <a:rPr lang="sl-SI" baseline="-25000" dirty="0" err="1"/>
              <a:t>ik</a:t>
            </a:r>
            <a:r>
              <a:rPr lang="sl-SI" dirty="0"/>
              <a:t>+</a:t>
            </a:r>
            <a:r>
              <a:rPr lang="sl-SI" dirty="0" err="1"/>
              <a:t>d</a:t>
            </a:r>
            <a:r>
              <a:rPr lang="sl-SI" baseline="-25000" dirty="0" err="1"/>
              <a:t>kj</a:t>
            </a:r>
            <a:r>
              <a:rPr lang="sl-SI" dirty="0"/>
              <a:t> : ∞&gt;5+1: ∞&gt;6</a:t>
            </a:r>
          </a:p>
          <a:p>
            <a:r>
              <a:rPr lang="sl-SI" dirty="0"/>
              <a:t>				d</a:t>
            </a:r>
            <a:r>
              <a:rPr lang="sl-SI" baseline="-25000" dirty="0"/>
              <a:t>52</a:t>
            </a:r>
            <a:r>
              <a:rPr lang="sl-SI" dirty="0"/>
              <a:t>: </a:t>
            </a:r>
            <a:r>
              <a:rPr lang="sl-SI" dirty="0" err="1"/>
              <a:t>d</a:t>
            </a:r>
            <a:r>
              <a:rPr lang="sl-SI" baseline="-25000" dirty="0" err="1"/>
              <a:t>ij</a:t>
            </a:r>
            <a:r>
              <a:rPr lang="sl-SI" dirty="0"/>
              <a:t>&gt;</a:t>
            </a:r>
            <a:r>
              <a:rPr lang="sl-SI" dirty="0" err="1"/>
              <a:t>d</a:t>
            </a:r>
            <a:r>
              <a:rPr lang="sl-SI" baseline="-25000" dirty="0" err="1"/>
              <a:t>ik</a:t>
            </a:r>
            <a:r>
              <a:rPr lang="sl-SI" dirty="0"/>
              <a:t>+</a:t>
            </a:r>
            <a:r>
              <a:rPr lang="sl-SI" dirty="0" err="1"/>
              <a:t>d</a:t>
            </a:r>
            <a:r>
              <a:rPr lang="sl-SI" baseline="-25000" dirty="0" err="1"/>
              <a:t>kj</a:t>
            </a:r>
            <a:r>
              <a:rPr lang="sl-SI" dirty="0"/>
              <a:t> : ∞&gt;5+5: ∞&gt;10</a:t>
            </a:r>
          </a:p>
          <a:p>
            <a:r>
              <a:rPr lang="sl-SI" dirty="0"/>
              <a:t>				d</a:t>
            </a:r>
            <a:r>
              <a:rPr lang="sl-SI" baseline="-25000" dirty="0"/>
              <a:t>53</a:t>
            </a:r>
            <a:r>
              <a:rPr lang="sl-SI" dirty="0"/>
              <a:t>: </a:t>
            </a:r>
            <a:r>
              <a:rPr lang="sl-SI" dirty="0" err="1"/>
              <a:t>d</a:t>
            </a:r>
            <a:r>
              <a:rPr lang="sl-SI" baseline="-25000" dirty="0" err="1"/>
              <a:t>ij</a:t>
            </a:r>
            <a:r>
              <a:rPr lang="sl-SI" dirty="0"/>
              <a:t>&gt;</a:t>
            </a:r>
            <a:r>
              <a:rPr lang="sl-SI" dirty="0" err="1"/>
              <a:t>d</a:t>
            </a:r>
            <a:r>
              <a:rPr lang="sl-SI" baseline="-25000" dirty="0" err="1"/>
              <a:t>ik</a:t>
            </a:r>
            <a:r>
              <a:rPr lang="sl-SI" dirty="0"/>
              <a:t>+</a:t>
            </a:r>
            <a:r>
              <a:rPr lang="sl-SI" dirty="0" err="1"/>
              <a:t>d</a:t>
            </a:r>
            <a:r>
              <a:rPr lang="sl-SI" baseline="-25000" dirty="0" err="1"/>
              <a:t>kj</a:t>
            </a:r>
            <a:r>
              <a:rPr lang="sl-SI" baseline="-25000" dirty="0"/>
              <a:t> </a:t>
            </a:r>
            <a:r>
              <a:rPr lang="sl-SI" dirty="0"/>
              <a:t> : ∞&gt;5+5: ∞&gt;10</a:t>
            </a:r>
          </a:p>
          <a:p>
            <a:pPr algn="ctr"/>
            <a:endParaRPr lang="sl-SI" dirty="0"/>
          </a:p>
          <a:p>
            <a:endParaRPr lang="sl-SI" dirty="0"/>
          </a:p>
          <a:p>
            <a:endParaRPr lang="sl-SI" dirty="0"/>
          </a:p>
          <a:p>
            <a:r>
              <a:rPr lang="sl-SI" dirty="0"/>
              <a:t> </a:t>
            </a:r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/>
              <a:t>FLOYD – WARSHALLOV ALGORITEM</a:t>
            </a:r>
            <a:br>
              <a:rPr lang="sl-SI" dirty="0"/>
            </a:br>
            <a:endParaRPr lang="sl-SI" dirty="0"/>
          </a:p>
        </p:txBody>
      </p:sp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iščemo najcenejše poti med vsemi pari vozlišč v </a:t>
            </a:r>
            <a:r>
              <a:rPr lang="sl-SI" dirty="0" err="1"/>
              <a:t>uteženem</a:t>
            </a:r>
            <a:r>
              <a:rPr lang="sl-SI" dirty="0"/>
              <a:t> grafu</a:t>
            </a:r>
          </a:p>
          <a:p>
            <a:endParaRPr lang="sl-SI" dirty="0"/>
          </a:p>
          <a:p>
            <a:endParaRPr lang="sl-SI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grada vsebine 3"/>
          <p:cNvGraphicFramePr>
            <a:graphicFrameLocks noGrp="1"/>
          </p:cNvGraphicFramePr>
          <p:nvPr>
            <p:ph idx="1"/>
          </p:nvPr>
        </p:nvGraphicFramePr>
        <p:xfrm>
          <a:off x="323528" y="260648"/>
          <a:ext cx="8229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K=5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Ograda vsebine 3"/>
          <p:cNvGraphicFramePr>
            <a:graphicFrameLocks/>
          </p:cNvGraphicFramePr>
          <p:nvPr/>
        </p:nvGraphicFramePr>
        <p:xfrm>
          <a:off x="5220072" y="692696"/>
          <a:ext cx="3312366" cy="273630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552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6051">
                <a:tc>
                  <a:txBody>
                    <a:bodyPr/>
                    <a:lstStyle/>
                    <a:p>
                      <a:r>
                        <a:rPr lang="sl-SI" dirty="0">
                          <a:solidFill>
                            <a:schemeClr val="tx1"/>
                          </a:solidFill>
                        </a:rPr>
                        <a:t>D5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" name="Ograda vsebine 3"/>
          <p:cNvGraphicFramePr>
            <a:graphicFrameLocks/>
          </p:cNvGraphicFramePr>
          <p:nvPr/>
        </p:nvGraphicFramePr>
        <p:xfrm>
          <a:off x="539552" y="692696"/>
          <a:ext cx="3312366" cy="273630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552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6051">
                <a:tc>
                  <a:txBody>
                    <a:bodyPr/>
                    <a:lstStyle/>
                    <a:p>
                      <a:r>
                        <a:rPr lang="sl-SI" dirty="0">
                          <a:solidFill>
                            <a:schemeClr val="tx1"/>
                          </a:solidFill>
                        </a:rPr>
                        <a:t>D4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PoljeZBesedilom 8"/>
          <p:cNvSpPr txBox="1"/>
          <p:nvPr/>
        </p:nvSpPr>
        <p:spPr>
          <a:xfrm>
            <a:off x="755576" y="4005064"/>
            <a:ext cx="38164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Preverimo povezave za točko 5. Ugotovimo, da ni nobene ugodnejše povezave:</a:t>
            </a:r>
          </a:p>
          <a:p>
            <a:pPr algn="ctr"/>
            <a:r>
              <a:rPr lang="sl-SI" dirty="0"/>
              <a:t>D4=D5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674635"/>
          </a:xfrm>
        </p:spPr>
        <p:txBody>
          <a:bodyPr>
            <a:normAutofit lnSpcReduction="10000"/>
          </a:bodyPr>
          <a:lstStyle/>
          <a:p>
            <a:r>
              <a:rPr lang="sl-SI" dirty="0"/>
              <a:t>Matrika D5 je rešitev našega primera. </a:t>
            </a:r>
          </a:p>
          <a:p>
            <a:endParaRPr lang="sl-SI" dirty="0"/>
          </a:p>
          <a:p>
            <a:r>
              <a:rPr lang="sl-SI" dirty="0"/>
              <a:t>Npr: poiščimo najkrajšo pot in  iz točke 1 do točke 4:</a:t>
            </a:r>
          </a:p>
          <a:p>
            <a:pPr>
              <a:buNone/>
            </a:pPr>
            <a:endParaRPr lang="sl-SI" dirty="0"/>
          </a:p>
          <a:p>
            <a:pPr>
              <a:buNone/>
            </a:pPr>
            <a:r>
              <a:rPr lang="sl-SI" dirty="0"/>
              <a:t>i=1, j=4</a:t>
            </a:r>
          </a:p>
          <a:p>
            <a:pPr>
              <a:buNone/>
            </a:pPr>
            <a:r>
              <a:rPr lang="sl-SI" dirty="0"/>
              <a:t>d</a:t>
            </a:r>
            <a:r>
              <a:rPr lang="sl-SI" baseline="-25000" dirty="0"/>
              <a:t>14</a:t>
            </a:r>
            <a:r>
              <a:rPr lang="sl-SI" dirty="0"/>
              <a:t>=6; cena povezave </a:t>
            </a:r>
          </a:p>
          <a:p>
            <a:pPr>
              <a:buNone/>
            </a:pPr>
            <a:endParaRPr lang="sl-SI" dirty="0"/>
          </a:p>
          <a:p>
            <a:pPr>
              <a:buNone/>
            </a:pPr>
            <a:endParaRPr lang="sl-SI" dirty="0"/>
          </a:p>
          <a:p>
            <a:pPr>
              <a:buNone/>
            </a:pPr>
            <a:endParaRPr lang="sl-SI" dirty="0"/>
          </a:p>
          <a:p>
            <a:pPr>
              <a:buNone/>
            </a:pPr>
            <a:endParaRPr lang="sl-SI" dirty="0"/>
          </a:p>
          <a:p>
            <a:endParaRPr lang="sl-SI" dirty="0"/>
          </a:p>
          <a:p>
            <a:endParaRPr lang="sl-SI" dirty="0"/>
          </a:p>
          <a:p>
            <a:r>
              <a:rPr lang="sl-SI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755984"/>
          </a:xfrm>
        </p:spPr>
        <p:txBody>
          <a:bodyPr>
            <a:normAutofit/>
          </a:bodyPr>
          <a:lstStyle/>
          <a:p>
            <a:pPr>
              <a:buNone/>
            </a:pPr>
            <a:endParaRPr lang="sl-SI" dirty="0"/>
          </a:p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pPr>
              <a:buNone/>
            </a:pPr>
            <a:endParaRPr lang="sl-SI" dirty="0"/>
          </a:p>
          <a:p>
            <a:pPr>
              <a:buNone/>
            </a:pPr>
            <a:endParaRPr lang="sl-SI" dirty="0"/>
          </a:p>
          <a:p>
            <a:pPr>
              <a:buNone/>
            </a:pPr>
            <a:endParaRPr lang="sl-SI" dirty="0"/>
          </a:p>
          <a:p>
            <a:pPr>
              <a:buNone/>
            </a:pPr>
            <a:endParaRPr lang="sl-SI" dirty="0"/>
          </a:p>
          <a:p>
            <a:pPr>
              <a:buNone/>
            </a:pPr>
            <a:endParaRPr lang="sl-SI" dirty="0"/>
          </a:p>
          <a:p>
            <a:pPr>
              <a:buNone/>
            </a:pPr>
            <a:endParaRPr lang="sl-SI" dirty="0"/>
          </a:p>
          <a:p>
            <a:pPr>
              <a:buNone/>
            </a:pPr>
            <a:endParaRPr lang="sl-SI" dirty="0"/>
          </a:p>
          <a:p>
            <a:pPr>
              <a:buNone/>
            </a:pPr>
            <a:endParaRPr lang="sl-SI" dirty="0"/>
          </a:p>
          <a:p>
            <a:pPr>
              <a:buNone/>
            </a:pPr>
            <a:endParaRPr lang="sl-SI" dirty="0"/>
          </a:p>
        </p:txBody>
      </p:sp>
      <p:sp>
        <p:nvSpPr>
          <p:cNvPr id="5" name="Elipsa 4"/>
          <p:cNvSpPr/>
          <p:nvPr/>
        </p:nvSpPr>
        <p:spPr>
          <a:xfrm>
            <a:off x="3851920" y="836712"/>
            <a:ext cx="648072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2</a:t>
            </a:r>
          </a:p>
        </p:txBody>
      </p:sp>
      <p:sp>
        <p:nvSpPr>
          <p:cNvPr id="6" name="Elipsa 5"/>
          <p:cNvSpPr/>
          <p:nvPr/>
        </p:nvSpPr>
        <p:spPr>
          <a:xfrm>
            <a:off x="3131840" y="3140968"/>
            <a:ext cx="648000" cy="57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5</a:t>
            </a:r>
          </a:p>
        </p:txBody>
      </p:sp>
      <p:sp>
        <p:nvSpPr>
          <p:cNvPr id="7" name="Elipsa 6"/>
          <p:cNvSpPr/>
          <p:nvPr/>
        </p:nvSpPr>
        <p:spPr>
          <a:xfrm>
            <a:off x="5004048" y="3068960"/>
            <a:ext cx="648000" cy="57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4</a:t>
            </a:r>
          </a:p>
        </p:txBody>
      </p:sp>
      <p:sp>
        <p:nvSpPr>
          <p:cNvPr id="8" name="Elipsa 7"/>
          <p:cNvSpPr/>
          <p:nvPr/>
        </p:nvSpPr>
        <p:spPr>
          <a:xfrm>
            <a:off x="2123728" y="1772816"/>
            <a:ext cx="648000" cy="57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1</a:t>
            </a:r>
          </a:p>
        </p:txBody>
      </p:sp>
      <p:sp>
        <p:nvSpPr>
          <p:cNvPr id="9" name="Elipsa 8"/>
          <p:cNvSpPr/>
          <p:nvPr/>
        </p:nvSpPr>
        <p:spPr>
          <a:xfrm>
            <a:off x="5796136" y="1844824"/>
            <a:ext cx="648000" cy="57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3</a:t>
            </a:r>
          </a:p>
        </p:txBody>
      </p:sp>
      <p:cxnSp>
        <p:nvCxnSpPr>
          <p:cNvPr id="11" name="Raven puščični konektor 10"/>
          <p:cNvCxnSpPr/>
          <p:nvPr/>
        </p:nvCxnSpPr>
        <p:spPr>
          <a:xfrm>
            <a:off x="2555776" y="2348880"/>
            <a:ext cx="648072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en puščični konektor 12"/>
          <p:cNvCxnSpPr>
            <a:stCxn id="8" idx="7"/>
          </p:cNvCxnSpPr>
          <p:nvPr/>
        </p:nvCxnSpPr>
        <p:spPr>
          <a:xfrm flipV="1">
            <a:off x="2676831" y="1268760"/>
            <a:ext cx="1103081" cy="588409"/>
          </a:xfrm>
          <a:prstGeom prst="straightConnector1">
            <a:avLst/>
          </a:prstGeom>
          <a:ln cmpd="sng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ven puščični konektor 14"/>
          <p:cNvCxnSpPr/>
          <p:nvPr/>
        </p:nvCxnSpPr>
        <p:spPr>
          <a:xfrm>
            <a:off x="3779912" y="3356992"/>
            <a:ext cx="115212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en puščični konektor 16"/>
          <p:cNvCxnSpPr>
            <a:stCxn id="9" idx="1"/>
          </p:cNvCxnSpPr>
          <p:nvPr/>
        </p:nvCxnSpPr>
        <p:spPr>
          <a:xfrm flipH="1" flipV="1">
            <a:off x="4572000" y="1268760"/>
            <a:ext cx="1319033" cy="6604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ven puščični konektor 18"/>
          <p:cNvCxnSpPr/>
          <p:nvPr/>
        </p:nvCxnSpPr>
        <p:spPr>
          <a:xfrm flipV="1">
            <a:off x="5580112" y="2492896"/>
            <a:ext cx="288032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ven puščični konektor 20"/>
          <p:cNvCxnSpPr/>
          <p:nvPr/>
        </p:nvCxnSpPr>
        <p:spPr>
          <a:xfrm flipH="1">
            <a:off x="3563888" y="1484784"/>
            <a:ext cx="432048" cy="15841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aven puščični konektor 22"/>
          <p:cNvCxnSpPr/>
          <p:nvPr/>
        </p:nvCxnSpPr>
        <p:spPr>
          <a:xfrm>
            <a:off x="4355976" y="1412776"/>
            <a:ext cx="792088" cy="1656184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aven puščični konektor 24"/>
          <p:cNvCxnSpPr/>
          <p:nvPr/>
        </p:nvCxnSpPr>
        <p:spPr>
          <a:xfrm>
            <a:off x="2843808" y="1988840"/>
            <a:ext cx="2808312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aven puščični konektor 26"/>
          <p:cNvCxnSpPr/>
          <p:nvPr/>
        </p:nvCxnSpPr>
        <p:spPr>
          <a:xfrm flipH="1" flipV="1">
            <a:off x="2771800" y="2276872"/>
            <a:ext cx="2232248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PoljeZBesedilom 27"/>
          <p:cNvSpPr txBox="1"/>
          <p:nvPr/>
        </p:nvSpPr>
        <p:spPr>
          <a:xfrm>
            <a:off x="4139952" y="3356992"/>
            <a:ext cx="328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5</a:t>
            </a:r>
          </a:p>
        </p:txBody>
      </p:sp>
      <p:sp>
        <p:nvSpPr>
          <p:cNvPr id="29" name="PoljeZBesedilom 28"/>
          <p:cNvSpPr txBox="1"/>
          <p:nvPr/>
        </p:nvSpPr>
        <p:spPr>
          <a:xfrm>
            <a:off x="5796136" y="2780928"/>
            <a:ext cx="328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5</a:t>
            </a:r>
          </a:p>
        </p:txBody>
      </p:sp>
      <p:sp>
        <p:nvSpPr>
          <p:cNvPr id="30" name="PoljeZBesedilom 29"/>
          <p:cNvSpPr txBox="1"/>
          <p:nvPr/>
        </p:nvSpPr>
        <p:spPr>
          <a:xfrm>
            <a:off x="5076056" y="126876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5</a:t>
            </a:r>
          </a:p>
        </p:txBody>
      </p:sp>
      <p:sp>
        <p:nvSpPr>
          <p:cNvPr id="31" name="PoljeZBesedilom 30"/>
          <p:cNvSpPr txBox="1"/>
          <p:nvPr/>
        </p:nvSpPr>
        <p:spPr>
          <a:xfrm>
            <a:off x="2843808" y="134076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4</a:t>
            </a:r>
          </a:p>
        </p:txBody>
      </p:sp>
      <p:sp>
        <p:nvSpPr>
          <p:cNvPr id="32" name="PoljeZBesedilom 31"/>
          <p:cNvSpPr txBox="1"/>
          <p:nvPr/>
        </p:nvSpPr>
        <p:spPr>
          <a:xfrm>
            <a:off x="3275856" y="1772816"/>
            <a:ext cx="328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7</a:t>
            </a:r>
          </a:p>
        </p:txBody>
      </p:sp>
      <p:sp>
        <p:nvSpPr>
          <p:cNvPr id="33" name="PoljeZBesedilom 32"/>
          <p:cNvSpPr txBox="1"/>
          <p:nvPr/>
        </p:nvSpPr>
        <p:spPr>
          <a:xfrm>
            <a:off x="3707904" y="213285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8</a:t>
            </a:r>
          </a:p>
        </p:txBody>
      </p:sp>
      <p:sp>
        <p:nvSpPr>
          <p:cNvPr id="34" name="PoljeZBesedilom 33"/>
          <p:cNvSpPr txBox="1"/>
          <p:nvPr/>
        </p:nvSpPr>
        <p:spPr>
          <a:xfrm>
            <a:off x="4283968" y="2708920"/>
            <a:ext cx="328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1</a:t>
            </a:r>
          </a:p>
        </p:txBody>
      </p:sp>
      <p:sp>
        <p:nvSpPr>
          <p:cNvPr id="35" name="PoljeZBesedilom 34"/>
          <p:cNvSpPr txBox="1"/>
          <p:nvPr/>
        </p:nvSpPr>
        <p:spPr>
          <a:xfrm>
            <a:off x="4860032" y="2276872"/>
            <a:ext cx="2567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2</a:t>
            </a:r>
          </a:p>
        </p:txBody>
      </p:sp>
      <p:sp>
        <p:nvSpPr>
          <p:cNvPr id="36" name="PoljeZBesedilom 35"/>
          <p:cNvSpPr txBox="1"/>
          <p:nvPr/>
        </p:nvSpPr>
        <p:spPr>
          <a:xfrm>
            <a:off x="2699792" y="2636912"/>
            <a:ext cx="328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3</a:t>
            </a:r>
          </a:p>
        </p:txBody>
      </p:sp>
      <p:sp>
        <p:nvSpPr>
          <p:cNvPr id="39" name="PoljeZBesedilom 38"/>
          <p:cNvSpPr txBox="1"/>
          <p:nvPr/>
        </p:nvSpPr>
        <p:spPr>
          <a:xfrm>
            <a:off x="611560" y="4077072"/>
            <a:ext cx="792088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Preverimo še na grafu, če naš izračun drži. </a:t>
            </a:r>
          </a:p>
          <a:p>
            <a:r>
              <a:rPr lang="sl-SI" dirty="0">
                <a:solidFill>
                  <a:srgbClr val="FF0000"/>
                </a:solidFill>
              </a:rPr>
              <a:t> 1-&gt;2-&gt;4=6 </a:t>
            </a:r>
          </a:p>
          <a:p>
            <a:pPr>
              <a:buFont typeface="Arial" pitchFamily="34" charset="0"/>
              <a:buChar char="•"/>
            </a:pPr>
            <a:r>
              <a:rPr lang="sl-SI" dirty="0"/>
              <a:t>1-&gt;3-&gt;2-&gt;5-&gt;4=25</a:t>
            </a:r>
          </a:p>
          <a:p>
            <a:pPr>
              <a:buFont typeface="Arial" pitchFamily="34" charset="0"/>
              <a:buChar char="•"/>
            </a:pPr>
            <a:r>
              <a:rPr lang="sl-SI" dirty="0"/>
              <a:t>1-&gt;5-&gt;4=8</a:t>
            </a:r>
          </a:p>
          <a:p>
            <a:pPr>
              <a:buFont typeface="Arial" pitchFamily="34" charset="0"/>
              <a:buChar char="•"/>
            </a:pPr>
            <a:r>
              <a:rPr lang="sl-SI" dirty="0"/>
              <a:t>1-&gt;2-&gt;5-&gt;4=17</a:t>
            </a:r>
          </a:p>
          <a:p>
            <a:endParaRPr lang="sl-SI" dirty="0"/>
          </a:p>
          <a:p>
            <a:pPr>
              <a:buFontTx/>
              <a:buChar char="-"/>
            </a:pP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ZGODOVINA,IME</a:t>
            </a:r>
          </a:p>
        </p:txBody>
      </p:sp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V tej obliki ga je leta 1962 objavil Robert Floyd</a:t>
            </a:r>
          </a:p>
          <a:p>
            <a:r>
              <a:rPr lang="sl-SI" dirty="0"/>
              <a:t>Vendar je v bistvu enak, kot so ga objavili Bernard Roy leta 1959 ter Stephen </a:t>
            </a:r>
            <a:r>
              <a:rPr lang="sl-SI" dirty="0" err="1"/>
              <a:t>Warshall</a:t>
            </a:r>
            <a:r>
              <a:rPr lang="sl-SI" dirty="0"/>
              <a:t> leta 1962</a:t>
            </a:r>
          </a:p>
          <a:p>
            <a:r>
              <a:rPr lang="sl-SI" dirty="0"/>
              <a:t>Peter </a:t>
            </a:r>
            <a:r>
              <a:rPr lang="sl-SI" dirty="0" err="1"/>
              <a:t>Ingerman</a:t>
            </a:r>
            <a:r>
              <a:rPr lang="sl-SI" dirty="0"/>
              <a:t>, leta 1962 </a:t>
            </a:r>
          </a:p>
          <a:p>
            <a:r>
              <a:rPr lang="sl-SI" dirty="0"/>
              <a:t>Znan je pod imeni Floydov algoritem,Roy-</a:t>
            </a:r>
            <a:r>
              <a:rPr lang="sl-SI" dirty="0" err="1"/>
              <a:t>warshallov</a:t>
            </a:r>
            <a:r>
              <a:rPr lang="sl-SI" dirty="0"/>
              <a:t> algoritem , Roy-Floydov algoritem ter WFI algoritem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Floyd-</a:t>
            </a:r>
            <a:r>
              <a:rPr lang="sl-SI" dirty="0" err="1"/>
              <a:t>Warshallov</a:t>
            </a:r>
            <a:r>
              <a:rPr lang="sl-SI" dirty="0"/>
              <a:t> algoritem</a:t>
            </a:r>
          </a:p>
        </p:txBody>
      </p:sp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Je primer dinamičnega programiranja</a:t>
            </a:r>
          </a:p>
          <a:p>
            <a:endParaRPr lang="sl-SI" dirty="0"/>
          </a:p>
          <a:p>
            <a:r>
              <a:rPr lang="sl-SI" dirty="0"/>
              <a:t>Algoritem za iskanje najkrajših poti v </a:t>
            </a:r>
            <a:r>
              <a:rPr lang="sl-SI" dirty="0" err="1"/>
              <a:t>uteženem</a:t>
            </a:r>
            <a:r>
              <a:rPr lang="sl-SI" dirty="0"/>
              <a:t> grafu s pozitivnimi ali negativnimi utežmi </a:t>
            </a:r>
          </a:p>
          <a:p>
            <a:endParaRPr lang="sl-SI" dirty="0"/>
          </a:p>
          <a:p>
            <a:r>
              <a:rPr lang="sl-SI" dirty="0"/>
              <a:t>Ni ciklov z negativno ceno</a:t>
            </a:r>
          </a:p>
          <a:p>
            <a:endParaRPr lang="sl-SI" dirty="0"/>
          </a:p>
          <a:p>
            <a:r>
              <a:rPr lang="sl-SI" dirty="0"/>
              <a:t>iščemo najcenejše poti med vsemi pari vozlišč v </a:t>
            </a:r>
            <a:r>
              <a:rPr lang="sl-SI" dirty="0" err="1"/>
              <a:t>uteženem</a:t>
            </a:r>
            <a:r>
              <a:rPr lang="sl-SI" dirty="0"/>
              <a:t> grafu</a:t>
            </a:r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/>
              <a:t>Časovna in prostorska zahtevnost</a:t>
            </a:r>
          </a:p>
        </p:txBody>
      </p:sp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/>
          </a:p>
          <a:p>
            <a:endParaRPr lang="sl-SI" dirty="0"/>
          </a:p>
          <a:p>
            <a:r>
              <a:rPr lang="sl-SI" dirty="0"/>
              <a:t>Časovna zahtevnost = O(n</a:t>
            </a:r>
            <a:r>
              <a:rPr lang="sl-SI" baseline="30000" dirty="0"/>
              <a:t>3</a:t>
            </a:r>
            <a:r>
              <a:rPr lang="sl-SI" dirty="0"/>
              <a:t>)</a:t>
            </a:r>
          </a:p>
          <a:p>
            <a:endParaRPr lang="sl-SI" dirty="0"/>
          </a:p>
          <a:p>
            <a:r>
              <a:rPr lang="sl-SI" dirty="0"/>
              <a:t>Prostorska zahtevnost= O(n</a:t>
            </a:r>
            <a:r>
              <a:rPr lang="sl-SI" baseline="30000" dirty="0"/>
              <a:t>2</a:t>
            </a:r>
            <a:r>
              <a:rPr lang="sl-SI" dirty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Algoritem</a:t>
            </a:r>
          </a:p>
        </p:txBody>
      </p:sp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Floyd-</a:t>
            </a:r>
            <a:r>
              <a:rPr lang="sl-SI" dirty="0" err="1"/>
              <a:t>Warshall</a:t>
            </a:r>
            <a:r>
              <a:rPr lang="sl-SI" dirty="0"/>
              <a:t>(W)</a:t>
            </a:r>
          </a:p>
          <a:p>
            <a:pPr lvl="1"/>
            <a:r>
              <a:rPr lang="sl-SI" dirty="0"/>
              <a:t>n=</a:t>
            </a:r>
            <a:r>
              <a:rPr lang="sl-SI" dirty="0" err="1"/>
              <a:t>W.vrstice</a:t>
            </a:r>
            <a:endParaRPr lang="sl-SI" dirty="0"/>
          </a:p>
          <a:p>
            <a:pPr lvl="1"/>
            <a:r>
              <a:rPr lang="sl-SI" dirty="0"/>
              <a:t>D(0)=W</a:t>
            </a:r>
          </a:p>
          <a:p>
            <a:pPr lvl="1"/>
            <a:r>
              <a:rPr lang="sl-SI" dirty="0"/>
              <a:t>za k = 1 do n</a:t>
            </a:r>
          </a:p>
          <a:p>
            <a:pPr lvl="2"/>
            <a:r>
              <a:rPr lang="sl-SI" dirty="0"/>
              <a:t>Naj bo D(k)=(</a:t>
            </a:r>
            <a:r>
              <a:rPr lang="sl-SI" dirty="0" err="1"/>
              <a:t>dij</a:t>
            </a:r>
            <a:r>
              <a:rPr lang="sl-SI" dirty="0"/>
              <a:t>(k)) nova matrika</a:t>
            </a:r>
          </a:p>
          <a:p>
            <a:pPr lvl="4">
              <a:buNone/>
            </a:pPr>
            <a:r>
              <a:rPr lang="sl-SI" dirty="0"/>
              <a:t>Za i =1 do n</a:t>
            </a:r>
          </a:p>
          <a:p>
            <a:pPr lvl="4">
              <a:buNone/>
            </a:pPr>
            <a:r>
              <a:rPr lang="sl-SI" dirty="0"/>
              <a:t>	za j =1 do n</a:t>
            </a:r>
          </a:p>
          <a:p>
            <a:pPr lvl="4">
              <a:buNone/>
            </a:pPr>
            <a:r>
              <a:rPr lang="sl-SI" dirty="0"/>
              <a:t>		  </a:t>
            </a:r>
            <a:r>
              <a:rPr lang="sl-SI" dirty="0" err="1"/>
              <a:t>dij</a:t>
            </a:r>
            <a:r>
              <a:rPr lang="sl-SI" dirty="0"/>
              <a:t>(k)= min (</a:t>
            </a:r>
            <a:r>
              <a:rPr lang="sl-SI" dirty="0" err="1"/>
              <a:t>dij</a:t>
            </a:r>
            <a:r>
              <a:rPr lang="sl-SI" dirty="0"/>
              <a:t>(k-1),</a:t>
            </a:r>
            <a:r>
              <a:rPr lang="sl-SI" dirty="0" err="1"/>
              <a:t>dik</a:t>
            </a:r>
            <a:r>
              <a:rPr lang="sl-SI" dirty="0"/>
              <a:t>(k-1)+</a:t>
            </a:r>
            <a:r>
              <a:rPr lang="sl-SI" dirty="0" err="1"/>
              <a:t>dkj</a:t>
            </a:r>
            <a:r>
              <a:rPr lang="sl-SI" dirty="0"/>
              <a:t>(k-1))</a:t>
            </a:r>
          </a:p>
          <a:p>
            <a:pPr lvl="2">
              <a:buNone/>
            </a:pPr>
            <a:r>
              <a:rPr lang="sl-SI" dirty="0"/>
              <a:t>Vrni D(n)</a:t>
            </a:r>
          </a:p>
          <a:p>
            <a:pPr lvl="2">
              <a:buNone/>
            </a:pP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Negativni cikel</a:t>
            </a:r>
          </a:p>
        </p:txBody>
      </p:sp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FW algoritem dela pravilno, če graf ne vsebuje usmerjenih ciklov z negativno ceno. Lahko pa so nekatere povezave negativne.</a:t>
            </a:r>
          </a:p>
          <a:p>
            <a:endParaRPr lang="sl-SI" dirty="0"/>
          </a:p>
          <a:p>
            <a:r>
              <a:rPr lang="sl-SI" dirty="0"/>
              <a:t>Kaj se dogaja pri algoritmu, če imamo negativne cikle!</a:t>
            </a:r>
          </a:p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endParaRPr lang="sl-SI" dirty="0"/>
          </a:p>
        </p:txBody>
      </p:sp>
      <p:sp>
        <p:nvSpPr>
          <p:cNvPr id="15" name="PoljeZBesedilom 14"/>
          <p:cNvSpPr txBox="1"/>
          <p:nvPr/>
        </p:nvSpPr>
        <p:spPr>
          <a:xfrm>
            <a:off x="971600" y="3933056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Kaj pa poti?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884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Primer </a:t>
            </a:r>
          </a:p>
        </p:txBody>
      </p:sp>
      <p:graphicFrame>
        <p:nvGraphicFramePr>
          <p:cNvPr id="4" name="Ograda vsebine 3"/>
          <p:cNvGraphicFramePr>
            <a:graphicFrameLocks noGrp="1"/>
          </p:cNvGraphicFramePr>
          <p:nvPr>
            <p:ph idx="1"/>
          </p:nvPr>
        </p:nvGraphicFramePr>
        <p:xfrm>
          <a:off x="251520" y="1412776"/>
          <a:ext cx="3312366" cy="273630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552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6051">
                <a:tc>
                  <a:txBody>
                    <a:bodyPr/>
                    <a:lstStyle/>
                    <a:p>
                      <a:r>
                        <a:rPr lang="sl-SI" dirty="0">
                          <a:solidFill>
                            <a:schemeClr val="tx1"/>
                          </a:solidFill>
                        </a:rPr>
                        <a:t>D0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" name="Ograda vsebine 3"/>
          <p:cNvGraphicFramePr>
            <a:graphicFrameLocks/>
          </p:cNvGraphicFramePr>
          <p:nvPr/>
        </p:nvGraphicFramePr>
        <p:xfrm>
          <a:off x="5220072" y="3212976"/>
          <a:ext cx="3312366" cy="273630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552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π0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PoljeZBesedilom 4"/>
          <p:cNvSpPr txBox="1"/>
          <p:nvPr/>
        </p:nvSpPr>
        <p:spPr>
          <a:xfrm>
            <a:off x="3995936" y="1700808"/>
            <a:ext cx="44644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V matriko </a:t>
            </a:r>
            <a:r>
              <a:rPr lang="el-GR" dirty="0"/>
              <a:t>π</a:t>
            </a:r>
            <a:r>
              <a:rPr lang="sl-SI" dirty="0"/>
              <a:t> bomo vpisali direktne začetne povezave. V prvo vrstico bomo vpisali 1, kjer imamo direktno povezavo iz točke 1 v drugo točko.</a:t>
            </a:r>
          </a:p>
        </p:txBody>
      </p:sp>
      <p:sp>
        <p:nvSpPr>
          <p:cNvPr id="6" name="PoljeZBesedilom 5"/>
          <p:cNvSpPr txBox="1"/>
          <p:nvPr/>
        </p:nvSpPr>
        <p:spPr>
          <a:xfrm>
            <a:off x="611560" y="4509120"/>
            <a:ext cx="43204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l-SI" dirty="0"/>
              <a:t>Iz točke 1 imamo direktno povezavo v točke 2,3in 5.</a:t>
            </a:r>
          </a:p>
          <a:p>
            <a:pPr>
              <a:buFont typeface="Arial" pitchFamily="34" charset="0"/>
              <a:buChar char="•"/>
            </a:pPr>
            <a:r>
              <a:rPr lang="sl-SI" dirty="0"/>
              <a:t>Če ni direktnih povezav naredimo črtico</a:t>
            </a:r>
          </a:p>
        </p:txBody>
      </p:sp>
    </p:spTree>
    <p:extLst>
      <p:ext uri="{BB962C8B-B14F-4D97-AF65-F5344CB8AC3E}">
        <p14:creationId xmlns:p14="http://schemas.microsoft.com/office/powerpoint/2010/main" val="3837981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Dinamično programiranje</a:t>
            </a:r>
          </a:p>
        </p:txBody>
      </p:sp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S pomočjo dinamičnega programiranja bomo razvili dober algoritem</a:t>
            </a:r>
          </a:p>
          <a:p>
            <a:r>
              <a:rPr lang="sl-SI" dirty="0"/>
              <a:t>Osnovna lastnost dinamičnega programiranja = temelji na pravilu optimalnosti: </a:t>
            </a:r>
          </a:p>
          <a:p>
            <a:pPr lvl="1"/>
            <a:r>
              <a:rPr lang="sl-SI" i="1" dirty="0"/>
              <a:t>Problem je optimalen, če so rešitve njegovih podproblemov zase optimalne</a:t>
            </a:r>
            <a:r>
              <a:rPr lang="sl-SI" dirty="0"/>
              <a:t>.</a:t>
            </a:r>
          </a:p>
          <a:p>
            <a:r>
              <a:rPr lang="sl-SI" dirty="0"/>
              <a:t>Prepletanje podproblemov</a:t>
            </a:r>
          </a:p>
          <a:p>
            <a:r>
              <a:rPr lang="sl-SI" dirty="0" err="1"/>
              <a:t>Memoizacija</a:t>
            </a:r>
            <a:r>
              <a:rPr lang="sl-SI" dirty="0"/>
              <a:t> (pomnjenje rešitev podproblemov)</a:t>
            </a:r>
          </a:p>
          <a:p>
            <a:r>
              <a:rPr lang="sl-SI" dirty="0" err="1"/>
              <a:t>Bellmanova</a:t>
            </a:r>
            <a:r>
              <a:rPr lang="sl-SI" dirty="0"/>
              <a:t> enačba</a:t>
            </a:r>
          </a:p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endParaRPr lang="sl-SI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>
            <a:off x="0" y="188640"/>
            <a:ext cx="9144000" cy="6408712"/>
          </a:xfrm>
        </p:spPr>
        <p:txBody>
          <a:bodyPr>
            <a:normAutofit/>
          </a:bodyPr>
          <a:lstStyle/>
          <a:p>
            <a:pPr fontAlgn="t">
              <a:buNone/>
            </a:pPr>
            <a:endParaRPr lang="sl-SI" b="1" dirty="0"/>
          </a:p>
          <a:p>
            <a:endParaRPr lang="sl-SI" dirty="0"/>
          </a:p>
        </p:txBody>
      </p:sp>
      <p:graphicFrame>
        <p:nvGraphicFramePr>
          <p:cNvPr id="6" name="Ograda vsebine 3"/>
          <p:cNvGraphicFramePr>
            <a:graphicFrameLocks/>
          </p:cNvGraphicFramePr>
          <p:nvPr/>
        </p:nvGraphicFramePr>
        <p:xfrm>
          <a:off x="251520" y="332656"/>
          <a:ext cx="3312366" cy="273630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552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6051">
                <a:tc>
                  <a:txBody>
                    <a:bodyPr/>
                    <a:lstStyle/>
                    <a:p>
                      <a:r>
                        <a:rPr lang="sl-SI" dirty="0">
                          <a:solidFill>
                            <a:schemeClr val="tx1"/>
                          </a:solidFill>
                        </a:rPr>
                        <a:t>D0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PoljeZBesedilom 7"/>
          <p:cNvSpPr txBox="1"/>
          <p:nvPr/>
        </p:nvSpPr>
        <p:spPr>
          <a:xfrm>
            <a:off x="4067944" y="476672"/>
            <a:ext cx="482453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Za lažje računanje si označimo prvo vrstico in prvi stolpec, ker ju ne bomo spreminjali ju lahko prepišemo v matriko D1. Prav tako lahko prepišemo ničle po diagonali.</a:t>
            </a:r>
          </a:p>
        </p:txBody>
      </p:sp>
      <p:sp>
        <p:nvSpPr>
          <p:cNvPr id="10" name="PoljeZBesedilom 9"/>
          <p:cNvSpPr txBox="1"/>
          <p:nvPr/>
        </p:nvSpPr>
        <p:spPr>
          <a:xfrm>
            <a:off x="1619672" y="3678995"/>
            <a:ext cx="50405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Primerjamo povezave med seboj in če dobimo cenejšo jo spremenimo. To naredimo po naslednji enačbi:</a:t>
            </a:r>
          </a:p>
          <a:p>
            <a:endParaRPr lang="sl-SI" dirty="0"/>
          </a:p>
          <a:p>
            <a:pPr algn="ctr"/>
            <a:r>
              <a:rPr lang="sl-SI" dirty="0" err="1"/>
              <a:t>dij</a:t>
            </a:r>
            <a:r>
              <a:rPr lang="sl-SI" dirty="0"/>
              <a:t>&gt;</a:t>
            </a:r>
            <a:r>
              <a:rPr lang="sl-SI" dirty="0" err="1"/>
              <a:t>dik</a:t>
            </a:r>
            <a:r>
              <a:rPr lang="sl-SI" dirty="0"/>
              <a:t>+</a:t>
            </a:r>
            <a:r>
              <a:rPr lang="sl-SI" dirty="0" err="1"/>
              <a:t>dkj</a:t>
            </a:r>
            <a:r>
              <a:rPr lang="sl-SI" dirty="0"/>
              <a:t>  spremenimo</a:t>
            </a:r>
          </a:p>
          <a:p>
            <a:pPr algn="ctr"/>
            <a:r>
              <a:rPr lang="sl-SI" dirty="0" err="1"/>
              <a:t>dij</a:t>
            </a:r>
            <a:r>
              <a:rPr lang="sl-SI" dirty="0"/>
              <a:t>&lt;</a:t>
            </a:r>
            <a:r>
              <a:rPr lang="sl-SI" dirty="0" err="1"/>
              <a:t>dik</a:t>
            </a:r>
            <a:r>
              <a:rPr lang="sl-SI" dirty="0"/>
              <a:t>+</a:t>
            </a:r>
            <a:r>
              <a:rPr lang="sl-SI" dirty="0" err="1"/>
              <a:t>dkj</a:t>
            </a:r>
            <a:r>
              <a:rPr lang="sl-SI" dirty="0"/>
              <a:t>   ne spremenimo</a:t>
            </a:r>
          </a:p>
          <a:p>
            <a:pPr algn="ctr"/>
            <a:endParaRPr lang="sl-SI" dirty="0"/>
          </a:p>
          <a:p>
            <a:pPr algn="ctr"/>
            <a:endParaRPr lang="sl-SI" dirty="0"/>
          </a:p>
        </p:txBody>
      </p:sp>
      <p:sp>
        <p:nvSpPr>
          <p:cNvPr id="11" name="PoljeZBesedilom 10"/>
          <p:cNvSpPr txBox="1"/>
          <p:nvPr/>
        </p:nvSpPr>
        <p:spPr>
          <a:xfrm>
            <a:off x="3923928" y="242088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k=1</a:t>
            </a:r>
          </a:p>
        </p:txBody>
      </p:sp>
    </p:spTree>
    <p:extLst>
      <p:ext uri="{BB962C8B-B14F-4D97-AF65-F5344CB8AC3E}">
        <p14:creationId xmlns:p14="http://schemas.microsoft.com/office/powerpoint/2010/main" val="1070733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3384376"/>
          </a:xfrm>
        </p:spPr>
        <p:txBody>
          <a:bodyPr>
            <a:normAutofit/>
          </a:bodyPr>
          <a:lstStyle/>
          <a:p>
            <a:r>
              <a:rPr lang="sl-SI" sz="1800" dirty="0"/>
              <a:t>Tako preverimo vse povezave in če najdemo cenejšo jo zamenjamo</a:t>
            </a:r>
          </a:p>
          <a:p>
            <a:pPr>
              <a:buNone/>
            </a:pPr>
            <a:r>
              <a:rPr lang="sl-SI" sz="1800" dirty="0"/>
              <a:t>Pri matriki D1 smo dobili 2 cenejši povezavi v 4 vrstici</a:t>
            </a:r>
          </a:p>
          <a:p>
            <a:pPr>
              <a:buNone/>
            </a:pPr>
            <a:r>
              <a:rPr lang="sl-SI" sz="1800" dirty="0"/>
              <a:t>	i=4 ,J=2,k=1</a:t>
            </a:r>
          </a:p>
          <a:p>
            <a:r>
              <a:rPr lang="sl-SI" sz="1800" dirty="0" err="1"/>
              <a:t>dij</a:t>
            </a:r>
            <a:r>
              <a:rPr lang="sl-SI" sz="1800" dirty="0"/>
              <a:t>=d42= ∞</a:t>
            </a:r>
          </a:p>
          <a:p>
            <a:r>
              <a:rPr lang="sl-SI" sz="1800" dirty="0" err="1"/>
              <a:t>dik</a:t>
            </a:r>
            <a:r>
              <a:rPr lang="sl-SI" sz="1800" dirty="0"/>
              <a:t>=d41=1</a:t>
            </a:r>
          </a:p>
          <a:p>
            <a:r>
              <a:rPr lang="sl-SI" sz="1800" dirty="0" err="1"/>
              <a:t>dkj</a:t>
            </a:r>
            <a:r>
              <a:rPr lang="sl-SI" sz="1800" dirty="0"/>
              <a:t>=d12=4</a:t>
            </a:r>
          </a:p>
          <a:p>
            <a:endParaRPr lang="sl-SI" sz="1800" dirty="0"/>
          </a:p>
          <a:p>
            <a:pPr>
              <a:buNone/>
            </a:pPr>
            <a:endParaRPr lang="sl-SI" sz="1800" dirty="0"/>
          </a:p>
        </p:txBody>
      </p:sp>
      <p:sp>
        <p:nvSpPr>
          <p:cNvPr id="5" name="PoljeZBesedilom 4"/>
          <p:cNvSpPr txBox="1"/>
          <p:nvPr/>
        </p:nvSpPr>
        <p:spPr>
          <a:xfrm>
            <a:off x="4355976" y="1052737"/>
            <a:ext cx="280831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i=4 ,J=5,k=1</a:t>
            </a:r>
          </a:p>
          <a:p>
            <a:r>
              <a:rPr lang="sl-SI" dirty="0" err="1"/>
              <a:t>dij</a:t>
            </a:r>
            <a:r>
              <a:rPr lang="sl-SI" dirty="0"/>
              <a:t>=d45= ∞</a:t>
            </a:r>
          </a:p>
          <a:p>
            <a:r>
              <a:rPr lang="sl-SI" dirty="0" err="1"/>
              <a:t>dik</a:t>
            </a:r>
            <a:r>
              <a:rPr lang="sl-SI" dirty="0"/>
              <a:t>=d41=1</a:t>
            </a:r>
          </a:p>
          <a:p>
            <a:r>
              <a:rPr lang="sl-SI" dirty="0" err="1"/>
              <a:t>dkj</a:t>
            </a:r>
            <a:r>
              <a:rPr lang="sl-SI" dirty="0"/>
              <a:t>=d15=3</a:t>
            </a:r>
          </a:p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endParaRPr lang="sl-SI" dirty="0"/>
          </a:p>
        </p:txBody>
      </p:sp>
      <p:graphicFrame>
        <p:nvGraphicFramePr>
          <p:cNvPr id="6" name="Ograda vsebine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8892026"/>
              </p:ext>
            </p:extLst>
          </p:nvPr>
        </p:nvGraphicFramePr>
        <p:xfrm>
          <a:off x="5652965" y="3930413"/>
          <a:ext cx="3312366" cy="2592288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552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π1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PoljeZBesedilom 6"/>
          <p:cNvSpPr txBox="1"/>
          <p:nvPr/>
        </p:nvSpPr>
        <p:spPr>
          <a:xfrm>
            <a:off x="971600" y="3175515"/>
            <a:ext cx="403244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Spremenimo tudi matriko π0 v π1, in napišemo 1, kjer smo dobili cenejšo povezavo.  </a:t>
            </a:r>
          </a:p>
          <a:p>
            <a:r>
              <a:rPr lang="sl-SI" i="1" dirty="0"/>
              <a:t>d42 – iz točke 4 do točke 2 je krajša pot prek povezave 1</a:t>
            </a:r>
          </a:p>
          <a:p>
            <a:endParaRPr lang="sl-SI" i="1" dirty="0"/>
          </a:p>
          <a:p>
            <a:pPr algn="r"/>
            <a:r>
              <a:rPr lang="sl-SI" i="1" dirty="0"/>
              <a:t>d45- iz točke 4 do točke 5 je krajša pot prek povezave 1</a:t>
            </a:r>
          </a:p>
          <a:p>
            <a:endParaRPr lang="sl-SI" dirty="0"/>
          </a:p>
          <a:p>
            <a:r>
              <a:rPr lang="sl-SI" dirty="0"/>
              <a:t> </a:t>
            </a:r>
          </a:p>
          <a:p>
            <a:r>
              <a:rPr lang="sl-SI" dirty="0"/>
              <a:t> </a:t>
            </a:r>
          </a:p>
        </p:txBody>
      </p:sp>
      <p:graphicFrame>
        <p:nvGraphicFramePr>
          <p:cNvPr id="8" name="Ograda vsebine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3442042"/>
              </p:ext>
            </p:extLst>
          </p:nvPr>
        </p:nvGraphicFramePr>
        <p:xfrm>
          <a:off x="5652122" y="839356"/>
          <a:ext cx="3240358" cy="2661651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5280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80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80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80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80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006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81391">
                <a:tc>
                  <a:txBody>
                    <a:bodyPr/>
                    <a:lstStyle/>
                    <a:p>
                      <a:r>
                        <a:rPr lang="sl-SI" dirty="0">
                          <a:solidFill>
                            <a:schemeClr val="tx1"/>
                          </a:solidFill>
                        </a:rPr>
                        <a:t>D0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52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052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052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052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sl-SI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sl-SI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052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9121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grada vsebine 3"/>
          <p:cNvGraphicFramePr>
            <a:graphicFrameLocks/>
          </p:cNvGraphicFramePr>
          <p:nvPr/>
        </p:nvGraphicFramePr>
        <p:xfrm>
          <a:off x="323528" y="692696"/>
          <a:ext cx="3312366" cy="273630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552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6051">
                <a:tc>
                  <a:txBody>
                    <a:bodyPr/>
                    <a:lstStyle/>
                    <a:p>
                      <a:r>
                        <a:rPr lang="sl-SI" dirty="0">
                          <a:solidFill>
                            <a:schemeClr val="tx1"/>
                          </a:solidFill>
                        </a:rPr>
                        <a:t>D1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4" name="Ograda vsebine 13"/>
          <p:cNvGraphicFramePr>
            <a:graphicFrameLocks noGrp="1"/>
          </p:cNvGraphicFramePr>
          <p:nvPr>
            <p:ph idx="1"/>
          </p:nvPr>
        </p:nvGraphicFramePr>
        <p:xfrm>
          <a:off x="395536" y="188640"/>
          <a:ext cx="8229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K=2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5" name="Ograda vsebine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1469123"/>
              </p:ext>
            </p:extLst>
          </p:nvPr>
        </p:nvGraphicFramePr>
        <p:xfrm>
          <a:off x="4716016" y="692696"/>
          <a:ext cx="3312366" cy="273630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552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6051">
                <a:tc>
                  <a:txBody>
                    <a:bodyPr/>
                    <a:lstStyle/>
                    <a:p>
                      <a:r>
                        <a:rPr lang="sl-SI" dirty="0">
                          <a:solidFill>
                            <a:schemeClr val="tx1"/>
                          </a:solidFill>
                        </a:rPr>
                        <a:t>D2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rgbClr val="FF0000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rgbClr val="FF0000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rgbClr val="FF0000"/>
                          </a:solidFill>
                        </a:rPr>
                        <a:t>13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6" name="PoljeZBesedilom 15"/>
          <p:cNvSpPr txBox="1"/>
          <p:nvPr/>
        </p:nvSpPr>
        <p:spPr>
          <a:xfrm>
            <a:off x="323528" y="3717032"/>
            <a:ext cx="864096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Zdaj preverimo povezave za točko 2. Označimo si 2 vrstico in 2 stolpec. </a:t>
            </a:r>
          </a:p>
          <a:p>
            <a:r>
              <a:rPr lang="sl-SI" dirty="0"/>
              <a:t> Pri matriki D2 smo dobili 3 cenejše povezave.</a:t>
            </a:r>
          </a:p>
          <a:p>
            <a:pPr>
              <a:buNone/>
            </a:pPr>
            <a:r>
              <a:rPr lang="sl-SI" dirty="0"/>
              <a:t>i=1,J=4,k=2	 </a:t>
            </a:r>
            <a:r>
              <a:rPr lang="sl-SI" dirty="0" err="1"/>
              <a:t>dij</a:t>
            </a:r>
            <a:r>
              <a:rPr lang="sl-SI" dirty="0"/>
              <a:t>&gt;</a:t>
            </a:r>
            <a:r>
              <a:rPr lang="sl-SI" dirty="0" err="1"/>
              <a:t>dik</a:t>
            </a:r>
            <a:r>
              <a:rPr lang="sl-SI" dirty="0"/>
              <a:t>+</a:t>
            </a:r>
            <a:r>
              <a:rPr lang="sl-SI" dirty="0" err="1"/>
              <a:t>dkj</a:t>
            </a:r>
            <a:r>
              <a:rPr lang="sl-SI" dirty="0"/>
              <a:t> 	</a:t>
            </a:r>
          </a:p>
          <a:p>
            <a:r>
              <a:rPr lang="sl-SI" dirty="0" err="1"/>
              <a:t>dij</a:t>
            </a:r>
            <a:r>
              <a:rPr lang="sl-SI" dirty="0"/>
              <a:t>=d14= ∞	 ∞&gt;4+2</a:t>
            </a:r>
          </a:p>
          <a:p>
            <a:r>
              <a:rPr lang="sl-SI" dirty="0" err="1"/>
              <a:t>dik</a:t>
            </a:r>
            <a:r>
              <a:rPr lang="sl-SI" dirty="0"/>
              <a:t>=d12=4	 ∞&gt;6 spremenimo,ker</a:t>
            </a:r>
          </a:p>
          <a:p>
            <a:r>
              <a:rPr lang="sl-SI" dirty="0" err="1"/>
              <a:t>dkj</a:t>
            </a:r>
            <a:r>
              <a:rPr lang="sl-SI" dirty="0"/>
              <a:t>=d24=2	 je 6 ugodneje kot ∞</a:t>
            </a:r>
          </a:p>
          <a:p>
            <a:endParaRPr lang="sl-SI" dirty="0"/>
          </a:p>
          <a:p>
            <a:r>
              <a:rPr lang="sl-SI" dirty="0"/>
              <a:t>Vrednost povezav se spremeni na d14,d34 in d35. </a:t>
            </a:r>
          </a:p>
          <a:p>
            <a:r>
              <a:rPr lang="sl-SI" dirty="0"/>
              <a:t>				d34: </a:t>
            </a:r>
            <a:r>
              <a:rPr lang="sl-SI" dirty="0" err="1"/>
              <a:t>dij</a:t>
            </a:r>
            <a:r>
              <a:rPr lang="sl-SI" dirty="0"/>
              <a:t>&gt;</a:t>
            </a:r>
            <a:r>
              <a:rPr lang="sl-SI" dirty="0" err="1"/>
              <a:t>dik</a:t>
            </a:r>
            <a:r>
              <a:rPr lang="sl-SI" dirty="0"/>
              <a:t>+</a:t>
            </a:r>
            <a:r>
              <a:rPr lang="sl-SI" dirty="0" err="1"/>
              <a:t>dkj</a:t>
            </a:r>
            <a:r>
              <a:rPr lang="sl-SI" dirty="0"/>
              <a:t> : ∞&gt;5+2: ∞&gt;7</a:t>
            </a:r>
          </a:p>
          <a:p>
            <a:r>
              <a:rPr lang="sl-SI" dirty="0"/>
              <a:t>				d35: </a:t>
            </a:r>
            <a:r>
              <a:rPr lang="sl-SI" dirty="0" err="1"/>
              <a:t>dij</a:t>
            </a:r>
            <a:r>
              <a:rPr lang="sl-SI" dirty="0"/>
              <a:t>&gt;</a:t>
            </a:r>
            <a:r>
              <a:rPr lang="sl-SI" dirty="0" err="1"/>
              <a:t>dik</a:t>
            </a:r>
            <a:r>
              <a:rPr lang="sl-SI" dirty="0"/>
              <a:t>+</a:t>
            </a:r>
            <a:r>
              <a:rPr lang="sl-SI" dirty="0" err="1"/>
              <a:t>dkj</a:t>
            </a:r>
            <a:r>
              <a:rPr lang="sl-SI" dirty="0"/>
              <a:t> : ∞&gt;5+8: ∞&gt;13</a:t>
            </a:r>
          </a:p>
          <a:p>
            <a:r>
              <a:rPr lang="sl-SI" dirty="0"/>
              <a:t>				</a:t>
            </a:r>
          </a:p>
          <a:p>
            <a:endParaRPr lang="sl-SI" dirty="0"/>
          </a:p>
          <a:p>
            <a:r>
              <a:rPr lang="sl-SI" dirty="0"/>
              <a:t>			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05628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grad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279863"/>
              </p:ext>
            </p:extLst>
          </p:nvPr>
        </p:nvGraphicFramePr>
        <p:xfrm>
          <a:off x="302840" y="332656"/>
          <a:ext cx="84456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456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Ograda vsebine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2066726"/>
              </p:ext>
            </p:extLst>
          </p:nvPr>
        </p:nvGraphicFramePr>
        <p:xfrm>
          <a:off x="4767336" y="764704"/>
          <a:ext cx="3312366" cy="273630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552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π2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" name="Ograda vsebine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4036272"/>
              </p:ext>
            </p:extLst>
          </p:nvPr>
        </p:nvGraphicFramePr>
        <p:xfrm>
          <a:off x="518864" y="908720"/>
          <a:ext cx="3312366" cy="2592288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552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π1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PoljeZBesedilom 7"/>
          <p:cNvSpPr txBox="1"/>
          <p:nvPr/>
        </p:nvSpPr>
        <p:spPr>
          <a:xfrm>
            <a:off x="590872" y="4005064"/>
            <a:ext cx="799288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Spremenimo še matriko π1 v π2,kjer smo dobili cenejšo povezavo.  </a:t>
            </a:r>
          </a:p>
          <a:p>
            <a:endParaRPr lang="sl-SI" i="1" dirty="0"/>
          </a:p>
          <a:p>
            <a:r>
              <a:rPr lang="sl-SI" i="1" dirty="0"/>
              <a:t>d14 – iz točke 1 do točke 4 je krajša pot prek povezave  2</a:t>
            </a:r>
          </a:p>
          <a:p>
            <a:r>
              <a:rPr lang="sl-SI" i="1" dirty="0"/>
              <a:t>d34- iz točke 3 do točke 4 je krajša pot prek povezave 2</a:t>
            </a:r>
          </a:p>
          <a:p>
            <a:r>
              <a:rPr lang="sl-SI" i="1" dirty="0"/>
              <a:t>d35- iz točke 3 do točke 5 je krajša pot prek povezave 2</a:t>
            </a:r>
          </a:p>
          <a:p>
            <a:endParaRPr lang="sl-SI" i="1" dirty="0"/>
          </a:p>
          <a:p>
            <a:endParaRPr lang="sl-SI" i="1" dirty="0"/>
          </a:p>
          <a:p>
            <a:r>
              <a:rPr lang="sl-SI" dirty="0"/>
              <a:t> </a:t>
            </a:r>
          </a:p>
          <a:p>
            <a:endParaRPr lang="sl-SI" dirty="0"/>
          </a:p>
          <a:p>
            <a:r>
              <a:rPr lang="sl-SI" dirty="0"/>
              <a:t> 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8735903"/>
              </p:ext>
            </p:extLst>
          </p:nvPr>
        </p:nvGraphicFramePr>
        <p:xfrm>
          <a:off x="6334796" y="4509120"/>
          <a:ext cx="2415132" cy="2093292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402522">
                  <a:extLst>
                    <a:ext uri="{9D8B030D-6E8A-4147-A177-3AD203B41FA5}">
                      <a16:colId xmlns:a16="http://schemas.microsoft.com/office/drawing/2014/main" val="2297938955"/>
                    </a:ext>
                  </a:extLst>
                </a:gridCol>
                <a:gridCol w="402522">
                  <a:extLst>
                    <a:ext uri="{9D8B030D-6E8A-4147-A177-3AD203B41FA5}">
                      <a16:colId xmlns:a16="http://schemas.microsoft.com/office/drawing/2014/main" val="720325695"/>
                    </a:ext>
                  </a:extLst>
                </a:gridCol>
                <a:gridCol w="402522">
                  <a:extLst>
                    <a:ext uri="{9D8B030D-6E8A-4147-A177-3AD203B41FA5}">
                      <a16:colId xmlns:a16="http://schemas.microsoft.com/office/drawing/2014/main" val="831154505"/>
                    </a:ext>
                  </a:extLst>
                </a:gridCol>
                <a:gridCol w="402522">
                  <a:extLst>
                    <a:ext uri="{9D8B030D-6E8A-4147-A177-3AD203B41FA5}">
                      <a16:colId xmlns:a16="http://schemas.microsoft.com/office/drawing/2014/main" val="2086978970"/>
                    </a:ext>
                  </a:extLst>
                </a:gridCol>
                <a:gridCol w="402522">
                  <a:extLst>
                    <a:ext uri="{9D8B030D-6E8A-4147-A177-3AD203B41FA5}">
                      <a16:colId xmlns:a16="http://schemas.microsoft.com/office/drawing/2014/main" val="275960112"/>
                    </a:ext>
                  </a:extLst>
                </a:gridCol>
                <a:gridCol w="402522">
                  <a:extLst>
                    <a:ext uri="{9D8B030D-6E8A-4147-A177-3AD203B41FA5}">
                      <a16:colId xmlns:a16="http://schemas.microsoft.com/office/drawing/2014/main" val="845225135"/>
                    </a:ext>
                  </a:extLst>
                </a:gridCol>
              </a:tblGrid>
              <a:tr h="348882">
                <a:tc>
                  <a:txBody>
                    <a:bodyPr/>
                    <a:lstStyle/>
                    <a:p>
                      <a:r>
                        <a:rPr lang="sl-SI" sz="1200" dirty="0">
                          <a:solidFill>
                            <a:schemeClr val="tx1"/>
                          </a:solidFill>
                        </a:rPr>
                        <a:t>D2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1057908"/>
                  </a:ext>
                </a:extLst>
              </a:tr>
              <a:tr h="348882">
                <a:tc>
                  <a:txBody>
                    <a:bodyPr/>
                    <a:lstStyle/>
                    <a:p>
                      <a:r>
                        <a:rPr lang="sl-SI" sz="1200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rgbClr val="FF0000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713160"/>
                  </a:ext>
                </a:extLst>
              </a:tr>
              <a:tr h="348882">
                <a:tc>
                  <a:txBody>
                    <a:bodyPr/>
                    <a:lstStyle/>
                    <a:p>
                      <a:r>
                        <a:rPr lang="sl-SI" sz="1200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6343445"/>
                  </a:ext>
                </a:extLst>
              </a:tr>
              <a:tr h="348882">
                <a:tc>
                  <a:txBody>
                    <a:bodyPr/>
                    <a:lstStyle/>
                    <a:p>
                      <a:r>
                        <a:rPr lang="sl-SI" sz="1200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200" b="1" dirty="0">
                          <a:solidFill>
                            <a:srgbClr val="FF0000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200" b="1" dirty="0">
                          <a:solidFill>
                            <a:srgbClr val="FF0000"/>
                          </a:solidFill>
                        </a:rPr>
                        <a:t>13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4522723"/>
                  </a:ext>
                </a:extLst>
              </a:tr>
              <a:tr h="348882">
                <a:tc>
                  <a:txBody>
                    <a:bodyPr/>
                    <a:lstStyle/>
                    <a:p>
                      <a:r>
                        <a:rPr lang="sl-SI" sz="1200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1453812"/>
                  </a:ext>
                </a:extLst>
              </a:tr>
              <a:tr h="348882">
                <a:tc>
                  <a:txBody>
                    <a:bodyPr/>
                    <a:lstStyle/>
                    <a:p>
                      <a:r>
                        <a:rPr lang="sl-SI" sz="12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0368045"/>
                  </a:ext>
                </a:extLst>
              </a:tr>
            </a:tbl>
          </a:graphicData>
        </a:graphic>
      </p:graphicFrame>
      <p:cxnSp>
        <p:nvCxnSpPr>
          <p:cNvPr id="9" name="Straight Arrow Connector 8"/>
          <p:cNvCxnSpPr/>
          <p:nvPr/>
        </p:nvCxnSpPr>
        <p:spPr>
          <a:xfrm flipH="1" flipV="1">
            <a:off x="7164288" y="1556792"/>
            <a:ext cx="915414" cy="338437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 flipV="1">
            <a:off x="7751430" y="2312876"/>
            <a:ext cx="792820" cy="327636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 flipV="1">
            <a:off x="7225585" y="2390006"/>
            <a:ext cx="792820" cy="327636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9326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grada vsebine 3"/>
          <p:cNvGraphicFramePr>
            <a:graphicFrameLocks/>
          </p:cNvGraphicFramePr>
          <p:nvPr/>
        </p:nvGraphicFramePr>
        <p:xfrm>
          <a:off x="251520" y="836712"/>
          <a:ext cx="3312366" cy="273630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552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6051">
                <a:tc>
                  <a:txBody>
                    <a:bodyPr/>
                    <a:lstStyle/>
                    <a:p>
                      <a:r>
                        <a:rPr lang="sl-SI" dirty="0">
                          <a:solidFill>
                            <a:schemeClr val="tx1"/>
                          </a:solidFill>
                        </a:rPr>
                        <a:t>D2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9" name="Ograda vsebine 8"/>
          <p:cNvGraphicFramePr>
            <a:graphicFrameLocks noGrp="1"/>
          </p:cNvGraphicFramePr>
          <p:nvPr>
            <p:ph idx="1"/>
          </p:nvPr>
        </p:nvGraphicFramePr>
        <p:xfrm>
          <a:off x="395536" y="260648"/>
          <a:ext cx="8229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K=3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Ograda vsebine 3"/>
          <p:cNvGraphicFramePr>
            <a:graphicFrameLocks/>
          </p:cNvGraphicFramePr>
          <p:nvPr/>
        </p:nvGraphicFramePr>
        <p:xfrm>
          <a:off x="4788024" y="908720"/>
          <a:ext cx="3312366" cy="273630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552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6051">
                <a:tc>
                  <a:txBody>
                    <a:bodyPr/>
                    <a:lstStyle/>
                    <a:p>
                      <a:r>
                        <a:rPr lang="sl-SI" dirty="0">
                          <a:solidFill>
                            <a:schemeClr val="tx1"/>
                          </a:solidFill>
                        </a:rPr>
                        <a:t>D3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4" name="PoljeZBesedilom 13"/>
          <p:cNvSpPr txBox="1"/>
          <p:nvPr/>
        </p:nvSpPr>
        <p:spPr>
          <a:xfrm>
            <a:off x="323528" y="3789040"/>
            <a:ext cx="338437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Preverimo povezave za točko 3. Ugotovimo, da ni nobene ugodnejše povezave:</a:t>
            </a:r>
          </a:p>
          <a:p>
            <a:pPr algn="ctr"/>
            <a:r>
              <a:rPr lang="sl-SI" dirty="0"/>
              <a:t>D2=D3</a:t>
            </a:r>
          </a:p>
          <a:p>
            <a:r>
              <a:rPr lang="sl-SI" dirty="0"/>
              <a:t>Zato je tudi matrika povezav ostaja enaka:</a:t>
            </a:r>
          </a:p>
          <a:p>
            <a:pPr algn="ctr"/>
            <a:r>
              <a:rPr lang="sl-SI" dirty="0"/>
              <a:t>π2= π3</a:t>
            </a:r>
          </a:p>
          <a:p>
            <a:pPr algn="ctr"/>
            <a:endParaRPr lang="sl-SI" dirty="0"/>
          </a:p>
          <a:p>
            <a:pPr algn="ctr"/>
            <a:endParaRPr lang="sl-SI" dirty="0"/>
          </a:p>
          <a:p>
            <a:r>
              <a:rPr lang="sl-SI" dirty="0"/>
              <a:t> </a:t>
            </a:r>
          </a:p>
          <a:p>
            <a:r>
              <a:rPr lang="sl-SI" dirty="0"/>
              <a:t> </a:t>
            </a:r>
          </a:p>
          <a:p>
            <a:pPr algn="ctr"/>
            <a:endParaRPr lang="sl-SI" dirty="0"/>
          </a:p>
          <a:p>
            <a:pPr algn="ctr"/>
            <a:endParaRPr lang="sl-SI" dirty="0"/>
          </a:p>
        </p:txBody>
      </p:sp>
      <p:graphicFrame>
        <p:nvGraphicFramePr>
          <p:cNvPr id="15" name="Ograda vsebine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8848137"/>
              </p:ext>
            </p:extLst>
          </p:nvPr>
        </p:nvGraphicFramePr>
        <p:xfrm>
          <a:off x="4860032" y="3933056"/>
          <a:ext cx="3312366" cy="273630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552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π3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5173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grada vsebine 3"/>
          <p:cNvGraphicFramePr>
            <a:graphicFrameLocks noGrp="1"/>
          </p:cNvGraphicFramePr>
          <p:nvPr>
            <p:ph idx="1"/>
          </p:nvPr>
        </p:nvGraphicFramePr>
        <p:xfrm>
          <a:off x="467544" y="332656"/>
          <a:ext cx="8229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K=4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Ograda vsebine 3"/>
          <p:cNvGraphicFramePr>
            <a:graphicFrameLocks/>
          </p:cNvGraphicFramePr>
          <p:nvPr/>
        </p:nvGraphicFramePr>
        <p:xfrm>
          <a:off x="251520" y="836712"/>
          <a:ext cx="3312366" cy="273630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552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6051">
                <a:tc>
                  <a:txBody>
                    <a:bodyPr/>
                    <a:lstStyle/>
                    <a:p>
                      <a:r>
                        <a:rPr lang="sl-SI" dirty="0">
                          <a:solidFill>
                            <a:schemeClr val="tx1"/>
                          </a:solidFill>
                        </a:rPr>
                        <a:t>D3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∞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" name="Ograda vsebine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2531764"/>
              </p:ext>
            </p:extLst>
          </p:nvPr>
        </p:nvGraphicFramePr>
        <p:xfrm>
          <a:off x="4716016" y="836712"/>
          <a:ext cx="3312366" cy="273630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552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6051">
                <a:tc>
                  <a:txBody>
                    <a:bodyPr/>
                    <a:lstStyle/>
                    <a:p>
                      <a:r>
                        <a:rPr lang="sl-SI" dirty="0">
                          <a:solidFill>
                            <a:schemeClr val="tx1"/>
                          </a:solidFill>
                        </a:rPr>
                        <a:t>D4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rgbClr val="FF0000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rgbClr val="FF0000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rgbClr val="FF0000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rgbClr val="FF0000"/>
                          </a:solidFill>
                        </a:rPr>
                        <a:t>11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rgbClr val="FF0000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rgbClr val="FF0000"/>
                          </a:solidFill>
                        </a:rPr>
                        <a:t>10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rgbClr val="FF0000"/>
                          </a:solidFill>
                        </a:rPr>
                        <a:t>10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" name="PoljeZBesedilom 9"/>
          <p:cNvSpPr txBox="1"/>
          <p:nvPr/>
        </p:nvSpPr>
        <p:spPr>
          <a:xfrm>
            <a:off x="323528" y="3789040"/>
            <a:ext cx="8208912" cy="4247317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sl-SI" dirty="0"/>
              <a:t>Preverimo povezave za točko 4. Vrednost povezav se spremeni na d21,d23,d25,d31,d35,d51,d52 in d53. </a:t>
            </a:r>
          </a:p>
          <a:p>
            <a:r>
              <a:rPr lang="sl-SI" dirty="0"/>
              <a:t>				d21: </a:t>
            </a:r>
            <a:r>
              <a:rPr lang="sl-SI" dirty="0" err="1"/>
              <a:t>dij</a:t>
            </a:r>
            <a:r>
              <a:rPr lang="sl-SI" dirty="0"/>
              <a:t>&gt;</a:t>
            </a:r>
            <a:r>
              <a:rPr lang="sl-SI" dirty="0" err="1"/>
              <a:t>dik</a:t>
            </a:r>
            <a:r>
              <a:rPr lang="sl-SI" dirty="0"/>
              <a:t>+</a:t>
            </a:r>
            <a:r>
              <a:rPr lang="sl-SI" dirty="0" err="1"/>
              <a:t>dkj</a:t>
            </a:r>
            <a:r>
              <a:rPr lang="sl-SI" dirty="0"/>
              <a:t> : ∞&gt;2+1: ∞&gt;3</a:t>
            </a:r>
          </a:p>
          <a:p>
            <a:r>
              <a:rPr lang="sl-SI" dirty="0"/>
              <a:t>				d23: </a:t>
            </a:r>
            <a:r>
              <a:rPr lang="sl-SI" dirty="0" err="1"/>
              <a:t>dij</a:t>
            </a:r>
            <a:r>
              <a:rPr lang="sl-SI" dirty="0"/>
              <a:t>&gt;</a:t>
            </a:r>
            <a:r>
              <a:rPr lang="sl-SI" dirty="0" err="1"/>
              <a:t>dik</a:t>
            </a:r>
            <a:r>
              <a:rPr lang="sl-SI" dirty="0"/>
              <a:t>+</a:t>
            </a:r>
            <a:r>
              <a:rPr lang="sl-SI" dirty="0" err="1"/>
              <a:t>dkj</a:t>
            </a:r>
            <a:r>
              <a:rPr lang="sl-SI" dirty="0"/>
              <a:t> : ∞&gt;2+5: ∞&gt;7</a:t>
            </a:r>
          </a:p>
          <a:p>
            <a:r>
              <a:rPr lang="sl-SI" dirty="0"/>
              <a:t>				d25: </a:t>
            </a:r>
            <a:r>
              <a:rPr lang="sl-SI" dirty="0" err="1"/>
              <a:t>dij</a:t>
            </a:r>
            <a:r>
              <a:rPr lang="sl-SI" dirty="0"/>
              <a:t>&gt;</a:t>
            </a:r>
            <a:r>
              <a:rPr lang="sl-SI" dirty="0" err="1"/>
              <a:t>dik</a:t>
            </a:r>
            <a:r>
              <a:rPr lang="sl-SI" dirty="0"/>
              <a:t>+</a:t>
            </a:r>
            <a:r>
              <a:rPr lang="sl-SI" dirty="0" err="1"/>
              <a:t>dkj</a:t>
            </a:r>
            <a:r>
              <a:rPr lang="sl-SI" dirty="0"/>
              <a:t> : 8&gt;2+4: 8&gt;6</a:t>
            </a:r>
          </a:p>
          <a:p>
            <a:r>
              <a:rPr lang="sl-SI" dirty="0"/>
              <a:t>				d31: </a:t>
            </a:r>
            <a:r>
              <a:rPr lang="sl-SI" dirty="0" err="1"/>
              <a:t>dij</a:t>
            </a:r>
            <a:r>
              <a:rPr lang="sl-SI" dirty="0"/>
              <a:t>&gt;</a:t>
            </a:r>
            <a:r>
              <a:rPr lang="sl-SI" dirty="0" err="1"/>
              <a:t>dik</a:t>
            </a:r>
            <a:r>
              <a:rPr lang="sl-SI" dirty="0"/>
              <a:t>+</a:t>
            </a:r>
            <a:r>
              <a:rPr lang="sl-SI" dirty="0" err="1"/>
              <a:t>dkj</a:t>
            </a:r>
            <a:r>
              <a:rPr lang="sl-SI" dirty="0"/>
              <a:t> : ∞&gt;4+1: ∞&gt;8</a:t>
            </a:r>
          </a:p>
          <a:p>
            <a:r>
              <a:rPr lang="sl-SI" dirty="0"/>
              <a:t>				d35: </a:t>
            </a:r>
            <a:r>
              <a:rPr lang="sl-SI" dirty="0" err="1"/>
              <a:t>dij</a:t>
            </a:r>
            <a:r>
              <a:rPr lang="sl-SI" dirty="0"/>
              <a:t>&gt;</a:t>
            </a:r>
            <a:r>
              <a:rPr lang="sl-SI" dirty="0" err="1"/>
              <a:t>dik</a:t>
            </a:r>
            <a:r>
              <a:rPr lang="sl-SI" dirty="0"/>
              <a:t>+</a:t>
            </a:r>
            <a:r>
              <a:rPr lang="sl-SI" dirty="0" err="1"/>
              <a:t>dkj</a:t>
            </a:r>
            <a:r>
              <a:rPr lang="sl-SI" dirty="0"/>
              <a:t> : 13&gt;7+4: 13&gt;11</a:t>
            </a:r>
          </a:p>
          <a:p>
            <a:r>
              <a:rPr lang="sl-SI" dirty="0"/>
              <a:t>				d51: </a:t>
            </a:r>
            <a:r>
              <a:rPr lang="sl-SI" dirty="0" err="1"/>
              <a:t>dij</a:t>
            </a:r>
            <a:r>
              <a:rPr lang="sl-SI" dirty="0"/>
              <a:t>&gt;</a:t>
            </a:r>
            <a:r>
              <a:rPr lang="sl-SI" dirty="0" err="1"/>
              <a:t>dik</a:t>
            </a:r>
            <a:r>
              <a:rPr lang="sl-SI" dirty="0"/>
              <a:t>+</a:t>
            </a:r>
            <a:r>
              <a:rPr lang="sl-SI" dirty="0" err="1"/>
              <a:t>dkj</a:t>
            </a:r>
            <a:r>
              <a:rPr lang="sl-SI" dirty="0"/>
              <a:t> : ∞&gt;5+1: ∞&gt;6</a:t>
            </a:r>
          </a:p>
          <a:p>
            <a:r>
              <a:rPr lang="sl-SI" dirty="0"/>
              <a:t>				d52: </a:t>
            </a:r>
            <a:r>
              <a:rPr lang="sl-SI" dirty="0" err="1"/>
              <a:t>dij</a:t>
            </a:r>
            <a:r>
              <a:rPr lang="sl-SI" dirty="0"/>
              <a:t>&gt;</a:t>
            </a:r>
            <a:r>
              <a:rPr lang="sl-SI" dirty="0" err="1"/>
              <a:t>dik</a:t>
            </a:r>
            <a:r>
              <a:rPr lang="sl-SI" dirty="0"/>
              <a:t>+</a:t>
            </a:r>
            <a:r>
              <a:rPr lang="sl-SI" dirty="0" err="1"/>
              <a:t>dkj</a:t>
            </a:r>
            <a:r>
              <a:rPr lang="sl-SI" dirty="0"/>
              <a:t> : ∞&gt;5+5: ∞&gt;10</a:t>
            </a:r>
          </a:p>
          <a:p>
            <a:r>
              <a:rPr lang="sl-SI" dirty="0"/>
              <a:t>				d53: </a:t>
            </a:r>
            <a:r>
              <a:rPr lang="sl-SI" dirty="0" err="1"/>
              <a:t>dij</a:t>
            </a:r>
            <a:r>
              <a:rPr lang="sl-SI" dirty="0"/>
              <a:t>&gt;</a:t>
            </a:r>
            <a:r>
              <a:rPr lang="sl-SI" dirty="0" err="1"/>
              <a:t>dik</a:t>
            </a:r>
            <a:r>
              <a:rPr lang="sl-SI" dirty="0"/>
              <a:t>+</a:t>
            </a:r>
            <a:r>
              <a:rPr lang="sl-SI" dirty="0" err="1"/>
              <a:t>dkj</a:t>
            </a:r>
            <a:r>
              <a:rPr lang="sl-SI" dirty="0"/>
              <a:t> : ∞&gt;5+5: ∞&gt;10</a:t>
            </a:r>
          </a:p>
          <a:p>
            <a:pPr algn="ctr"/>
            <a:endParaRPr lang="sl-SI" dirty="0"/>
          </a:p>
          <a:p>
            <a:endParaRPr lang="sl-SI" dirty="0"/>
          </a:p>
          <a:p>
            <a:endParaRPr lang="sl-SI" dirty="0"/>
          </a:p>
          <a:p>
            <a:r>
              <a:rPr lang="sl-SI" dirty="0"/>
              <a:t> 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4452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grada vsebine 3"/>
          <p:cNvGraphicFramePr>
            <a:graphicFrameLocks noGrp="1"/>
          </p:cNvGraphicFramePr>
          <p:nvPr>
            <p:ph idx="1"/>
          </p:nvPr>
        </p:nvGraphicFramePr>
        <p:xfrm>
          <a:off x="395536" y="188640"/>
          <a:ext cx="8229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Ograda vsebine 3"/>
          <p:cNvGraphicFramePr>
            <a:graphicFrameLocks/>
          </p:cNvGraphicFramePr>
          <p:nvPr/>
        </p:nvGraphicFramePr>
        <p:xfrm>
          <a:off x="4788024" y="692696"/>
          <a:ext cx="3312366" cy="273630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552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π4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PoljeZBesedilom 6"/>
          <p:cNvSpPr txBox="1"/>
          <p:nvPr/>
        </p:nvSpPr>
        <p:spPr>
          <a:xfrm>
            <a:off x="683568" y="3717032"/>
            <a:ext cx="8208912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/>
              <a:t>Spremenimo še matriko π3 v π4,kjer smo dobili cenejše povezave.  </a:t>
            </a:r>
          </a:p>
          <a:p>
            <a:endParaRPr lang="sl-SI" sz="1600" i="1" dirty="0"/>
          </a:p>
          <a:p>
            <a:r>
              <a:rPr lang="sl-SI" sz="1600" i="1" dirty="0"/>
              <a:t>	d21– iz točke 2 do točke 2 je krajša pot prek povezave  4</a:t>
            </a:r>
          </a:p>
          <a:p>
            <a:r>
              <a:rPr lang="sl-SI" sz="1600" i="1" dirty="0"/>
              <a:t>	d23- iz točke 2 do točke 3je krajša pot prek povezave 4</a:t>
            </a:r>
          </a:p>
          <a:p>
            <a:r>
              <a:rPr lang="sl-SI" sz="1600" i="1" dirty="0"/>
              <a:t>	d25- iz točke 2 do točke 5 je krajša pot prek povezave 4</a:t>
            </a:r>
          </a:p>
          <a:p>
            <a:r>
              <a:rPr lang="sl-SI" sz="1600" i="1" dirty="0"/>
              <a:t>	d31 – iz točke 3 do točke 1 je krajša pot prek povezave  4</a:t>
            </a:r>
          </a:p>
          <a:p>
            <a:r>
              <a:rPr lang="sl-SI" sz="1600" i="1" dirty="0"/>
              <a:t>	d35- iz točke 3 do točke 5 je krajša pot prek povezave 4</a:t>
            </a:r>
          </a:p>
          <a:p>
            <a:r>
              <a:rPr lang="sl-SI" sz="1600" i="1" dirty="0"/>
              <a:t>	d51- iz točke 5 do točke 1 je krajša pot prek povezave 4</a:t>
            </a:r>
          </a:p>
          <a:p>
            <a:r>
              <a:rPr lang="sl-SI" sz="1600" i="1" dirty="0"/>
              <a:t>	d52- iz točke 5 do točke 2je krajša pot prek povezave 4</a:t>
            </a:r>
          </a:p>
          <a:p>
            <a:r>
              <a:rPr lang="sl-SI" sz="1600" i="1" dirty="0"/>
              <a:t>	d53- iz točke 5 do točke 3 je krajša pot prek povezave 4</a:t>
            </a:r>
          </a:p>
          <a:p>
            <a:endParaRPr lang="sl-SI" sz="1600" i="1" dirty="0"/>
          </a:p>
          <a:p>
            <a:endParaRPr lang="sl-SI" i="1" dirty="0"/>
          </a:p>
          <a:p>
            <a:endParaRPr lang="sl-SI" dirty="0"/>
          </a:p>
        </p:txBody>
      </p:sp>
      <p:graphicFrame>
        <p:nvGraphicFramePr>
          <p:cNvPr id="8" name="Ograda vsebine 3"/>
          <p:cNvGraphicFramePr>
            <a:graphicFrameLocks/>
          </p:cNvGraphicFramePr>
          <p:nvPr/>
        </p:nvGraphicFramePr>
        <p:xfrm>
          <a:off x="539552" y="692696"/>
          <a:ext cx="3312366" cy="273630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552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π3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7265523"/>
              </p:ext>
            </p:extLst>
          </p:nvPr>
        </p:nvGraphicFramePr>
        <p:xfrm>
          <a:off x="6498040" y="4365104"/>
          <a:ext cx="2127096" cy="179455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354516">
                  <a:extLst>
                    <a:ext uri="{9D8B030D-6E8A-4147-A177-3AD203B41FA5}">
                      <a16:colId xmlns:a16="http://schemas.microsoft.com/office/drawing/2014/main" val="3631595556"/>
                    </a:ext>
                  </a:extLst>
                </a:gridCol>
                <a:gridCol w="354516">
                  <a:extLst>
                    <a:ext uri="{9D8B030D-6E8A-4147-A177-3AD203B41FA5}">
                      <a16:colId xmlns:a16="http://schemas.microsoft.com/office/drawing/2014/main" val="1891618032"/>
                    </a:ext>
                  </a:extLst>
                </a:gridCol>
                <a:gridCol w="354516">
                  <a:extLst>
                    <a:ext uri="{9D8B030D-6E8A-4147-A177-3AD203B41FA5}">
                      <a16:colId xmlns:a16="http://schemas.microsoft.com/office/drawing/2014/main" val="674457115"/>
                    </a:ext>
                  </a:extLst>
                </a:gridCol>
                <a:gridCol w="354516">
                  <a:extLst>
                    <a:ext uri="{9D8B030D-6E8A-4147-A177-3AD203B41FA5}">
                      <a16:colId xmlns:a16="http://schemas.microsoft.com/office/drawing/2014/main" val="2779074322"/>
                    </a:ext>
                  </a:extLst>
                </a:gridCol>
                <a:gridCol w="354516">
                  <a:extLst>
                    <a:ext uri="{9D8B030D-6E8A-4147-A177-3AD203B41FA5}">
                      <a16:colId xmlns:a16="http://schemas.microsoft.com/office/drawing/2014/main" val="3515182357"/>
                    </a:ext>
                  </a:extLst>
                </a:gridCol>
                <a:gridCol w="354516">
                  <a:extLst>
                    <a:ext uri="{9D8B030D-6E8A-4147-A177-3AD203B41FA5}">
                      <a16:colId xmlns:a16="http://schemas.microsoft.com/office/drawing/2014/main" val="3414582009"/>
                    </a:ext>
                  </a:extLst>
                </a:gridCol>
              </a:tblGrid>
              <a:tr h="360041">
                <a:tc>
                  <a:txBody>
                    <a:bodyPr/>
                    <a:lstStyle/>
                    <a:p>
                      <a:r>
                        <a:rPr lang="sl-SI" sz="1200" dirty="0">
                          <a:solidFill>
                            <a:schemeClr val="tx1"/>
                          </a:solidFill>
                        </a:rPr>
                        <a:t>D4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9483484"/>
                  </a:ext>
                </a:extLst>
              </a:tr>
              <a:tr h="286903">
                <a:tc>
                  <a:txBody>
                    <a:bodyPr/>
                    <a:lstStyle/>
                    <a:p>
                      <a:r>
                        <a:rPr lang="sl-SI" sz="1200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0115483"/>
                  </a:ext>
                </a:extLst>
              </a:tr>
              <a:tr h="286903">
                <a:tc>
                  <a:txBody>
                    <a:bodyPr/>
                    <a:lstStyle/>
                    <a:p>
                      <a:r>
                        <a:rPr lang="sl-SI" sz="1200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200" b="1" dirty="0">
                          <a:solidFill>
                            <a:srgbClr val="FF0000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rgbClr val="FF0000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4081349"/>
                  </a:ext>
                </a:extLst>
              </a:tr>
              <a:tr h="286903">
                <a:tc>
                  <a:txBody>
                    <a:bodyPr/>
                    <a:lstStyle/>
                    <a:p>
                      <a:r>
                        <a:rPr lang="sl-SI" sz="1200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200" b="1" dirty="0">
                          <a:solidFill>
                            <a:srgbClr val="FF0000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200" b="1" dirty="0">
                          <a:solidFill>
                            <a:srgbClr val="FF0000"/>
                          </a:solidFill>
                        </a:rPr>
                        <a:t>11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467482"/>
                  </a:ext>
                </a:extLst>
              </a:tr>
              <a:tr h="286903">
                <a:tc>
                  <a:txBody>
                    <a:bodyPr/>
                    <a:lstStyle/>
                    <a:p>
                      <a:r>
                        <a:rPr lang="sl-SI" sz="1200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7040498"/>
                  </a:ext>
                </a:extLst>
              </a:tr>
              <a:tr h="286903">
                <a:tc>
                  <a:txBody>
                    <a:bodyPr/>
                    <a:lstStyle/>
                    <a:p>
                      <a:r>
                        <a:rPr lang="sl-SI" sz="12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200" b="1" dirty="0">
                          <a:solidFill>
                            <a:srgbClr val="FF0000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200" b="1" dirty="0">
                          <a:solidFill>
                            <a:srgbClr val="FF0000"/>
                          </a:solidFill>
                        </a:rPr>
                        <a:t>10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200" b="1" dirty="0">
                          <a:solidFill>
                            <a:srgbClr val="FF0000"/>
                          </a:solidFill>
                        </a:rPr>
                        <a:t>10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63317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1649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grada vsebine 3"/>
          <p:cNvGraphicFramePr>
            <a:graphicFrameLocks noGrp="1"/>
          </p:cNvGraphicFramePr>
          <p:nvPr>
            <p:ph idx="1"/>
          </p:nvPr>
        </p:nvGraphicFramePr>
        <p:xfrm>
          <a:off x="323528" y="260648"/>
          <a:ext cx="8229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K=5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Ograda vsebine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5868024"/>
              </p:ext>
            </p:extLst>
          </p:nvPr>
        </p:nvGraphicFramePr>
        <p:xfrm>
          <a:off x="5220072" y="692696"/>
          <a:ext cx="3312366" cy="273630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552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6051">
                <a:tc>
                  <a:txBody>
                    <a:bodyPr/>
                    <a:lstStyle/>
                    <a:p>
                      <a:r>
                        <a:rPr lang="sl-SI" dirty="0">
                          <a:solidFill>
                            <a:schemeClr val="tx1"/>
                          </a:solidFill>
                        </a:rPr>
                        <a:t>D5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6" name="Ograda vsebine 3"/>
          <p:cNvGraphicFramePr>
            <a:graphicFrameLocks/>
          </p:cNvGraphicFramePr>
          <p:nvPr/>
        </p:nvGraphicFramePr>
        <p:xfrm>
          <a:off x="5436096" y="3861048"/>
          <a:ext cx="3312366" cy="273630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552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π5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" name="Ograda vsebine 3"/>
          <p:cNvGraphicFramePr>
            <a:graphicFrameLocks/>
          </p:cNvGraphicFramePr>
          <p:nvPr/>
        </p:nvGraphicFramePr>
        <p:xfrm>
          <a:off x="539552" y="692696"/>
          <a:ext cx="3312366" cy="273630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552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6051">
                <a:tc>
                  <a:txBody>
                    <a:bodyPr/>
                    <a:lstStyle/>
                    <a:p>
                      <a:r>
                        <a:rPr lang="sl-SI" dirty="0">
                          <a:solidFill>
                            <a:schemeClr val="tx1"/>
                          </a:solidFill>
                        </a:rPr>
                        <a:t>D4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PoljeZBesedilom 8"/>
          <p:cNvSpPr txBox="1"/>
          <p:nvPr/>
        </p:nvSpPr>
        <p:spPr>
          <a:xfrm>
            <a:off x="755576" y="4005064"/>
            <a:ext cx="381642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Preverimo povezave za točko 5. Ugotovimo, da ni nobene ugodnejše povezave:</a:t>
            </a:r>
          </a:p>
          <a:p>
            <a:pPr algn="ctr"/>
            <a:r>
              <a:rPr lang="sl-SI" dirty="0"/>
              <a:t>D4=D5</a:t>
            </a:r>
          </a:p>
          <a:p>
            <a:r>
              <a:rPr lang="sl-SI" dirty="0"/>
              <a:t>Zato je tudi matrika povezav ostaja enaka:</a:t>
            </a:r>
          </a:p>
          <a:p>
            <a:pPr algn="ctr"/>
            <a:r>
              <a:rPr lang="sl-SI" dirty="0"/>
              <a:t>π4= π5</a:t>
            </a:r>
          </a:p>
        </p:txBody>
      </p:sp>
    </p:spTree>
    <p:extLst>
      <p:ext uri="{BB962C8B-B14F-4D97-AF65-F5344CB8AC3E}">
        <p14:creationId xmlns:p14="http://schemas.microsoft.com/office/powerpoint/2010/main" val="4278022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674635"/>
          </a:xfrm>
        </p:spPr>
        <p:txBody>
          <a:bodyPr>
            <a:normAutofit fontScale="70000" lnSpcReduction="20000"/>
          </a:bodyPr>
          <a:lstStyle/>
          <a:p>
            <a:r>
              <a:rPr lang="sl-SI" dirty="0"/>
              <a:t>Matriki D5 in π5 sta rešitvi našega primera. Z njuno pomočjo bomo poiskali najmanjše uteži na povezavah in najkrajše poti.</a:t>
            </a:r>
          </a:p>
          <a:p>
            <a:endParaRPr lang="sl-SI" dirty="0"/>
          </a:p>
          <a:p>
            <a:r>
              <a:rPr lang="sl-SI" dirty="0"/>
              <a:t>Npr: poiščimo najkrajšo pot in  iz točke 1 do točke 4:</a:t>
            </a:r>
          </a:p>
          <a:p>
            <a:pPr>
              <a:buNone/>
            </a:pPr>
            <a:endParaRPr lang="sl-SI" dirty="0"/>
          </a:p>
          <a:p>
            <a:pPr>
              <a:buNone/>
            </a:pPr>
            <a:r>
              <a:rPr lang="sl-SI" dirty="0"/>
              <a:t>i=1, j=4</a:t>
            </a:r>
          </a:p>
          <a:p>
            <a:pPr>
              <a:buNone/>
            </a:pPr>
            <a:r>
              <a:rPr lang="sl-SI" dirty="0"/>
              <a:t>d14=6; cena povezave </a:t>
            </a:r>
          </a:p>
          <a:p>
            <a:pPr>
              <a:buNone/>
            </a:pPr>
            <a:endParaRPr lang="sl-SI" dirty="0"/>
          </a:p>
          <a:p>
            <a:pPr>
              <a:buNone/>
            </a:pPr>
            <a:r>
              <a:rPr lang="el-GR" dirty="0"/>
              <a:t>Π</a:t>
            </a:r>
            <a:r>
              <a:rPr lang="sl-SI" dirty="0"/>
              <a:t>14=2; najkrajša pot iz točke 1 do točke 4 je prek vozlišča  2 </a:t>
            </a:r>
          </a:p>
          <a:p>
            <a:pPr>
              <a:buNone/>
            </a:pPr>
            <a:endParaRPr lang="sl-SI" dirty="0"/>
          </a:p>
          <a:p>
            <a:pPr>
              <a:buNone/>
            </a:pPr>
            <a:r>
              <a:rPr lang="el-GR" dirty="0"/>
              <a:t>Π</a:t>
            </a:r>
            <a:r>
              <a:rPr lang="sl-SI" dirty="0"/>
              <a:t>12=1</a:t>
            </a:r>
          </a:p>
          <a:p>
            <a:pPr>
              <a:buNone/>
            </a:pPr>
            <a:r>
              <a:rPr lang="el-GR" dirty="0"/>
              <a:t>Π</a:t>
            </a:r>
            <a:r>
              <a:rPr lang="sl-SI" dirty="0"/>
              <a:t>24=2</a:t>
            </a:r>
          </a:p>
          <a:p>
            <a:pPr>
              <a:buNone/>
            </a:pPr>
            <a:endParaRPr lang="sl-SI" dirty="0"/>
          </a:p>
          <a:p>
            <a:pPr>
              <a:buNone/>
            </a:pPr>
            <a:endParaRPr lang="sl-SI" dirty="0"/>
          </a:p>
          <a:p>
            <a:endParaRPr lang="sl-SI" dirty="0"/>
          </a:p>
          <a:p>
            <a:endParaRPr lang="sl-SI" dirty="0"/>
          </a:p>
          <a:p>
            <a:r>
              <a:rPr lang="sl-SI" dirty="0"/>
              <a:t> </a:t>
            </a:r>
          </a:p>
        </p:txBody>
      </p:sp>
      <p:graphicFrame>
        <p:nvGraphicFramePr>
          <p:cNvPr id="5" name="Ograda vsebine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2871175"/>
              </p:ext>
            </p:extLst>
          </p:nvPr>
        </p:nvGraphicFramePr>
        <p:xfrm>
          <a:off x="5374434" y="3789040"/>
          <a:ext cx="3312366" cy="273630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552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π5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9570755"/>
              </p:ext>
            </p:extLst>
          </p:nvPr>
        </p:nvGraphicFramePr>
        <p:xfrm>
          <a:off x="1475656" y="3789040"/>
          <a:ext cx="3312366" cy="273630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552061">
                  <a:extLst>
                    <a:ext uri="{9D8B030D-6E8A-4147-A177-3AD203B41FA5}">
                      <a16:colId xmlns:a16="http://schemas.microsoft.com/office/drawing/2014/main" val="2203770816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2710447895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1811206383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1865450773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3923955912"/>
                    </a:ext>
                  </a:extLst>
                </a:gridCol>
                <a:gridCol w="552061">
                  <a:extLst>
                    <a:ext uri="{9D8B030D-6E8A-4147-A177-3AD203B41FA5}">
                      <a16:colId xmlns:a16="http://schemas.microsoft.com/office/drawing/2014/main" val="798536785"/>
                    </a:ext>
                  </a:extLst>
                </a:gridCol>
              </a:tblGrid>
              <a:tr h="456051">
                <a:tc>
                  <a:txBody>
                    <a:bodyPr/>
                    <a:lstStyle/>
                    <a:p>
                      <a:r>
                        <a:rPr lang="sl-SI" dirty="0">
                          <a:solidFill>
                            <a:schemeClr val="tx1"/>
                          </a:solidFill>
                        </a:rPr>
                        <a:t>D5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2119635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3967578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3264072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85150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320827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sl-S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3429483"/>
                  </a:ext>
                </a:extLst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 flipH="1" flipV="1">
            <a:off x="6732240" y="4005064"/>
            <a:ext cx="936104" cy="36004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5724128" y="4509120"/>
            <a:ext cx="2016224" cy="36004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ight Arrow 11"/>
          <p:cNvSpPr/>
          <p:nvPr/>
        </p:nvSpPr>
        <p:spPr>
          <a:xfrm>
            <a:off x="4932040" y="4444111"/>
            <a:ext cx="360040" cy="137018"/>
          </a:xfrm>
          <a:prstGeom prst="right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3" name="Right Arrow 12"/>
          <p:cNvSpPr/>
          <p:nvPr/>
        </p:nvSpPr>
        <p:spPr>
          <a:xfrm rot="5400000">
            <a:off x="7628841" y="3308062"/>
            <a:ext cx="360040" cy="137018"/>
          </a:xfrm>
          <a:prstGeom prst="right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4" name="Oval 13"/>
          <p:cNvSpPr/>
          <p:nvPr/>
        </p:nvSpPr>
        <p:spPr>
          <a:xfrm>
            <a:off x="7596336" y="4293096"/>
            <a:ext cx="281034" cy="28803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6" name="Right Arrow 15"/>
          <p:cNvSpPr/>
          <p:nvPr/>
        </p:nvSpPr>
        <p:spPr>
          <a:xfrm rot="5400000">
            <a:off x="6483711" y="3308062"/>
            <a:ext cx="360040" cy="137018"/>
          </a:xfrm>
          <a:prstGeom prst="right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7" name="Oval 16"/>
          <p:cNvSpPr/>
          <p:nvPr/>
        </p:nvSpPr>
        <p:spPr>
          <a:xfrm>
            <a:off x="6495836" y="4276336"/>
            <a:ext cx="281034" cy="28803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8" name="Right Arrow 17"/>
          <p:cNvSpPr/>
          <p:nvPr/>
        </p:nvSpPr>
        <p:spPr>
          <a:xfrm>
            <a:off x="4932040" y="4800651"/>
            <a:ext cx="360040" cy="137018"/>
          </a:xfrm>
          <a:prstGeom prst="right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9" name="Oval 18"/>
          <p:cNvSpPr/>
          <p:nvPr/>
        </p:nvSpPr>
        <p:spPr>
          <a:xfrm>
            <a:off x="7596336" y="4729937"/>
            <a:ext cx="281034" cy="28803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2" name="Right Arrow 21"/>
          <p:cNvSpPr/>
          <p:nvPr/>
        </p:nvSpPr>
        <p:spPr>
          <a:xfrm rot="5400000">
            <a:off x="3740409" y="3382496"/>
            <a:ext cx="360040" cy="137018"/>
          </a:xfrm>
          <a:prstGeom prst="right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5" name="Right Arrow 24"/>
          <p:cNvSpPr/>
          <p:nvPr/>
        </p:nvSpPr>
        <p:spPr>
          <a:xfrm>
            <a:off x="863587" y="4385758"/>
            <a:ext cx="360040" cy="137018"/>
          </a:xfrm>
          <a:prstGeom prst="right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6" name="Oval 25"/>
          <p:cNvSpPr/>
          <p:nvPr/>
        </p:nvSpPr>
        <p:spPr>
          <a:xfrm>
            <a:off x="3721799" y="4293095"/>
            <a:ext cx="281034" cy="28803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7" name="TextBox 26"/>
          <p:cNvSpPr txBox="1"/>
          <p:nvPr/>
        </p:nvSpPr>
        <p:spPr>
          <a:xfrm>
            <a:off x="6444208" y="1988840"/>
            <a:ext cx="1656184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1,4</a:t>
            </a:r>
            <a:r>
              <a:rPr lang="en-US" dirty="0"/>
              <a:t>: 1 - 2 - 4 : 6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48614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6" grpId="0" animBg="1"/>
      <p:bldP spid="17" grpId="0" animBg="1"/>
      <p:bldP spid="18" grpId="0" animBg="1"/>
      <p:bldP spid="19" grpId="0" animBg="1"/>
      <p:bldP spid="22" grpId="0" animBg="1"/>
      <p:bldP spid="25" grpId="0" animBg="1"/>
      <p:bldP spid="26" grpId="0" animBg="1"/>
      <p:bldP spid="27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755984"/>
          </a:xfrm>
        </p:spPr>
        <p:txBody>
          <a:bodyPr>
            <a:normAutofit/>
          </a:bodyPr>
          <a:lstStyle/>
          <a:p>
            <a:pPr>
              <a:buNone/>
            </a:pPr>
            <a:endParaRPr lang="sl-SI" dirty="0"/>
          </a:p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pPr>
              <a:buNone/>
            </a:pPr>
            <a:endParaRPr lang="sl-SI" dirty="0"/>
          </a:p>
          <a:p>
            <a:pPr>
              <a:buNone/>
            </a:pPr>
            <a:endParaRPr lang="sl-SI" dirty="0"/>
          </a:p>
          <a:p>
            <a:pPr>
              <a:buNone/>
            </a:pPr>
            <a:endParaRPr lang="sl-SI" dirty="0"/>
          </a:p>
          <a:p>
            <a:pPr>
              <a:buNone/>
            </a:pPr>
            <a:endParaRPr lang="sl-SI" dirty="0"/>
          </a:p>
          <a:p>
            <a:pPr>
              <a:buNone/>
            </a:pPr>
            <a:endParaRPr lang="sl-SI" dirty="0"/>
          </a:p>
          <a:p>
            <a:pPr>
              <a:buNone/>
            </a:pPr>
            <a:endParaRPr lang="sl-SI" dirty="0"/>
          </a:p>
          <a:p>
            <a:pPr>
              <a:buNone/>
            </a:pPr>
            <a:endParaRPr lang="sl-SI" dirty="0"/>
          </a:p>
          <a:p>
            <a:pPr>
              <a:buNone/>
            </a:pPr>
            <a:endParaRPr lang="sl-SI" dirty="0"/>
          </a:p>
          <a:p>
            <a:pPr>
              <a:buNone/>
            </a:pPr>
            <a:endParaRPr lang="sl-SI" dirty="0"/>
          </a:p>
        </p:txBody>
      </p:sp>
      <p:sp>
        <p:nvSpPr>
          <p:cNvPr id="5" name="Elipsa 4"/>
          <p:cNvSpPr/>
          <p:nvPr/>
        </p:nvSpPr>
        <p:spPr>
          <a:xfrm>
            <a:off x="3851920" y="836712"/>
            <a:ext cx="648072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2</a:t>
            </a:r>
          </a:p>
        </p:txBody>
      </p:sp>
      <p:sp>
        <p:nvSpPr>
          <p:cNvPr id="6" name="Elipsa 5"/>
          <p:cNvSpPr/>
          <p:nvPr/>
        </p:nvSpPr>
        <p:spPr>
          <a:xfrm>
            <a:off x="3131840" y="3140968"/>
            <a:ext cx="648000" cy="57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5</a:t>
            </a:r>
          </a:p>
        </p:txBody>
      </p:sp>
      <p:sp>
        <p:nvSpPr>
          <p:cNvPr id="7" name="Elipsa 6"/>
          <p:cNvSpPr/>
          <p:nvPr/>
        </p:nvSpPr>
        <p:spPr>
          <a:xfrm>
            <a:off x="5004048" y="3068960"/>
            <a:ext cx="648000" cy="57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4</a:t>
            </a:r>
          </a:p>
        </p:txBody>
      </p:sp>
      <p:sp>
        <p:nvSpPr>
          <p:cNvPr id="8" name="Elipsa 7"/>
          <p:cNvSpPr/>
          <p:nvPr/>
        </p:nvSpPr>
        <p:spPr>
          <a:xfrm>
            <a:off x="2123728" y="1772816"/>
            <a:ext cx="648000" cy="57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1</a:t>
            </a:r>
          </a:p>
        </p:txBody>
      </p:sp>
      <p:sp>
        <p:nvSpPr>
          <p:cNvPr id="9" name="Elipsa 8"/>
          <p:cNvSpPr/>
          <p:nvPr/>
        </p:nvSpPr>
        <p:spPr>
          <a:xfrm>
            <a:off x="5796136" y="1844824"/>
            <a:ext cx="648000" cy="57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3</a:t>
            </a:r>
          </a:p>
        </p:txBody>
      </p:sp>
      <p:cxnSp>
        <p:nvCxnSpPr>
          <p:cNvPr id="11" name="Raven puščični konektor 10"/>
          <p:cNvCxnSpPr/>
          <p:nvPr/>
        </p:nvCxnSpPr>
        <p:spPr>
          <a:xfrm>
            <a:off x="2555776" y="2348880"/>
            <a:ext cx="648072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en puščični konektor 12"/>
          <p:cNvCxnSpPr/>
          <p:nvPr/>
        </p:nvCxnSpPr>
        <p:spPr>
          <a:xfrm flipV="1">
            <a:off x="2748839" y="1253295"/>
            <a:ext cx="1103081" cy="588409"/>
          </a:xfrm>
          <a:prstGeom prst="straightConnector1">
            <a:avLst/>
          </a:prstGeom>
          <a:ln w="57150" cmpd="sng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ven puščični konektor 14"/>
          <p:cNvCxnSpPr/>
          <p:nvPr/>
        </p:nvCxnSpPr>
        <p:spPr>
          <a:xfrm>
            <a:off x="3779912" y="3356992"/>
            <a:ext cx="115212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en puščični konektor 16"/>
          <p:cNvCxnSpPr>
            <a:stCxn id="9" idx="1"/>
          </p:cNvCxnSpPr>
          <p:nvPr/>
        </p:nvCxnSpPr>
        <p:spPr>
          <a:xfrm flipH="1" flipV="1">
            <a:off x="4572000" y="1268760"/>
            <a:ext cx="1319033" cy="6604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ven puščični konektor 18"/>
          <p:cNvCxnSpPr/>
          <p:nvPr/>
        </p:nvCxnSpPr>
        <p:spPr>
          <a:xfrm flipV="1">
            <a:off x="5580112" y="2492896"/>
            <a:ext cx="288032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ven puščični konektor 20"/>
          <p:cNvCxnSpPr/>
          <p:nvPr/>
        </p:nvCxnSpPr>
        <p:spPr>
          <a:xfrm flipH="1">
            <a:off x="3563888" y="1484784"/>
            <a:ext cx="432048" cy="15841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aven puščični konektor 22"/>
          <p:cNvCxnSpPr/>
          <p:nvPr/>
        </p:nvCxnSpPr>
        <p:spPr>
          <a:xfrm>
            <a:off x="4355976" y="1412776"/>
            <a:ext cx="792088" cy="1656184"/>
          </a:xfrm>
          <a:prstGeom prst="straightConnector1">
            <a:avLst/>
          </a:prstGeom>
          <a:ln w="57150" cmpd="sng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aven puščični konektor 24"/>
          <p:cNvCxnSpPr/>
          <p:nvPr/>
        </p:nvCxnSpPr>
        <p:spPr>
          <a:xfrm>
            <a:off x="2843808" y="1988840"/>
            <a:ext cx="2808312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aven puščični konektor 26"/>
          <p:cNvCxnSpPr/>
          <p:nvPr/>
        </p:nvCxnSpPr>
        <p:spPr>
          <a:xfrm flipH="1" flipV="1">
            <a:off x="2771800" y="2276872"/>
            <a:ext cx="2232248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PoljeZBesedilom 27"/>
          <p:cNvSpPr txBox="1"/>
          <p:nvPr/>
        </p:nvSpPr>
        <p:spPr>
          <a:xfrm>
            <a:off x="4139952" y="3356992"/>
            <a:ext cx="328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5</a:t>
            </a:r>
          </a:p>
        </p:txBody>
      </p:sp>
      <p:sp>
        <p:nvSpPr>
          <p:cNvPr id="29" name="PoljeZBesedilom 28"/>
          <p:cNvSpPr txBox="1"/>
          <p:nvPr/>
        </p:nvSpPr>
        <p:spPr>
          <a:xfrm>
            <a:off x="5796136" y="2780928"/>
            <a:ext cx="328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5</a:t>
            </a:r>
          </a:p>
        </p:txBody>
      </p:sp>
      <p:sp>
        <p:nvSpPr>
          <p:cNvPr id="30" name="PoljeZBesedilom 29"/>
          <p:cNvSpPr txBox="1"/>
          <p:nvPr/>
        </p:nvSpPr>
        <p:spPr>
          <a:xfrm>
            <a:off x="5076056" y="126876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5</a:t>
            </a:r>
          </a:p>
        </p:txBody>
      </p:sp>
      <p:sp>
        <p:nvSpPr>
          <p:cNvPr id="31" name="PoljeZBesedilom 30"/>
          <p:cNvSpPr txBox="1"/>
          <p:nvPr/>
        </p:nvSpPr>
        <p:spPr>
          <a:xfrm>
            <a:off x="2843808" y="134076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4</a:t>
            </a:r>
          </a:p>
        </p:txBody>
      </p:sp>
      <p:sp>
        <p:nvSpPr>
          <p:cNvPr id="32" name="PoljeZBesedilom 31"/>
          <p:cNvSpPr txBox="1"/>
          <p:nvPr/>
        </p:nvSpPr>
        <p:spPr>
          <a:xfrm>
            <a:off x="3275856" y="1772816"/>
            <a:ext cx="328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7</a:t>
            </a:r>
          </a:p>
        </p:txBody>
      </p:sp>
      <p:sp>
        <p:nvSpPr>
          <p:cNvPr id="33" name="PoljeZBesedilom 32"/>
          <p:cNvSpPr txBox="1"/>
          <p:nvPr/>
        </p:nvSpPr>
        <p:spPr>
          <a:xfrm>
            <a:off x="3707904" y="213285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8</a:t>
            </a:r>
          </a:p>
        </p:txBody>
      </p:sp>
      <p:sp>
        <p:nvSpPr>
          <p:cNvPr id="34" name="PoljeZBesedilom 33"/>
          <p:cNvSpPr txBox="1"/>
          <p:nvPr/>
        </p:nvSpPr>
        <p:spPr>
          <a:xfrm>
            <a:off x="4283968" y="2708920"/>
            <a:ext cx="328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1</a:t>
            </a:r>
          </a:p>
        </p:txBody>
      </p:sp>
      <p:sp>
        <p:nvSpPr>
          <p:cNvPr id="35" name="PoljeZBesedilom 34"/>
          <p:cNvSpPr txBox="1"/>
          <p:nvPr/>
        </p:nvSpPr>
        <p:spPr>
          <a:xfrm>
            <a:off x="4860032" y="2276872"/>
            <a:ext cx="2567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2</a:t>
            </a:r>
          </a:p>
        </p:txBody>
      </p:sp>
      <p:sp>
        <p:nvSpPr>
          <p:cNvPr id="36" name="PoljeZBesedilom 35"/>
          <p:cNvSpPr txBox="1"/>
          <p:nvPr/>
        </p:nvSpPr>
        <p:spPr>
          <a:xfrm>
            <a:off x="2699792" y="2636912"/>
            <a:ext cx="328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3</a:t>
            </a:r>
          </a:p>
        </p:txBody>
      </p:sp>
      <p:sp>
        <p:nvSpPr>
          <p:cNvPr id="39" name="PoljeZBesedilom 38"/>
          <p:cNvSpPr txBox="1"/>
          <p:nvPr/>
        </p:nvSpPr>
        <p:spPr>
          <a:xfrm>
            <a:off x="611560" y="4077072"/>
            <a:ext cx="410445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Preverimo še na grafu, če naš izračun drži. 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sl-SI" dirty="0">
                <a:solidFill>
                  <a:srgbClr val="FF0000"/>
                </a:solidFill>
              </a:rPr>
              <a:t>1-&gt;2-&gt;4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sl-SI" dirty="0">
                <a:solidFill>
                  <a:srgbClr val="FF0000"/>
                </a:solidFill>
              </a:rPr>
              <a:t>=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sl-SI" dirty="0">
                <a:solidFill>
                  <a:srgbClr val="FF0000"/>
                </a:solidFill>
              </a:rPr>
              <a:t>6 </a:t>
            </a:r>
          </a:p>
          <a:p>
            <a:endParaRPr lang="en-US" dirty="0"/>
          </a:p>
          <a:p>
            <a:r>
              <a:rPr lang="en-US" dirty="0" err="1"/>
              <a:t>Ostale</a:t>
            </a:r>
            <a:r>
              <a:rPr lang="en-US" dirty="0"/>
              <a:t> </a:t>
            </a:r>
            <a:r>
              <a:rPr lang="en-US" dirty="0" err="1"/>
              <a:t>poti</a:t>
            </a:r>
            <a:r>
              <a:rPr lang="en-US" dirty="0"/>
              <a:t> 1 ---&gt; 4 </a:t>
            </a:r>
            <a:r>
              <a:rPr lang="en-US" sz="1400" dirty="0"/>
              <a:t>(</a:t>
            </a:r>
            <a:r>
              <a:rPr lang="en-US" sz="1400" dirty="0" err="1"/>
              <a:t>koliko</a:t>
            </a:r>
            <a:r>
              <a:rPr lang="en-US" sz="1400" dirty="0"/>
              <a:t> </a:t>
            </a:r>
            <a:r>
              <a:rPr lang="en-US" sz="1400" dirty="0" err="1"/>
              <a:t>jih</a:t>
            </a:r>
            <a:r>
              <a:rPr lang="en-US" sz="1400" dirty="0"/>
              <a:t> je "</a:t>
            </a:r>
            <a:r>
              <a:rPr lang="en-US" sz="1400" dirty="0" err="1"/>
              <a:t>zares</a:t>
            </a:r>
            <a:r>
              <a:rPr lang="en-US" sz="1400" dirty="0"/>
              <a:t>"?):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/>
              <a:t>1-&gt;3-&gt;2-&gt;5-&gt;4</a:t>
            </a:r>
            <a:r>
              <a:rPr lang="en-US" dirty="0"/>
              <a:t> </a:t>
            </a:r>
            <a:r>
              <a:rPr lang="sl-SI" dirty="0"/>
              <a:t>=</a:t>
            </a:r>
            <a:r>
              <a:rPr lang="en-US" dirty="0"/>
              <a:t> </a:t>
            </a:r>
            <a:r>
              <a:rPr lang="sl-SI" dirty="0"/>
              <a:t>25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/>
              <a:t>1-&gt;5-&gt;4</a:t>
            </a:r>
            <a:r>
              <a:rPr lang="en-US" dirty="0"/>
              <a:t> </a:t>
            </a:r>
            <a:r>
              <a:rPr lang="sl-SI" dirty="0"/>
              <a:t>=</a:t>
            </a:r>
            <a:r>
              <a:rPr lang="en-US" dirty="0"/>
              <a:t> </a:t>
            </a:r>
            <a:r>
              <a:rPr lang="sl-SI" dirty="0"/>
              <a:t>8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/>
              <a:t>1-&gt;2-&gt;5-&gt;4</a:t>
            </a:r>
            <a:r>
              <a:rPr lang="en-US" dirty="0"/>
              <a:t> </a:t>
            </a:r>
            <a:r>
              <a:rPr lang="sl-SI" dirty="0"/>
              <a:t>=</a:t>
            </a:r>
            <a:r>
              <a:rPr lang="en-US" dirty="0"/>
              <a:t> </a:t>
            </a:r>
            <a:r>
              <a:rPr lang="sl-SI" dirty="0"/>
              <a:t>17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/>
              <a:t>1-&gt;3-&gt;2-&gt;4</a:t>
            </a:r>
            <a:r>
              <a:rPr lang="en-US" dirty="0"/>
              <a:t> </a:t>
            </a:r>
            <a:r>
              <a:rPr lang="sl-SI" dirty="0"/>
              <a:t>=</a:t>
            </a:r>
            <a:r>
              <a:rPr lang="en-US" dirty="0"/>
              <a:t> 14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…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50251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/>
              <a:t>Dan je utežen usmerjen graf G z vozlišči od 1,..,n. n predstavlja število vozlišč. </a:t>
            </a:r>
          </a:p>
          <a:p>
            <a:r>
              <a:rPr lang="sl-SI" dirty="0"/>
              <a:t>Rezultati bodo prikazani v matriki D</a:t>
            </a:r>
          </a:p>
          <a:p>
            <a:pPr lvl="1"/>
            <a:r>
              <a:rPr lang="sl-SI" dirty="0" err="1"/>
              <a:t>d</a:t>
            </a:r>
            <a:r>
              <a:rPr lang="sl-SI" baseline="-25000" dirty="0" err="1"/>
              <a:t>ij</a:t>
            </a:r>
            <a:r>
              <a:rPr lang="sl-SI" dirty="0"/>
              <a:t> predstavlja ceno najkrajše poti od i do j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755984"/>
          </a:xfrm>
        </p:spPr>
        <p:txBody>
          <a:bodyPr>
            <a:normAutofit/>
          </a:bodyPr>
          <a:lstStyle/>
          <a:p>
            <a:pPr>
              <a:buNone/>
            </a:pPr>
            <a:endParaRPr lang="sl-SI" dirty="0"/>
          </a:p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pPr>
              <a:buNone/>
            </a:pPr>
            <a:endParaRPr lang="sl-SI" dirty="0"/>
          </a:p>
          <a:p>
            <a:pPr>
              <a:buNone/>
            </a:pPr>
            <a:endParaRPr lang="sl-SI" dirty="0"/>
          </a:p>
          <a:p>
            <a:pPr>
              <a:buNone/>
            </a:pPr>
            <a:endParaRPr lang="sl-SI" dirty="0"/>
          </a:p>
          <a:p>
            <a:pPr>
              <a:buNone/>
            </a:pPr>
            <a:endParaRPr lang="sl-SI" dirty="0"/>
          </a:p>
          <a:p>
            <a:pPr>
              <a:buNone/>
            </a:pPr>
            <a:endParaRPr lang="sl-SI" dirty="0"/>
          </a:p>
          <a:p>
            <a:pPr>
              <a:buNone/>
            </a:pPr>
            <a:endParaRPr lang="sl-SI" dirty="0"/>
          </a:p>
          <a:p>
            <a:pPr>
              <a:buNone/>
            </a:pPr>
            <a:endParaRPr lang="sl-SI" dirty="0"/>
          </a:p>
          <a:p>
            <a:pPr>
              <a:buNone/>
            </a:pPr>
            <a:endParaRPr lang="sl-SI" dirty="0"/>
          </a:p>
          <a:p>
            <a:pPr>
              <a:buNone/>
            </a:pPr>
            <a:endParaRPr lang="sl-SI" dirty="0"/>
          </a:p>
        </p:txBody>
      </p:sp>
      <p:sp>
        <p:nvSpPr>
          <p:cNvPr id="5" name="Elipsa 4"/>
          <p:cNvSpPr/>
          <p:nvPr/>
        </p:nvSpPr>
        <p:spPr>
          <a:xfrm>
            <a:off x="3851920" y="836712"/>
            <a:ext cx="648072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2</a:t>
            </a:r>
          </a:p>
        </p:txBody>
      </p:sp>
      <p:sp>
        <p:nvSpPr>
          <p:cNvPr id="6" name="Elipsa 5"/>
          <p:cNvSpPr/>
          <p:nvPr/>
        </p:nvSpPr>
        <p:spPr>
          <a:xfrm>
            <a:off x="3131840" y="3140968"/>
            <a:ext cx="648000" cy="57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5</a:t>
            </a:r>
          </a:p>
        </p:txBody>
      </p:sp>
      <p:sp>
        <p:nvSpPr>
          <p:cNvPr id="7" name="Elipsa 6"/>
          <p:cNvSpPr/>
          <p:nvPr/>
        </p:nvSpPr>
        <p:spPr>
          <a:xfrm>
            <a:off x="5004048" y="3068960"/>
            <a:ext cx="648000" cy="57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4</a:t>
            </a:r>
          </a:p>
        </p:txBody>
      </p:sp>
      <p:sp>
        <p:nvSpPr>
          <p:cNvPr id="8" name="Elipsa 7"/>
          <p:cNvSpPr/>
          <p:nvPr/>
        </p:nvSpPr>
        <p:spPr>
          <a:xfrm>
            <a:off x="2123728" y="1772816"/>
            <a:ext cx="648000" cy="57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1</a:t>
            </a:r>
          </a:p>
        </p:txBody>
      </p:sp>
      <p:sp>
        <p:nvSpPr>
          <p:cNvPr id="9" name="Elipsa 8"/>
          <p:cNvSpPr/>
          <p:nvPr/>
        </p:nvSpPr>
        <p:spPr>
          <a:xfrm>
            <a:off x="5796136" y="1844824"/>
            <a:ext cx="648000" cy="57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3</a:t>
            </a:r>
          </a:p>
        </p:txBody>
      </p:sp>
      <p:cxnSp>
        <p:nvCxnSpPr>
          <p:cNvPr id="11" name="Raven puščični konektor 10"/>
          <p:cNvCxnSpPr/>
          <p:nvPr/>
        </p:nvCxnSpPr>
        <p:spPr>
          <a:xfrm>
            <a:off x="2555776" y="2348880"/>
            <a:ext cx="648072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en puščični konektor 12"/>
          <p:cNvCxnSpPr/>
          <p:nvPr/>
        </p:nvCxnSpPr>
        <p:spPr>
          <a:xfrm flipV="1">
            <a:off x="2748839" y="1253295"/>
            <a:ext cx="1103081" cy="588409"/>
          </a:xfrm>
          <a:prstGeom prst="straightConnector1">
            <a:avLst/>
          </a:prstGeom>
          <a:ln w="57150" cmpd="sng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ven puščični konektor 14"/>
          <p:cNvCxnSpPr/>
          <p:nvPr/>
        </p:nvCxnSpPr>
        <p:spPr>
          <a:xfrm>
            <a:off x="3779912" y="3356992"/>
            <a:ext cx="115212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en puščični konektor 16"/>
          <p:cNvCxnSpPr>
            <a:stCxn id="9" idx="1"/>
          </p:cNvCxnSpPr>
          <p:nvPr/>
        </p:nvCxnSpPr>
        <p:spPr>
          <a:xfrm flipH="1" flipV="1">
            <a:off x="4572000" y="1268760"/>
            <a:ext cx="1319033" cy="6604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ven puščični konektor 18"/>
          <p:cNvCxnSpPr/>
          <p:nvPr/>
        </p:nvCxnSpPr>
        <p:spPr>
          <a:xfrm flipV="1">
            <a:off x="5580112" y="2492896"/>
            <a:ext cx="288032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ven puščični konektor 20"/>
          <p:cNvCxnSpPr/>
          <p:nvPr/>
        </p:nvCxnSpPr>
        <p:spPr>
          <a:xfrm flipH="1">
            <a:off x="3563888" y="1484784"/>
            <a:ext cx="432048" cy="15841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aven puščični konektor 22"/>
          <p:cNvCxnSpPr/>
          <p:nvPr/>
        </p:nvCxnSpPr>
        <p:spPr>
          <a:xfrm>
            <a:off x="4355976" y="1412776"/>
            <a:ext cx="792088" cy="1656184"/>
          </a:xfrm>
          <a:prstGeom prst="straightConnector1">
            <a:avLst/>
          </a:prstGeom>
          <a:ln w="57150" cmpd="sng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aven puščični konektor 24"/>
          <p:cNvCxnSpPr/>
          <p:nvPr/>
        </p:nvCxnSpPr>
        <p:spPr>
          <a:xfrm>
            <a:off x="2843808" y="1988840"/>
            <a:ext cx="2808312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aven puščični konektor 26"/>
          <p:cNvCxnSpPr/>
          <p:nvPr/>
        </p:nvCxnSpPr>
        <p:spPr>
          <a:xfrm flipH="1" flipV="1">
            <a:off x="2771800" y="2276872"/>
            <a:ext cx="2232248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PoljeZBesedilom 27"/>
          <p:cNvSpPr txBox="1"/>
          <p:nvPr/>
        </p:nvSpPr>
        <p:spPr>
          <a:xfrm>
            <a:off x="4139952" y="3356992"/>
            <a:ext cx="328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5</a:t>
            </a:r>
          </a:p>
        </p:txBody>
      </p:sp>
      <p:sp>
        <p:nvSpPr>
          <p:cNvPr id="29" name="PoljeZBesedilom 28"/>
          <p:cNvSpPr txBox="1"/>
          <p:nvPr/>
        </p:nvSpPr>
        <p:spPr>
          <a:xfrm>
            <a:off x="5796136" y="2780928"/>
            <a:ext cx="328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5</a:t>
            </a:r>
          </a:p>
        </p:txBody>
      </p:sp>
      <p:sp>
        <p:nvSpPr>
          <p:cNvPr id="30" name="PoljeZBesedilom 29"/>
          <p:cNvSpPr txBox="1"/>
          <p:nvPr/>
        </p:nvSpPr>
        <p:spPr>
          <a:xfrm>
            <a:off x="5076056" y="126876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5</a:t>
            </a:r>
          </a:p>
        </p:txBody>
      </p:sp>
      <p:sp>
        <p:nvSpPr>
          <p:cNvPr id="31" name="PoljeZBesedilom 30"/>
          <p:cNvSpPr txBox="1"/>
          <p:nvPr/>
        </p:nvSpPr>
        <p:spPr>
          <a:xfrm>
            <a:off x="2843808" y="134076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4</a:t>
            </a:r>
          </a:p>
        </p:txBody>
      </p:sp>
      <p:sp>
        <p:nvSpPr>
          <p:cNvPr id="32" name="PoljeZBesedilom 31"/>
          <p:cNvSpPr txBox="1"/>
          <p:nvPr/>
        </p:nvSpPr>
        <p:spPr>
          <a:xfrm>
            <a:off x="3275856" y="1772816"/>
            <a:ext cx="328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7</a:t>
            </a:r>
          </a:p>
        </p:txBody>
      </p:sp>
      <p:sp>
        <p:nvSpPr>
          <p:cNvPr id="33" name="PoljeZBesedilom 32"/>
          <p:cNvSpPr txBox="1"/>
          <p:nvPr/>
        </p:nvSpPr>
        <p:spPr>
          <a:xfrm>
            <a:off x="3707904" y="213285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8</a:t>
            </a:r>
          </a:p>
        </p:txBody>
      </p:sp>
      <p:sp>
        <p:nvSpPr>
          <p:cNvPr id="34" name="PoljeZBesedilom 33"/>
          <p:cNvSpPr txBox="1"/>
          <p:nvPr/>
        </p:nvSpPr>
        <p:spPr>
          <a:xfrm>
            <a:off x="4283968" y="2708920"/>
            <a:ext cx="328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1</a:t>
            </a:r>
          </a:p>
        </p:txBody>
      </p:sp>
      <p:sp>
        <p:nvSpPr>
          <p:cNvPr id="35" name="PoljeZBesedilom 34"/>
          <p:cNvSpPr txBox="1"/>
          <p:nvPr/>
        </p:nvSpPr>
        <p:spPr>
          <a:xfrm>
            <a:off x="4860032" y="2276872"/>
            <a:ext cx="2567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2</a:t>
            </a:r>
          </a:p>
        </p:txBody>
      </p:sp>
      <p:sp>
        <p:nvSpPr>
          <p:cNvPr id="36" name="PoljeZBesedilom 35"/>
          <p:cNvSpPr txBox="1"/>
          <p:nvPr/>
        </p:nvSpPr>
        <p:spPr>
          <a:xfrm>
            <a:off x="2699792" y="2636912"/>
            <a:ext cx="328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3</a:t>
            </a:r>
          </a:p>
        </p:txBody>
      </p:sp>
      <p:sp>
        <p:nvSpPr>
          <p:cNvPr id="39" name="PoljeZBesedilom 38"/>
          <p:cNvSpPr txBox="1"/>
          <p:nvPr/>
        </p:nvSpPr>
        <p:spPr>
          <a:xfrm>
            <a:off x="611560" y="4077072"/>
            <a:ext cx="41044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Rekonstruirajmo</a:t>
            </a:r>
            <a:r>
              <a:rPr lang="en-US" dirty="0"/>
              <a:t> </a:t>
            </a:r>
            <a:r>
              <a:rPr lang="en-US" dirty="0" err="1"/>
              <a:t>še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opt. pot. </a:t>
            </a:r>
            <a:endParaRPr lang="sl-SI" dirty="0"/>
          </a:p>
          <a:p>
            <a:endParaRPr lang="sl-SI" dirty="0"/>
          </a:p>
          <a:p>
            <a:pPr>
              <a:buFontTx/>
              <a:buChar char="-"/>
            </a:pPr>
            <a:endParaRPr lang="sl-SI" dirty="0"/>
          </a:p>
        </p:txBody>
      </p:sp>
      <p:graphicFrame>
        <p:nvGraphicFramePr>
          <p:cNvPr id="37" name="Ograda vsebine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3751730"/>
              </p:ext>
            </p:extLst>
          </p:nvPr>
        </p:nvGraphicFramePr>
        <p:xfrm>
          <a:off x="4139952" y="4810383"/>
          <a:ext cx="2160240" cy="1869235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360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82920">
                <a:tc>
                  <a:txBody>
                    <a:bodyPr/>
                    <a:lstStyle/>
                    <a:p>
                      <a:r>
                        <a:rPr lang="sl-SI" sz="1200" dirty="0">
                          <a:solidFill>
                            <a:schemeClr val="tx1"/>
                          </a:solidFill>
                        </a:rPr>
                        <a:t>D5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7263">
                <a:tc>
                  <a:txBody>
                    <a:bodyPr/>
                    <a:lstStyle/>
                    <a:p>
                      <a:r>
                        <a:rPr lang="sl-SI" sz="1200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7263">
                <a:tc>
                  <a:txBody>
                    <a:bodyPr/>
                    <a:lstStyle/>
                    <a:p>
                      <a:r>
                        <a:rPr lang="sl-SI" sz="1200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7263">
                <a:tc>
                  <a:txBody>
                    <a:bodyPr/>
                    <a:lstStyle/>
                    <a:p>
                      <a:r>
                        <a:rPr lang="sl-SI" sz="1200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7263">
                <a:tc>
                  <a:txBody>
                    <a:bodyPr/>
                    <a:lstStyle/>
                    <a:p>
                      <a:r>
                        <a:rPr lang="sl-SI" sz="1200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7263">
                <a:tc>
                  <a:txBody>
                    <a:bodyPr/>
                    <a:lstStyle/>
                    <a:p>
                      <a:r>
                        <a:rPr lang="sl-SI" sz="12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38" name="Ograda vsebine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3705953"/>
              </p:ext>
            </p:extLst>
          </p:nvPr>
        </p:nvGraphicFramePr>
        <p:xfrm>
          <a:off x="6876256" y="4797152"/>
          <a:ext cx="2088234" cy="1903007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3480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80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80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80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80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80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l-SI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π5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l-SI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l-SI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l-SI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l-SI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l-SI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299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l-SI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l-SI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l-SI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l-SI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l-SI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l-SI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299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l-SI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l-SI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l-SI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l-SI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l-SI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l-SI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299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l-SI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l-SI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l-SI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l-SI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l-SI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l-SI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299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l-SI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l-SI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l-SI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l-SI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l-SI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l-SI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299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l-SI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l-SI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l-SI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l-SI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l-SI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l-SI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657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80685-09E0-4C26-8414-56C919363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Še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zgled</a:t>
            </a:r>
            <a:endParaRPr lang="en-SI" dirty="0"/>
          </a:p>
        </p:txBody>
      </p:sp>
      <p:grpSp>
        <p:nvGrpSpPr>
          <p:cNvPr id="88" name="Group 87">
            <a:extLst>
              <a:ext uri="{FF2B5EF4-FFF2-40B4-BE49-F238E27FC236}">
                <a16:creationId xmlns:a16="http://schemas.microsoft.com/office/drawing/2014/main" id="{647C0082-67A4-4DC9-8E6E-92B345D882BB}"/>
              </a:ext>
            </a:extLst>
          </p:cNvPr>
          <p:cNvGrpSpPr/>
          <p:nvPr/>
        </p:nvGrpSpPr>
        <p:grpSpPr>
          <a:xfrm>
            <a:off x="971600" y="1772816"/>
            <a:ext cx="7005638" cy="4005262"/>
            <a:chOff x="395536" y="332656"/>
            <a:chExt cx="7005638" cy="4005262"/>
          </a:xfrm>
        </p:grpSpPr>
        <p:grpSp>
          <p:nvGrpSpPr>
            <p:cNvPr id="89" name="Group 44">
              <a:extLst>
                <a:ext uri="{FF2B5EF4-FFF2-40B4-BE49-F238E27FC236}">
                  <a16:creationId xmlns:a16="http://schemas.microsoft.com/office/drawing/2014/main" id="{5C4D6491-5B35-43B5-8F53-3CD86FC970D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5536" y="332656"/>
              <a:ext cx="7005638" cy="4005262"/>
              <a:chOff x="219" y="0"/>
              <a:chExt cx="4413" cy="2522"/>
            </a:xfrm>
          </p:grpSpPr>
          <p:sp>
            <p:nvSpPr>
              <p:cNvPr id="91" name="Line 3">
                <a:extLst>
                  <a:ext uri="{FF2B5EF4-FFF2-40B4-BE49-F238E27FC236}">
                    <a16:creationId xmlns:a16="http://schemas.microsoft.com/office/drawing/2014/main" id="{A4433233-D32E-4486-9CF4-4505BD1DB1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>
                <a:off x="2248" y="1891"/>
                <a:ext cx="2097" cy="413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stealth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92" name="Line 4">
                <a:extLst>
                  <a:ext uri="{FF2B5EF4-FFF2-40B4-BE49-F238E27FC236}">
                    <a16:creationId xmlns:a16="http://schemas.microsoft.com/office/drawing/2014/main" id="{D269EC2C-D34F-463C-86AF-CDF9B5ACEA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92" y="1175"/>
                <a:ext cx="1152" cy="1085"/>
              </a:xfrm>
              <a:prstGeom prst="line">
                <a:avLst/>
              </a:prstGeom>
              <a:ln w="19050" cap="flat" cmpd="sng" algn="ctr">
                <a:solidFill>
                  <a:schemeClr val="tx1"/>
                </a:solidFill>
                <a:prstDash val="solid"/>
                <a:round/>
                <a:headEnd type="arrow" w="med" len="med"/>
                <a:tailEnd type="arrow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93" name="Line 5">
                <a:extLst>
                  <a:ext uri="{FF2B5EF4-FFF2-40B4-BE49-F238E27FC236}">
                    <a16:creationId xmlns:a16="http://schemas.microsoft.com/office/drawing/2014/main" id="{3D35133F-5D86-40CA-A852-F4F20B20B5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757" y="1115"/>
                <a:ext cx="1184" cy="0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94" name="Line 6">
                <a:extLst>
                  <a:ext uri="{FF2B5EF4-FFF2-40B4-BE49-F238E27FC236}">
                    <a16:creationId xmlns:a16="http://schemas.microsoft.com/office/drawing/2014/main" id="{FE18276B-C03D-41E1-B60A-CC49C164C5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 flipH="1">
                <a:off x="1779" y="141"/>
                <a:ext cx="0" cy="787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95" name="Line 7">
                <a:extLst>
                  <a:ext uri="{FF2B5EF4-FFF2-40B4-BE49-F238E27FC236}">
                    <a16:creationId xmlns:a16="http://schemas.microsoft.com/office/drawing/2014/main" id="{102DAE29-9A10-4AC3-9B1E-06D74CFDB8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>
                <a:off x="3685" y="193"/>
                <a:ext cx="741" cy="2010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96" name="Line 8">
                <a:extLst>
                  <a:ext uri="{FF2B5EF4-FFF2-40B4-BE49-F238E27FC236}">
                    <a16:creationId xmlns:a16="http://schemas.microsoft.com/office/drawing/2014/main" id="{B9077959-DEFA-4233-B01D-1A048B9D70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69" y="268"/>
                <a:ext cx="531" cy="885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97" name="Line 9">
                <a:extLst>
                  <a:ext uri="{FF2B5EF4-FFF2-40B4-BE49-F238E27FC236}">
                    <a16:creationId xmlns:a16="http://schemas.microsoft.com/office/drawing/2014/main" id="{04AEF941-9CEB-4B94-88FC-656B2DFE89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>
                <a:off x="3172" y="1188"/>
                <a:ext cx="1201" cy="1058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98" name="Line 10">
                <a:extLst>
                  <a:ext uri="{FF2B5EF4-FFF2-40B4-BE49-F238E27FC236}">
                    <a16:creationId xmlns:a16="http://schemas.microsoft.com/office/drawing/2014/main" id="{DCDCFB30-BCC9-49A4-89C7-F5B43B6928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2" y="2399"/>
                <a:ext cx="3963" cy="0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99" name="Line 11">
                <a:extLst>
                  <a:ext uri="{FF2B5EF4-FFF2-40B4-BE49-F238E27FC236}">
                    <a16:creationId xmlns:a16="http://schemas.microsoft.com/office/drawing/2014/main" id="{FA29D72A-4496-47D2-BBB5-B0B01958C3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>
                <a:off x="386" y="793"/>
                <a:ext cx="0" cy="1425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00" name="Line 12">
                <a:extLst>
                  <a:ext uri="{FF2B5EF4-FFF2-40B4-BE49-F238E27FC236}">
                    <a16:creationId xmlns:a16="http://schemas.microsoft.com/office/drawing/2014/main" id="{46C4B3DB-1FE3-451B-97EE-C5A02DF3C8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>
                <a:off x="531" y="773"/>
                <a:ext cx="1092" cy="281"/>
              </a:xfrm>
              <a:prstGeom prst="line">
                <a:avLst/>
              </a:prstGeom>
              <a:ln w="19050" cap="flat" cmpd="sng" algn="ctr">
                <a:solidFill>
                  <a:schemeClr val="tx1"/>
                </a:solidFill>
                <a:prstDash val="solid"/>
                <a:round/>
                <a:headEnd type="arrow" w="med" len="med"/>
                <a:tailEnd type="arrow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01" name="Line 13">
                <a:extLst>
                  <a:ext uri="{FF2B5EF4-FFF2-40B4-BE49-F238E27FC236}">
                    <a16:creationId xmlns:a16="http://schemas.microsoft.com/office/drawing/2014/main" id="{151FA4DF-A91D-49A7-9F62-E85E14489C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27" y="211"/>
                <a:ext cx="1217" cy="483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02" name="Line 14">
                <a:extLst>
                  <a:ext uri="{FF2B5EF4-FFF2-40B4-BE49-F238E27FC236}">
                    <a16:creationId xmlns:a16="http://schemas.microsoft.com/office/drawing/2014/main" id="{182F0ED7-1C37-4964-9E3F-59BD040E1D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>
                <a:off x="1818" y="168"/>
                <a:ext cx="1137" cy="859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03" name="Line 15">
                <a:extLst>
                  <a:ext uri="{FF2B5EF4-FFF2-40B4-BE49-F238E27FC236}">
                    <a16:creationId xmlns:a16="http://schemas.microsoft.com/office/drawing/2014/main" id="{0645BEF7-05B3-48ED-8D0F-3BA939D8F9D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772" y="162"/>
                <a:ext cx="1765" cy="0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04" name="Line 16">
                <a:extLst>
                  <a:ext uri="{FF2B5EF4-FFF2-40B4-BE49-F238E27FC236}">
                    <a16:creationId xmlns:a16="http://schemas.microsoft.com/office/drawing/2014/main" id="{3848C6E2-D541-4E8D-9725-04164159EA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>
                <a:off x="1756" y="1094"/>
                <a:ext cx="367" cy="599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stealth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05" name="Line 17">
                <a:extLst>
                  <a:ext uri="{FF2B5EF4-FFF2-40B4-BE49-F238E27FC236}">
                    <a16:creationId xmlns:a16="http://schemas.microsoft.com/office/drawing/2014/main" id="{36F73060-F72F-4383-8507-0E975279E2B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209" y="1190"/>
                <a:ext cx="746" cy="654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06" name="Line 18">
                <a:extLst>
                  <a:ext uri="{FF2B5EF4-FFF2-40B4-BE49-F238E27FC236}">
                    <a16:creationId xmlns:a16="http://schemas.microsoft.com/office/drawing/2014/main" id="{56C0225D-89D8-4EC8-A2FD-7658BD9DA6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4" y="1885"/>
                <a:ext cx="1657" cy="475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07" name="Oval 19">
                <a:extLst>
                  <a:ext uri="{FF2B5EF4-FFF2-40B4-BE49-F238E27FC236}">
                    <a16:creationId xmlns:a16="http://schemas.microsoft.com/office/drawing/2014/main" id="{707C42AC-0443-40D3-9065-63198E14DB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" y="567"/>
                <a:ext cx="284" cy="283"/>
              </a:xfrm>
              <a:prstGeom prst="ellipse">
                <a:avLst/>
              </a:prstGeom>
              <a:solidFill>
                <a:srgbClr val="A6A6A6"/>
              </a:solidFill>
              <a:ln w="12700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00000"/>
                  </a:lnSpc>
                </a:pPr>
                <a:r>
                  <a:rPr lang="sl-SI" dirty="0">
                    <a:ea typeface="Lucida Sans" charset="0"/>
                    <a:cs typeface="Lucida Sans" charset="0"/>
                  </a:rPr>
                  <a:t>0</a:t>
                </a:r>
                <a:endParaRPr lang="en-US" sz="1800" dirty="0">
                  <a:solidFill>
                    <a:schemeClr val="tx1"/>
                  </a:solidFill>
                  <a:ea typeface="Lucida Sans" charset="0"/>
                  <a:cs typeface="Lucida Sans" charset="0"/>
                </a:endParaRPr>
              </a:p>
            </p:txBody>
          </p:sp>
          <p:sp>
            <p:nvSpPr>
              <p:cNvPr id="108" name="Oval 20">
                <a:extLst>
                  <a:ext uri="{FF2B5EF4-FFF2-40B4-BE49-F238E27FC236}">
                    <a16:creationId xmlns:a16="http://schemas.microsoft.com/office/drawing/2014/main" id="{3E743D4B-787E-4E67-91F0-3444AE5D42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" y="2236"/>
                <a:ext cx="284" cy="283"/>
              </a:xfrm>
              <a:prstGeom prst="ellipse">
                <a:avLst/>
              </a:prstGeom>
              <a:solidFill>
                <a:srgbClr val="A6A6A6"/>
              </a:solidFill>
              <a:ln w="12700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0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4</a:t>
                </a:r>
              </a:p>
            </p:txBody>
          </p:sp>
          <p:sp>
            <p:nvSpPr>
              <p:cNvPr id="109" name="Oval 21">
                <a:extLst>
                  <a:ext uri="{FF2B5EF4-FFF2-40B4-BE49-F238E27FC236}">
                    <a16:creationId xmlns:a16="http://schemas.microsoft.com/office/drawing/2014/main" id="{3547F18C-C47C-48A4-8B5F-77AD79A341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45" y="953"/>
                <a:ext cx="283" cy="284"/>
              </a:xfrm>
              <a:prstGeom prst="ellipse">
                <a:avLst/>
              </a:prstGeom>
              <a:solidFill>
                <a:srgbClr val="A6A6A6"/>
              </a:solidFill>
              <a:ln w="12700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00000"/>
                  </a:lnSpc>
                </a:pPr>
                <a:r>
                  <a:rPr lang="en-US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7</a:t>
                </a:r>
              </a:p>
            </p:txBody>
          </p:sp>
          <p:sp>
            <p:nvSpPr>
              <p:cNvPr id="110" name="Oval 22">
                <a:extLst>
                  <a:ext uri="{FF2B5EF4-FFF2-40B4-BE49-F238E27FC236}">
                    <a16:creationId xmlns:a16="http://schemas.microsoft.com/office/drawing/2014/main" id="{6B8C91A7-4636-4441-B4AF-56C9AF4184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34" y="6"/>
                <a:ext cx="283" cy="284"/>
              </a:xfrm>
              <a:prstGeom prst="ellipse">
                <a:avLst/>
              </a:prstGeom>
              <a:solidFill>
                <a:srgbClr val="A6A6A6"/>
              </a:solidFill>
              <a:ln w="12700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0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1</a:t>
                </a:r>
              </a:p>
            </p:txBody>
          </p:sp>
          <p:sp>
            <p:nvSpPr>
              <p:cNvPr id="111" name="Oval 23">
                <a:extLst>
                  <a:ext uri="{FF2B5EF4-FFF2-40B4-BE49-F238E27FC236}">
                    <a16:creationId xmlns:a16="http://schemas.microsoft.com/office/drawing/2014/main" id="{07942E9A-70D9-4991-BBA4-28B7BA2E48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0" y="0"/>
                <a:ext cx="284" cy="283"/>
              </a:xfrm>
              <a:prstGeom prst="ellipse">
                <a:avLst/>
              </a:prstGeom>
              <a:solidFill>
                <a:srgbClr val="A6A6A6"/>
              </a:solidFill>
              <a:ln w="12700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0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3</a:t>
                </a:r>
              </a:p>
            </p:txBody>
          </p:sp>
          <p:sp>
            <p:nvSpPr>
              <p:cNvPr id="112" name="Oval 24">
                <a:extLst>
                  <a:ext uri="{FF2B5EF4-FFF2-40B4-BE49-F238E27FC236}">
                    <a16:creationId xmlns:a16="http://schemas.microsoft.com/office/drawing/2014/main" id="{0A5D2D62-89F0-4B74-AA59-875E8C21A8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48" y="1703"/>
                <a:ext cx="284" cy="283"/>
              </a:xfrm>
              <a:prstGeom prst="ellipse">
                <a:avLst/>
              </a:prstGeom>
              <a:solidFill>
                <a:srgbClr val="A6A6A6"/>
              </a:solidFill>
              <a:ln w="12700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0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5</a:t>
                </a:r>
              </a:p>
            </p:txBody>
          </p:sp>
          <p:sp>
            <p:nvSpPr>
              <p:cNvPr id="113" name="Oval 25">
                <a:extLst>
                  <a:ext uri="{FF2B5EF4-FFF2-40B4-BE49-F238E27FC236}">
                    <a16:creationId xmlns:a16="http://schemas.microsoft.com/office/drawing/2014/main" id="{4455DE9F-E552-4CBA-9E33-F154BD8143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62" y="974"/>
                <a:ext cx="284" cy="283"/>
              </a:xfrm>
              <a:prstGeom prst="ellipse">
                <a:avLst/>
              </a:prstGeom>
              <a:solidFill>
                <a:srgbClr val="A6A6A6"/>
              </a:solidFill>
              <a:ln w="12700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0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2</a:t>
                </a:r>
              </a:p>
            </p:txBody>
          </p:sp>
          <p:sp>
            <p:nvSpPr>
              <p:cNvPr id="114" name="Oval 26">
                <a:extLst>
                  <a:ext uri="{FF2B5EF4-FFF2-40B4-BE49-F238E27FC236}">
                    <a16:creationId xmlns:a16="http://schemas.microsoft.com/office/drawing/2014/main" id="{92C701BD-AE60-4EEA-8EB5-58BDC82647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48" y="2221"/>
                <a:ext cx="284" cy="284"/>
              </a:xfrm>
              <a:prstGeom prst="ellipse">
                <a:avLst/>
              </a:prstGeom>
              <a:solidFill>
                <a:srgbClr val="A6A6A6"/>
              </a:solidFill>
              <a:ln w="12700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0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6</a:t>
                </a:r>
              </a:p>
            </p:txBody>
          </p:sp>
          <p:sp>
            <p:nvSpPr>
              <p:cNvPr id="115" name="Oval 28">
                <a:extLst>
                  <a:ext uri="{FF2B5EF4-FFF2-40B4-BE49-F238E27FC236}">
                    <a16:creationId xmlns:a16="http://schemas.microsoft.com/office/drawing/2014/main" id="{3314EFB4-532D-4EB5-9D91-B4D486E458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21" y="1334"/>
                <a:ext cx="425" cy="205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6</a:t>
                </a:r>
              </a:p>
            </p:txBody>
          </p:sp>
          <p:sp>
            <p:nvSpPr>
              <p:cNvPr id="116" name="Oval 29">
                <a:extLst>
                  <a:ext uri="{FF2B5EF4-FFF2-40B4-BE49-F238E27FC236}">
                    <a16:creationId xmlns:a16="http://schemas.microsoft.com/office/drawing/2014/main" id="{1FD6CB0D-D382-4995-AB35-69D0BF5945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" y="1296"/>
                <a:ext cx="348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sl-SI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-</a:t>
                </a:r>
                <a:r>
                  <a:rPr lang="en-US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9</a:t>
                </a:r>
              </a:p>
            </p:txBody>
          </p:sp>
          <p:sp>
            <p:nvSpPr>
              <p:cNvPr id="117" name="Oval 30">
                <a:extLst>
                  <a:ext uri="{FF2B5EF4-FFF2-40B4-BE49-F238E27FC236}">
                    <a16:creationId xmlns:a16="http://schemas.microsoft.com/office/drawing/2014/main" id="{3EDF5D87-F924-4208-A3E0-2681AEF493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1" y="814"/>
                <a:ext cx="212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8</a:t>
                </a:r>
              </a:p>
            </p:txBody>
          </p:sp>
          <p:sp>
            <p:nvSpPr>
              <p:cNvPr id="118" name="Oval 31">
                <a:extLst>
                  <a:ext uri="{FF2B5EF4-FFF2-40B4-BE49-F238E27FC236}">
                    <a16:creationId xmlns:a16="http://schemas.microsoft.com/office/drawing/2014/main" id="{7AD7C361-6163-49F6-8C43-9DF0B1EEA3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60" y="1934"/>
                <a:ext cx="263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4</a:t>
                </a:r>
              </a:p>
            </p:txBody>
          </p:sp>
          <p:sp>
            <p:nvSpPr>
              <p:cNvPr id="119" name="Oval 32">
                <a:extLst>
                  <a:ext uri="{FF2B5EF4-FFF2-40B4-BE49-F238E27FC236}">
                    <a16:creationId xmlns:a16="http://schemas.microsoft.com/office/drawing/2014/main" id="{7C24AA08-780F-4502-BF3B-58B51F5BCF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49" y="1601"/>
                <a:ext cx="255" cy="205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5</a:t>
                </a:r>
              </a:p>
            </p:txBody>
          </p:sp>
          <p:sp>
            <p:nvSpPr>
              <p:cNvPr id="120" name="Oval 33">
                <a:extLst>
                  <a:ext uri="{FF2B5EF4-FFF2-40B4-BE49-F238E27FC236}">
                    <a16:creationId xmlns:a16="http://schemas.microsoft.com/office/drawing/2014/main" id="{5F9ABF27-D707-488B-8106-BB143C09C6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4" y="1027"/>
                <a:ext cx="283" cy="205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7</a:t>
                </a:r>
              </a:p>
            </p:txBody>
          </p:sp>
          <p:sp>
            <p:nvSpPr>
              <p:cNvPr id="121" name="Oval 34">
                <a:extLst>
                  <a:ext uri="{FF2B5EF4-FFF2-40B4-BE49-F238E27FC236}">
                    <a16:creationId xmlns:a16="http://schemas.microsoft.com/office/drawing/2014/main" id="{9AD37BC9-5BB3-46AA-9ABB-ECC9896987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0" y="1395"/>
                <a:ext cx="277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sl-SI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-</a:t>
                </a:r>
                <a:r>
                  <a:rPr lang="en-US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1</a:t>
                </a:r>
              </a:p>
            </p:txBody>
          </p:sp>
          <p:sp>
            <p:nvSpPr>
              <p:cNvPr id="122" name="Oval 35">
                <a:extLst>
                  <a:ext uri="{FF2B5EF4-FFF2-40B4-BE49-F238E27FC236}">
                    <a16:creationId xmlns:a16="http://schemas.microsoft.com/office/drawing/2014/main" id="{85C9A4C8-6521-4E58-820C-BE7BAA77FE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42" y="339"/>
                <a:ext cx="270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5</a:t>
                </a:r>
              </a:p>
            </p:txBody>
          </p:sp>
          <p:sp>
            <p:nvSpPr>
              <p:cNvPr id="123" name="Oval 36">
                <a:extLst>
                  <a:ext uri="{FF2B5EF4-FFF2-40B4-BE49-F238E27FC236}">
                    <a16:creationId xmlns:a16="http://schemas.microsoft.com/office/drawing/2014/main" id="{6ACD7860-5D6C-46A0-AAB9-DE72F64EE7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44" y="424"/>
                <a:ext cx="269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4</a:t>
                </a:r>
              </a:p>
            </p:txBody>
          </p:sp>
          <p:sp>
            <p:nvSpPr>
              <p:cNvPr id="124" name="Oval 37">
                <a:extLst>
                  <a:ext uri="{FF2B5EF4-FFF2-40B4-BE49-F238E27FC236}">
                    <a16:creationId xmlns:a16="http://schemas.microsoft.com/office/drawing/2014/main" id="{B8A7C58F-F877-4CA4-95F8-B84259E4CB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61" y="56"/>
                <a:ext cx="269" cy="205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15</a:t>
                </a:r>
              </a:p>
            </p:txBody>
          </p:sp>
          <p:sp>
            <p:nvSpPr>
              <p:cNvPr id="125" name="Oval 38">
                <a:extLst>
                  <a:ext uri="{FF2B5EF4-FFF2-40B4-BE49-F238E27FC236}">
                    <a16:creationId xmlns:a16="http://schemas.microsoft.com/office/drawing/2014/main" id="{ACEE9176-644A-4140-947C-3F8CC8A36E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0" y="594"/>
                <a:ext cx="270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3</a:t>
                </a:r>
              </a:p>
            </p:txBody>
          </p:sp>
          <p:sp>
            <p:nvSpPr>
              <p:cNvPr id="126" name="Oval 39">
                <a:extLst>
                  <a:ext uri="{FF2B5EF4-FFF2-40B4-BE49-F238E27FC236}">
                    <a16:creationId xmlns:a16="http://schemas.microsoft.com/office/drawing/2014/main" id="{9C4BAF48-A397-4B36-A0BC-4BF3CEC53F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61" y="523"/>
                <a:ext cx="269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12</a:t>
                </a:r>
              </a:p>
            </p:txBody>
          </p:sp>
          <p:sp>
            <p:nvSpPr>
              <p:cNvPr id="127" name="Oval 40">
                <a:extLst>
                  <a:ext uri="{FF2B5EF4-FFF2-40B4-BE49-F238E27FC236}">
                    <a16:creationId xmlns:a16="http://schemas.microsoft.com/office/drawing/2014/main" id="{B13C8BF2-4DBC-4DB6-9AF5-781EE66BB4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18" y="2317"/>
                <a:ext cx="347" cy="205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sl-SI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-</a:t>
                </a:r>
                <a:r>
                  <a:rPr lang="en-US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20</a:t>
                </a:r>
              </a:p>
            </p:txBody>
          </p:sp>
          <p:sp>
            <p:nvSpPr>
              <p:cNvPr id="128" name="Oval 41">
                <a:extLst>
                  <a:ext uri="{FF2B5EF4-FFF2-40B4-BE49-F238E27FC236}">
                    <a16:creationId xmlns:a16="http://schemas.microsoft.com/office/drawing/2014/main" id="{467A6721-CE2C-425F-8FF7-26B652A965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06" y="1955"/>
                <a:ext cx="347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13</a:t>
                </a:r>
              </a:p>
            </p:txBody>
          </p:sp>
          <p:sp>
            <p:nvSpPr>
              <p:cNvPr id="129" name="Oval 42">
                <a:extLst>
                  <a:ext uri="{FF2B5EF4-FFF2-40B4-BE49-F238E27FC236}">
                    <a16:creationId xmlns:a16="http://schemas.microsoft.com/office/drawing/2014/main" id="{BC2A97E6-31D1-474B-BED8-933FF7E01A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44" y="1466"/>
                <a:ext cx="348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11</a:t>
                </a:r>
              </a:p>
            </p:txBody>
          </p:sp>
          <p:sp>
            <p:nvSpPr>
              <p:cNvPr id="130" name="Oval 43">
                <a:extLst>
                  <a:ext uri="{FF2B5EF4-FFF2-40B4-BE49-F238E27FC236}">
                    <a16:creationId xmlns:a16="http://schemas.microsoft.com/office/drawing/2014/main" id="{3A17580E-F514-462F-9120-6DFFDF597F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1" y="963"/>
                <a:ext cx="348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9</a:t>
                </a:r>
              </a:p>
            </p:txBody>
          </p:sp>
          <p:sp>
            <p:nvSpPr>
              <p:cNvPr id="131" name="Oval 28">
                <a:extLst>
                  <a:ext uri="{FF2B5EF4-FFF2-40B4-BE49-F238E27FC236}">
                    <a16:creationId xmlns:a16="http://schemas.microsoft.com/office/drawing/2014/main" id="{722884ED-5BCC-4C80-ABAC-2A451CBCA0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9" y="1307"/>
                <a:ext cx="425" cy="205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sl-SI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3</a:t>
                </a:r>
                <a:endParaRPr lang="en-US" sz="1800" dirty="0">
                  <a:solidFill>
                    <a:schemeClr val="tx1"/>
                  </a:solidFill>
                  <a:ea typeface="Lucida Sans" charset="0"/>
                  <a:cs typeface="Lucida Sans" charset="0"/>
                </a:endParaRPr>
              </a:p>
            </p:txBody>
          </p:sp>
        </p:grpSp>
        <p:sp>
          <p:nvSpPr>
            <p:cNvPr id="90" name="Line 16">
              <a:extLst>
                <a:ext uri="{FF2B5EF4-FFF2-40B4-BE49-F238E27FC236}">
                  <a16:creationId xmlns:a16="http://schemas.microsoft.com/office/drawing/2014/main" id="{068A85CF-58B3-4644-9A96-FE98191BEE4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 flipH="1" flipV="1">
              <a:off x="3087295" y="2128236"/>
              <a:ext cx="480219" cy="859230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headEnd type="stealth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sl-SI"/>
            </a:p>
          </p:txBody>
        </p:sp>
      </p:grpSp>
    </p:spTree>
    <p:extLst>
      <p:ext uri="{BB962C8B-B14F-4D97-AF65-F5344CB8AC3E}">
        <p14:creationId xmlns:p14="http://schemas.microsoft.com/office/powerpoint/2010/main" val="2006084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87">
            <a:extLst>
              <a:ext uri="{FF2B5EF4-FFF2-40B4-BE49-F238E27FC236}">
                <a16:creationId xmlns:a16="http://schemas.microsoft.com/office/drawing/2014/main" id="{F0F472E8-F18E-4237-827D-919CA21C09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5405169"/>
              </p:ext>
            </p:extLst>
          </p:nvPr>
        </p:nvGraphicFramePr>
        <p:xfrm>
          <a:off x="274963" y="3584455"/>
          <a:ext cx="6096000" cy="296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31860704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598552089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12832858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89973263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2208506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41734079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758677329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2044554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-9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48896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892939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308524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71718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4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-20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974481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-1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26892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470508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21442537"/>
                  </a:ext>
                </a:extLst>
              </a:tr>
            </a:tbl>
          </a:graphicData>
        </a:graphic>
      </p:graphicFrame>
      <p:grpSp>
        <p:nvGrpSpPr>
          <p:cNvPr id="130" name="Group 129">
            <a:extLst>
              <a:ext uri="{FF2B5EF4-FFF2-40B4-BE49-F238E27FC236}">
                <a16:creationId xmlns:a16="http://schemas.microsoft.com/office/drawing/2014/main" id="{79453DE7-B9F5-4B18-9506-1273F2FBB22C}"/>
              </a:ext>
            </a:extLst>
          </p:cNvPr>
          <p:cNvGrpSpPr/>
          <p:nvPr/>
        </p:nvGrpSpPr>
        <p:grpSpPr>
          <a:xfrm>
            <a:off x="3706667" y="306825"/>
            <a:ext cx="5328592" cy="2781409"/>
            <a:chOff x="395536" y="332656"/>
            <a:chExt cx="7005638" cy="4224424"/>
          </a:xfrm>
        </p:grpSpPr>
        <p:grpSp>
          <p:nvGrpSpPr>
            <p:cNvPr id="131" name="Group 44">
              <a:extLst>
                <a:ext uri="{FF2B5EF4-FFF2-40B4-BE49-F238E27FC236}">
                  <a16:creationId xmlns:a16="http://schemas.microsoft.com/office/drawing/2014/main" id="{E5DEAB23-B6FF-4E7C-86DA-C05539C4E37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5536" y="332656"/>
              <a:ext cx="7005638" cy="4224424"/>
              <a:chOff x="219" y="0"/>
              <a:chExt cx="4413" cy="2660"/>
            </a:xfrm>
          </p:grpSpPr>
          <p:sp>
            <p:nvSpPr>
              <p:cNvPr id="133" name="Line 3">
                <a:extLst>
                  <a:ext uri="{FF2B5EF4-FFF2-40B4-BE49-F238E27FC236}">
                    <a16:creationId xmlns:a16="http://schemas.microsoft.com/office/drawing/2014/main" id="{1CDDC68A-4E73-4A59-AB71-A0F73FFA95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>
                <a:off x="2248" y="1891"/>
                <a:ext cx="2097" cy="413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stealth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34" name="Line 4">
                <a:extLst>
                  <a:ext uri="{FF2B5EF4-FFF2-40B4-BE49-F238E27FC236}">
                    <a16:creationId xmlns:a16="http://schemas.microsoft.com/office/drawing/2014/main" id="{2D767CE9-86F2-4388-8661-F77A7BC795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92" y="1175"/>
                <a:ext cx="1152" cy="1085"/>
              </a:xfrm>
              <a:prstGeom prst="line">
                <a:avLst/>
              </a:prstGeom>
              <a:ln w="19050" cap="flat" cmpd="sng" algn="ctr">
                <a:solidFill>
                  <a:schemeClr val="tx1"/>
                </a:solidFill>
                <a:prstDash val="solid"/>
                <a:round/>
                <a:headEnd type="arrow" w="med" len="med"/>
                <a:tailEnd type="arrow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35" name="Line 5">
                <a:extLst>
                  <a:ext uri="{FF2B5EF4-FFF2-40B4-BE49-F238E27FC236}">
                    <a16:creationId xmlns:a16="http://schemas.microsoft.com/office/drawing/2014/main" id="{350AA7CC-746F-4B5F-9B4C-A3312CF3A1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757" y="1115"/>
                <a:ext cx="1184" cy="0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36" name="Line 6">
                <a:extLst>
                  <a:ext uri="{FF2B5EF4-FFF2-40B4-BE49-F238E27FC236}">
                    <a16:creationId xmlns:a16="http://schemas.microsoft.com/office/drawing/2014/main" id="{4CBBA80A-5EB2-4328-8DF9-707170CF06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 flipH="1">
                <a:off x="1779" y="141"/>
                <a:ext cx="0" cy="787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37" name="Line 7">
                <a:extLst>
                  <a:ext uri="{FF2B5EF4-FFF2-40B4-BE49-F238E27FC236}">
                    <a16:creationId xmlns:a16="http://schemas.microsoft.com/office/drawing/2014/main" id="{47BF4B5E-5E93-46CB-B4B2-CF505B2635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>
                <a:off x="3685" y="193"/>
                <a:ext cx="741" cy="2010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38" name="Line 8">
                <a:extLst>
                  <a:ext uri="{FF2B5EF4-FFF2-40B4-BE49-F238E27FC236}">
                    <a16:creationId xmlns:a16="http://schemas.microsoft.com/office/drawing/2014/main" id="{95174516-D42B-4553-AA8D-C8150389E9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69" y="268"/>
                <a:ext cx="531" cy="885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39" name="Line 9">
                <a:extLst>
                  <a:ext uri="{FF2B5EF4-FFF2-40B4-BE49-F238E27FC236}">
                    <a16:creationId xmlns:a16="http://schemas.microsoft.com/office/drawing/2014/main" id="{9F55C001-25AF-470D-B35A-8D555912C3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>
                <a:off x="3172" y="1188"/>
                <a:ext cx="1201" cy="1058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40" name="Line 10">
                <a:extLst>
                  <a:ext uri="{FF2B5EF4-FFF2-40B4-BE49-F238E27FC236}">
                    <a16:creationId xmlns:a16="http://schemas.microsoft.com/office/drawing/2014/main" id="{ADDC7D66-1AA1-4EB2-AF63-ADF2244314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2" y="2399"/>
                <a:ext cx="3963" cy="0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41" name="Line 11">
                <a:extLst>
                  <a:ext uri="{FF2B5EF4-FFF2-40B4-BE49-F238E27FC236}">
                    <a16:creationId xmlns:a16="http://schemas.microsoft.com/office/drawing/2014/main" id="{5FA380BE-BD3C-410B-BA81-58DC9A255A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>
                <a:off x="386" y="793"/>
                <a:ext cx="0" cy="1425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42" name="Line 12">
                <a:extLst>
                  <a:ext uri="{FF2B5EF4-FFF2-40B4-BE49-F238E27FC236}">
                    <a16:creationId xmlns:a16="http://schemas.microsoft.com/office/drawing/2014/main" id="{34847395-A882-4D43-8F16-C8084741B9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>
                <a:off x="531" y="773"/>
                <a:ext cx="1092" cy="281"/>
              </a:xfrm>
              <a:prstGeom prst="line">
                <a:avLst/>
              </a:prstGeom>
              <a:ln w="19050" cap="flat" cmpd="sng" algn="ctr">
                <a:solidFill>
                  <a:schemeClr val="tx1"/>
                </a:solidFill>
                <a:prstDash val="solid"/>
                <a:round/>
                <a:headEnd type="arrow" w="med" len="med"/>
                <a:tailEnd type="arrow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43" name="Line 13">
                <a:extLst>
                  <a:ext uri="{FF2B5EF4-FFF2-40B4-BE49-F238E27FC236}">
                    <a16:creationId xmlns:a16="http://schemas.microsoft.com/office/drawing/2014/main" id="{B3344BBE-93CA-43EC-9577-274450EFC9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27" y="211"/>
                <a:ext cx="1217" cy="483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44" name="Line 14">
                <a:extLst>
                  <a:ext uri="{FF2B5EF4-FFF2-40B4-BE49-F238E27FC236}">
                    <a16:creationId xmlns:a16="http://schemas.microsoft.com/office/drawing/2014/main" id="{B789DE55-0E8C-4A67-91C0-333EF26C4F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>
                <a:off x="1818" y="168"/>
                <a:ext cx="1137" cy="859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45" name="Line 15">
                <a:extLst>
                  <a:ext uri="{FF2B5EF4-FFF2-40B4-BE49-F238E27FC236}">
                    <a16:creationId xmlns:a16="http://schemas.microsoft.com/office/drawing/2014/main" id="{782BE744-9BB9-44B2-BBB2-CD7A756DC6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772" y="162"/>
                <a:ext cx="1765" cy="0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46" name="Line 16">
                <a:extLst>
                  <a:ext uri="{FF2B5EF4-FFF2-40B4-BE49-F238E27FC236}">
                    <a16:creationId xmlns:a16="http://schemas.microsoft.com/office/drawing/2014/main" id="{1F215F5E-B231-4B38-BB43-09CDAED03F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>
                <a:off x="1756" y="1094"/>
                <a:ext cx="367" cy="599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stealth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47" name="Line 17">
                <a:extLst>
                  <a:ext uri="{FF2B5EF4-FFF2-40B4-BE49-F238E27FC236}">
                    <a16:creationId xmlns:a16="http://schemas.microsoft.com/office/drawing/2014/main" id="{6DA8B7A1-29EC-405B-A135-D8AF1EB42B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209" y="1190"/>
                <a:ext cx="746" cy="654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48" name="Line 18">
                <a:extLst>
                  <a:ext uri="{FF2B5EF4-FFF2-40B4-BE49-F238E27FC236}">
                    <a16:creationId xmlns:a16="http://schemas.microsoft.com/office/drawing/2014/main" id="{6B7D71C0-7339-4646-B3DF-1640351E91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4" y="1885"/>
                <a:ext cx="1657" cy="475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49" name="Oval 19">
                <a:extLst>
                  <a:ext uri="{FF2B5EF4-FFF2-40B4-BE49-F238E27FC236}">
                    <a16:creationId xmlns:a16="http://schemas.microsoft.com/office/drawing/2014/main" id="{72BACACE-6B34-452D-B47A-D44AC96601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" y="567"/>
                <a:ext cx="284" cy="283"/>
              </a:xfrm>
              <a:prstGeom prst="ellipse">
                <a:avLst/>
              </a:prstGeom>
              <a:solidFill>
                <a:srgbClr val="A6A6A6"/>
              </a:solidFill>
              <a:ln w="12700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00000"/>
                  </a:lnSpc>
                </a:pPr>
                <a:r>
                  <a:rPr lang="sl-SI" dirty="0">
                    <a:ea typeface="Lucida Sans" charset="0"/>
                    <a:cs typeface="Lucida Sans" charset="0"/>
                  </a:rPr>
                  <a:t>0</a:t>
                </a:r>
                <a:endParaRPr lang="en-US" sz="1800" dirty="0">
                  <a:solidFill>
                    <a:schemeClr val="tx1"/>
                  </a:solidFill>
                  <a:ea typeface="Lucida Sans" charset="0"/>
                  <a:cs typeface="Lucida Sans" charset="0"/>
                </a:endParaRPr>
              </a:p>
            </p:txBody>
          </p:sp>
          <p:sp>
            <p:nvSpPr>
              <p:cNvPr id="150" name="Oval 20">
                <a:extLst>
                  <a:ext uri="{FF2B5EF4-FFF2-40B4-BE49-F238E27FC236}">
                    <a16:creationId xmlns:a16="http://schemas.microsoft.com/office/drawing/2014/main" id="{1CB80705-AB22-4242-BC32-E4129D1870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" y="2236"/>
                <a:ext cx="284" cy="283"/>
              </a:xfrm>
              <a:prstGeom prst="ellipse">
                <a:avLst/>
              </a:prstGeom>
              <a:solidFill>
                <a:srgbClr val="A6A6A6"/>
              </a:solidFill>
              <a:ln w="12700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0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4</a:t>
                </a:r>
              </a:p>
            </p:txBody>
          </p:sp>
          <p:sp>
            <p:nvSpPr>
              <p:cNvPr id="151" name="Oval 21">
                <a:extLst>
                  <a:ext uri="{FF2B5EF4-FFF2-40B4-BE49-F238E27FC236}">
                    <a16:creationId xmlns:a16="http://schemas.microsoft.com/office/drawing/2014/main" id="{29DF845A-4E06-4830-8ED6-DAD88AEC24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45" y="953"/>
                <a:ext cx="283" cy="284"/>
              </a:xfrm>
              <a:prstGeom prst="ellipse">
                <a:avLst/>
              </a:prstGeom>
              <a:solidFill>
                <a:srgbClr val="A6A6A6"/>
              </a:solidFill>
              <a:ln w="12700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00000"/>
                  </a:lnSpc>
                </a:pPr>
                <a:r>
                  <a:rPr lang="en-US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7</a:t>
                </a:r>
              </a:p>
            </p:txBody>
          </p:sp>
          <p:sp>
            <p:nvSpPr>
              <p:cNvPr id="152" name="Oval 22">
                <a:extLst>
                  <a:ext uri="{FF2B5EF4-FFF2-40B4-BE49-F238E27FC236}">
                    <a16:creationId xmlns:a16="http://schemas.microsoft.com/office/drawing/2014/main" id="{85E921F3-BFF4-4C3D-B2FC-1F6DBCE597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34" y="6"/>
                <a:ext cx="283" cy="284"/>
              </a:xfrm>
              <a:prstGeom prst="ellipse">
                <a:avLst/>
              </a:prstGeom>
              <a:solidFill>
                <a:srgbClr val="A6A6A6"/>
              </a:solidFill>
              <a:ln w="12700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0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1</a:t>
                </a:r>
              </a:p>
            </p:txBody>
          </p:sp>
          <p:sp>
            <p:nvSpPr>
              <p:cNvPr id="153" name="Oval 23">
                <a:extLst>
                  <a:ext uri="{FF2B5EF4-FFF2-40B4-BE49-F238E27FC236}">
                    <a16:creationId xmlns:a16="http://schemas.microsoft.com/office/drawing/2014/main" id="{BD1EDF02-1627-4F7C-AC84-1D3E7C8329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0" y="0"/>
                <a:ext cx="284" cy="283"/>
              </a:xfrm>
              <a:prstGeom prst="ellipse">
                <a:avLst/>
              </a:prstGeom>
              <a:solidFill>
                <a:srgbClr val="A6A6A6"/>
              </a:solidFill>
              <a:ln w="12700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0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3</a:t>
                </a:r>
              </a:p>
            </p:txBody>
          </p:sp>
          <p:sp>
            <p:nvSpPr>
              <p:cNvPr id="154" name="Oval 24">
                <a:extLst>
                  <a:ext uri="{FF2B5EF4-FFF2-40B4-BE49-F238E27FC236}">
                    <a16:creationId xmlns:a16="http://schemas.microsoft.com/office/drawing/2014/main" id="{606BE007-39E4-4012-8254-61D0ECDB0F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48" y="1703"/>
                <a:ext cx="284" cy="283"/>
              </a:xfrm>
              <a:prstGeom prst="ellipse">
                <a:avLst/>
              </a:prstGeom>
              <a:solidFill>
                <a:srgbClr val="A6A6A6"/>
              </a:solidFill>
              <a:ln w="12700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0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5</a:t>
                </a:r>
              </a:p>
            </p:txBody>
          </p:sp>
          <p:sp>
            <p:nvSpPr>
              <p:cNvPr id="155" name="Oval 25">
                <a:extLst>
                  <a:ext uri="{FF2B5EF4-FFF2-40B4-BE49-F238E27FC236}">
                    <a16:creationId xmlns:a16="http://schemas.microsoft.com/office/drawing/2014/main" id="{8A5D4CB0-1455-42F3-9C8D-3F5D01265F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62" y="974"/>
                <a:ext cx="284" cy="283"/>
              </a:xfrm>
              <a:prstGeom prst="ellipse">
                <a:avLst/>
              </a:prstGeom>
              <a:solidFill>
                <a:srgbClr val="A6A6A6"/>
              </a:solidFill>
              <a:ln w="12700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0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2</a:t>
                </a:r>
              </a:p>
            </p:txBody>
          </p:sp>
          <p:sp>
            <p:nvSpPr>
              <p:cNvPr id="156" name="Oval 26">
                <a:extLst>
                  <a:ext uri="{FF2B5EF4-FFF2-40B4-BE49-F238E27FC236}">
                    <a16:creationId xmlns:a16="http://schemas.microsoft.com/office/drawing/2014/main" id="{72578D53-E845-4419-B036-56D16448C0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48" y="2221"/>
                <a:ext cx="284" cy="284"/>
              </a:xfrm>
              <a:prstGeom prst="ellipse">
                <a:avLst/>
              </a:prstGeom>
              <a:solidFill>
                <a:srgbClr val="A6A6A6"/>
              </a:solidFill>
              <a:ln w="12700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0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6</a:t>
                </a:r>
              </a:p>
            </p:txBody>
          </p:sp>
          <p:sp>
            <p:nvSpPr>
              <p:cNvPr id="157" name="Oval 28">
                <a:extLst>
                  <a:ext uri="{FF2B5EF4-FFF2-40B4-BE49-F238E27FC236}">
                    <a16:creationId xmlns:a16="http://schemas.microsoft.com/office/drawing/2014/main" id="{17F9CC45-917B-4DDF-98EF-D532B76FA3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21" y="1334"/>
                <a:ext cx="425" cy="205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6</a:t>
                </a:r>
              </a:p>
            </p:txBody>
          </p:sp>
          <p:sp>
            <p:nvSpPr>
              <p:cNvPr id="158" name="Oval 29">
                <a:extLst>
                  <a:ext uri="{FF2B5EF4-FFF2-40B4-BE49-F238E27FC236}">
                    <a16:creationId xmlns:a16="http://schemas.microsoft.com/office/drawing/2014/main" id="{158CCC6D-6912-4C1C-A716-14FC2BF9E9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" y="1296"/>
                <a:ext cx="348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sl-SI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-</a:t>
                </a:r>
                <a:r>
                  <a:rPr lang="en-US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9</a:t>
                </a:r>
              </a:p>
            </p:txBody>
          </p:sp>
          <p:sp>
            <p:nvSpPr>
              <p:cNvPr id="159" name="Oval 30">
                <a:extLst>
                  <a:ext uri="{FF2B5EF4-FFF2-40B4-BE49-F238E27FC236}">
                    <a16:creationId xmlns:a16="http://schemas.microsoft.com/office/drawing/2014/main" id="{7FBE6180-3913-4BEF-9B1B-BDE55D7B17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1" y="814"/>
                <a:ext cx="212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8</a:t>
                </a:r>
              </a:p>
            </p:txBody>
          </p:sp>
          <p:sp>
            <p:nvSpPr>
              <p:cNvPr id="160" name="Oval 31">
                <a:extLst>
                  <a:ext uri="{FF2B5EF4-FFF2-40B4-BE49-F238E27FC236}">
                    <a16:creationId xmlns:a16="http://schemas.microsoft.com/office/drawing/2014/main" id="{630C1C2E-E619-47F1-9A0D-664560037F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60" y="1934"/>
                <a:ext cx="263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4</a:t>
                </a:r>
              </a:p>
            </p:txBody>
          </p:sp>
          <p:sp>
            <p:nvSpPr>
              <p:cNvPr id="161" name="Oval 32">
                <a:extLst>
                  <a:ext uri="{FF2B5EF4-FFF2-40B4-BE49-F238E27FC236}">
                    <a16:creationId xmlns:a16="http://schemas.microsoft.com/office/drawing/2014/main" id="{F0EE4956-FEE7-4E6C-94F2-291CF79B4B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49" y="1601"/>
                <a:ext cx="255" cy="205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5</a:t>
                </a:r>
              </a:p>
            </p:txBody>
          </p:sp>
          <p:sp>
            <p:nvSpPr>
              <p:cNvPr id="162" name="Oval 33">
                <a:extLst>
                  <a:ext uri="{FF2B5EF4-FFF2-40B4-BE49-F238E27FC236}">
                    <a16:creationId xmlns:a16="http://schemas.microsoft.com/office/drawing/2014/main" id="{0EC2742C-E46A-48C9-8595-2C658FD5FF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4" y="1027"/>
                <a:ext cx="283" cy="205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7</a:t>
                </a:r>
              </a:p>
            </p:txBody>
          </p:sp>
          <p:sp>
            <p:nvSpPr>
              <p:cNvPr id="163" name="Oval 34">
                <a:extLst>
                  <a:ext uri="{FF2B5EF4-FFF2-40B4-BE49-F238E27FC236}">
                    <a16:creationId xmlns:a16="http://schemas.microsoft.com/office/drawing/2014/main" id="{BA1B997A-4094-4BB1-AFFD-9549D0752C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0" y="1395"/>
                <a:ext cx="277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sl-SI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-</a:t>
                </a:r>
                <a:r>
                  <a:rPr lang="en-US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1</a:t>
                </a:r>
              </a:p>
            </p:txBody>
          </p:sp>
          <p:sp>
            <p:nvSpPr>
              <p:cNvPr id="164" name="Oval 35">
                <a:extLst>
                  <a:ext uri="{FF2B5EF4-FFF2-40B4-BE49-F238E27FC236}">
                    <a16:creationId xmlns:a16="http://schemas.microsoft.com/office/drawing/2014/main" id="{1952E99F-EC9F-4E8C-B241-2851BEA53E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42" y="339"/>
                <a:ext cx="270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5</a:t>
                </a:r>
              </a:p>
            </p:txBody>
          </p:sp>
          <p:sp>
            <p:nvSpPr>
              <p:cNvPr id="165" name="Oval 36">
                <a:extLst>
                  <a:ext uri="{FF2B5EF4-FFF2-40B4-BE49-F238E27FC236}">
                    <a16:creationId xmlns:a16="http://schemas.microsoft.com/office/drawing/2014/main" id="{5D6AFF2E-86EA-43B9-B599-67615872D5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44" y="424"/>
                <a:ext cx="269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4</a:t>
                </a:r>
              </a:p>
            </p:txBody>
          </p:sp>
          <p:sp>
            <p:nvSpPr>
              <p:cNvPr id="166" name="Oval 37">
                <a:extLst>
                  <a:ext uri="{FF2B5EF4-FFF2-40B4-BE49-F238E27FC236}">
                    <a16:creationId xmlns:a16="http://schemas.microsoft.com/office/drawing/2014/main" id="{B11E2540-4D84-4325-B863-9B7FBCA848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61" y="56"/>
                <a:ext cx="403" cy="267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15</a:t>
                </a:r>
              </a:p>
            </p:txBody>
          </p:sp>
          <p:sp>
            <p:nvSpPr>
              <p:cNvPr id="167" name="Oval 38">
                <a:extLst>
                  <a:ext uri="{FF2B5EF4-FFF2-40B4-BE49-F238E27FC236}">
                    <a16:creationId xmlns:a16="http://schemas.microsoft.com/office/drawing/2014/main" id="{204E4ACB-C633-4A84-A5AE-D6B7D6A864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0" y="594"/>
                <a:ext cx="270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3</a:t>
                </a:r>
              </a:p>
            </p:txBody>
          </p:sp>
          <p:sp>
            <p:nvSpPr>
              <p:cNvPr id="168" name="Oval 39">
                <a:extLst>
                  <a:ext uri="{FF2B5EF4-FFF2-40B4-BE49-F238E27FC236}">
                    <a16:creationId xmlns:a16="http://schemas.microsoft.com/office/drawing/2014/main" id="{D1C26244-5DA3-49DA-BDBE-16205F1099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61" y="523"/>
                <a:ext cx="403" cy="237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12</a:t>
                </a:r>
              </a:p>
            </p:txBody>
          </p:sp>
          <p:sp>
            <p:nvSpPr>
              <p:cNvPr id="169" name="Oval 40">
                <a:extLst>
                  <a:ext uri="{FF2B5EF4-FFF2-40B4-BE49-F238E27FC236}">
                    <a16:creationId xmlns:a16="http://schemas.microsoft.com/office/drawing/2014/main" id="{5CAC9980-3290-4868-A32A-CA1F866E23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18" y="2317"/>
                <a:ext cx="446" cy="343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sl-SI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-</a:t>
                </a:r>
                <a:r>
                  <a:rPr lang="en-US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20</a:t>
                </a:r>
              </a:p>
            </p:txBody>
          </p:sp>
          <p:sp>
            <p:nvSpPr>
              <p:cNvPr id="170" name="Oval 41">
                <a:extLst>
                  <a:ext uri="{FF2B5EF4-FFF2-40B4-BE49-F238E27FC236}">
                    <a16:creationId xmlns:a16="http://schemas.microsoft.com/office/drawing/2014/main" id="{E9489B71-43A8-4E0C-9C99-DADE6A8257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06" y="1955"/>
                <a:ext cx="347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13</a:t>
                </a:r>
              </a:p>
            </p:txBody>
          </p:sp>
          <p:sp>
            <p:nvSpPr>
              <p:cNvPr id="171" name="Oval 42">
                <a:extLst>
                  <a:ext uri="{FF2B5EF4-FFF2-40B4-BE49-F238E27FC236}">
                    <a16:creationId xmlns:a16="http://schemas.microsoft.com/office/drawing/2014/main" id="{86E88600-71A7-4AE4-9491-4793CD8E03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44" y="1466"/>
                <a:ext cx="348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11</a:t>
                </a:r>
              </a:p>
            </p:txBody>
          </p:sp>
          <p:sp>
            <p:nvSpPr>
              <p:cNvPr id="172" name="Oval 43">
                <a:extLst>
                  <a:ext uri="{FF2B5EF4-FFF2-40B4-BE49-F238E27FC236}">
                    <a16:creationId xmlns:a16="http://schemas.microsoft.com/office/drawing/2014/main" id="{DA430E76-4DAA-4333-A470-24FFD75D85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1" y="963"/>
                <a:ext cx="348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9</a:t>
                </a:r>
              </a:p>
            </p:txBody>
          </p:sp>
          <p:sp>
            <p:nvSpPr>
              <p:cNvPr id="173" name="Oval 28">
                <a:extLst>
                  <a:ext uri="{FF2B5EF4-FFF2-40B4-BE49-F238E27FC236}">
                    <a16:creationId xmlns:a16="http://schemas.microsoft.com/office/drawing/2014/main" id="{8FA8AC3A-5199-4C02-986F-328F1A0DC8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9" y="1307"/>
                <a:ext cx="425" cy="205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sl-SI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3</a:t>
                </a:r>
                <a:endParaRPr lang="en-US" sz="1800" dirty="0">
                  <a:solidFill>
                    <a:schemeClr val="tx1"/>
                  </a:solidFill>
                  <a:ea typeface="Lucida Sans" charset="0"/>
                  <a:cs typeface="Lucida Sans" charset="0"/>
                </a:endParaRPr>
              </a:p>
            </p:txBody>
          </p:sp>
        </p:grpSp>
        <p:sp>
          <p:nvSpPr>
            <p:cNvPr id="132" name="Line 16">
              <a:extLst>
                <a:ext uri="{FF2B5EF4-FFF2-40B4-BE49-F238E27FC236}">
                  <a16:creationId xmlns:a16="http://schemas.microsoft.com/office/drawing/2014/main" id="{F35AC90D-3E02-463E-AB67-11321BB7C40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 flipH="1" flipV="1">
              <a:off x="3087295" y="2128236"/>
              <a:ext cx="480219" cy="859230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headEnd type="stealth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sl-SI"/>
            </a:p>
          </p:txBody>
        </p:sp>
      </p:grpSp>
    </p:spTree>
    <p:extLst>
      <p:ext uri="{BB962C8B-B14F-4D97-AF65-F5344CB8AC3E}">
        <p14:creationId xmlns:p14="http://schemas.microsoft.com/office/powerpoint/2010/main" val="3351770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87">
            <a:extLst>
              <a:ext uri="{FF2B5EF4-FFF2-40B4-BE49-F238E27FC236}">
                <a16:creationId xmlns:a16="http://schemas.microsoft.com/office/drawing/2014/main" id="{F0F472E8-F18E-4237-827D-919CA21C09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69190"/>
              </p:ext>
            </p:extLst>
          </p:nvPr>
        </p:nvGraphicFramePr>
        <p:xfrm>
          <a:off x="274963" y="3584455"/>
          <a:ext cx="6096000" cy="296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31860704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598552089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12832858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89973263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2208506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41734079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758677329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2044554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-9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48896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892939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308524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71718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4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-20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974481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-1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26892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470508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13</a:t>
                      </a:r>
                      <a:endParaRPr lang="en-SI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-1</a:t>
                      </a:r>
                      <a:endParaRPr lang="en-SI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21442537"/>
                  </a:ext>
                </a:extLst>
              </a:tr>
            </a:tbl>
          </a:graphicData>
        </a:graphic>
      </p:graphicFrame>
      <p:grpSp>
        <p:nvGrpSpPr>
          <p:cNvPr id="130" name="Group 129">
            <a:extLst>
              <a:ext uri="{FF2B5EF4-FFF2-40B4-BE49-F238E27FC236}">
                <a16:creationId xmlns:a16="http://schemas.microsoft.com/office/drawing/2014/main" id="{79453DE7-B9F5-4B18-9506-1273F2FBB22C}"/>
              </a:ext>
            </a:extLst>
          </p:cNvPr>
          <p:cNvGrpSpPr/>
          <p:nvPr/>
        </p:nvGrpSpPr>
        <p:grpSpPr>
          <a:xfrm>
            <a:off x="3706667" y="306825"/>
            <a:ext cx="5328592" cy="2781409"/>
            <a:chOff x="395536" y="332656"/>
            <a:chExt cx="7005638" cy="4224424"/>
          </a:xfrm>
        </p:grpSpPr>
        <p:grpSp>
          <p:nvGrpSpPr>
            <p:cNvPr id="131" name="Group 44">
              <a:extLst>
                <a:ext uri="{FF2B5EF4-FFF2-40B4-BE49-F238E27FC236}">
                  <a16:creationId xmlns:a16="http://schemas.microsoft.com/office/drawing/2014/main" id="{E5DEAB23-B6FF-4E7C-86DA-C05539C4E37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5536" y="332656"/>
              <a:ext cx="7005638" cy="4224424"/>
              <a:chOff x="219" y="0"/>
              <a:chExt cx="4413" cy="2660"/>
            </a:xfrm>
          </p:grpSpPr>
          <p:sp>
            <p:nvSpPr>
              <p:cNvPr id="133" name="Line 3">
                <a:extLst>
                  <a:ext uri="{FF2B5EF4-FFF2-40B4-BE49-F238E27FC236}">
                    <a16:creationId xmlns:a16="http://schemas.microsoft.com/office/drawing/2014/main" id="{1CDDC68A-4E73-4A59-AB71-A0F73FFA95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>
                <a:off x="2248" y="1891"/>
                <a:ext cx="2097" cy="413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stealth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34" name="Line 4">
                <a:extLst>
                  <a:ext uri="{FF2B5EF4-FFF2-40B4-BE49-F238E27FC236}">
                    <a16:creationId xmlns:a16="http://schemas.microsoft.com/office/drawing/2014/main" id="{2D767CE9-86F2-4388-8661-F77A7BC795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92" y="1175"/>
                <a:ext cx="1152" cy="1085"/>
              </a:xfrm>
              <a:prstGeom prst="line">
                <a:avLst/>
              </a:prstGeom>
              <a:ln w="19050" cap="flat" cmpd="sng" algn="ctr">
                <a:solidFill>
                  <a:schemeClr val="tx1"/>
                </a:solidFill>
                <a:prstDash val="solid"/>
                <a:round/>
                <a:headEnd type="arrow" w="med" len="med"/>
                <a:tailEnd type="arrow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35" name="Line 5">
                <a:extLst>
                  <a:ext uri="{FF2B5EF4-FFF2-40B4-BE49-F238E27FC236}">
                    <a16:creationId xmlns:a16="http://schemas.microsoft.com/office/drawing/2014/main" id="{350AA7CC-746F-4B5F-9B4C-A3312CF3A1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757" y="1115"/>
                <a:ext cx="1184" cy="0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36" name="Line 6">
                <a:extLst>
                  <a:ext uri="{FF2B5EF4-FFF2-40B4-BE49-F238E27FC236}">
                    <a16:creationId xmlns:a16="http://schemas.microsoft.com/office/drawing/2014/main" id="{4CBBA80A-5EB2-4328-8DF9-707170CF06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 flipH="1">
                <a:off x="1779" y="141"/>
                <a:ext cx="0" cy="787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37" name="Line 7">
                <a:extLst>
                  <a:ext uri="{FF2B5EF4-FFF2-40B4-BE49-F238E27FC236}">
                    <a16:creationId xmlns:a16="http://schemas.microsoft.com/office/drawing/2014/main" id="{47BF4B5E-5E93-46CB-B4B2-CF505B2635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>
                <a:off x="3685" y="193"/>
                <a:ext cx="741" cy="2010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38" name="Line 8">
                <a:extLst>
                  <a:ext uri="{FF2B5EF4-FFF2-40B4-BE49-F238E27FC236}">
                    <a16:creationId xmlns:a16="http://schemas.microsoft.com/office/drawing/2014/main" id="{95174516-D42B-4553-AA8D-C8150389E9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69" y="268"/>
                <a:ext cx="531" cy="885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39" name="Line 9">
                <a:extLst>
                  <a:ext uri="{FF2B5EF4-FFF2-40B4-BE49-F238E27FC236}">
                    <a16:creationId xmlns:a16="http://schemas.microsoft.com/office/drawing/2014/main" id="{9F55C001-25AF-470D-B35A-8D555912C3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>
                <a:off x="3172" y="1188"/>
                <a:ext cx="1201" cy="1058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40" name="Line 10">
                <a:extLst>
                  <a:ext uri="{FF2B5EF4-FFF2-40B4-BE49-F238E27FC236}">
                    <a16:creationId xmlns:a16="http://schemas.microsoft.com/office/drawing/2014/main" id="{ADDC7D66-1AA1-4EB2-AF63-ADF2244314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2" y="2399"/>
                <a:ext cx="3963" cy="0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41" name="Line 11">
                <a:extLst>
                  <a:ext uri="{FF2B5EF4-FFF2-40B4-BE49-F238E27FC236}">
                    <a16:creationId xmlns:a16="http://schemas.microsoft.com/office/drawing/2014/main" id="{5FA380BE-BD3C-410B-BA81-58DC9A255A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>
                <a:off x="386" y="793"/>
                <a:ext cx="0" cy="1425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42" name="Line 12">
                <a:extLst>
                  <a:ext uri="{FF2B5EF4-FFF2-40B4-BE49-F238E27FC236}">
                    <a16:creationId xmlns:a16="http://schemas.microsoft.com/office/drawing/2014/main" id="{34847395-A882-4D43-8F16-C8084741B9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>
                <a:off x="531" y="773"/>
                <a:ext cx="1092" cy="281"/>
              </a:xfrm>
              <a:prstGeom prst="line">
                <a:avLst/>
              </a:prstGeom>
              <a:ln w="19050" cap="flat" cmpd="sng" algn="ctr">
                <a:solidFill>
                  <a:schemeClr val="tx1"/>
                </a:solidFill>
                <a:prstDash val="solid"/>
                <a:round/>
                <a:headEnd type="arrow" w="med" len="med"/>
                <a:tailEnd type="arrow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43" name="Line 13">
                <a:extLst>
                  <a:ext uri="{FF2B5EF4-FFF2-40B4-BE49-F238E27FC236}">
                    <a16:creationId xmlns:a16="http://schemas.microsoft.com/office/drawing/2014/main" id="{B3344BBE-93CA-43EC-9577-274450EFC9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27" y="211"/>
                <a:ext cx="1217" cy="483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44" name="Line 14">
                <a:extLst>
                  <a:ext uri="{FF2B5EF4-FFF2-40B4-BE49-F238E27FC236}">
                    <a16:creationId xmlns:a16="http://schemas.microsoft.com/office/drawing/2014/main" id="{B789DE55-0E8C-4A67-91C0-333EF26C4F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>
                <a:off x="1818" y="168"/>
                <a:ext cx="1137" cy="859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45" name="Line 15">
                <a:extLst>
                  <a:ext uri="{FF2B5EF4-FFF2-40B4-BE49-F238E27FC236}">
                    <a16:creationId xmlns:a16="http://schemas.microsoft.com/office/drawing/2014/main" id="{782BE744-9BB9-44B2-BBB2-CD7A756DC6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772" y="162"/>
                <a:ext cx="1765" cy="0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46" name="Line 16">
                <a:extLst>
                  <a:ext uri="{FF2B5EF4-FFF2-40B4-BE49-F238E27FC236}">
                    <a16:creationId xmlns:a16="http://schemas.microsoft.com/office/drawing/2014/main" id="{1F215F5E-B231-4B38-BB43-09CDAED03F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>
                <a:off x="1756" y="1094"/>
                <a:ext cx="367" cy="599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stealth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47" name="Line 17">
                <a:extLst>
                  <a:ext uri="{FF2B5EF4-FFF2-40B4-BE49-F238E27FC236}">
                    <a16:creationId xmlns:a16="http://schemas.microsoft.com/office/drawing/2014/main" id="{6DA8B7A1-29EC-405B-A135-D8AF1EB42B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209" y="1190"/>
                <a:ext cx="746" cy="654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48" name="Line 18">
                <a:extLst>
                  <a:ext uri="{FF2B5EF4-FFF2-40B4-BE49-F238E27FC236}">
                    <a16:creationId xmlns:a16="http://schemas.microsoft.com/office/drawing/2014/main" id="{6B7D71C0-7339-4646-B3DF-1640351E91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4" y="1885"/>
                <a:ext cx="1657" cy="475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49" name="Oval 19">
                <a:extLst>
                  <a:ext uri="{FF2B5EF4-FFF2-40B4-BE49-F238E27FC236}">
                    <a16:creationId xmlns:a16="http://schemas.microsoft.com/office/drawing/2014/main" id="{72BACACE-6B34-452D-B47A-D44AC96601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" y="567"/>
                <a:ext cx="284" cy="283"/>
              </a:xfrm>
              <a:prstGeom prst="ellipse">
                <a:avLst/>
              </a:prstGeom>
              <a:solidFill>
                <a:srgbClr val="A6A6A6"/>
              </a:solidFill>
              <a:ln w="12700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00000"/>
                  </a:lnSpc>
                </a:pPr>
                <a:r>
                  <a:rPr lang="sl-SI" dirty="0">
                    <a:ea typeface="Lucida Sans" charset="0"/>
                    <a:cs typeface="Lucida Sans" charset="0"/>
                  </a:rPr>
                  <a:t>0</a:t>
                </a:r>
                <a:endParaRPr lang="en-US" sz="1800" dirty="0">
                  <a:solidFill>
                    <a:schemeClr val="tx1"/>
                  </a:solidFill>
                  <a:ea typeface="Lucida Sans" charset="0"/>
                  <a:cs typeface="Lucida Sans" charset="0"/>
                </a:endParaRPr>
              </a:p>
            </p:txBody>
          </p:sp>
          <p:sp>
            <p:nvSpPr>
              <p:cNvPr id="150" name="Oval 20">
                <a:extLst>
                  <a:ext uri="{FF2B5EF4-FFF2-40B4-BE49-F238E27FC236}">
                    <a16:creationId xmlns:a16="http://schemas.microsoft.com/office/drawing/2014/main" id="{1CB80705-AB22-4242-BC32-E4129D1870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" y="2236"/>
                <a:ext cx="284" cy="283"/>
              </a:xfrm>
              <a:prstGeom prst="ellipse">
                <a:avLst/>
              </a:prstGeom>
              <a:solidFill>
                <a:srgbClr val="A6A6A6"/>
              </a:solidFill>
              <a:ln w="12700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0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4</a:t>
                </a:r>
              </a:p>
            </p:txBody>
          </p:sp>
          <p:sp>
            <p:nvSpPr>
              <p:cNvPr id="151" name="Oval 21">
                <a:extLst>
                  <a:ext uri="{FF2B5EF4-FFF2-40B4-BE49-F238E27FC236}">
                    <a16:creationId xmlns:a16="http://schemas.microsoft.com/office/drawing/2014/main" id="{29DF845A-4E06-4830-8ED6-DAD88AEC24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45" y="953"/>
                <a:ext cx="283" cy="284"/>
              </a:xfrm>
              <a:prstGeom prst="ellipse">
                <a:avLst/>
              </a:prstGeom>
              <a:solidFill>
                <a:srgbClr val="A6A6A6"/>
              </a:solidFill>
              <a:ln w="12700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00000"/>
                  </a:lnSpc>
                </a:pPr>
                <a:r>
                  <a:rPr lang="en-US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7</a:t>
                </a:r>
              </a:p>
            </p:txBody>
          </p:sp>
          <p:sp>
            <p:nvSpPr>
              <p:cNvPr id="152" name="Oval 22">
                <a:extLst>
                  <a:ext uri="{FF2B5EF4-FFF2-40B4-BE49-F238E27FC236}">
                    <a16:creationId xmlns:a16="http://schemas.microsoft.com/office/drawing/2014/main" id="{85E921F3-BFF4-4C3D-B2FC-1F6DBCE597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34" y="6"/>
                <a:ext cx="283" cy="284"/>
              </a:xfrm>
              <a:prstGeom prst="ellipse">
                <a:avLst/>
              </a:prstGeom>
              <a:solidFill>
                <a:srgbClr val="A6A6A6"/>
              </a:solidFill>
              <a:ln w="12700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0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1</a:t>
                </a:r>
              </a:p>
            </p:txBody>
          </p:sp>
          <p:sp>
            <p:nvSpPr>
              <p:cNvPr id="153" name="Oval 23">
                <a:extLst>
                  <a:ext uri="{FF2B5EF4-FFF2-40B4-BE49-F238E27FC236}">
                    <a16:creationId xmlns:a16="http://schemas.microsoft.com/office/drawing/2014/main" id="{BD1EDF02-1627-4F7C-AC84-1D3E7C8329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0" y="0"/>
                <a:ext cx="284" cy="283"/>
              </a:xfrm>
              <a:prstGeom prst="ellipse">
                <a:avLst/>
              </a:prstGeom>
              <a:solidFill>
                <a:srgbClr val="A6A6A6"/>
              </a:solidFill>
              <a:ln w="12700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0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3</a:t>
                </a:r>
              </a:p>
            </p:txBody>
          </p:sp>
          <p:sp>
            <p:nvSpPr>
              <p:cNvPr id="154" name="Oval 24">
                <a:extLst>
                  <a:ext uri="{FF2B5EF4-FFF2-40B4-BE49-F238E27FC236}">
                    <a16:creationId xmlns:a16="http://schemas.microsoft.com/office/drawing/2014/main" id="{606BE007-39E4-4012-8254-61D0ECDB0F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48" y="1703"/>
                <a:ext cx="284" cy="283"/>
              </a:xfrm>
              <a:prstGeom prst="ellipse">
                <a:avLst/>
              </a:prstGeom>
              <a:solidFill>
                <a:srgbClr val="A6A6A6"/>
              </a:solidFill>
              <a:ln w="12700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0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5</a:t>
                </a:r>
              </a:p>
            </p:txBody>
          </p:sp>
          <p:sp>
            <p:nvSpPr>
              <p:cNvPr id="155" name="Oval 25">
                <a:extLst>
                  <a:ext uri="{FF2B5EF4-FFF2-40B4-BE49-F238E27FC236}">
                    <a16:creationId xmlns:a16="http://schemas.microsoft.com/office/drawing/2014/main" id="{8A5D4CB0-1455-42F3-9C8D-3F5D01265F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62" y="974"/>
                <a:ext cx="284" cy="283"/>
              </a:xfrm>
              <a:prstGeom prst="ellipse">
                <a:avLst/>
              </a:prstGeom>
              <a:solidFill>
                <a:srgbClr val="A6A6A6"/>
              </a:solidFill>
              <a:ln w="12700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0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2</a:t>
                </a:r>
              </a:p>
            </p:txBody>
          </p:sp>
          <p:sp>
            <p:nvSpPr>
              <p:cNvPr id="156" name="Oval 26">
                <a:extLst>
                  <a:ext uri="{FF2B5EF4-FFF2-40B4-BE49-F238E27FC236}">
                    <a16:creationId xmlns:a16="http://schemas.microsoft.com/office/drawing/2014/main" id="{72578D53-E845-4419-B036-56D16448C0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48" y="2221"/>
                <a:ext cx="284" cy="284"/>
              </a:xfrm>
              <a:prstGeom prst="ellipse">
                <a:avLst/>
              </a:prstGeom>
              <a:solidFill>
                <a:srgbClr val="A6A6A6"/>
              </a:solidFill>
              <a:ln w="12700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0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6</a:t>
                </a:r>
              </a:p>
            </p:txBody>
          </p:sp>
          <p:sp>
            <p:nvSpPr>
              <p:cNvPr id="157" name="Oval 28">
                <a:extLst>
                  <a:ext uri="{FF2B5EF4-FFF2-40B4-BE49-F238E27FC236}">
                    <a16:creationId xmlns:a16="http://schemas.microsoft.com/office/drawing/2014/main" id="{17F9CC45-917B-4DDF-98EF-D532B76FA3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21" y="1334"/>
                <a:ext cx="425" cy="205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6</a:t>
                </a:r>
              </a:p>
            </p:txBody>
          </p:sp>
          <p:sp>
            <p:nvSpPr>
              <p:cNvPr id="158" name="Oval 29">
                <a:extLst>
                  <a:ext uri="{FF2B5EF4-FFF2-40B4-BE49-F238E27FC236}">
                    <a16:creationId xmlns:a16="http://schemas.microsoft.com/office/drawing/2014/main" id="{158CCC6D-6912-4C1C-A716-14FC2BF9E9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" y="1296"/>
                <a:ext cx="348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sl-SI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-</a:t>
                </a:r>
                <a:r>
                  <a:rPr lang="en-US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9</a:t>
                </a:r>
              </a:p>
            </p:txBody>
          </p:sp>
          <p:sp>
            <p:nvSpPr>
              <p:cNvPr id="159" name="Oval 30">
                <a:extLst>
                  <a:ext uri="{FF2B5EF4-FFF2-40B4-BE49-F238E27FC236}">
                    <a16:creationId xmlns:a16="http://schemas.microsoft.com/office/drawing/2014/main" id="{7FBE6180-3913-4BEF-9B1B-BDE55D7B17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1" y="814"/>
                <a:ext cx="212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8</a:t>
                </a:r>
              </a:p>
            </p:txBody>
          </p:sp>
          <p:sp>
            <p:nvSpPr>
              <p:cNvPr id="160" name="Oval 31">
                <a:extLst>
                  <a:ext uri="{FF2B5EF4-FFF2-40B4-BE49-F238E27FC236}">
                    <a16:creationId xmlns:a16="http://schemas.microsoft.com/office/drawing/2014/main" id="{630C1C2E-E619-47F1-9A0D-664560037F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60" y="1934"/>
                <a:ext cx="263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4</a:t>
                </a:r>
              </a:p>
            </p:txBody>
          </p:sp>
          <p:sp>
            <p:nvSpPr>
              <p:cNvPr id="161" name="Oval 32">
                <a:extLst>
                  <a:ext uri="{FF2B5EF4-FFF2-40B4-BE49-F238E27FC236}">
                    <a16:creationId xmlns:a16="http://schemas.microsoft.com/office/drawing/2014/main" id="{F0EE4956-FEE7-4E6C-94F2-291CF79B4B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49" y="1601"/>
                <a:ext cx="255" cy="205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5</a:t>
                </a:r>
              </a:p>
            </p:txBody>
          </p:sp>
          <p:sp>
            <p:nvSpPr>
              <p:cNvPr id="162" name="Oval 33">
                <a:extLst>
                  <a:ext uri="{FF2B5EF4-FFF2-40B4-BE49-F238E27FC236}">
                    <a16:creationId xmlns:a16="http://schemas.microsoft.com/office/drawing/2014/main" id="{0EC2742C-E46A-48C9-8595-2C658FD5FF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4" y="1027"/>
                <a:ext cx="283" cy="205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7</a:t>
                </a:r>
              </a:p>
            </p:txBody>
          </p:sp>
          <p:sp>
            <p:nvSpPr>
              <p:cNvPr id="163" name="Oval 34">
                <a:extLst>
                  <a:ext uri="{FF2B5EF4-FFF2-40B4-BE49-F238E27FC236}">
                    <a16:creationId xmlns:a16="http://schemas.microsoft.com/office/drawing/2014/main" id="{BA1B997A-4094-4BB1-AFFD-9549D0752C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0" y="1395"/>
                <a:ext cx="277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sl-SI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-</a:t>
                </a:r>
                <a:r>
                  <a:rPr lang="en-US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1</a:t>
                </a:r>
              </a:p>
            </p:txBody>
          </p:sp>
          <p:sp>
            <p:nvSpPr>
              <p:cNvPr id="164" name="Oval 35">
                <a:extLst>
                  <a:ext uri="{FF2B5EF4-FFF2-40B4-BE49-F238E27FC236}">
                    <a16:creationId xmlns:a16="http://schemas.microsoft.com/office/drawing/2014/main" id="{1952E99F-EC9F-4E8C-B241-2851BEA53E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42" y="339"/>
                <a:ext cx="270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5</a:t>
                </a:r>
              </a:p>
            </p:txBody>
          </p:sp>
          <p:sp>
            <p:nvSpPr>
              <p:cNvPr id="165" name="Oval 36">
                <a:extLst>
                  <a:ext uri="{FF2B5EF4-FFF2-40B4-BE49-F238E27FC236}">
                    <a16:creationId xmlns:a16="http://schemas.microsoft.com/office/drawing/2014/main" id="{5D6AFF2E-86EA-43B9-B599-67615872D5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44" y="424"/>
                <a:ext cx="269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4</a:t>
                </a:r>
              </a:p>
            </p:txBody>
          </p:sp>
          <p:sp>
            <p:nvSpPr>
              <p:cNvPr id="166" name="Oval 37">
                <a:extLst>
                  <a:ext uri="{FF2B5EF4-FFF2-40B4-BE49-F238E27FC236}">
                    <a16:creationId xmlns:a16="http://schemas.microsoft.com/office/drawing/2014/main" id="{B11E2540-4D84-4325-B863-9B7FBCA848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61" y="56"/>
                <a:ext cx="403" cy="267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15</a:t>
                </a:r>
              </a:p>
            </p:txBody>
          </p:sp>
          <p:sp>
            <p:nvSpPr>
              <p:cNvPr id="167" name="Oval 38">
                <a:extLst>
                  <a:ext uri="{FF2B5EF4-FFF2-40B4-BE49-F238E27FC236}">
                    <a16:creationId xmlns:a16="http://schemas.microsoft.com/office/drawing/2014/main" id="{204E4ACB-C633-4A84-A5AE-D6B7D6A864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0" y="594"/>
                <a:ext cx="270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3</a:t>
                </a:r>
              </a:p>
            </p:txBody>
          </p:sp>
          <p:sp>
            <p:nvSpPr>
              <p:cNvPr id="168" name="Oval 39">
                <a:extLst>
                  <a:ext uri="{FF2B5EF4-FFF2-40B4-BE49-F238E27FC236}">
                    <a16:creationId xmlns:a16="http://schemas.microsoft.com/office/drawing/2014/main" id="{D1C26244-5DA3-49DA-BDBE-16205F1099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61" y="523"/>
                <a:ext cx="403" cy="237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12</a:t>
                </a:r>
              </a:p>
            </p:txBody>
          </p:sp>
          <p:sp>
            <p:nvSpPr>
              <p:cNvPr id="169" name="Oval 40">
                <a:extLst>
                  <a:ext uri="{FF2B5EF4-FFF2-40B4-BE49-F238E27FC236}">
                    <a16:creationId xmlns:a16="http://schemas.microsoft.com/office/drawing/2014/main" id="{5CAC9980-3290-4868-A32A-CA1F866E23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18" y="2317"/>
                <a:ext cx="446" cy="343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sl-SI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-</a:t>
                </a:r>
                <a:r>
                  <a:rPr lang="en-US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20</a:t>
                </a:r>
              </a:p>
            </p:txBody>
          </p:sp>
          <p:sp>
            <p:nvSpPr>
              <p:cNvPr id="170" name="Oval 41">
                <a:extLst>
                  <a:ext uri="{FF2B5EF4-FFF2-40B4-BE49-F238E27FC236}">
                    <a16:creationId xmlns:a16="http://schemas.microsoft.com/office/drawing/2014/main" id="{E9489B71-43A8-4E0C-9C99-DADE6A8257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06" y="1955"/>
                <a:ext cx="347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13</a:t>
                </a:r>
              </a:p>
            </p:txBody>
          </p:sp>
          <p:sp>
            <p:nvSpPr>
              <p:cNvPr id="171" name="Oval 42">
                <a:extLst>
                  <a:ext uri="{FF2B5EF4-FFF2-40B4-BE49-F238E27FC236}">
                    <a16:creationId xmlns:a16="http://schemas.microsoft.com/office/drawing/2014/main" id="{86E88600-71A7-4AE4-9491-4793CD8E03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44" y="1466"/>
                <a:ext cx="348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11</a:t>
                </a:r>
              </a:p>
            </p:txBody>
          </p:sp>
          <p:sp>
            <p:nvSpPr>
              <p:cNvPr id="172" name="Oval 43">
                <a:extLst>
                  <a:ext uri="{FF2B5EF4-FFF2-40B4-BE49-F238E27FC236}">
                    <a16:creationId xmlns:a16="http://schemas.microsoft.com/office/drawing/2014/main" id="{DA430E76-4DAA-4333-A470-24FFD75D85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1" y="963"/>
                <a:ext cx="348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9</a:t>
                </a:r>
              </a:p>
            </p:txBody>
          </p:sp>
          <p:sp>
            <p:nvSpPr>
              <p:cNvPr id="173" name="Oval 28">
                <a:extLst>
                  <a:ext uri="{FF2B5EF4-FFF2-40B4-BE49-F238E27FC236}">
                    <a16:creationId xmlns:a16="http://schemas.microsoft.com/office/drawing/2014/main" id="{8FA8AC3A-5199-4C02-986F-328F1A0DC8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9" y="1307"/>
                <a:ext cx="425" cy="205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sl-SI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3</a:t>
                </a:r>
                <a:endParaRPr lang="en-US" sz="1800" dirty="0">
                  <a:solidFill>
                    <a:schemeClr val="tx1"/>
                  </a:solidFill>
                  <a:ea typeface="Lucida Sans" charset="0"/>
                  <a:cs typeface="Lucida Sans" charset="0"/>
                </a:endParaRPr>
              </a:p>
            </p:txBody>
          </p:sp>
        </p:grpSp>
        <p:sp>
          <p:nvSpPr>
            <p:cNvPr id="132" name="Line 16">
              <a:extLst>
                <a:ext uri="{FF2B5EF4-FFF2-40B4-BE49-F238E27FC236}">
                  <a16:creationId xmlns:a16="http://schemas.microsoft.com/office/drawing/2014/main" id="{F35AC90D-3E02-463E-AB67-11321BB7C40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 flipH="1" flipV="1">
              <a:off x="3087295" y="2128236"/>
              <a:ext cx="480219" cy="859230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headEnd type="stealth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sl-SI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DC6DC517-9F47-494E-A9D6-25F3B51F50FA}"/>
              </a:ext>
            </a:extLst>
          </p:cNvPr>
          <p:cNvSpPr txBox="1"/>
          <p:nvPr/>
        </p:nvSpPr>
        <p:spPr>
          <a:xfrm>
            <a:off x="274963" y="3088234"/>
            <a:ext cx="696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D0</a:t>
            </a:r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2820273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87">
            <a:extLst>
              <a:ext uri="{FF2B5EF4-FFF2-40B4-BE49-F238E27FC236}">
                <a16:creationId xmlns:a16="http://schemas.microsoft.com/office/drawing/2014/main" id="{F0F472E8-F18E-4237-827D-919CA21C09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6581047"/>
              </p:ext>
            </p:extLst>
          </p:nvPr>
        </p:nvGraphicFramePr>
        <p:xfrm>
          <a:off x="274963" y="3584455"/>
          <a:ext cx="6096000" cy="296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31860704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598552089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12832858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89973263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2208506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41734079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758677329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2044554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17</a:t>
                      </a:r>
                      <a:endParaRPr lang="en-SI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20</a:t>
                      </a:r>
                      <a:endParaRPr lang="en-SI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-9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48896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92939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308524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71718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4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-20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974481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-1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26892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470508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en-SI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28</a:t>
                      </a:r>
                      <a:endParaRPr lang="en-SI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SI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21442537"/>
                  </a:ext>
                </a:extLst>
              </a:tr>
            </a:tbl>
          </a:graphicData>
        </a:graphic>
      </p:graphicFrame>
      <p:grpSp>
        <p:nvGrpSpPr>
          <p:cNvPr id="130" name="Group 129">
            <a:extLst>
              <a:ext uri="{FF2B5EF4-FFF2-40B4-BE49-F238E27FC236}">
                <a16:creationId xmlns:a16="http://schemas.microsoft.com/office/drawing/2014/main" id="{79453DE7-B9F5-4B18-9506-1273F2FBB22C}"/>
              </a:ext>
            </a:extLst>
          </p:cNvPr>
          <p:cNvGrpSpPr/>
          <p:nvPr/>
        </p:nvGrpSpPr>
        <p:grpSpPr>
          <a:xfrm>
            <a:off x="3706667" y="306825"/>
            <a:ext cx="5328592" cy="2781409"/>
            <a:chOff x="395536" y="332656"/>
            <a:chExt cx="7005638" cy="4224424"/>
          </a:xfrm>
        </p:grpSpPr>
        <p:grpSp>
          <p:nvGrpSpPr>
            <p:cNvPr id="131" name="Group 44">
              <a:extLst>
                <a:ext uri="{FF2B5EF4-FFF2-40B4-BE49-F238E27FC236}">
                  <a16:creationId xmlns:a16="http://schemas.microsoft.com/office/drawing/2014/main" id="{E5DEAB23-B6FF-4E7C-86DA-C05539C4E37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5536" y="332656"/>
              <a:ext cx="7005638" cy="4224424"/>
              <a:chOff x="219" y="0"/>
              <a:chExt cx="4413" cy="2660"/>
            </a:xfrm>
          </p:grpSpPr>
          <p:sp>
            <p:nvSpPr>
              <p:cNvPr id="133" name="Line 3">
                <a:extLst>
                  <a:ext uri="{FF2B5EF4-FFF2-40B4-BE49-F238E27FC236}">
                    <a16:creationId xmlns:a16="http://schemas.microsoft.com/office/drawing/2014/main" id="{1CDDC68A-4E73-4A59-AB71-A0F73FFA95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>
                <a:off x="2248" y="1891"/>
                <a:ext cx="2097" cy="413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stealth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34" name="Line 4">
                <a:extLst>
                  <a:ext uri="{FF2B5EF4-FFF2-40B4-BE49-F238E27FC236}">
                    <a16:creationId xmlns:a16="http://schemas.microsoft.com/office/drawing/2014/main" id="{2D767CE9-86F2-4388-8661-F77A7BC795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92" y="1175"/>
                <a:ext cx="1152" cy="1085"/>
              </a:xfrm>
              <a:prstGeom prst="line">
                <a:avLst/>
              </a:prstGeom>
              <a:ln w="19050" cap="flat" cmpd="sng" algn="ctr">
                <a:solidFill>
                  <a:schemeClr val="tx1"/>
                </a:solidFill>
                <a:prstDash val="solid"/>
                <a:round/>
                <a:headEnd type="arrow" w="med" len="med"/>
                <a:tailEnd type="arrow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35" name="Line 5">
                <a:extLst>
                  <a:ext uri="{FF2B5EF4-FFF2-40B4-BE49-F238E27FC236}">
                    <a16:creationId xmlns:a16="http://schemas.microsoft.com/office/drawing/2014/main" id="{350AA7CC-746F-4B5F-9B4C-A3312CF3A1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757" y="1115"/>
                <a:ext cx="1184" cy="0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36" name="Line 6">
                <a:extLst>
                  <a:ext uri="{FF2B5EF4-FFF2-40B4-BE49-F238E27FC236}">
                    <a16:creationId xmlns:a16="http://schemas.microsoft.com/office/drawing/2014/main" id="{4CBBA80A-5EB2-4328-8DF9-707170CF06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 flipH="1">
                <a:off x="1779" y="141"/>
                <a:ext cx="0" cy="787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37" name="Line 7">
                <a:extLst>
                  <a:ext uri="{FF2B5EF4-FFF2-40B4-BE49-F238E27FC236}">
                    <a16:creationId xmlns:a16="http://schemas.microsoft.com/office/drawing/2014/main" id="{47BF4B5E-5E93-46CB-B4B2-CF505B2635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>
                <a:off x="3685" y="193"/>
                <a:ext cx="741" cy="2010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38" name="Line 8">
                <a:extLst>
                  <a:ext uri="{FF2B5EF4-FFF2-40B4-BE49-F238E27FC236}">
                    <a16:creationId xmlns:a16="http://schemas.microsoft.com/office/drawing/2014/main" id="{95174516-D42B-4553-AA8D-C8150389E9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69" y="268"/>
                <a:ext cx="531" cy="885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39" name="Line 9">
                <a:extLst>
                  <a:ext uri="{FF2B5EF4-FFF2-40B4-BE49-F238E27FC236}">
                    <a16:creationId xmlns:a16="http://schemas.microsoft.com/office/drawing/2014/main" id="{9F55C001-25AF-470D-B35A-8D555912C3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>
                <a:off x="3172" y="1188"/>
                <a:ext cx="1201" cy="1058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40" name="Line 10">
                <a:extLst>
                  <a:ext uri="{FF2B5EF4-FFF2-40B4-BE49-F238E27FC236}">
                    <a16:creationId xmlns:a16="http://schemas.microsoft.com/office/drawing/2014/main" id="{ADDC7D66-1AA1-4EB2-AF63-ADF2244314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2" y="2399"/>
                <a:ext cx="3963" cy="0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41" name="Line 11">
                <a:extLst>
                  <a:ext uri="{FF2B5EF4-FFF2-40B4-BE49-F238E27FC236}">
                    <a16:creationId xmlns:a16="http://schemas.microsoft.com/office/drawing/2014/main" id="{5FA380BE-BD3C-410B-BA81-58DC9A255A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>
                <a:off x="386" y="793"/>
                <a:ext cx="0" cy="1425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42" name="Line 12">
                <a:extLst>
                  <a:ext uri="{FF2B5EF4-FFF2-40B4-BE49-F238E27FC236}">
                    <a16:creationId xmlns:a16="http://schemas.microsoft.com/office/drawing/2014/main" id="{34847395-A882-4D43-8F16-C8084741B9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>
                <a:off x="531" y="773"/>
                <a:ext cx="1092" cy="281"/>
              </a:xfrm>
              <a:prstGeom prst="line">
                <a:avLst/>
              </a:prstGeom>
              <a:ln w="19050" cap="flat" cmpd="sng" algn="ctr">
                <a:solidFill>
                  <a:schemeClr val="tx1"/>
                </a:solidFill>
                <a:prstDash val="solid"/>
                <a:round/>
                <a:headEnd type="arrow" w="med" len="med"/>
                <a:tailEnd type="arrow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43" name="Line 13">
                <a:extLst>
                  <a:ext uri="{FF2B5EF4-FFF2-40B4-BE49-F238E27FC236}">
                    <a16:creationId xmlns:a16="http://schemas.microsoft.com/office/drawing/2014/main" id="{B3344BBE-93CA-43EC-9577-274450EFC9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27" y="211"/>
                <a:ext cx="1217" cy="483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44" name="Line 14">
                <a:extLst>
                  <a:ext uri="{FF2B5EF4-FFF2-40B4-BE49-F238E27FC236}">
                    <a16:creationId xmlns:a16="http://schemas.microsoft.com/office/drawing/2014/main" id="{B789DE55-0E8C-4A67-91C0-333EF26C4F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>
                <a:off x="1818" y="168"/>
                <a:ext cx="1137" cy="859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45" name="Line 15">
                <a:extLst>
                  <a:ext uri="{FF2B5EF4-FFF2-40B4-BE49-F238E27FC236}">
                    <a16:creationId xmlns:a16="http://schemas.microsoft.com/office/drawing/2014/main" id="{782BE744-9BB9-44B2-BBB2-CD7A756DC6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772" y="162"/>
                <a:ext cx="1765" cy="0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46" name="Line 16">
                <a:extLst>
                  <a:ext uri="{FF2B5EF4-FFF2-40B4-BE49-F238E27FC236}">
                    <a16:creationId xmlns:a16="http://schemas.microsoft.com/office/drawing/2014/main" id="{1F215F5E-B231-4B38-BB43-09CDAED03F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>
                <a:off x="1756" y="1094"/>
                <a:ext cx="367" cy="599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stealth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47" name="Line 17">
                <a:extLst>
                  <a:ext uri="{FF2B5EF4-FFF2-40B4-BE49-F238E27FC236}">
                    <a16:creationId xmlns:a16="http://schemas.microsoft.com/office/drawing/2014/main" id="{6DA8B7A1-29EC-405B-A135-D8AF1EB42B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209" y="1190"/>
                <a:ext cx="746" cy="654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48" name="Line 18">
                <a:extLst>
                  <a:ext uri="{FF2B5EF4-FFF2-40B4-BE49-F238E27FC236}">
                    <a16:creationId xmlns:a16="http://schemas.microsoft.com/office/drawing/2014/main" id="{6B7D71C0-7339-4646-B3DF-1640351E91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4" y="1885"/>
                <a:ext cx="1657" cy="475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49" name="Oval 19">
                <a:extLst>
                  <a:ext uri="{FF2B5EF4-FFF2-40B4-BE49-F238E27FC236}">
                    <a16:creationId xmlns:a16="http://schemas.microsoft.com/office/drawing/2014/main" id="{72BACACE-6B34-452D-B47A-D44AC96601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" y="567"/>
                <a:ext cx="284" cy="283"/>
              </a:xfrm>
              <a:prstGeom prst="ellipse">
                <a:avLst/>
              </a:prstGeom>
              <a:solidFill>
                <a:srgbClr val="A6A6A6"/>
              </a:solidFill>
              <a:ln w="12700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00000"/>
                  </a:lnSpc>
                </a:pPr>
                <a:r>
                  <a:rPr lang="sl-SI" dirty="0">
                    <a:ea typeface="Lucida Sans" charset="0"/>
                    <a:cs typeface="Lucida Sans" charset="0"/>
                  </a:rPr>
                  <a:t>0</a:t>
                </a:r>
                <a:endParaRPr lang="en-US" sz="1800" dirty="0">
                  <a:solidFill>
                    <a:schemeClr val="tx1"/>
                  </a:solidFill>
                  <a:ea typeface="Lucida Sans" charset="0"/>
                  <a:cs typeface="Lucida Sans" charset="0"/>
                </a:endParaRPr>
              </a:p>
            </p:txBody>
          </p:sp>
          <p:sp>
            <p:nvSpPr>
              <p:cNvPr id="150" name="Oval 20">
                <a:extLst>
                  <a:ext uri="{FF2B5EF4-FFF2-40B4-BE49-F238E27FC236}">
                    <a16:creationId xmlns:a16="http://schemas.microsoft.com/office/drawing/2014/main" id="{1CB80705-AB22-4242-BC32-E4129D1870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" y="2236"/>
                <a:ext cx="284" cy="283"/>
              </a:xfrm>
              <a:prstGeom prst="ellipse">
                <a:avLst/>
              </a:prstGeom>
              <a:solidFill>
                <a:srgbClr val="A6A6A6"/>
              </a:solidFill>
              <a:ln w="12700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0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4</a:t>
                </a:r>
              </a:p>
            </p:txBody>
          </p:sp>
          <p:sp>
            <p:nvSpPr>
              <p:cNvPr id="151" name="Oval 21">
                <a:extLst>
                  <a:ext uri="{FF2B5EF4-FFF2-40B4-BE49-F238E27FC236}">
                    <a16:creationId xmlns:a16="http://schemas.microsoft.com/office/drawing/2014/main" id="{29DF845A-4E06-4830-8ED6-DAD88AEC24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45" y="953"/>
                <a:ext cx="283" cy="284"/>
              </a:xfrm>
              <a:prstGeom prst="ellipse">
                <a:avLst/>
              </a:prstGeom>
              <a:solidFill>
                <a:srgbClr val="A6A6A6"/>
              </a:solidFill>
              <a:ln w="12700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00000"/>
                  </a:lnSpc>
                </a:pPr>
                <a:r>
                  <a:rPr lang="en-US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7</a:t>
                </a:r>
              </a:p>
            </p:txBody>
          </p:sp>
          <p:sp>
            <p:nvSpPr>
              <p:cNvPr id="152" name="Oval 22">
                <a:extLst>
                  <a:ext uri="{FF2B5EF4-FFF2-40B4-BE49-F238E27FC236}">
                    <a16:creationId xmlns:a16="http://schemas.microsoft.com/office/drawing/2014/main" id="{85E921F3-BFF4-4C3D-B2FC-1F6DBCE597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34" y="6"/>
                <a:ext cx="283" cy="284"/>
              </a:xfrm>
              <a:prstGeom prst="ellipse">
                <a:avLst/>
              </a:prstGeom>
              <a:solidFill>
                <a:srgbClr val="A6A6A6"/>
              </a:solidFill>
              <a:ln w="12700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0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1</a:t>
                </a:r>
              </a:p>
            </p:txBody>
          </p:sp>
          <p:sp>
            <p:nvSpPr>
              <p:cNvPr id="153" name="Oval 23">
                <a:extLst>
                  <a:ext uri="{FF2B5EF4-FFF2-40B4-BE49-F238E27FC236}">
                    <a16:creationId xmlns:a16="http://schemas.microsoft.com/office/drawing/2014/main" id="{BD1EDF02-1627-4F7C-AC84-1D3E7C8329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0" y="0"/>
                <a:ext cx="284" cy="283"/>
              </a:xfrm>
              <a:prstGeom prst="ellipse">
                <a:avLst/>
              </a:prstGeom>
              <a:solidFill>
                <a:srgbClr val="A6A6A6"/>
              </a:solidFill>
              <a:ln w="12700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0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3</a:t>
                </a:r>
              </a:p>
            </p:txBody>
          </p:sp>
          <p:sp>
            <p:nvSpPr>
              <p:cNvPr id="154" name="Oval 24">
                <a:extLst>
                  <a:ext uri="{FF2B5EF4-FFF2-40B4-BE49-F238E27FC236}">
                    <a16:creationId xmlns:a16="http://schemas.microsoft.com/office/drawing/2014/main" id="{606BE007-39E4-4012-8254-61D0ECDB0F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48" y="1703"/>
                <a:ext cx="284" cy="283"/>
              </a:xfrm>
              <a:prstGeom prst="ellipse">
                <a:avLst/>
              </a:prstGeom>
              <a:solidFill>
                <a:srgbClr val="A6A6A6"/>
              </a:solidFill>
              <a:ln w="12700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0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5</a:t>
                </a:r>
              </a:p>
            </p:txBody>
          </p:sp>
          <p:sp>
            <p:nvSpPr>
              <p:cNvPr id="155" name="Oval 25">
                <a:extLst>
                  <a:ext uri="{FF2B5EF4-FFF2-40B4-BE49-F238E27FC236}">
                    <a16:creationId xmlns:a16="http://schemas.microsoft.com/office/drawing/2014/main" id="{8A5D4CB0-1455-42F3-9C8D-3F5D01265F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62" y="974"/>
                <a:ext cx="284" cy="283"/>
              </a:xfrm>
              <a:prstGeom prst="ellipse">
                <a:avLst/>
              </a:prstGeom>
              <a:solidFill>
                <a:srgbClr val="A6A6A6"/>
              </a:solidFill>
              <a:ln w="12700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0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2</a:t>
                </a:r>
              </a:p>
            </p:txBody>
          </p:sp>
          <p:sp>
            <p:nvSpPr>
              <p:cNvPr id="156" name="Oval 26">
                <a:extLst>
                  <a:ext uri="{FF2B5EF4-FFF2-40B4-BE49-F238E27FC236}">
                    <a16:creationId xmlns:a16="http://schemas.microsoft.com/office/drawing/2014/main" id="{72578D53-E845-4419-B036-56D16448C0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48" y="2221"/>
                <a:ext cx="284" cy="284"/>
              </a:xfrm>
              <a:prstGeom prst="ellipse">
                <a:avLst/>
              </a:prstGeom>
              <a:solidFill>
                <a:srgbClr val="A6A6A6"/>
              </a:solidFill>
              <a:ln w="12700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0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6</a:t>
                </a:r>
              </a:p>
            </p:txBody>
          </p:sp>
          <p:sp>
            <p:nvSpPr>
              <p:cNvPr id="157" name="Oval 28">
                <a:extLst>
                  <a:ext uri="{FF2B5EF4-FFF2-40B4-BE49-F238E27FC236}">
                    <a16:creationId xmlns:a16="http://schemas.microsoft.com/office/drawing/2014/main" id="{17F9CC45-917B-4DDF-98EF-D532B76FA3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21" y="1334"/>
                <a:ext cx="425" cy="205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6</a:t>
                </a:r>
              </a:p>
            </p:txBody>
          </p:sp>
          <p:sp>
            <p:nvSpPr>
              <p:cNvPr id="158" name="Oval 29">
                <a:extLst>
                  <a:ext uri="{FF2B5EF4-FFF2-40B4-BE49-F238E27FC236}">
                    <a16:creationId xmlns:a16="http://schemas.microsoft.com/office/drawing/2014/main" id="{158CCC6D-6912-4C1C-A716-14FC2BF9E9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" y="1296"/>
                <a:ext cx="348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sl-SI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-</a:t>
                </a:r>
                <a:r>
                  <a:rPr lang="en-US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9</a:t>
                </a:r>
              </a:p>
            </p:txBody>
          </p:sp>
          <p:sp>
            <p:nvSpPr>
              <p:cNvPr id="159" name="Oval 30">
                <a:extLst>
                  <a:ext uri="{FF2B5EF4-FFF2-40B4-BE49-F238E27FC236}">
                    <a16:creationId xmlns:a16="http://schemas.microsoft.com/office/drawing/2014/main" id="{7FBE6180-3913-4BEF-9B1B-BDE55D7B17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1" y="814"/>
                <a:ext cx="212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8</a:t>
                </a:r>
              </a:p>
            </p:txBody>
          </p:sp>
          <p:sp>
            <p:nvSpPr>
              <p:cNvPr id="160" name="Oval 31">
                <a:extLst>
                  <a:ext uri="{FF2B5EF4-FFF2-40B4-BE49-F238E27FC236}">
                    <a16:creationId xmlns:a16="http://schemas.microsoft.com/office/drawing/2014/main" id="{630C1C2E-E619-47F1-9A0D-664560037F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60" y="1934"/>
                <a:ext cx="263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4</a:t>
                </a:r>
              </a:p>
            </p:txBody>
          </p:sp>
          <p:sp>
            <p:nvSpPr>
              <p:cNvPr id="161" name="Oval 32">
                <a:extLst>
                  <a:ext uri="{FF2B5EF4-FFF2-40B4-BE49-F238E27FC236}">
                    <a16:creationId xmlns:a16="http://schemas.microsoft.com/office/drawing/2014/main" id="{F0EE4956-FEE7-4E6C-94F2-291CF79B4B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49" y="1601"/>
                <a:ext cx="255" cy="205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5</a:t>
                </a:r>
              </a:p>
            </p:txBody>
          </p:sp>
          <p:sp>
            <p:nvSpPr>
              <p:cNvPr id="162" name="Oval 33">
                <a:extLst>
                  <a:ext uri="{FF2B5EF4-FFF2-40B4-BE49-F238E27FC236}">
                    <a16:creationId xmlns:a16="http://schemas.microsoft.com/office/drawing/2014/main" id="{0EC2742C-E46A-48C9-8595-2C658FD5FF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4" y="1027"/>
                <a:ext cx="283" cy="205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7</a:t>
                </a:r>
              </a:p>
            </p:txBody>
          </p:sp>
          <p:sp>
            <p:nvSpPr>
              <p:cNvPr id="163" name="Oval 34">
                <a:extLst>
                  <a:ext uri="{FF2B5EF4-FFF2-40B4-BE49-F238E27FC236}">
                    <a16:creationId xmlns:a16="http://schemas.microsoft.com/office/drawing/2014/main" id="{BA1B997A-4094-4BB1-AFFD-9549D0752C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0" y="1395"/>
                <a:ext cx="277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sl-SI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-</a:t>
                </a:r>
                <a:r>
                  <a:rPr lang="en-US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1</a:t>
                </a:r>
              </a:p>
            </p:txBody>
          </p:sp>
          <p:sp>
            <p:nvSpPr>
              <p:cNvPr id="164" name="Oval 35">
                <a:extLst>
                  <a:ext uri="{FF2B5EF4-FFF2-40B4-BE49-F238E27FC236}">
                    <a16:creationId xmlns:a16="http://schemas.microsoft.com/office/drawing/2014/main" id="{1952E99F-EC9F-4E8C-B241-2851BEA53E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42" y="339"/>
                <a:ext cx="270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5</a:t>
                </a:r>
              </a:p>
            </p:txBody>
          </p:sp>
          <p:sp>
            <p:nvSpPr>
              <p:cNvPr id="165" name="Oval 36">
                <a:extLst>
                  <a:ext uri="{FF2B5EF4-FFF2-40B4-BE49-F238E27FC236}">
                    <a16:creationId xmlns:a16="http://schemas.microsoft.com/office/drawing/2014/main" id="{5D6AFF2E-86EA-43B9-B599-67615872D5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44" y="424"/>
                <a:ext cx="269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4</a:t>
                </a:r>
              </a:p>
            </p:txBody>
          </p:sp>
          <p:sp>
            <p:nvSpPr>
              <p:cNvPr id="166" name="Oval 37">
                <a:extLst>
                  <a:ext uri="{FF2B5EF4-FFF2-40B4-BE49-F238E27FC236}">
                    <a16:creationId xmlns:a16="http://schemas.microsoft.com/office/drawing/2014/main" id="{B11E2540-4D84-4325-B863-9B7FBCA848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61" y="56"/>
                <a:ext cx="403" cy="267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15</a:t>
                </a:r>
              </a:p>
            </p:txBody>
          </p:sp>
          <p:sp>
            <p:nvSpPr>
              <p:cNvPr id="167" name="Oval 38">
                <a:extLst>
                  <a:ext uri="{FF2B5EF4-FFF2-40B4-BE49-F238E27FC236}">
                    <a16:creationId xmlns:a16="http://schemas.microsoft.com/office/drawing/2014/main" id="{204E4ACB-C633-4A84-A5AE-D6B7D6A864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0" y="594"/>
                <a:ext cx="270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3</a:t>
                </a:r>
              </a:p>
            </p:txBody>
          </p:sp>
          <p:sp>
            <p:nvSpPr>
              <p:cNvPr id="168" name="Oval 39">
                <a:extLst>
                  <a:ext uri="{FF2B5EF4-FFF2-40B4-BE49-F238E27FC236}">
                    <a16:creationId xmlns:a16="http://schemas.microsoft.com/office/drawing/2014/main" id="{D1C26244-5DA3-49DA-BDBE-16205F1099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61" y="523"/>
                <a:ext cx="403" cy="237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12</a:t>
                </a:r>
              </a:p>
            </p:txBody>
          </p:sp>
          <p:sp>
            <p:nvSpPr>
              <p:cNvPr id="169" name="Oval 40">
                <a:extLst>
                  <a:ext uri="{FF2B5EF4-FFF2-40B4-BE49-F238E27FC236}">
                    <a16:creationId xmlns:a16="http://schemas.microsoft.com/office/drawing/2014/main" id="{5CAC9980-3290-4868-A32A-CA1F866E23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18" y="2317"/>
                <a:ext cx="446" cy="343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sl-SI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-</a:t>
                </a:r>
                <a:r>
                  <a:rPr lang="en-US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20</a:t>
                </a:r>
              </a:p>
            </p:txBody>
          </p:sp>
          <p:sp>
            <p:nvSpPr>
              <p:cNvPr id="170" name="Oval 41">
                <a:extLst>
                  <a:ext uri="{FF2B5EF4-FFF2-40B4-BE49-F238E27FC236}">
                    <a16:creationId xmlns:a16="http://schemas.microsoft.com/office/drawing/2014/main" id="{E9489B71-43A8-4E0C-9C99-DADE6A8257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06" y="1955"/>
                <a:ext cx="347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13</a:t>
                </a:r>
              </a:p>
            </p:txBody>
          </p:sp>
          <p:sp>
            <p:nvSpPr>
              <p:cNvPr id="171" name="Oval 42">
                <a:extLst>
                  <a:ext uri="{FF2B5EF4-FFF2-40B4-BE49-F238E27FC236}">
                    <a16:creationId xmlns:a16="http://schemas.microsoft.com/office/drawing/2014/main" id="{86E88600-71A7-4AE4-9491-4793CD8E03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44" y="1466"/>
                <a:ext cx="348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11</a:t>
                </a:r>
              </a:p>
            </p:txBody>
          </p:sp>
          <p:sp>
            <p:nvSpPr>
              <p:cNvPr id="172" name="Oval 43">
                <a:extLst>
                  <a:ext uri="{FF2B5EF4-FFF2-40B4-BE49-F238E27FC236}">
                    <a16:creationId xmlns:a16="http://schemas.microsoft.com/office/drawing/2014/main" id="{DA430E76-4DAA-4333-A470-24FFD75D85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1" y="963"/>
                <a:ext cx="348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9</a:t>
                </a:r>
              </a:p>
            </p:txBody>
          </p:sp>
          <p:sp>
            <p:nvSpPr>
              <p:cNvPr id="173" name="Oval 28">
                <a:extLst>
                  <a:ext uri="{FF2B5EF4-FFF2-40B4-BE49-F238E27FC236}">
                    <a16:creationId xmlns:a16="http://schemas.microsoft.com/office/drawing/2014/main" id="{8FA8AC3A-5199-4C02-986F-328F1A0DC8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9" y="1307"/>
                <a:ext cx="425" cy="205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sl-SI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3</a:t>
                </a:r>
                <a:endParaRPr lang="en-US" sz="1800" dirty="0">
                  <a:solidFill>
                    <a:schemeClr val="tx1"/>
                  </a:solidFill>
                  <a:ea typeface="Lucida Sans" charset="0"/>
                  <a:cs typeface="Lucida Sans" charset="0"/>
                </a:endParaRPr>
              </a:p>
            </p:txBody>
          </p:sp>
        </p:grpSp>
        <p:sp>
          <p:nvSpPr>
            <p:cNvPr id="132" name="Line 16">
              <a:extLst>
                <a:ext uri="{FF2B5EF4-FFF2-40B4-BE49-F238E27FC236}">
                  <a16:creationId xmlns:a16="http://schemas.microsoft.com/office/drawing/2014/main" id="{F35AC90D-3E02-463E-AB67-11321BB7C40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 flipH="1" flipV="1">
              <a:off x="3087295" y="2128236"/>
              <a:ext cx="480219" cy="859230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headEnd type="stealth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sl-SI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DC6DC517-9F47-494E-A9D6-25F3B51F50FA}"/>
              </a:ext>
            </a:extLst>
          </p:cNvPr>
          <p:cNvSpPr txBox="1"/>
          <p:nvPr/>
        </p:nvSpPr>
        <p:spPr>
          <a:xfrm>
            <a:off x="267929" y="3078529"/>
            <a:ext cx="696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D1</a:t>
            </a:r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044783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87">
            <a:extLst>
              <a:ext uri="{FF2B5EF4-FFF2-40B4-BE49-F238E27FC236}">
                <a16:creationId xmlns:a16="http://schemas.microsoft.com/office/drawing/2014/main" id="{F0F472E8-F18E-4237-827D-919CA21C09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733504"/>
              </p:ext>
            </p:extLst>
          </p:nvPr>
        </p:nvGraphicFramePr>
        <p:xfrm>
          <a:off x="274963" y="3584455"/>
          <a:ext cx="6096000" cy="296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31860704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598552089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12832858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89973263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2208506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41734079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758677329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2044554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en-SI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en-SI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-9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28</a:t>
                      </a:r>
                      <a:endParaRPr lang="en-SI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48896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23</a:t>
                      </a:r>
                      <a:endParaRPr lang="en-SI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92939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08524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71718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4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-20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974481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-1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-2</a:t>
                      </a:r>
                      <a:endParaRPr lang="en-SI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10</a:t>
                      </a:r>
                      <a:endParaRPr lang="en-SI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26892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470508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en-SI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10</a:t>
                      </a:r>
                      <a:endParaRPr lang="en-SI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SI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18</a:t>
                      </a:r>
                      <a:endParaRPr lang="en-SI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21442537"/>
                  </a:ext>
                </a:extLst>
              </a:tr>
            </a:tbl>
          </a:graphicData>
        </a:graphic>
      </p:graphicFrame>
      <p:grpSp>
        <p:nvGrpSpPr>
          <p:cNvPr id="130" name="Group 129">
            <a:extLst>
              <a:ext uri="{FF2B5EF4-FFF2-40B4-BE49-F238E27FC236}">
                <a16:creationId xmlns:a16="http://schemas.microsoft.com/office/drawing/2014/main" id="{79453DE7-B9F5-4B18-9506-1273F2FBB22C}"/>
              </a:ext>
            </a:extLst>
          </p:cNvPr>
          <p:cNvGrpSpPr/>
          <p:nvPr/>
        </p:nvGrpSpPr>
        <p:grpSpPr>
          <a:xfrm>
            <a:off x="3706667" y="306825"/>
            <a:ext cx="5328592" cy="2781409"/>
            <a:chOff x="395536" y="332656"/>
            <a:chExt cx="7005638" cy="4224424"/>
          </a:xfrm>
        </p:grpSpPr>
        <p:grpSp>
          <p:nvGrpSpPr>
            <p:cNvPr id="131" name="Group 44">
              <a:extLst>
                <a:ext uri="{FF2B5EF4-FFF2-40B4-BE49-F238E27FC236}">
                  <a16:creationId xmlns:a16="http://schemas.microsoft.com/office/drawing/2014/main" id="{E5DEAB23-B6FF-4E7C-86DA-C05539C4E37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5536" y="332656"/>
              <a:ext cx="7005638" cy="4224424"/>
              <a:chOff x="219" y="0"/>
              <a:chExt cx="4413" cy="2660"/>
            </a:xfrm>
          </p:grpSpPr>
          <p:sp>
            <p:nvSpPr>
              <p:cNvPr id="133" name="Line 3">
                <a:extLst>
                  <a:ext uri="{FF2B5EF4-FFF2-40B4-BE49-F238E27FC236}">
                    <a16:creationId xmlns:a16="http://schemas.microsoft.com/office/drawing/2014/main" id="{1CDDC68A-4E73-4A59-AB71-A0F73FFA95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>
                <a:off x="2248" y="1891"/>
                <a:ext cx="2097" cy="413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stealth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34" name="Line 4">
                <a:extLst>
                  <a:ext uri="{FF2B5EF4-FFF2-40B4-BE49-F238E27FC236}">
                    <a16:creationId xmlns:a16="http://schemas.microsoft.com/office/drawing/2014/main" id="{2D767CE9-86F2-4388-8661-F77A7BC795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92" y="1175"/>
                <a:ext cx="1152" cy="1085"/>
              </a:xfrm>
              <a:prstGeom prst="line">
                <a:avLst/>
              </a:prstGeom>
              <a:ln w="19050" cap="flat" cmpd="sng" algn="ctr">
                <a:solidFill>
                  <a:schemeClr val="tx1"/>
                </a:solidFill>
                <a:prstDash val="solid"/>
                <a:round/>
                <a:headEnd type="arrow" w="med" len="med"/>
                <a:tailEnd type="arrow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35" name="Line 5">
                <a:extLst>
                  <a:ext uri="{FF2B5EF4-FFF2-40B4-BE49-F238E27FC236}">
                    <a16:creationId xmlns:a16="http://schemas.microsoft.com/office/drawing/2014/main" id="{350AA7CC-746F-4B5F-9B4C-A3312CF3A1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757" y="1115"/>
                <a:ext cx="1184" cy="0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36" name="Line 6">
                <a:extLst>
                  <a:ext uri="{FF2B5EF4-FFF2-40B4-BE49-F238E27FC236}">
                    <a16:creationId xmlns:a16="http://schemas.microsoft.com/office/drawing/2014/main" id="{4CBBA80A-5EB2-4328-8DF9-707170CF06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 flipH="1">
                <a:off x="1779" y="141"/>
                <a:ext cx="0" cy="787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37" name="Line 7">
                <a:extLst>
                  <a:ext uri="{FF2B5EF4-FFF2-40B4-BE49-F238E27FC236}">
                    <a16:creationId xmlns:a16="http://schemas.microsoft.com/office/drawing/2014/main" id="{47BF4B5E-5E93-46CB-B4B2-CF505B2635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>
                <a:off x="3685" y="193"/>
                <a:ext cx="741" cy="2010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38" name="Line 8">
                <a:extLst>
                  <a:ext uri="{FF2B5EF4-FFF2-40B4-BE49-F238E27FC236}">
                    <a16:creationId xmlns:a16="http://schemas.microsoft.com/office/drawing/2014/main" id="{95174516-D42B-4553-AA8D-C8150389E9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69" y="268"/>
                <a:ext cx="531" cy="885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39" name="Line 9">
                <a:extLst>
                  <a:ext uri="{FF2B5EF4-FFF2-40B4-BE49-F238E27FC236}">
                    <a16:creationId xmlns:a16="http://schemas.microsoft.com/office/drawing/2014/main" id="{9F55C001-25AF-470D-B35A-8D555912C3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>
                <a:off x="3172" y="1188"/>
                <a:ext cx="1201" cy="1058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40" name="Line 10">
                <a:extLst>
                  <a:ext uri="{FF2B5EF4-FFF2-40B4-BE49-F238E27FC236}">
                    <a16:creationId xmlns:a16="http://schemas.microsoft.com/office/drawing/2014/main" id="{ADDC7D66-1AA1-4EB2-AF63-ADF2244314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2" y="2399"/>
                <a:ext cx="3963" cy="0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41" name="Line 11">
                <a:extLst>
                  <a:ext uri="{FF2B5EF4-FFF2-40B4-BE49-F238E27FC236}">
                    <a16:creationId xmlns:a16="http://schemas.microsoft.com/office/drawing/2014/main" id="{5FA380BE-BD3C-410B-BA81-58DC9A255A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>
                <a:off x="386" y="793"/>
                <a:ext cx="0" cy="1425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42" name="Line 12">
                <a:extLst>
                  <a:ext uri="{FF2B5EF4-FFF2-40B4-BE49-F238E27FC236}">
                    <a16:creationId xmlns:a16="http://schemas.microsoft.com/office/drawing/2014/main" id="{34847395-A882-4D43-8F16-C8084741B9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>
                <a:off x="531" y="773"/>
                <a:ext cx="1092" cy="281"/>
              </a:xfrm>
              <a:prstGeom prst="line">
                <a:avLst/>
              </a:prstGeom>
              <a:ln w="19050" cap="flat" cmpd="sng" algn="ctr">
                <a:solidFill>
                  <a:schemeClr val="tx1"/>
                </a:solidFill>
                <a:prstDash val="solid"/>
                <a:round/>
                <a:headEnd type="arrow" w="med" len="med"/>
                <a:tailEnd type="arrow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43" name="Line 13">
                <a:extLst>
                  <a:ext uri="{FF2B5EF4-FFF2-40B4-BE49-F238E27FC236}">
                    <a16:creationId xmlns:a16="http://schemas.microsoft.com/office/drawing/2014/main" id="{B3344BBE-93CA-43EC-9577-274450EFC9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27" y="211"/>
                <a:ext cx="1217" cy="483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44" name="Line 14">
                <a:extLst>
                  <a:ext uri="{FF2B5EF4-FFF2-40B4-BE49-F238E27FC236}">
                    <a16:creationId xmlns:a16="http://schemas.microsoft.com/office/drawing/2014/main" id="{B789DE55-0E8C-4A67-91C0-333EF26C4F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>
                <a:off x="1818" y="168"/>
                <a:ext cx="1137" cy="859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45" name="Line 15">
                <a:extLst>
                  <a:ext uri="{FF2B5EF4-FFF2-40B4-BE49-F238E27FC236}">
                    <a16:creationId xmlns:a16="http://schemas.microsoft.com/office/drawing/2014/main" id="{782BE744-9BB9-44B2-BBB2-CD7A756DC6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772" y="162"/>
                <a:ext cx="1765" cy="0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46" name="Line 16">
                <a:extLst>
                  <a:ext uri="{FF2B5EF4-FFF2-40B4-BE49-F238E27FC236}">
                    <a16:creationId xmlns:a16="http://schemas.microsoft.com/office/drawing/2014/main" id="{1F215F5E-B231-4B38-BB43-09CDAED03F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>
                <a:off x="1756" y="1094"/>
                <a:ext cx="367" cy="599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stealth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47" name="Line 17">
                <a:extLst>
                  <a:ext uri="{FF2B5EF4-FFF2-40B4-BE49-F238E27FC236}">
                    <a16:creationId xmlns:a16="http://schemas.microsoft.com/office/drawing/2014/main" id="{6DA8B7A1-29EC-405B-A135-D8AF1EB42B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209" y="1190"/>
                <a:ext cx="746" cy="654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48" name="Line 18">
                <a:extLst>
                  <a:ext uri="{FF2B5EF4-FFF2-40B4-BE49-F238E27FC236}">
                    <a16:creationId xmlns:a16="http://schemas.microsoft.com/office/drawing/2014/main" id="{6B7D71C0-7339-4646-B3DF-1640351E91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4" y="1885"/>
                <a:ext cx="1657" cy="475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49" name="Oval 19">
                <a:extLst>
                  <a:ext uri="{FF2B5EF4-FFF2-40B4-BE49-F238E27FC236}">
                    <a16:creationId xmlns:a16="http://schemas.microsoft.com/office/drawing/2014/main" id="{72BACACE-6B34-452D-B47A-D44AC96601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" y="567"/>
                <a:ext cx="284" cy="283"/>
              </a:xfrm>
              <a:prstGeom prst="ellipse">
                <a:avLst/>
              </a:prstGeom>
              <a:solidFill>
                <a:srgbClr val="A6A6A6"/>
              </a:solidFill>
              <a:ln w="12700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00000"/>
                  </a:lnSpc>
                </a:pPr>
                <a:r>
                  <a:rPr lang="sl-SI" dirty="0">
                    <a:ea typeface="Lucida Sans" charset="0"/>
                    <a:cs typeface="Lucida Sans" charset="0"/>
                  </a:rPr>
                  <a:t>0</a:t>
                </a:r>
                <a:endParaRPr lang="en-US" sz="1800" dirty="0">
                  <a:solidFill>
                    <a:schemeClr val="tx1"/>
                  </a:solidFill>
                  <a:ea typeface="Lucida Sans" charset="0"/>
                  <a:cs typeface="Lucida Sans" charset="0"/>
                </a:endParaRPr>
              </a:p>
            </p:txBody>
          </p:sp>
          <p:sp>
            <p:nvSpPr>
              <p:cNvPr id="150" name="Oval 20">
                <a:extLst>
                  <a:ext uri="{FF2B5EF4-FFF2-40B4-BE49-F238E27FC236}">
                    <a16:creationId xmlns:a16="http://schemas.microsoft.com/office/drawing/2014/main" id="{1CB80705-AB22-4242-BC32-E4129D1870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" y="2236"/>
                <a:ext cx="284" cy="283"/>
              </a:xfrm>
              <a:prstGeom prst="ellipse">
                <a:avLst/>
              </a:prstGeom>
              <a:solidFill>
                <a:srgbClr val="A6A6A6"/>
              </a:solidFill>
              <a:ln w="12700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0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4</a:t>
                </a:r>
              </a:p>
            </p:txBody>
          </p:sp>
          <p:sp>
            <p:nvSpPr>
              <p:cNvPr id="151" name="Oval 21">
                <a:extLst>
                  <a:ext uri="{FF2B5EF4-FFF2-40B4-BE49-F238E27FC236}">
                    <a16:creationId xmlns:a16="http://schemas.microsoft.com/office/drawing/2014/main" id="{29DF845A-4E06-4830-8ED6-DAD88AEC24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45" y="953"/>
                <a:ext cx="283" cy="284"/>
              </a:xfrm>
              <a:prstGeom prst="ellipse">
                <a:avLst/>
              </a:prstGeom>
              <a:solidFill>
                <a:srgbClr val="A6A6A6"/>
              </a:solidFill>
              <a:ln w="12700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00000"/>
                  </a:lnSpc>
                </a:pPr>
                <a:r>
                  <a:rPr lang="en-US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7</a:t>
                </a:r>
              </a:p>
            </p:txBody>
          </p:sp>
          <p:sp>
            <p:nvSpPr>
              <p:cNvPr id="152" name="Oval 22">
                <a:extLst>
                  <a:ext uri="{FF2B5EF4-FFF2-40B4-BE49-F238E27FC236}">
                    <a16:creationId xmlns:a16="http://schemas.microsoft.com/office/drawing/2014/main" id="{85E921F3-BFF4-4C3D-B2FC-1F6DBCE597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34" y="6"/>
                <a:ext cx="283" cy="284"/>
              </a:xfrm>
              <a:prstGeom prst="ellipse">
                <a:avLst/>
              </a:prstGeom>
              <a:solidFill>
                <a:srgbClr val="A6A6A6"/>
              </a:solidFill>
              <a:ln w="12700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0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1</a:t>
                </a:r>
              </a:p>
            </p:txBody>
          </p:sp>
          <p:sp>
            <p:nvSpPr>
              <p:cNvPr id="153" name="Oval 23">
                <a:extLst>
                  <a:ext uri="{FF2B5EF4-FFF2-40B4-BE49-F238E27FC236}">
                    <a16:creationId xmlns:a16="http://schemas.microsoft.com/office/drawing/2014/main" id="{BD1EDF02-1627-4F7C-AC84-1D3E7C8329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0" y="0"/>
                <a:ext cx="284" cy="283"/>
              </a:xfrm>
              <a:prstGeom prst="ellipse">
                <a:avLst/>
              </a:prstGeom>
              <a:solidFill>
                <a:srgbClr val="A6A6A6"/>
              </a:solidFill>
              <a:ln w="12700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0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3</a:t>
                </a:r>
              </a:p>
            </p:txBody>
          </p:sp>
          <p:sp>
            <p:nvSpPr>
              <p:cNvPr id="154" name="Oval 24">
                <a:extLst>
                  <a:ext uri="{FF2B5EF4-FFF2-40B4-BE49-F238E27FC236}">
                    <a16:creationId xmlns:a16="http://schemas.microsoft.com/office/drawing/2014/main" id="{606BE007-39E4-4012-8254-61D0ECDB0F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48" y="1703"/>
                <a:ext cx="284" cy="283"/>
              </a:xfrm>
              <a:prstGeom prst="ellipse">
                <a:avLst/>
              </a:prstGeom>
              <a:solidFill>
                <a:srgbClr val="A6A6A6"/>
              </a:solidFill>
              <a:ln w="12700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0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5</a:t>
                </a:r>
              </a:p>
            </p:txBody>
          </p:sp>
          <p:sp>
            <p:nvSpPr>
              <p:cNvPr id="155" name="Oval 25">
                <a:extLst>
                  <a:ext uri="{FF2B5EF4-FFF2-40B4-BE49-F238E27FC236}">
                    <a16:creationId xmlns:a16="http://schemas.microsoft.com/office/drawing/2014/main" id="{8A5D4CB0-1455-42F3-9C8D-3F5D01265F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62" y="974"/>
                <a:ext cx="284" cy="283"/>
              </a:xfrm>
              <a:prstGeom prst="ellipse">
                <a:avLst/>
              </a:prstGeom>
              <a:solidFill>
                <a:srgbClr val="A6A6A6"/>
              </a:solidFill>
              <a:ln w="12700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0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2</a:t>
                </a:r>
              </a:p>
            </p:txBody>
          </p:sp>
          <p:sp>
            <p:nvSpPr>
              <p:cNvPr id="156" name="Oval 26">
                <a:extLst>
                  <a:ext uri="{FF2B5EF4-FFF2-40B4-BE49-F238E27FC236}">
                    <a16:creationId xmlns:a16="http://schemas.microsoft.com/office/drawing/2014/main" id="{72578D53-E845-4419-B036-56D16448C0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48" y="2221"/>
                <a:ext cx="284" cy="284"/>
              </a:xfrm>
              <a:prstGeom prst="ellipse">
                <a:avLst/>
              </a:prstGeom>
              <a:solidFill>
                <a:srgbClr val="A6A6A6"/>
              </a:solidFill>
              <a:ln w="12700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0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6</a:t>
                </a:r>
              </a:p>
            </p:txBody>
          </p:sp>
          <p:sp>
            <p:nvSpPr>
              <p:cNvPr id="157" name="Oval 28">
                <a:extLst>
                  <a:ext uri="{FF2B5EF4-FFF2-40B4-BE49-F238E27FC236}">
                    <a16:creationId xmlns:a16="http://schemas.microsoft.com/office/drawing/2014/main" id="{17F9CC45-917B-4DDF-98EF-D532B76FA3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21" y="1334"/>
                <a:ext cx="425" cy="205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6</a:t>
                </a:r>
              </a:p>
            </p:txBody>
          </p:sp>
          <p:sp>
            <p:nvSpPr>
              <p:cNvPr id="158" name="Oval 29">
                <a:extLst>
                  <a:ext uri="{FF2B5EF4-FFF2-40B4-BE49-F238E27FC236}">
                    <a16:creationId xmlns:a16="http://schemas.microsoft.com/office/drawing/2014/main" id="{158CCC6D-6912-4C1C-A716-14FC2BF9E9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" y="1296"/>
                <a:ext cx="348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sl-SI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-</a:t>
                </a:r>
                <a:r>
                  <a:rPr lang="en-US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9</a:t>
                </a:r>
              </a:p>
            </p:txBody>
          </p:sp>
          <p:sp>
            <p:nvSpPr>
              <p:cNvPr id="159" name="Oval 30">
                <a:extLst>
                  <a:ext uri="{FF2B5EF4-FFF2-40B4-BE49-F238E27FC236}">
                    <a16:creationId xmlns:a16="http://schemas.microsoft.com/office/drawing/2014/main" id="{7FBE6180-3913-4BEF-9B1B-BDE55D7B17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1" y="814"/>
                <a:ext cx="212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8</a:t>
                </a:r>
              </a:p>
            </p:txBody>
          </p:sp>
          <p:sp>
            <p:nvSpPr>
              <p:cNvPr id="160" name="Oval 31">
                <a:extLst>
                  <a:ext uri="{FF2B5EF4-FFF2-40B4-BE49-F238E27FC236}">
                    <a16:creationId xmlns:a16="http://schemas.microsoft.com/office/drawing/2014/main" id="{630C1C2E-E619-47F1-9A0D-664560037F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60" y="1934"/>
                <a:ext cx="263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4</a:t>
                </a:r>
              </a:p>
            </p:txBody>
          </p:sp>
          <p:sp>
            <p:nvSpPr>
              <p:cNvPr id="161" name="Oval 32">
                <a:extLst>
                  <a:ext uri="{FF2B5EF4-FFF2-40B4-BE49-F238E27FC236}">
                    <a16:creationId xmlns:a16="http://schemas.microsoft.com/office/drawing/2014/main" id="{F0EE4956-FEE7-4E6C-94F2-291CF79B4B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49" y="1601"/>
                <a:ext cx="255" cy="205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5</a:t>
                </a:r>
              </a:p>
            </p:txBody>
          </p:sp>
          <p:sp>
            <p:nvSpPr>
              <p:cNvPr id="162" name="Oval 33">
                <a:extLst>
                  <a:ext uri="{FF2B5EF4-FFF2-40B4-BE49-F238E27FC236}">
                    <a16:creationId xmlns:a16="http://schemas.microsoft.com/office/drawing/2014/main" id="{0EC2742C-E46A-48C9-8595-2C658FD5FF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4" y="1027"/>
                <a:ext cx="283" cy="205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7</a:t>
                </a:r>
              </a:p>
            </p:txBody>
          </p:sp>
          <p:sp>
            <p:nvSpPr>
              <p:cNvPr id="163" name="Oval 34">
                <a:extLst>
                  <a:ext uri="{FF2B5EF4-FFF2-40B4-BE49-F238E27FC236}">
                    <a16:creationId xmlns:a16="http://schemas.microsoft.com/office/drawing/2014/main" id="{BA1B997A-4094-4BB1-AFFD-9549D0752C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0" y="1395"/>
                <a:ext cx="277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sl-SI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-</a:t>
                </a:r>
                <a:r>
                  <a:rPr lang="en-US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1</a:t>
                </a:r>
              </a:p>
            </p:txBody>
          </p:sp>
          <p:sp>
            <p:nvSpPr>
              <p:cNvPr id="164" name="Oval 35">
                <a:extLst>
                  <a:ext uri="{FF2B5EF4-FFF2-40B4-BE49-F238E27FC236}">
                    <a16:creationId xmlns:a16="http://schemas.microsoft.com/office/drawing/2014/main" id="{1952E99F-EC9F-4E8C-B241-2851BEA53E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42" y="339"/>
                <a:ext cx="270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5</a:t>
                </a:r>
              </a:p>
            </p:txBody>
          </p:sp>
          <p:sp>
            <p:nvSpPr>
              <p:cNvPr id="165" name="Oval 36">
                <a:extLst>
                  <a:ext uri="{FF2B5EF4-FFF2-40B4-BE49-F238E27FC236}">
                    <a16:creationId xmlns:a16="http://schemas.microsoft.com/office/drawing/2014/main" id="{5D6AFF2E-86EA-43B9-B599-67615872D5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44" y="424"/>
                <a:ext cx="269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4</a:t>
                </a:r>
              </a:p>
            </p:txBody>
          </p:sp>
          <p:sp>
            <p:nvSpPr>
              <p:cNvPr id="166" name="Oval 37">
                <a:extLst>
                  <a:ext uri="{FF2B5EF4-FFF2-40B4-BE49-F238E27FC236}">
                    <a16:creationId xmlns:a16="http://schemas.microsoft.com/office/drawing/2014/main" id="{B11E2540-4D84-4325-B863-9B7FBCA848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61" y="56"/>
                <a:ext cx="403" cy="267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15</a:t>
                </a:r>
              </a:p>
            </p:txBody>
          </p:sp>
          <p:sp>
            <p:nvSpPr>
              <p:cNvPr id="167" name="Oval 38">
                <a:extLst>
                  <a:ext uri="{FF2B5EF4-FFF2-40B4-BE49-F238E27FC236}">
                    <a16:creationId xmlns:a16="http://schemas.microsoft.com/office/drawing/2014/main" id="{204E4ACB-C633-4A84-A5AE-D6B7D6A864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0" y="594"/>
                <a:ext cx="270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3</a:t>
                </a:r>
              </a:p>
            </p:txBody>
          </p:sp>
          <p:sp>
            <p:nvSpPr>
              <p:cNvPr id="168" name="Oval 39">
                <a:extLst>
                  <a:ext uri="{FF2B5EF4-FFF2-40B4-BE49-F238E27FC236}">
                    <a16:creationId xmlns:a16="http://schemas.microsoft.com/office/drawing/2014/main" id="{D1C26244-5DA3-49DA-BDBE-16205F1099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61" y="523"/>
                <a:ext cx="403" cy="237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12</a:t>
                </a:r>
              </a:p>
            </p:txBody>
          </p:sp>
          <p:sp>
            <p:nvSpPr>
              <p:cNvPr id="169" name="Oval 40">
                <a:extLst>
                  <a:ext uri="{FF2B5EF4-FFF2-40B4-BE49-F238E27FC236}">
                    <a16:creationId xmlns:a16="http://schemas.microsoft.com/office/drawing/2014/main" id="{5CAC9980-3290-4868-A32A-CA1F866E23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18" y="2317"/>
                <a:ext cx="446" cy="343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sl-SI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-</a:t>
                </a:r>
                <a:r>
                  <a:rPr lang="en-US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20</a:t>
                </a:r>
              </a:p>
            </p:txBody>
          </p:sp>
          <p:sp>
            <p:nvSpPr>
              <p:cNvPr id="170" name="Oval 41">
                <a:extLst>
                  <a:ext uri="{FF2B5EF4-FFF2-40B4-BE49-F238E27FC236}">
                    <a16:creationId xmlns:a16="http://schemas.microsoft.com/office/drawing/2014/main" id="{E9489B71-43A8-4E0C-9C99-DADE6A8257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06" y="1955"/>
                <a:ext cx="347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13</a:t>
                </a:r>
              </a:p>
            </p:txBody>
          </p:sp>
          <p:sp>
            <p:nvSpPr>
              <p:cNvPr id="171" name="Oval 42">
                <a:extLst>
                  <a:ext uri="{FF2B5EF4-FFF2-40B4-BE49-F238E27FC236}">
                    <a16:creationId xmlns:a16="http://schemas.microsoft.com/office/drawing/2014/main" id="{86E88600-71A7-4AE4-9491-4793CD8E03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44" y="1466"/>
                <a:ext cx="348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11</a:t>
                </a:r>
              </a:p>
            </p:txBody>
          </p:sp>
          <p:sp>
            <p:nvSpPr>
              <p:cNvPr id="172" name="Oval 43">
                <a:extLst>
                  <a:ext uri="{FF2B5EF4-FFF2-40B4-BE49-F238E27FC236}">
                    <a16:creationId xmlns:a16="http://schemas.microsoft.com/office/drawing/2014/main" id="{DA430E76-4DAA-4333-A470-24FFD75D85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1" y="963"/>
                <a:ext cx="348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9</a:t>
                </a:r>
              </a:p>
            </p:txBody>
          </p:sp>
          <p:sp>
            <p:nvSpPr>
              <p:cNvPr id="173" name="Oval 28">
                <a:extLst>
                  <a:ext uri="{FF2B5EF4-FFF2-40B4-BE49-F238E27FC236}">
                    <a16:creationId xmlns:a16="http://schemas.microsoft.com/office/drawing/2014/main" id="{8FA8AC3A-5199-4C02-986F-328F1A0DC8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9" y="1307"/>
                <a:ext cx="425" cy="205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sl-SI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3</a:t>
                </a:r>
                <a:endParaRPr lang="en-US" sz="1800" dirty="0">
                  <a:solidFill>
                    <a:schemeClr val="tx1"/>
                  </a:solidFill>
                  <a:ea typeface="Lucida Sans" charset="0"/>
                  <a:cs typeface="Lucida Sans" charset="0"/>
                </a:endParaRPr>
              </a:p>
            </p:txBody>
          </p:sp>
        </p:grpSp>
        <p:sp>
          <p:nvSpPr>
            <p:cNvPr id="132" name="Line 16">
              <a:extLst>
                <a:ext uri="{FF2B5EF4-FFF2-40B4-BE49-F238E27FC236}">
                  <a16:creationId xmlns:a16="http://schemas.microsoft.com/office/drawing/2014/main" id="{F35AC90D-3E02-463E-AB67-11321BB7C40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 flipH="1" flipV="1">
              <a:off x="3087295" y="2128236"/>
              <a:ext cx="480219" cy="859230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headEnd type="stealth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sl-SI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DC6DC517-9F47-494E-A9D6-25F3B51F50FA}"/>
              </a:ext>
            </a:extLst>
          </p:cNvPr>
          <p:cNvSpPr txBox="1"/>
          <p:nvPr/>
        </p:nvSpPr>
        <p:spPr>
          <a:xfrm>
            <a:off x="267929" y="3078529"/>
            <a:ext cx="696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D2</a:t>
            </a:r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210752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87">
            <a:extLst>
              <a:ext uri="{FF2B5EF4-FFF2-40B4-BE49-F238E27FC236}">
                <a16:creationId xmlns:a16="http://schemas.microsoft.com/office/drawing/2014/main" id="{F0F472E8-F18E-4237-827D-919CA21C09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6089901"/>
              </p:ext>
            </p:extLst>
          </p:nvPr>
        </p:nvGraphicFramePr>
        <p:xfrm>
          <a:off x="274963" y="3584455"/>
          <a:ext cx="6096000" cy="296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31860704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598552089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12832858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89973263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2208506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41734079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758677329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2044554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en-SI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en-SI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-9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28</a:t>
                      </a:r>
                      <a:endParaRPr lang="en-SI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48896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23</a:t>
                      </a:r>
                      <a:endParaRPr lang="en-SI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92939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08524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1718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4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-20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974481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-1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-2</a:t>
                      </a:r>
                      <a:endParaRPr lang="en-SI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en-SI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26892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470508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en-SI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SI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SI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18</a:t>
                      </a:r>
                      <a:endParaRPr lang="en-SI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21442537"/>
                  </a:ext>
                </a:extLst>
              </a:tr>
            </a:tbl>
          </a:graphicData>
        </a:graphic>
      </p:graphicFrame>
      <p:grpSp>
        <p:nvGrpSpPr>
          <p:cNvPr id="130" name="Group 129">
            <a:extLst>
              <a:ext uri="{FF2B5EF4-FFF2-40B4-BE49-F238E27FC236}">
                <a16:creationId xmlns:a16="http://schemas.microsoft.com/office/drawing/2014/main" id="{79453DE7-B9F5-4B18-9506-1273F2FBB22C}"/>
              </a:ext>
            </a:extLst>
          </p:cNvPr>
          <p:cNvGrpSpPr/>
          <p:nvPr/>
        </p:nvGrpSpPr>
        <p:grpSpPr>
          <a:xfrm>
            <a:off x="3706667" y="306825"/>
            <a:ext cx="5328592" cy="2781409"/>
            <a:chOff x="395536" y="332656"/>
            <a:chExt cx="7005638" cy="4224424"/>
          </a:xfrm>
        </p:grpSpPr>
        <p:grpSp>
          <p:nvGrpSpPr>
            <p:cNvPr id="131" name="Group 44">
              <a:extLst>
                <a:ext uri="{FF2B5EF4-FFF2-40B4-BE49-F238E27FC236}">
                  <a16:creationId xmlns:a16="http://schemas.microsoft.com/office/drawing/2014/main" id="{E5DEAB23-B6FF-4E7C-86DA-C05539C4E37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5536" y="332656"/>
              <a:ext cx="7005638" cy="4224424"/>
              <a:chOff x="219" y="0"/>
              <a:chExt cx="4413" cy="2660"/>
            </a:xfrm>
          </p:grpSpPr>
          <p:sp>
            <p:nvSpPr>
              <p:cNvPr id="133" name="Line 3">
                <a:extLst>
                  <a:ext uri="{FF2B5EF4-FFF2-40B4-BE49-F238E27FC236}">
                    <a16:creationId xmlns:a16="http://schemas.microsoft.com/office/drawing/2014/main" id="{1CDDC68A-4E73-4A59-AB71-A0F73FFA95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>
                <a:off x="2248" y="1891"/>
                <a:ext cx="2097" cy="413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stealth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34" name="Line 4">
                <a:extLst>
                  <a:ext uri="{FF2B5EF4-FFF2-40B4-BE49-F238E27FC236}">
                    <a16:creationId xmlns:a16="http://schemas.microsoft.com/office/drawing/2014/main" id="{2D767CE9-86F2-4388-8661-F77A7BC795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92" y="1175"/>
                <a:ext cx="1152" cy="1085"/>
              </a:xfrm>
              <a:prstGeom prst="line">
                <a:avLst/>
              </a:prstGeom>
              <a:ln w="19050" cap="flat" cmpd="sng" algn="ctr">
                <a:solidFill>
                  <a:schemeClr val="tx1"/>
                </a:solidFill>
                <a:prstDash val="solid"/>
                <a:round/>
                <a:headEnd type="arrow" w="med" len="med"/>
                <a:tailEnd type="arrow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35" name="Line 5">
                <a:extLst>
                  <a:ext uri="{FF2B5EF4-FFF2-40B4-BE49-F238E27FC236}">
                    <a16:creationId xmlns:a16="http://schemas.microsoft.com/office/drawing/2014/main" id="{350AA7CC-746F-4B5F-9B4C-A3312CF3A1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757" y="1115"/>
                <a:ext cx="1184" cy="0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36" name="Line 6">
                <a:extLst>
                  <a:ext uri="{FF2B5EF4-FFF2-40B4-BE49-F238E27FC236}">
                    <a16:creationId xmlns:a16="http://schemas.microsoft.com/office/drawing/2014/main" id="{4CBBA80A-5EB2-4328-8DF9-707170CF06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 flipH="1">
                <a:off x="1779" y="141"/>
                <a:ext cx="0" cy="787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37" name="Line 7">
                <a:extLst>
                  <a:ext uri="{FF2B5EF4-FFF2-40B4-BE49-F238E27FC236}">
                    <a16:creationId xmlns:a16="http://schemas.microsoft.com/office/drawing/2014/main" id="{47BF4B5E-5E93-46CB-B4B2-CF505B2635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>
                <a:off x="3685" y="193"/>
                <a:ext cx="741" cy="2010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38" name="Line 8">
                <a:extLst>
                  <a:ext uri="{FF2B5EF4-FFF2-40B4-BE49-F238E27FC236}">
                    <a16:creationId xmlns:a16="http://schemas.microsoft.com/office/drawing/2014/main" id="{95174516-D42B-4553-AA8D-C8150389E9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69" y="268"/>
                <a:ext cx="531" cy="885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39" name="Line 9">
                <a:extLst>
                  <a:ext uri="{FF2B5EF4-FFF2-40B4-BE49-F238E27FC236}">
                    <a16:creationId xmlns:a16="http://schemas.microsoft.com/office/drawing/2014/main" id="{9F55C001-25AF-470D-B35A-8D555912C3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>
                <a:off x="3172" y="1188"/>
                <a:ext cx="1201" cy="1058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40" name="Line 10">
                <a:extLst>
                  <a:ext uri="{FF2B5EF4-FFF2-40B4-BE49-F238E27FC236}">
                    <a16:creationId xmlns:a16="http://schemas.microsoft.com/office/drawing/2014/main" id="{ADDC7D66-1AA1-4EB2-AF63-ADF2244314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2" y="2399"/>
                <a:ext cx="3963" cy="0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41" name="Line 11">
                <a:extLst>
                  <a:ext uri="{FF2B5EF4-FFF2-40B4-BE49-F238E27FC236}">
                    <a16:creationId xmlns:a16="http://schemas.microsoft.com/office/drawing/2014/main" id="{5FA380BE-BD3C-410B-BA81-58DC9A255A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>
                <a:off x="386" y="793"/>
                <a:ext cx="0" cy="1425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42" name="Line 12">
                <a:extLst>
                  <a:ext uri="{FF2B5EF4-FFF2-40B4-BE49-F238E27FC236}">
                    <a16:creationId xmlns:a16="http://schemas.microsoft.com/office/drawing/2014/main" id="{34847395-A882-4D43-8F16-C8084741B9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>
                <a:off x="531" y="773"/>
                <a:ext cx="1092" cy="281"/>
              </a:xfrm>
              <a:prstGeom prst="line">
                <a:avLst/>
              </a:prstGeom>
              <a:ln w="19050" cap="flat" cmpd="sng" algn="ctr">
                <a:solidFill>
                  <a:schemeClr val="tx1"/>
                </a:solidFill>
                <a:prstDash val="solid"/>
                <a:round/>
                <a:headEnd type="arrow" w="med" len="med"/>
                <a:tailEnd type="arrow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43" name="Line 13">
                <a:extLst>
                  <a:ext uri="{FF2B5EF4-FFF2-40B4-BE49-F238E27FC236}">
                    <a16:creationId xmlns:a16="http://schemas.microsoft.com/office/drawing/2014/main" id="{B3344BBE-93CA-43EC-9577-274450EFC9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27" y="211"/>
                <a:ext cx="1217" cy="483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44" name="Line 14">
                <a:extLst>
                  <a:ext uri="{FF2B5EF4-FFF2-40B4-BE49-F238E27FC236}">
                    <a16:creationId xmlns:a16="http://schemas.microsoft.com/office/drawing/2014/main" id="{B789DE55-0E8C-4A67-91C0-333EF26C4F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>
                <a:off x="1818" y="168"/>
                <a:ext cx="1137" cy="859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45" name="Line 15">
                <a:extLst>
                  <a:ext uri="{FF2B5EF4-FFF2-40B4-BE49-F238E27FC236}">
                    <a16:creationId xmlns:a16="http://schemas.microsoft.com/office/drawing/2014/main" id="{782BE744-9BB9-44B2-BBB2-CD7A756DC6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772" y="162"/>
                <a:ext cx="1765" cy="0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46" name="Line 16">
                <a:extLst>
                  <a:ext uri="{FF2B5EF4-FFF2-40B4-BE49-F238E27FC236}">
                    <a16:creationId xmlns:a16="http://schemas.microsoft.com/office/drawing/2014/main" id="{1F215F5E-B231-4B38-BB43-09CDAED03F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>
                <a:off x="1756" y="1094"/>
                <a:ext cx="367" cy="599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stealth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47" name="Line 17">
                <a:extLst>
                  <a:ext uri="{FF2B5EF4-FFF2-40B4-BE49-F238E27FC236}">
                    <a16:creationId xmlns:a16="http://schemas.microsoft.com/office/drawing/2014/main" id="{6DA8B7A1-29EC-405B-A135-D8AF1EB42B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209" y="1190"/>
                <a:ext cx="746" cy="654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48" name="Line 18">
                <a:extLst>
                  <a:ext uri="{FF2B5EF4-FFF2-40B4-BE49-F238E27FC236}">
                    <a16:creationId xmlns:a16="http://schemas.microsoft.com/office/drawing/2014/main" id="{6B7D71C0-7339-4646-B3DF-1640351E91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4" y="1885"/>
                <a:ext cx="1657" cy="475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149" name="Oval 19">
                <a:extLst>
                  <a:ext uri="{FF2B5EF4-FFF2-40B4-BE49-F238E27FC236}">
                    <a16:creationId xmlns:a16="http://schemas.microsoft.com/office/drawing/2014/main" id="{72BACACE-6B34-452D-B47A-D44AC96601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" y="567"/>
                <a:ext cx="284" cy="283"/>
              </a:xfrm>
              <a:prstGeom prst="ellipse">
                <a:avLst/>
              </a:prstGeom>
              <a:solidFill>
                <a:srgbClr val="A6A6A6"/>
              </a:solidFill>
              <a:ln w="12700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00000"/>
                  </a:lnSpc>
                </a:pPr>
                <a:r>
                  <a:rPr lang="sl-SI" dirty="0">
                    <a:ea typeface="Lucida Sans" charset="0"/>
                    <a:cs typeface="Lucida Sans" charset="0"/>
                  </a:rPr>
                  <a:t>0</a:t>
                </a:r>
                <a:endParaRPr lang="en-US" sz="1800" dirty="0">
                  <a:solidFill>
                    <a:schemeClr val="tx1"/>
                  </a:solidFill>
                  <a:ea typeface="Lucida Sans" charset="0"/>
                  <a:cs typeface="Lucida Sans" charset="0"/>
                </a:endParaRPr>
              </a:p>
            </p:txBody>
          </p:sp>
          <p:sp>
            <p:nvSpPr>
              <p:cNvPr id="150" name="Oval 20">
                <a:extLst>
                  <a:ext uri="{FF2B5EF4-FFF2-40B4-BE49-F238E27FC236}">
                    <a16:creationId xmlns:a16="http://schemas.microsoft.com/office/drawing/2014/main" id="{1CB80705-AB22-4242-BC32-E4129D1870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" y="2236"/>
                <a:ext cx="284" cy="283"/>
              </a:xfrm>
              <a:prstGeom prst="ellipse">
                <a:avLst/>
              </a:prstGeom>
              <a:solidFill>
                <a:srgbClr val="A6A6A6"/>
              </a:solidFill>
              <a:ln w="12700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0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4</a:t>
                </a:r>
              </a:p>
            </p:txBody>
          </p:sp>
          <p:sp>
            <p:nvSpPr>
              <p:cNvPr id="151" name="Oval 21">
                <a:extLst>
                  <a:ext uri="{FF2B5EF4-FFF2-40B4-BE49-F238E27FC236}">
                    <a16:creationId xmlns:a16="http://schemas.microsoft.com/office/drawing/2014/main" id="{29DF845A-4E06-4830-8ED6-DAD88AEC24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45" y="953"/>
                <a:ext cx="283" cy="284"/>
              </a:xfrm>
              <a:prstGeom prst="ellipse">
                <a:avLst/>
              </a:prstGeom>
              <a:solidFill>
                <a:srgbClr val="A6A6A6"/>
              </a:solidFill>
              <a:ln w="12700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00000"/>
                  </a:lnSpc>
                </a:pPr>
                <a:r>
                  <a:rPr lang="en-US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7</a:t>
                </a:r>
              </a:p>
            </p:txBody>
          </p:sp>
          <p:sp>
            <p:nvSpPr>
              <p:cNvPr id="152" name="Oval 22">
                <a:extLst>
                  <a:ext uri="{FF2B5EF4-FFF2-40B4-BE49-F238E27FC236}">
                    <a16:creationId xmlns:a16="http://schemas.microsoft.com/office/drawing/2014/main" id="{85E921F3-BFF4-4C3D-B2FC-1F6DBCE597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34" y="6"/>
                <a:ext cx="283" cy="284"/>
              </a:xfrm>
              <a:prstGeom prst="ellipse">
                <a:avLst/>
              </a:prstGeom>
              <a:solidFill>
                <a:srgbClr val="A6A6A6"/>
              </a:solidFill>
              <a:ln w="12700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0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1</a:t>
                </a:r>
              </a:p>
            </p:txBody>
          </p:sp>
          <p:sp>
            <p:nvSpPr>
              <p:cNvPr id="153" name="Oval 23">
                <a:extLst>
                  <a:ext uri="{FF2B5EF4-FFF2-40B4-BE49-F238E27FC236}">
                    <a16:creationId xmlns:a16="http://schemas.microsoft.com/office/drawing/2014/main" id="{BD1EDF02-1627-4F7C-AC84-1D3E7C8329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0" y="0"/>
                <a:ext cx="284" cy="283"/>
              </a:xfrm>
              <a:prstGeom prst="ellipse">
                <a:avLst/>
              </a:prstGeom>
              <a:solidFill>
                <a:srgbClr val="A6A6A6"/>
              </a:solidFill>
              <a:ln w="12700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0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3</a:t>
                </a:r>
              </a:p>
            </p:txBody>
          </p:sp>
          <p:sp>
            <p:nvSpPr>
              <p:cNvPr id="154" name="Oval 24">
                <a:extLst>
                  <a:ext uri="{FF2B5EF4-FFF2-40B4-BE49-F238E27FC236}">
                    <a16:creationId xmlns:a16="http://schemas.microsoft.com/office/drawing/2014/main" id="{606BE007-39E4-4012-8254-61D0ECDB0F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48" y="1703"/>
                <a:ext cx="284" cy="283"/>
              </a:xfrm>
              <a:prstGeom prst="ellipse">
                <a:avLst/>
              </a:prstGeom>
              <a:solidFill>
                <a:srgbClr val="A6A6A6"/>
              </a:solidFill>
              <a:ln w="12700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0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5</a:t>
                </a:r>
              </a:p>
            </p:txBody>
          </p:sp>
          <p:sp>
            <p:nvSpPr>
              <p:cNvPr id="155" name="Oval 25">
                <a:extLst>
                  <a:ext uri="{FF2B5EF4-FFF2-40B4-BE49-F238E27FC236}">
                    <a16:creationId xmlns:a16="http://schemas.microsoft.com/office/drawing/2014/main" id="{8A5D4CB0-1455-42F3-9C8D-3F5D01265F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62" y="974"/>
                <a:ext cx="284" cy="283"/>
              </a:xfrm>
              <a:prstGeom prst="ellipse">
                <a:avLst/>
              </a:prstGeom>
              <a:solidFill>
                <a:srgbClr val="A6A6A6"/>
              </a:solidFill>
              <a:ln w="12700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0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2</a:t>
                </a:r>
              </a:p>
            </p:txBody>
          </p:sp>
          <p:sp>
            <p:nvSpPr>
              <p:cNvPr id="156" name="Oval 26">
                <a:extLst>
                  <a:ext uri="{FF2B5EF4-FFF2-40B4-BE49-F238E27FC236}">
                    <a16:creationId xmlns:a16="http://schemas.microsoft.com/office/drawing/2014/main" id="{72578D53-E845-4419-B036-56D16448C0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48" y="2221"/>
                <a:ext cx="284" cy="284"/>
              </a:xfrm>
              <a:prstGeom prst="ellipse">
                <a:avLst/>
              </a:prstGeom>
              <a:solidFill>
                <a:srgbClr val="A6A6A6"/>
              </a:solidFill>
              <a:ln w="12700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0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6</a:t>
                </a:r>
              </a:p>
            </p:txBody>
          </p:sp>
          <p:sp>
            <p:nvSpPr>
              <p:cNvPr id="157" name="Oval 28">
                <a:extLst>
                  <a:ext uri="{FF2B5EF4-FFF2-40B4-BE49-F238E27FC236}">
                    <a16:creationId xmlns:a16="http://schemas.microsoft.com/office/drawing/2014/main" id="{17F9CC45-917B-4DDF-98EF-D532B76FA3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21" y="1334"/>
                <a:ext cx="425" cy="205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6</a:t>
                </a:r>
              </a:p>
            </p:txBody>
          </p:sp>
          <p:sp>
            <p:nvSpPr>
              <p:cNvPr id="158" name="Oval 29">
                <a:extLst>
                  <a:ext uri="{FF2B5EF4-FFF2-40B4-BE49-F238E27FC236}">
                    <a16:creationId xmlns:a16="http://schemas.microsoft.com/office/drawing/2014/main" id="{158CCC6D-6912-4C1C-A716-14FC2BF9E9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" y="1296"/>
                <a:ext cx="348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sl-SI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-</a:t>
                </a:r>
                <a:r>
                  <a:rPr lang="en-US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9</a:t>
                </a:r>
              </a:p>
            </p:txBody>
          </p:sp>
          <p:sp>
            <p:nvSpPr>
              <p:cNvPr id="159" name="Oval 30">
                <a:extLst>
                  <a:ext uri="{FF2B5EF4-FFF2-40B4-BE49-F238E27FC236}">
                    <a16:creationId xmlns:a16="http://schemas.microsoft.com/office/drawing/2014/main" id="{7FBE6180-3913-4BEF-9B1B-BDE55D7B17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1" y="814"/>
                <a:ext cx="212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8</a:t>
                </a:r>
              </a:p>
            </p:txBody>
          </p:sp>
          <p:sp>
            <p:nvSpPr>
              <p:cNvPr id="160" name="Oval 31">
                <a:extLst>
                  <a:ext uri="{FF2B5EF4-FFF2-40B4-BE49-F238E27FC236}">
                    <a16:creationId xmlns:a16="http://schemas.microsoft.com/office/drawing/2014/main" id="{630C1C2E-E619-47F1-9A0D-664560037F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60" y="1934"/>
                <a:ext cx="263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4</a:t>
                </a:r>
              </a:p>
            </p:txBody>
          </p:sp>
          <p:sp>
            <p:nvSpPr>
              <p:cNvPr id="161" name="Oval 32">
                <a:extLst>
                  <a:ext uri="{FF2B5EF4-FFF2-40B4-BE49-F238E27FC236}">
                    <a16:creationId xmlns:a16="http://schemas.microsoft.com/office/drawing/2014/main" id="{F0EE4956-FEE7-4E6C-94F2-291CF79B4B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49" y="1601"/>
                <a:ext cx="255" cy="205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5</a:t>
                </a:r>
              </a:p>
            </p:txBody>
          </p:sp>
          <p:sp>
            <p:nvSpPr>
              <p:cNvPr id="162" name="Oval 33">
                <a:extLst>
                  <a:ext uri="{FF2B5EF4-FFF2-40B4-BE49-F238E27FC236}">
                    <a16:creationId xmlns:a16="http://schemas.microsoft.com/office/drawing/2014/main" id="{0EC2742C-E46A-48C9-8595-2C658FD5FF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4" y="1027"/>
                <a:ext cx="283" cy="205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7</a:t>
                </a:r>
              </a:p>
            </p:txBody>
          </p:sp>
          <p:sp>
            <p:nvSpPr>
              <p:cNvPr id="163" name="Oval 34">
                <a:extLst>
                  <a:ext uri="{FF2B5EF4-FFF2-40B4-BE49-F238E27FC236}">
                    <a16:creationId xmlns:a16="http://schemas.microsoft.com/office/drawing/2014/main" id="{BA1B997A-4094-4BB1-AFFD-9549D0752C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0" y="1395"/>
                <a:ext cx="277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sl-SI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-</a:t>
                </a:r>
                <a:r>
                  <a:rPr lang="en-US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1</a:t>
                </a:r>
              </a:p>
            </p:txBody>
          </p:sp>
          <p:sp>
            <p:nvSpPr>
              <p:cNvPr id="164" name="Oval 35">
                <a:extLst>
                  <a:ext uri="{FF2B5EF4-FFF2-40B4-BE49-F238E27FC236}">
                    <a16:creationId xmlns:a16="http://schemas.microsoft.com/office/drawing/2014/main" id="{1952E99F-EC9F-4E8C-B241-2851BEA53E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42" y="339"/>
                <a:ext cx="270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5</a:t>
                </a:r>
              </a:p>
            </p:txBody>
          </p:sp>
          <p:sp>
            <p:nvSpPr>
              <p:cNvPr id="165" name="Oval 36">
                <a:extLst>
                  <a:ext uri="{FF2B5EF4-FFF2-40B4-BE49-F238E27FC236}">
                    <a16:creationId xmlns:a16="http://schemas.microsoft.com/office/drawing/2014/main" id="{5D6AFF2E-86EA-43B9-B599-67615872D5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44" y="424"/>
                <a:ext cx="269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4</a:t>
                </a:r>
              </a:p>
            </p:txBody>
          </p:sp>
          <p:sp>
            <p:nvSpPr>
              <p:cNvPr id="166" name="Oval 37">
                <a:extLst>
                  <a:ext uri="{FF2B5EF4-FFF2-40B4-BE49-F238E27FC236}">
                    <a16:creationId xmlns:a16="http://schemas.microsoft.com/office/drawing/2014/main" id="{B11E2540-4D84-4325-B863-9B7FBCA848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61" y="56"/>
                <a:ext cx="403" cy="267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15</a:t>
                </a:r>
              </a:p>
            </p:txBody>
          </p:sp>
          <p:sp>
            <p:nvSpPr>
              <p:cNvPr id="167" name="Oval 38">
                <a:extLst>
                  <a:ext uri="{FF2B5EF4-FFF2-40B4-BE49-F238E27FC236}">
                    <a16:creationId xmlns:a16="http://schemas.microsoft.com/office/drawing/2014/main" id="{204E4ACB-C633-4A84-A5AE-D6B7D6A864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0" y="594"/>
                <a:ext cx="270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3</a:t>
                </a:r>
              </a:p>
            </p:txBody>
          </p:sp>
          <p:sp>
            <p:nvSpPr>
              <p:cNvPr id="168" name="Oval 39">
                <a:extLst>
                  <a:ext uri="{FF2B5EF4-FFF2-40B4-BE49-F238E27FC236}">
                    <a16:creationId xmlns:a16="http://schemas.microsoft.com/office/drawing/2014/main" id="{D1C26244-5DA3-49DA-BDBE-16205F1099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61" y="523"/>
                <a:ext cx="403" cy="237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12</a:t>
                </a:r>
              </a:p>
            </p:txBody>
          </p:sp>
          <p:sp>
            <p:nvSpPr>
              <p:cNvPr id="169" name="Oval 40">
                <a:extLst>
                  <a:ext uri="{FF2B5EF4-FFF2-40B4-BE49-F238E27FC236}">
                    <a16:creationId xmlns:a16="http://schemas.microsoft.com/office/drawing/2014/main" id="{5CAC9980-3290-4868-A32A-CA1F866E23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18" y="2317"/>
                <a:ext cx="446" cy="343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sl-SI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-</a:t>
                </a:r>
                <a:r>
                  <a:rPr lang="en-US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20</a:t>
                </a:r>
              </a:p>
            </p:txBody>
          </p:sp>
          <p:sp>
            <p:nvSpPr>
              <p:cNvPr id="170" name="Oval 41">
                <a:extLst>
                  <a:ext uri="{FF2B5EF4-FFF2-40B4-BE49-F238E27FC236}">
                    <a16:creationId xmlns:a16="http://schemas.microsoft.com/office/drawing/2014/main" id="{E9489B71-43A8-4E0C-9C99-DADE6A8257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06" y="1955"/>
                <a:ext cx="347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13</a:t>
                </a:r>
              </a:p>
            </p:txBody>
          </p:sp>
          <p:sp>
            <p:nvSpPr>
              <p:cNvPr id="171" name="Oval 42">
                <a:extLst>
                  <a:ext uri="{FF2B5EF4-FFF2-40B4-BE49-F238E27FC236}">
                    <a16:creationId xmlns:a16="http://schemas.microsoft.com/office/drawing/2014/main" id="{86E88600-71A7-4AE4-9491-4793CD8E03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44" y="1466"/>
                <a:ext cx="348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11</a:t>
                </a:r>
              </a:p>
            </p:txBody>
          </p:sp>
          <p:sp>
            <p:nvSpPr>
              <p:cNvPr id="172" name="Oval 43">
                <a:extLst>
                  <a:ext uri="{FF2B5EF4-FFF2-40B4-BE49-F238E27FC236}">
                    <a16:creationId xmlns:a16="http://schemas.microsoft.com/office/drawing/2014/main" id="{DA430E76-4DAA-4333-A470-24FFD75D85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1" y="963"/>
                <a:ext cx="348" cy="20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en-US" sz="180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9</a:t>
                </a:r>
              </a:p>
            </p:txBody>
          </p:sp>
          <p:sp>
            <p:nvSpPr>
              <p:cNvPr id="173" name="Oval 28">
                <a:extLst>
                  <a:ext uri="{FF2B5EF4-FFF2-40B4-BE49-F238E27FC236}">
                    <a16:creationId xmlns:a16="http://schemas.microsoft.com/office/drawing/2014/main" id="{8FA8AC3A-5199-4C02-986F-328F1A0DC8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9" y="1307"/>
                <a:ext cx="425" cy="205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7224" bIns="0" anchor="ctr"/>
              <a:lstStyle/>
              <a:p>
                <a:pPr marL="6350" algn="ctr">
                  <a:lnSpc>
                    <a:spcPct val="120000"/>
                  </a:lnSpc>
                </a:pPr>
                <a:r>
                  <a:rPr lang="sl-SI" sz="1800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3</a:t>
                </a:r>
                <a:endParaRPr lang="en-US" sz="1800" dirty="0">
                  <a:solidFill>
                    <a:schemeClr val="tx1"/>
                  </a:solidFill>
                  <a:ea typeface="Lucida Sans" charset="0"/>
                  <a:cs typeface="Lucida Sans" charset="0"/>
                </a:endParaRPr>
              </a:p>
            </p:txBody>
          </p:sp>
        </p:grpSp>
        <p:sp>
          <p:nvSpPr>
            <p:cNvPr id="132" name="Line 16">
              <a:extLst>
                <a:ext uri="{FF2B5EF4-FFF2-40B4-BE49-F238E27FC236}">
                  <a16:creationId xmlns:a16="http://schemas.microsoft.com/office/drawing/2014/main" id="{F35AC90D-3E02-463E-AB67-11321BB7C40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 flipH="1" flipV="1">
              <a:off x="3087295" y="2128236"/>
              <a:ext cx="480219" cy="859230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headEnd type="stealth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sl-SI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DC6DC517-9F47-494E-A9D6-25F3B51F50FA}"/>
              </a:ext>
            </a:extLst>
          </p:cNvPr>
          <p:cNvSpPr txBox="1"/>
          <p:nvPr/>
        </p:nvSpPr>
        <p:spPr>
          <a:xfrm>
            <a:off x="267929" y="3078529"/>
            <a:ext cx="696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r>
              <a:rPr lang="sl-SI" dirty="0" smtClean="0"/>
              <a:t>3</a:t>
            </a:r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544743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30DAE-66F5-4AB7-9C2F-960022FD1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Naprej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predavanjih</a:t>
            </a:r>
            <a:r>
              <a:rPr lang="en-US" dirty="0"/>
              <a:t> …</a:t>
            </a:r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504882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Ideja</a:t>
            </a:r>
            <a:endParaRPr lang="en-US" dirty="0"/>
          </a:p>
        </p:txBody>
      </p:sp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err="1"/>
              <a:t>d</a:t>
            </a:r>
            <a:r>
              <a:rPr lang="sl-SI" baseline="-25000" dirty="0" err="1"/>
              <a:t>ij</a:t>
            </a:r>
            <a:r>
              <a:rPr lang="sl-SI" dirty="0"/>
              <a:t>(k)- predstavlja ceno najkrajše poti od vozlišča i (v</a:t>
            </a:r>
            <a:r>
              <a:rPr lang="sl-SI" baseline="-25000" dirty="0"/>
              <a:t>i</a:t>
            </a:r>
            <a:r>
              <a:rPr lang="sl-SI" dirty="0"/>
              <a:t>) do vozlišča j (</a:t>
            </a:r>
            <a:r>
              <a:rPr lang="sl-SI" dirty="0" err="1"/>
              <a:t>v</a:t>
            </a:r>
            <a:r>
              <a:rPr lang="sl-SI" baseline="-25000" dirty="0" err="1"/>
              <a:t>j</a:t>
            </a:r>
            <a:r>
              <a:rPr lang="sl-SI" dirty="0"/>
              <a:t>), če so vmesna vozlišča lahko le vozlišča v</a:t>
            </a:r>
            <a:r>
              <a:rPr lang="sl-SI" baseline="-25000" dirty="0"/>
              <a:t>1</a:t>
            </a:r>
            <a:r>
              <a:rPr lang="sl-SI" dirty="0"/>
              <a:t>, v</a:t>
            </a:r>
            <a:r>
              <a:rPr lang="sl-SI" baseline="-25000" dirty="0"/>
              <a:t>2</a:t>
            </a:r>
            <a:r>
              <a:rPr lang="sl-SI" dirty="0"/>
              <a:t>, …, </a:t>
            </a:r>
            <a:r>
              <a:rPr lang="sl-SI" dirty="0" err="1"/>
              <a:t>v</a:t>
            </a:r>
            <a:r>
              <a:rPr lang="sl-SI" baseline="-25000" dirty="0" err="1"/>
              <a:t>k</a:t>
            </a:r>
            <a:r>
              <a:rPr lang="sl-SI" baseline="-25000" dirty="0"/>
              <a:t>-1</a:t>
            </a:r>
            <a:r>
              <a:rPr lang="sl-SI" dirty="0"/>
              <a:t>, </a:t>
            </a:r>
            <a:r>
              <a:rPr lang="sl-SI" dirty="0" err="1"/>
              <a:t>v</a:t>
            </a:r>
            <a:r>
              <a:rPr lang="sl-SI" baseline="-25000" dirty="0" err="1"/>
              <a:t>k</a:t>
            </a:r>
            <a:endParaRPr lang="sl-SI" baseline="-25000" dirty="0"/>
          </a:p>
          <a:p>
            <a:endParaRPr lang="sl-SI" dirty="0"/>
          </a:p>
          <a:p>
            <a:r>
              <a:rPr lang="sl-SI" dirty="0"/>
              <a:t>Končni cilj je seveda izračunati </a:t>
            </a:r>
            <a:r>
              <a:rPr lang="sl-SI" dirty="0" err="1"/>
              <a:t>d</a:t>
            </a:r>
            <a:r>
              <a:rPr lang="sl-SI" baseline="-25000" dirty="0" err="1"/>
              <a:t>ij</a:t>
            </a:r>
            <a:r>
              <a:rPr lang="sl-SI" dirty="0"/>
              <a:t>(n)</a:t>
            </a:r>
          </a:p>
          <a:p>
            <a:endParaRPr lang="sl-SI" dirty="0"/>
          </a:p>
          <a:p>
            <a:r>
              <a:rPr lang="sl-SI" dirty="0"/>
              <a:t>Gremo od i do j. pri tem smemo iti samo preko  vozlišč v</a:t>
            </a:r>
            <a:r>
              <a:rPr lang="sl-SI" baseline="-25000" dirty="0"/>
              <a:t>1</a:t>
            </a:r>
            <a:r>
              <a:rPr lang="sl-SI" dirty="0"/>
              <a:t>, v</a:t>
            </a:r>
            <a:r>
              <a:rPr lang="sl-SI" baseline="-25000" dirty="0"/>
              <a:t>2</a:t>
            </a:r>
            <a:r>
              <a:rPr lang="sl-SI" dirty="0"/>
              <a:t>, …, </a:t>
            </a:r>
            <a:r>
              <a:rPr lang="sl-SI" dirty="0" err="1"/>
              <a:t>v</a:t>
            </a:r>
            <a:r>
              <a:rPr lang="sl-SI" baseline="-25000" dirty="0" err="1"/>
              <a:t>k</a:t>
            </a:r>
            <a:r>
              <a:rPr lang="sl-SI" baseline="-25000" dirty="0"/>
              <a:t>-1</a:t>
            </a:r>
            <a:r>
              <a:rPr lang="sl-SI" dirty="0"/>
              <a:t>, </a:t>
            </a:r>
            <a:r>
              <a:rPr lang="sl-SI" dirty="0" err="1"/>
              <a:t>v</a:t>
            </a:r>
            <a:r>
              <a:rPr lang="sl-SI" baseline="-25000" dirty="0" err="1"/>
              <a:t>k</a:t>
            </a:r>
            <a:endParaRPr lang="sl-SI" baseline="-25000" dirty="0"/>
          </a:p>
          <a:p>
            <a:pPr lvl="1"/>
            <a:r>
              <a:rPr lang="sl-SI" dirty="0"/>
              <a:t>seveda pa ni obvezno, da gremo preko posameznega vozlišča</a:t>
            </a:r>
            <a:endParaRPr lang="sl-SI" baseline="-25000" dirty="0"/>
          </a:p>
        </p:txBody>
      </p:sp>
    </p:spTree>
    <p:extLst>
      <p:ext uri="{BB962C8B-B14F-4D97-AF65-F5344CB8AC3E}">
        <p14:creationId xmlns:p14="http://schemas.microsoft.com/office/powerpoint/2010/main" val="1089371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Ideja</a:t>
            </a:r>
            <a:endParaRPr lang="en-US" dirty="0"/>
          </a:p>
        </p:txBody>
      </p:sp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/>
              <a:t>Gremo od i do j. pri tem smemo iti samo preko  vozlišč v</a:t>
            </a:r>
            <a:r>
              <a:rPr lang="sl-SI" baseline="-25000" dirty="0"/>
              <a:t>1</a:t>
            </a:r>
            <a:r>
              <a:rPr lang="sl-SI" dirty="0"/>
              <a:t>, v</a:t>
            </a:r>
            <a:r>
              <a:rPr lang="sl-SI" baseline="-25000" dirty="0"/>
              <a:t>2</a:t>
            </a:r>
            <a:r>
              <a:rPr lang="sl-SI" dirty="0"/>
              <a:t>, …, </a:t>
            </a:r>
            <a:r>
              <a:rPr lang="sl-SI" dirty="0" err="1"/>
              <a:t>v</a:t>
            </a:r>
            <a:r>
              <a:rPr lang="sl-SI" baseline="-25000" dirty="0" err="1"/>
              <a:t>k</a:t>
            </a:r>
            <a:r>
              <a:rPr lang="sl-SI" baseline="-25000" dirty="0"/>
              <a:t>-1</a:t>
            </a:r>
            <a:r>
              <a:rPr lang="sl-SI" dirty="0"/>
              <a:t>, </a:t>
            </a:r>
            <a:r>
              <a:rPr lang="sl-SI" dirty="0" err="1"/>
              <a:t>v</a:t>
            </a:r>
            <a:r>
              <a:rPr lang="sl-SI" baseline="-25000" dirty="0" err="1"/>
              <a:t>k</a:t>
            </a:r>
            <a:endParaRPr lang="sl-SI" baseline="-25000" dirty="0"/>
          </a:p>
          <a:p>
            <a:pPr lvl="1"/>
            <a:r>
              <a:rPr lang="sl-SI" dirty="0"/>
              <a:t>seveda pa ni obvezno, da gremo preko posameznega vozlišča</a:t>
            </a:r>
          </a:p>
          <a:p>
            <a:r>
              <a:rPr lang="sl-SI" dirty="0"/>
              <a:t>Ali bi šli preko vozlišča </a:t>
            </a:r>
            <a:r>
              <a:rPr lang="sl-SI" dirty="0" err="1"/>
              <a:t>v</a:t>
            </a:r>
            <a:r>
              <a:rPr lang="sl-SI" baseline="-25000" dirty="0" err="1"/>
              <a:t>k</a:t>
            </a:r>
            <a:r>
              <a:rPr lang="sl-SI" dirty="0"/>
              <a:t> ?</a:t>
            </a:r>
          </a:p>
          <a:p>
            <a:pPr lvl="1"/>
            <a:r>
              <a:rPr lang="sl-SI" dirty="0"/>
              <a:t>DA</a:t>
            </a:r>
          </a:p>
          <a:p>
            <a:pPr lvl="1"/>
            <a:r>
              <a:rPr lang="sl-SI" dirty="0"/>
              <a:t>NE</a:t>
            </a:r>
          </a:p>
        </p:txBody>
      </p:sp>
    </p:spTree>
    <p:extLst>
      <p:ext uri="{BB962C8B-B14F-4D97-AF65-F5344CB8AC3E}">
        <p14:creationId xmlns:p14="http://schemas.microsoft.com/office/powerpoint/2010/main" val="2939537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DA</a:t>
            </a:r>
            <a:endParaRPr lang="en-US" dirty="0"/>
          </a:p>
        </p:txBody>
      </p:sp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dirty="0"/>
              <a:t>Torej pot v</a:t>
            </a:r>
            <a:r>
              <a:rPr lang="sl-SI" sz="2400" baseline="-25000" dirty="0"/>
              <a:t>i</a:t>
            </a:r>
            <a:r>
              <a:rPr lang="sl-SI" sz="2400" dirty="0"/>
              <a:t> … </a:t>
            </a:r>
            <a:r>
              <a:rPr lang="sl-SI" sz="2400" dirty="0" err="1"/>
              <a:t>v</a:t>
            </a:r>
            <a:r>
              <a:rPr lang="sl-SI" sz="2400" baseline="-25000" dirty="0" err="1"/>
              <a:t>j</a:t>
            </a:r>
            <a:r>
              <a:rPr lang="sl-SI" sz="2400" dirty="0"/>
              <a:t> lahko razdelimo na pot v</a:t>
            </a:r>
            <a:r>
              <a:rPr lang="sl-SI" sz="2400" baseline="-25000" dirty="0"/>
              <a:t>i</a:t>
            </a:r>
            <a:r>
              <a:rPr lang="sl-SI" sz="2400" dirty="0"/>
              <a:t> … </a:t>
            </a:r>
            <a:r>
              <a:rPr lang="sl-SI" sz="2400" dirty="0" err="1"/>
              <a:t>v</a:t>
            </a:r>
            <a:r>
              <a:rPr lang="sl-SI" sz="2400" baseline="-25000" dirty="0" err="1"/>
              <a:t>k</a:t>
            </a:r>
            <a:r>
              <a:rPr lang="sl-SI" sz="2400" dirty="0"/>
              <a:t> in </a:t>
            </a:r>
            <a:r>
              <a:rPr lang="sl-SI" sz="2400" dirty="0" err="1"/>
              <a:t>v</a:t>
            </a:r>
            <a:r>
              <a:rPr lang="sl-SI" sz="2400" baseline="-25000" dirty="0" err="1"/>
              <a:t>k</a:t>
            </a:r>
            <a:r>
              <a:rPr lang="sl-SI" sz="2400" dirty="0"/>
              <a:t> ... </a:t>
            </a:r>
            <a:r>
              <a:rPr lang="sl-SI" sz="2400" dirty="0" err="1"/>
              <a:t>v</a:t>
            </a:r>
            <a:r>
              <a:rPr lang="sl-SI" sz="2400" baseline="-25000" dirty="0" err="1"/>
              <a:t>j</a:t>
            </a:r>
            <a:r>
              <a:rPr lang="sl-SI" sz="2400" dirty="0"/>
              <a:t>.</a:t>
            </a:r>
          </a:p>
          <a:p>
            <a:r>
              <a:rPr lang="sl-SI" sz="2400" dirty="0"/>
              <a:t>Zaradi pravila optimalnosti:</a:t>
            </a:r>
          </a:p>
          <a:p>
            <a:pPr lvl="1"/>
            <a:r>
              <a:rPr lang="sl-SI" sz="2000" dirty="0"/>
              <a:t>v</a:t>
            </a:r>
            <a:r>
              <a:rPr lang="sl-SI" sz="2000" baseline="-25000" dirty="0"/>
              <a:t>i</a:t>
            </a:r>
            <a:r>
              <a:rPr lang="sl-SI" sz="2000" dirty="0"/>
              <a:t> … </a:t>
            </a:r>
            <a:r>
              <a:rPr lang="sl-SI" sz="2000" dirty="0" err="1"/>
              <a:t>v</a:t>
            </a:r>
            <a:r>
              <a:rPr lang="sl-SI" sz="2000" baseline="-25000" dirty="0" err="1"/>
              <a:t>j</a:t>
            </a:r>
            <a:r>
              <a:rPr lang="sl-SI" sz="2000" dirty="0"/>
              <a:t> bo optimalna le, če bosta v</a:t>
            </a:r>
            <a:r>
              <a:rPr lang="sl-SI" sz="2000" baseline="-25000" dirty="0"/>
              <a:t>i</a:t>
            </a:r>
            <a:r>
              <a:rPr lang="sl-SI" sz="2000" dirty="0"/>
              <a:t> … </a:t>
            </a:r>
            <a:r>
              <a:rPr lang="sl-SI" sz="2000" dirty="0" err="1"/>
              <a:t>v</a:t>
            </a:r>
            <a:r>
              <a:rPr lang="sl-SI" sz="2000" baseline="-25000" dirty="0" err="1"/>
              <a:t>k</a:t>
            </a:r>
            <a:r>
              <a:rPr lang="sl-SI" sz="2000" dirty="0"/>
              <a:t> in </a:t>
            </a:r>
            <a:r>
              <a:rPr lang="sl-SI" sz="2000" dirty="0" err="1"/>
              <a:t>v</a:t>
            </a:r>
            <a:r>
              <a:rPr lang="sl-SI" sz="2000" baseline="-25000" dirty="0" err="1"/>
              <a:t>k</a:t>
            </a:r>
            <a:r>
              <a:rPr lang="sl-SI" sz="2000" dirty="0"/>
              <a:t> … </a:t>
            </a:r>
            <a:r>
              <a:rPr lang="sl-SI" sz="2000" dirty="0" err="1"/>
              <a:t>v</a:t>
            </a:r>
            <a:r>
              <a:rPr lang="sl-SI" sz="2000" baseline="-25000" dirty="0" err="1"/>
              <a:t>j</a:t>
            </a:r>
            <a:r>
              <a:rPr lang="sl-SI" sz="2000" dirty="0"/>
              <a:t> optimalni</a:t>
            </a:r>
          </a:p>
          <a:p>
            <a:pPr lvl="1"/>
            <a:r>
              <a:rPr lang="sl-SI" sz="2000" dirty="0"/>
              <a:t>Čez katera vozlišča pa gresta poti v</a:t>
            </a:r>
            <a:r>
              <a:rPr lang="sl-SI" sz="2000" baseline="-25000" dirty="0"/>
              <a:t>i</a:t>
            </a:r>
            <a:r>
              <a:rPr lang="sl-SI" sz="2000" dirty="0"/>
              <a:t> … </a:t>
            </a:r>
            <a:r>
              <a:rPr lang="sl-SI" sz="2000" dirty="0" err="1"/>
              <a:t>v</a:t>
            </a:r>
            <a:r>
              <a:rPr lang="sl-SI" sz="2000" baseline="-25000" dirty="0" err="1"/>
              <a:t>k</a:t>
            </a:r>
            <a:r>
              <a:rPr lang="sl-SI" sz="2000" dirty="0"/>
              <a:t> in </a:t>
            </a:r>
            <a:r>
              <a:rPr lang="sl-SI" sz="2000" dirty="0" err="1"/>
              <a:t>v</a:t>
            </a:r>
            <a:r>
              <a:rPr lang="sl-SI" sz="2000" baseline="-25000" dirty="0" err="1"/>
              <a:t>k</a:t>
            </a:r>
            <a:r>
              <a:rPr lang="sl-SI" sz="2000" dirty="0"/>
              <a:t> … </a:t>
            </a:r>
            <a:r>
              <a:rPr lang="sl-SI" sz="2000" dirty="0" err="1"/>
              <a:t>v</a:t>
            </a:r>
            <a:r>
              <a:rPr lang="sl-SI" sz="2000" baseline="-25000" dirty="0" err="1"/>
              <a:t>j</a:t>
            </a:r>
            <a:r>
              <a:rPr lang="sl-SI" sz="2000" dirty="0"/>
              <a:t> ?</a:t>
            </a:r>
          </a:p>
          <a:p>
            <a:pPr lvl="1"/>
            <a:r>
              <a:rPr lang="sl-SI" sz="2000" dirty="0"/>
              <a:t>Kvečjemu preko v</a:t>
            </a:r>
            <a:r>
              <a:rPr lang="sl-SI" sz="2000" baseline="-25000" dirty="0"/>
              <a:t>1</a:t>
            </a:r>
            <a:r>
              <a:rPr lang="sl-SI" sz="2000" dirty="0"/>
              <a:t>, v</a:t>
            </a:r>
            <a:r>
              <a:rPr lang="sl-SI" sz="2000" baseline="-25000" dirty="0"/>
              <a:t>2</a:t>
            </a:r>
            <a:r>
              <a:rPr lang="sl-SI" sz="2000" dirty="0"/>
              <a:t>, …, </a:t>
            </a:r>
            <a:r>
              <a:rPr lang="sl-SI" sz="2000" dirty="0" err="1"/>
              <a:t>v</a:t>
            </a:r>
            <a:r>
              <a:rPr lang="sl-SI" sz="2000" baseline="-25000" dirty="0" err="1"/>
              <a:t>k</a:t>
            </a:r>
            <a:r>
              <a:rPr lang="sl-SI" sz="2000" baseline="-25000" dirty="0"/>
              <a:t>-1</a:t>
            </a:r>
          </a:p>
          <a:p>
            <a:r>
              <a:rPr lang="sl-SI" sz="2400" dirty="0"/>
              <a:t>Torej je morebitna optimalna pot enaka</a:t>
            </a:r>
          </a:p>
          <a:p>
            <a:pPr lvl="1"/>
            <a:r>
              <a:rPr lang="sl-SI" sz="2000" dirty="0" err="1"/>
              <a:t>d</a:t>
            </a:r>
            <a:r>
              <a:rPr lang="sl-SI" sz="2000" baseline="-25000" dirty="0" err="1"/>
              <a:t>ik</a:t>
            </a:r>
            <a:r>
              <a:rPr lang="sl-SI" sz="2000" dirty="0"/>
              <a:t>(k-1)+</a:t>
            </a:r>
            <a:r>
              <a:rPr lang="sl-SI" sz="2000" dirty="0" err="1"/>
              <a:t>d</a:t>
            </a:r>
            <a:r>
              <a:rPr lang="sl-SI" sz="2000" baseline="-25000" dirty="0" err="1"/>
              <a:t>kj</a:t>
            </a:r>
            <a:r>
              <a:rPr lang="sl-SI" sz="2000" dirty="0"/>
              <a:t>(k-1)</a:t>
            </a:r>
            <a:endParaRPr lang="sl-SI" sz="2000" baseline="-25000" dirty="0"/>
          </a:p>
          <a:p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20413286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NE</a:t>
            </a:r>
            <a:endParaRPr lang="en-US" dirty="0"/>
          </a:p>
        </p:txBody>
      </p:sp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/>
              <a:t>Čez katera vozlišča pa torej lahko gre pot v</a:t>
            </a:r>
            <a:r>
              <a:rPr lang="sl-SI" baseline="-25000" dirty="0"/>
              <a:t>i</a:t>
            </a:r>
            <a:r>
              <a:rPr lang="sl-SI" dirty="0"/>
              <a:t> … </a:t>
            </a:r>
            <a:r>
              <a:rPr lang="sl-SI" dirty="0" err="1"/>
              <a:t>v</a:t>
            </a:r>
            <a:r>
              <a:rPr lang="sl-SI" baseline="-25000" dirty="0" err="1"/>
              <a:t>j</a:t>
            </a:r>
            <a:r>
              <a:rPr lang="sl-SI" dirty="0"/>
              <a:t> ?</a:t>
            </a:r>
          </a:p>
          <a:p>
            <a:pPr lvl="1"/>
            <a:r>
              <a:rPr lang="sl-SI" dirty="0"/>
              <a:t>Kvečjemu preko v</a:t>
            </a:r>
            <a:r>
              <a:rPr lang="sl-SI" baseline="-25000" dirty="0"/>
              <a:t>1</a:t>
            </a:r>
            <a:r>
              <a:rPr lang="sl-SI" dirty="0"/>
              <a:t>, v</a:t>
            </a:r>
            <a:r>
              <a:rPr lang="sl-SI" baseline="-25000" dirty="0"/>
              <a:t>2</a:t>
            </a:r>
            <a:r>
              <a:rPr lang="sl-SI" dirty="0"/>
              <a:t>, …, </a:t>
            </a:r>
            <a:r>
              <a:rPr lang="sl-SI" dirty="0" err="1"/>
              <a:t>v</a:t>
            </a:r>
            <a:r>
              <a:rPr lang="sl-SI" baseline="-25000" dirty="0" err="1"/>
              <a:t>k</a:t>
            </a:r>
            <a:r>
              <a:rPr lang="sl-SI" baseline="-25000" dirty="0"/>
              <a:t>-1</a:t>
            </a:r>
          </a:p>
          <a:p>
            <a:r>
              <a:rPr lang="sl-SI" dirty="0"/>
              <a:t>Torej je morebitna optimalna pot enaka </a:t>
            </a:r>
          </a:p>
          <a:p>
            <a:pPr lvl="1"/>
            <a:r>
              <a:rPr lang="sl-SI" dirty="0" err="1"/>
              <a:t>d</a:t>
            </a:r>
            <a:r>
              <a:rPr lang="sl-SI" baseline="-25000" dirty="0" err="1"/>
              <a:t>ij</a:t>
            </a:r>
            <a:r>
              <a:rPr lang="sl-SI" dirty="0"/>
              <a:t>(k-1)</a:t>
            </a:r>
            <a:endParaRPr lang="sl-SI" baseline="-25000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667048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Torej …</a:t>
            </a:r>
          </a:p>
        </p:txBody>
      </p:sp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/>
              <a:t>d</a:t>
            </a:r>
            <a:r>
              <a:rPr lang="sl-SI" sz="2400" baseline="-25000" dirty="0" err="1"/>
              <a:t>ij</a:t>
            </a:r>
            <a:r>
              <a:rPr lang="sl-SI" dirty="0"/>
              <a:t>(k)= min(</a:t>
            </a:r>
            <a:r>
              <a:rPr lang="sl-SI" dirty="0" err="1"/>
              <a:t>d</a:t>
            </a:r>
            <a:r>
              <a:rPr lang="sl-SI" baseline="-25000" dirty="0" err="1"/>
              <a:t>ij</a:t>
            </a:r>
            <a:r>
              <a:rPr lang="sl-SI" dirty="0"/>
              <a:t>(k-1), </a:t>
            </a:r>
            <a:r>
              <a:rPr lang="sl-SI" dirty="0" err="1"/>
              <a:t>d</a:t>
            </a:r>
            <a:r>
              <a:rPr lang="sl-SI" baseline="-25000" dirty="0" err="1"/>
              <a:t>ik</a:t>
            </a:r>
            <a:r>
              <a:rPr lang="sl-SI" dirty="0"/>
              <a:t>(k-1)+</a:t>
            </a:r>
            <a:r>
              <a:rPr lang="sl-SI" dirty="0" err="1"/>
              <a:t>d</a:t>
            </a:r>
            <a:r>
              <a:rPr lang="sl-SI" baseline="-25000" dirty="0" err="1"/>
              <a:t>kj</a:t>
            </a:r>
            <a:r>
              <a:rPr lang="sl-SI" dirty="0"/>
              <a:t>(k-1)</a:t>
            </a:r>
          </a:p>
          <a:p>
            <a:pPr marL="109728" indent="0">
              <a:buNone/>
            </a:pPr>
            <a:endParaRPr lang="sl-SI" dirty="0"/>
          </a:p>
        </p:txBody>
      </p:sp>
      <p:grpSp>
        <p:nvGrpSpPr>
          <p:cNvPr id="29" name="Group 28"/>
          <p:cNvGrpSpPr/>
          <p:nvPr/>
        </p:nvGrpSpPr>
        <p:grpSpPr>
          <a:xfrm>
            <a:off x="2771800" y="2947575"/>
            <a:ext cx="3024336" cy="1593468"/>
            <a:chOff x="539552" y="3140968"/>
            <a:chExt cx="3024336" cy="1593468"/>
          </a:xfrm>
        </p:grpSpPr>
        <p:sp>
          <p:nvSpPr>
            <p:cNvPr id="4" name="Elipsa 3"/>
            <p:cNvSpPr/>
            <p:nvPr/>
          </p:nvSpPr>
          <p:spPr>
            <a:xfrm>
              <a:off x="683568" y="4077072"/>
              <a:ext cx="576064" cy="43204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dirty="0"/>
                <a:t>i</a:t>
              </a:r>
            </a:p>
          </p:txBody>
        </p:sp>
        <p:sp>
          <p:nvSpPr>
            <p:cNvPr id="5" name="Elipsa 4"/>
            <p:cNvSpPr/>
            <p:nvPr/>
          </p:nvSpPr>
          <p:spPr>
            <a:xfrm>
              <a:off x="1691680" y="3140968"/>
              <a:ext cx="504056" cy="50405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dirty="0"/>
                <a:t>k</a:t>
              </a:r>
            </a:p>
          </p:txBody>
        </p:sp>
        <p:sp>
          <p:nvSpPr>
            <p:cNvPr id="6" name="Elipsa 5"/>
            <p:cNvSpPr/>
            <p:nvPr/>
          </p:nvSpPr>
          <p:spPr>
            <a:xfrm>
              <a:off x="2699792" y="4005064"/>
              <a:ext cx="648072" cy="57606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dirty="0"/>
                <a:t>j</a:t>
              </a:r>
            </a:p>
          </p:txBody>
        </p:sp>
        <p:sp>
          <p:nvSpPr>
            <p:cNvPr id="13" name="PoljeZBesedilom 12"/>
            <p:cNvSpPr txBox="1"/>
            <p:nvPr/>
          </p:nvSpPr>
          <p:spPr>
            <a:xfrm>
              <a:off x="539552" y="3501008"/>
              <a:ext cx="10081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l-SI" dirty="0"/>
                <a:t>≤K-1</a:t>
              </a:r>
            </a:p>
          </p:txBody>
        </p:sp>
        <p:sp>
          <p:nvSpPr>
            <p:cNvPr id="14" name="PoljeZBesedilom 13"/>
            <p:cNvSpPr txBox="1"/>
            <p:nvPr/>
          </p:nvSpPr>
          <p:spPr>
            <a:xfrm>
              <a:off x="2483768" y="3356992"/>
              <a:ext cx="10801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l-SI" dirty="0"/>
                <a:t>≤ K-1</a:t>
              </a:r>
            </a:p>
          </p:txBody>
        </p:sp>
        <p:sp>
          <p:nvSpPr>
            <p:cNvPr id="15" name="PoljeZBesedilom 14"/>
            <p:cNvSpPr txBox="1"/>
            <p:nvPr/>
          </p:nvSpPr>
          <p:spPr>
            <a:xfrm>
              <a:off x="1403648" y="4365104"/>
              <a:ext cx="10801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l-SI" dirty="0"/>
                <a:t>≤ K-1</a:t>
              </a:r>
            </a:p>
          </p:txBody>
        </p:sp>
        <p:sp>
          <p:nvSpPr>
            <p:cNvPr id="7" name="Freeform 6"/>
            <p:cNvSpPr/>
            <p:nvPr/>
          </p:nvSpPr>
          <p:spPr>
            <a:xfrm>
              <a:off x="1028700" y="3351956"/>
              <a:ext cx="657225" cy="715219"/>
            </a:xfrm>
            <a:custGeom>
              <a:avLst/>
              <a:gdLst>
                <a:gd name="connsiteX0" fmla="*/ 0 w 657225"/>
                <a:gd name="connsiteY0" fmla="*/ 715219 h 715219"/>
                <a:gd name="connsiteX1" fmla="*/ 114300 w 657225"/>
                <a:gd name="connsiteY1" fmla="*/ 686644 h 715219"/>
                <a:gd name="connsiteX2" fmla="*/ 142875 w 657225"/>
                <a:gd name="connsiteY2" fmla="*/ 677119 h 715219"/>
                <a:gd name="connsiteX3" fmla="*/ 171450 w 657225"/>
                <a:gd name="connsiteY3" fmla="*/ 658069 h 715219"/>
                <a:gd name="connsiteX4" fmla="*/ 200025 w 657225"/>
                <a:gd name="connsiteY4" fmla="*/ 600919 h 715219"/>
                <a:gd name="connsiteX5" fmla="*/ 219075 w 657225"/>
                <a:gd name="connsiteY5" fmla="*/ 572344 h 715219"/>
                <a:gd name="connsiteX6" fmla="*/ 247650 w 657225"/>
                <a:gd name="connsiteY6" fmla="*/ 477094 h 715219"/>
                <a:gd name="connsiteX7" fmla="*/ 266700 w 657225"/>
                <a:gd name="connsiteY7" fmla="*/ 448519 h 715219"/>
                <a:gd name="connsiteX8" fmla="*/ 295275 w 657225"/>
                <a:gd name="connsiteY8" fmla="*/ 467569 h 715219"/>
                <a:gd name="connsiteX9" fmla="*/ 304800 w 657225"/>
                <a:gd name="connsiteY9" fmla="*/ 496144 h 715219"/>
                <a:gd name="connsiteX10" fmla="*/ 361950 w 657225"/>
                <a:gd name="connsiteY10" fmla="*/ 534244 h 715219"/>
                <a:gd name="connsiteX11" fmla="*/ 419100 w 657225"/>
                <a:gd name="connsiteY11" fmla="*/ 562819 h 715219"/>
                <a:gd name="connsiteX12" fmla="*/ 514350 w 657225"/>
                <a:gd name="connsiteY12" fmla="*/ 553294 h 715219"/>
                <a:gd name="connsiteX13" fmla="*/ 533400 w 657225"/>
                <a:gd name="connsiteY13" fmla="*/ 524719 h 715219"/>
                <a:gd name="connsiteX14" fmla="*/ 514350 w 657225"/>
                <a:gd name="connsiteY14" fmla="*/ 381844 h 715219"/>
                <a:gd name="connsiteX15" fmla="*/ 504825 w 657225"/>
                <a:gd name="connsiteY15" fmla="*/ 343744 h 715219"/>
                <a:gd name="connsiteX16" fmla="*/ 485775 w 657225"/>
                <a:gd name="connsiteY16" fmla="*/ 315169 h 715219"/>
                <a:gd name="connsiteX17" fmla="*/ 476250 w 657225"/>
                <a:gd name="connsiteY17" fmla="*/ 286594 h 715219"/>
                <a:gd name="connsiteX18" fmla="*/ 457200 w 657225"/>
                <a:gd name="connsiteY18" fmla="*/ 258019 h 715219"/>
                <a:gd name="connsiteX19" fmla="*/ 447675 w 657225"/>
                <a:gd name="connsiteY19" fmla="*/ 229444 h 715219"/>
                <a:gd name="connsiteX20" fmla="*/ 428625 w 657225"/>
                <a:gd name="connsiteY20" fmla="*/ 200869 h 715219"/>
                <a:gd name="connsiteX21" fmla="*/ 409575 w 657225"/>
                <a:gd name="connsiteY21" fmla="*/ 143719 h 715219"/>
                <a:gd name="connsiteX22" fmla="*/ 419100 w 657225"/>
                <a:gd name="connsiteY22" fmla="*/ 48469 h 715219"/>
                <a:gd name="connsiteX23" fmla="*/ 485775 w 657225"/>
                <a:gd name="connsiteY23" fmla="*/ 19894 h 715219"/>
                <a:gd name="connsiteX24" fmla="*/ 571500 w 657225"/>
                <a:gd name="connsiteY24" fmla="*/ 844 h 715219"/>
                <a:gd name="connsiteX25" fmla="*/ 657225 w 657225"/>
                <a:gd name="connsiteY25" fmla="*/ 844 h 715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657225" h="715219">
                  <a:moveTo>
                    <a:pt x="0" y="715219"/>
                  </a:moveTo>
                  <a:cubicBezTo>
                    <a:pt x="76957" y="702393"/>
                    <a:pt x="38828" y="711801"/>
                    <a:pt x="114300" y="686644"/>
                  </a:cubicBezTo>
                  <a:cubicBezTo>
                    <a:pt x="123825" y="683469"/>
                    <a:pt x="134521" y="682688"/>
                    <a:pt x="142875" y="677119"/>
                  </a:cubicBezTo>
                  <a:lnTo>
                    <a:pt x="171450" y="658069"/>
                  </a:lnTo>
                  <a:cubicBezTo>
                    <a:pt x="226045" y="576177"/>
                    <a:pt x="160590" y="679789"/>
                    <a:pt x="200025" y="600919"/>
                  </a:cubicBezTo>
                  <a:cubicBezTo>
                    <a:pt x="205145" y="590680"/>
                    <a:pt x="212725" y="581869"/>
                    <a:pt x="219075" y="572344"/>
                  </a:cubicBezTo>
                  <a:cubicBezTo>
                    <a:pt x="224400" y="551046"/>
                    <a:pt x="238374" y="491008"/>
                    <a:pt x="247650" y="477094"/>
                  </a:cubicBezTo>
                  <a:lnTo>
                    <a:pt x="266700" y="448519"/>
                  </a:lnTo>
                  <a:cubicBezTo>
                    <a:pt x="276225" y="454869"/>
                    <a:pt x="288124" y="458630"/>
                    <a:pt x="295275" y="467569"/>
                  </a:cubicBezTo>
                  <a:cubicBezTo>
                    <a:pt x="301547" y="475409"/>
                    <a:pt x="297700" y="489044"/>
                    <a:pt x="304800" y="496144"/>
                  </a:cubicBezTo>
                  <a:cubicBezTo>
                    <a:pt x="320989" y="512333"/>
                    <a:pt x="342900" y="521544"/>
                    <a:pt x="361950" y="534244"/>
                  </a:cubicBezTo>
                  <a:cubicBezTo>
                    <a:pt x="398879" y="558863"/>
                    <a:pt x="379665" y="549674"/>
                    <a:pt x="419100" y="562819"/>
                  </a:cubicBezTo>
                  <a:cubicBezTo>
                    <a:pt x="450850" y="559644"/>
                    <a:pt x="484079" y="563384"/>
                    <a:pt x="514350" y="553294"/>
                  </a:cubicBezTo>
                  <a:cubicBezTo>
                    <a:pt x="525210" y="549674"/>
                    <a:pt x="532639" y="536141"/>
                    <a:pt x="533400" y="524719"/>
                  </a:cubicBezTo>
                  <a:cubicBezTo>
                    <a:pt x="540384" y="419959"/>
                    <a:pt x="531411" y="441556"/>
                    <a:pt x="514350" y="381844"/>
                  </a:cubicBezTo>
                  <a:cubicBezTo>
                    <a:pt x="510754" y="369257"/>
                    <a:pt x="509982" y="355776"/>
                    <a:pt x="504825" y="343744"/>
                  </a:cubicBezTo>
                  <a:cubicBezTo>
                    <a:pt x="500316" y="333222"/>
                    <a:pt x="490895" y="325408"/>
                    <a:pt x="485775" y="315169"/>
                  </a:cubicBezTo>
                  <a:cubicBezTo>
                    <a:pt x="481285" y="306189"/>
                    <a:pt x="480740" y="295574"/>
                    <a:pt x="476250" y="286594"/>
                  </a:cubicBezTo>
                  <a:cubicBezTo>
                    <a:pt x="471130" y="276355"/>
                    <a:pt x="462320" y="268258"/>
                    <a:pt x="457200" y="258019"/>
                  </a:cubicBezTo>
                  <a:cubicBezTo>
                    <a:pt x="452710" y="249039"/>
                    <a:pt x="452165" y="238424"/>
                    <a:pt x="447675" y="229444"/>
                  </a:cubicBezTo>
                  <a:cubicBezTo>
                    <a:pt x="442555" y="219205"/>
                    <a:pt x="433274" y="211330"/>
                    <a:pt x="428625" y="200869"/>
                  </a:cubicBezTo>
                  <a:cubicBezTo>
                    <a:pt x="420470" y="182519"/>
                    <a:pt x="409575" y="143719"/>
                    <a:pt x="409575" y="143719"/>
                  </a:cubicBezTo>
                  <a:cubicBezTo>
                    <a:pt x="412750" y="111969"/>
                    <a:pt x="409010" y="78740"/>
                    <a:pt x="419100" y="48469"/>
                  </a:cubicBezTo>
                  <a:cubicBezTo>
                    <a:pt x="425205" y="30153"/>
                    <a:pt x="474720" y="23053"/>
                    <a:pt x="485775" y="19894"/>
                  </a:cubicBezTo>
                  <a:cubicBezTo>
                    <a:pt x="526953" y="8129"/>
                    <a:pt x="515447" y="4581"/>
                    <a:pt x="571500" y="844"/>
                  </a:cubicBezTo>
                  <a:cubicBezTo>
                    <a:pt x="600012" y="-1057"/>
                    <a:pt x="628650" y="844"/>
                    <a:pt x="657225" y="844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2171700" y="3429000"/>
              <a:ext cx="666750" cy="600099"/>
            </a:xfrm>
            <a:custGeom>
              <a:avLst/>
              <a:gdLst>
                <a:gd name="connsiteX0" fmla="*/ 0 w 666750"/>
                <a:gd name="connsiteY0" fmla="*/ 19050 h 600099"/>
                <a:gd name="connsiteX1" fmla="*/ 47625 w 666750"/>
                <a:gd name="connsiteY1" fmla="*/ 9525 h 600099"/>
                <a:gd name="connsiteX2" fmla="*/ 85725 w 666750"/>
                <a:gd name="connsiteY2" fmla="*/ 0 h 600099"/>
                <a:gd name="connsiteX3" fmla="*/ 123825 w 666750"/>
                <a:gd name="connsiteY3" fmla="*/ 9525 h 600099"/>
                <a:gd name="connsiteX4" fmla="*/ 171450 w 666750"/>
                <a:gd name="connsiteY4" fmla="*/ 95250 h 600099"/>
                <a:gd name="connsiteX5" fmla="*/ 190500 w 666750"/>
                <a:gd name="connsiteY5" fmla="*/ 123825 h 600099"/>
                <a:gd name="connsiteX6" fmla="*/ 209550 w 666750"/>
                <a:gd name="connsiteY6" fmla="*/ 200025 h 600099"/>
                <a:gd name="connsiteX7" fmla="*/ 219075 w 666750"/>
                <a:gd name="connsiteY7" fmla="*/ 228600 h 600099"/>
                <a:gd name="connsiteX8" fmla="*/ 238125 w 666750"/>
                <a:gd name="connsiteY8" fmla="*/ 295275 h 600099"/>
                <a:gd name="connsiteX9" fmla="*/ 257175 w 666750"/>
                <a:gd name="connsiteY9" fmla="*/ 323850 h 600099"/>
                <a:gd name="connsiteX10" fmla="*/ 285750 w 666750"/>
                <a:gd name="connsiteY10" fmla="*/ 333375 h 600099"/>
                <a:gd name="connsiteX11" fmla="*/ 342900 w 666750"/>
                <a:gd name="connsiteY11" fmla="*/ 323850 h 600099"/>
                <a:gd name="connsiteX12" fmla="*/ 400050 w 666750"/>
                <a:gd name="connsiteY12" fmla="*/ 304800 h 600099"/>
                <a:gd name="connsiteX13" fmla="*/ 447675 w 666750"/>
                <a:gd name="connsiteY13" fmla="*/ 314325 h 600099"/>
                <a:gd name="connsiteX14" fmla="*/ 457200 w 666750"/>
                <a:gd name="connsiteY14" fmla="*/ 342900 h 600099"/>
                <a:gd name="connsiteX15" fmla="*/ 495300 w 666750"/>
                <a:gd name="connsiteY15" fmla="*/ 428625 h 600099"/>
                <a:gd name="connsiteX16" fmla="*/ 504825 w 666750"/>
                <a:gd name="connsiteY16" fmla="*/ 485775 h 600099"/>
                <a:gd name="connsiteX17" fmla="*/ 514350 w 666750"/>
                <a:gd name="connsiteY17" fmla="*/ 514350 h 600099"/>
                <a:gd name="connsiteX18" fmla="*/ 542925 w 666750"/>
                <a:gd name="connsiteY18" fmla="*/ 523875 h 600099"/>
                <a:gd name="connsiteX19" fmla="*/ 638175 w 666750"/>
                <a:gd name="connsiteY19" fmla="*/ 542925 h 600099"/>
                <a:gd name="connsiteX20" fmla="*/ 666750 w 666750"/>
                <a:gd name="connsiteY20" fmla="*/ 600075 h 600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666750" h="600099">
                  <a:moveTo>
                    <a:pt x="0" y="19050"/>
                  </a:moveTo>
                  <a:cubicBezTo>
                    <a:pt x="15875" y="15875"/>
                    <a:pt x="31821" y="13037"/>
                    <a:pt x="47625" y="9525"/>
                  </a:cubicBezTo>
                  <a:cubicBezTo>
                    <a:pt x="60404" y="6685"/>
                    <a:pt x="72634" y="0"/>
                    <a:pt x="85725" y="0"/>
                  </a:cubicBezTo>
                  <a:cubicBezTo>
                    <a:pt x="98816" y="0"/>
                    <a:pt x="111125" y="6350"/>
                    <a:pt x="123825" y="9525"/>
                  </a:cubicBezTo>
                  <a:cubicBezTo>
                    <a:pt x="213509" y="99209"/>
                    <a:pt x="78211" y="-44608"/>
                    <a:pt x="171450" y="95250"/>
                  </a:cubicBezTo>
                  <a:cubicBezTo>
                    <a:pt x="177800" y="104775"/>
                    <a:pt x="185380" y="113586"/>
                    <a:pt x="190500" y="123825"/>
                  </a:cubicBezTo>
                  <a:cubicBezTo>
                    <a:pt x="201386" y="145598"/>
                    <a:pt x="204116" y="178288"/>
                    <a:pt x="209550" y="200025"/>
                  </a:cubicBezTo>
                  <a:cubicBezTo>
                    <a:pt x="211985" y="209765"/>
                    <a:pt x="216317" y="218946"/>
                    <a:pt x="219075" y="228600"/>
                  </a:cubicBezTo>
                  <a:cubicBezTo>
                    <a:pt x="223144" y="242842"/>
                    <a:pt x="230512" y="280050"/>
                    <a:pt x="238125" y="295275"/>
                  </a:cubicBezTo>
                  <a:cubicBezTo>
                    <a:pt x="243245" y="305514"/>
                    <a:pt x="248236" y="316699"/>
                    <a:pt x="257175" y="323850"/>
                  </a:cubicBezTo>
                  <a:cubicBezTo>
                    <a:pt x="265015" y="330122"/>
                    <a:pt x="276225" y="330200"/>
                    <a:pt x="285750" y="333375"/>
                  </a:cubicBezTo>
                  <a:cubicBezTo>
                    <a:pt x="304800" y="330200"/>
                    <a:pt x="324164" y="328534"/>
                    <a:pt x="342900" y="323850"/>
                  </a:cubicBezTo>
                  <a:cubicBezTo>
                    <a:pt x="362381" y="318980"/>
                    <a:pt x="400050" y="304800"/>
                    <a:pt x="400050" y="304800"/>
                  </a:cubicBezTo>
                  <a:cubicBezTo>
                    <a:pt x="415925" y="307975"/>
                    <a:pt x="434205" y="305345"/>
                    <a:pt x="447675" y="314325"/>
                  </a:cubicBezTo>
                  <a:cubicBezTo>
                    <a:pt x="456029" y="319894"/>
                    <a:pt x="452710" y="333920"/>
                    <a:pt x="457200" y="342900"/>
                  </a:cubicBezTo>
                  <a:cubicBezTo>
                    <a:pt x="481469" y="391439"/>
                    <a:pt x="483013" y="354904"/>
                    <a:pt x="495300" y="428625"/>
                  </a:cubicBezTo>
                  <a:cubicBezTo>
                    <a:pt x="498475" y="447675"/>
                    <a:pt x="500635" y="466922"/>
                    <a:pt x="504825" y="485775"/>
                  </a:cubicBezTo>
                  <a:cubicBezTo>
                    <a:pt x="507003" y="495576"/>
                    <a:pt x="507250" y="507250"/>
                    <a:pt x="514350" y="514350"/>
                  </a:cubicBezTo>
                  <a:cubicBezTo>
                    <a:pt x="521450" y="521450"/>
                    <a:pt x="533142" y="521617"/>
                    <a:pt x="542925" y="523875"/>
                  </a:cubicBezTo>
                  <a:cubicBezTo>
                    <a:pt x="574475" y="531156"/>
                    <a:pt x="638175" y="542925"/>
                    <a:pt x="638175" y="542925"/>
                  </a:cubicBezTo>
                  <a:cubicBezTo>
                    <a:pt x="658229" y="603087"/>
                    <a:pt x="637145" y="600075"/>
                    <a:pt x="666750" y="600075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1171575" y="4238625"/>
              <a:ext cx="1504950" cy="294001"/>
            </a:xfrm>
            <a:custGeom>
              <a:avLst/>
              <a:gdLst>
                <a:gd name="connsiteX0" fmla="*/ 0 w 1504950"/>
                <a:gd name="connsiteY0" fmla="*/ 247650 h 294001"/>
                <a:gd name="connsiteX1" fmla="*/ 180975 w 1504950"/>
                <a:gd name="connsiteY1" fmla="*/ 276225 h 294001"/>
                <a:gd name="connsiteX2" fmla="*/ 209550 w 1504950"/>
                <a:gd name="connsiteY2" fmla="*/ 257175 h 294001"/>
                <a:gd name="connsiteX3" fmla="*/ 266700 w 1504950"/>
                <a:gd name="connsiteY3" fmla="*/ 200025 h 294001"/>
                <a:gd name="connsiteX4" fmla="*/ 276225 w 1504950"/>
                <a:gd name="connsiteY4" fmla="*/ 171450 h 294001"/>
                <a:gd name="connsiteX5" fmla="*/ 314325 w 1504950"/>
                <a:gd name="connsiteY5" fmla="*/ 114300 h 294001"/>
                <a:gd name="connsiteX6" fmla="*/ 323850 w 1504950"/>
                <a:gd name="connsiteY6" fmla="*/ 85725 h 294001"/>
                <a:gd name="connsiteX7" fmla="*/ 352425 w 1504950"/>
                <a:gd name="connsiteY7" fmla="*/ 66675 h 294001"/>
                <a:gd name="connsiteX8" fmla="*/ 409575 w 1504950"/>
                <a:gd name="connsiteY8" fmla="*/ 47625 h 294001"/>
                <a:gd name="connsiteX9" fmla="*/ 657225 w 1504950"/>
                <a:gd name="connsiteY9" fmla="*/ 76200 h 294001"/>
                <a:gd name="connsiteX10" fmla="*/ 685800 w 1504950"/>
                <a:gd name="connsiteY10" fmla="*/ 66675 h 294001"/>
                <a:gd name="connsiteX11" fmla="*/ 742950 w 1504950"/>
                <a:gd name="connsiteY11" fmla="*/ 28575 h 294001"/>
                <a:gd name="connsiteX12" fmla="*/ 800100 w 1504950"/>
                <a:gd name="connsiteY12" fmla="*/ 0 h 294001"/>
                <a:gd name="connsiteX13" fmla="*/ 866775 w 1504950"/>
                <a:gd name="connsiteY13" fmla="*/ 28575 h 294001"/>
                <a:gd name="connsiteX14" fmla="*/ 914400 w 1504950"/>
                <a:gd name="connsiteY14" fmla="*/ 85725 h 294001"/>
                <a:gd name="connsiteX15" fmla="*/ 971550 w 1504950"/>
                <a:gd name="connsiteY15" fmla="*/ 123825 h 294001"/>
                <a:gd name="connsiteX16" fmla="*/ 1171575 w 1504950"/>
                <a:gd name="connsiteY16" fmla="*/ 114300 h 294001"/>
                <a:gd name="connsiteX17" fmla="*/ 1200150 w 1504950"/>
                <a:gd name="connsiteY17" fmla="*/ 104775 h 294001"/>
                <a:gd name="connsiteX18" fmla="*/ 1209675 w 1504950"/>
                <a:gd name="connsiteY18" fmla="*/ 76200 h 294001"/>
                <a:gd name="connsiteX19" fmla="*/ 1266825 w 1504950"/>
                <a:gd name="connsiteY19" fmla="*/ 38100 h 294001"/>
                <a:gd name="connsiteX20" fmla="*/ 1323975 w 1504950"/>
                <a:gd name="connsiteY20" fmla="*/ 66675 h 294001"/>
                <a:gd name="connsiteX21" fmla="*/ 1352550 w 1504950"/>
                <a:gd name="connsiteY21" fmla="*/ 76200 h 294001"/>
                <a:gd name="connsiteX22" fmla="*/ 1409700 w 1504950"/>
                <a:gd name="connsiteY22" fmla="*/ 123825 h 294001"/>
                <a:gd name="connsiteX23" fmla="*/ 1447800 w 1504950"/>
                <a:gd name="connsiteY23" fmla="*/ 133350 h 294001"/>
                <a:gd name="connsiteX24" fmla="*/ 1504950 w 1504950"/>
                <a:gd name="connsiteY24" fmla="*/ 133350 h 294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504950" h="294001">
                  <a:moveTo>
                    <a:pt x="0" y="247650"/>
                  </a:moveTo>
                  <a:cubicBezTo>
                    <a:pt x="74884" y="307557"/>
                    <a:pt x="43873" y="300419"/>
                    <a:pt x="180975" y="276225"/>
                  </a:cubicBezTo>
                  <a:cubicBezTo>
                    <a:pt x="192248" y="274236"/>
                    <a:pt x="200994" y="264780"/>
                    <a:pt x="209550" y="257175"/>
                  </a:cubicBezTo>
                  <a:cubicBezTo>
                    <a:pt x="229686" y="239277"/>
                    <a:pt x="266700" y="200025"/>
                    <a:pt x="266700" y="200025"/>
                  </a:cubicBezTo>
                  <a:cubicBezTo>
                    <a:pt x="269875" y="190500"/>
                    <a:pt x="271349" y="180227"/>
                    <a:pt x="276225" y="171450"/>
                  </a:cubicBezTo>
                  <a:cubicBezTo>
                    <a:pt x="287344" y="151436"/>
                    <a:pt x="307085" y="136020"/>
                    <a:pt x="314325" y="114300"/>
                  </a:cubicBezTo>
                  <a:cubicBezTo>
                    <a:pt x="317500" y="104775"/>
                    <a:pt x="317578" y="93565"/>
                    <a:pt x="323850" y="85725"/>
                  </a:cubicBezTo>
                  <a:cubicBezTo>
                    <a:pt x="331001" y="76786"/>
                    <a:pt x="341964" y="71324"/>
                    <a:pt x="352425" y="66675"/>
                  </a:cubicBezTo>
                  <a:cubicBezTo>
                    <a:pt x="370775" y="58520"/>
                    <a:pt x="409575" y="47625"/>
                    <a:pt x="409575" y="47625"/>
                  </a:cubicBezTo>
                  <a:cubicBezTo>
                    <a:pt x="519626" y="120992"/>
                    <a:pt x="443858" y="86868"/>
                    <a:pt x="657225" y="76200"/>
                  </a:cubicBezTo>
                  <a:cubicBezTo>
                    <a:pt x="666750" y="73025"/>
                    <a:pt x="677023" y="71551"/>
                    <a:pt x="685800" y="66675"/>
                  </a:cubicBezTo>
                  <a:cubicBezTo>
                    <a:pt x="705814" y="55556"/>
                    <a:pt x="721230" y="35815"/>
                    <a:pt x="742950" y="28575"/>
                  </a:cubicBezTo>
                  <a:cubicBezTo>
                    <a:pt x="782385" y="15430"/>
                    <a:pt x="763171" y="24619"/>
                    <a:pt x="800100" y="0"/>
                  </a:cubicBezTo>
                  <a:cubicBezTo>
                    <a:pt x="829247" y="7287"/>
                    <a:pt x="844849" y="6649"/>
                    <a:pt x="866775" y="28575"/>
                  </a:cubicBezTo>
                  <a:cubicBezTo>
                    <a:pt x="921808" y="83608"/>
                    <a:pt x="844181" y="31110"/>
                    <a:pt x="914400" y="85725"/>
                  </a:cubicBezTo>
                  <a:cubicBezTo>
                    <a:pt x="932472" y="99781"/>
                    <a:pt x="971550" y="123825"/>
                    <a:pt x="971550" y="123825"/>
                  </a:cubicBezTo>
                  <a:cubicBezTo>
                    <a:pt x="1038225" y="120650"/>
                    <a:pt x="1105055" y="119843"/>
                    <a:pt x="1171575" y="114300"/>
                  </a:cubicBezTo>
                  <a:cubicBezTo>
                    <a:pt x="1181581" y="113466"/>
                    <a:pt x="1193050" y="111875"/>
                    <a:pt x="1200150" y="104775"/>
                  </a:cubicBezTo>
                  <a:cubicBezTo>
                    <a:pt x="1207250" y="97675"/>
                    <a:pt x="1202575" y="83300"/>
                    <a:pt x="1209675" y="76200"/>
                  </a:cubicBezTo>
                  <a:cubicBezTo>
                    <a:pt x="1225864" y="60011"/>
                    <a:pt x="1266825" y="38100"/>
                    <a:pt x="1266825" y="38100"/>
                  </a:cubicBezTo>
                  <a:cubicBezTo>
                    <a:pt x="1338649" y="62041"/>
                    <a:pt x="1250117" y="29746"/>
                    <a:pt x="1323975" y="66675"/>
                  </a:cubicBezTo>
                  <a:cubicBezTo>
                    <a:pt x="1332955" y="71165"/>
                    <a:pt x="1343025" y="73025"/>
                    <a:pt x="1352550" y="76200"/>
                  </a:cubicBezTo>
                  <a:cubicBezTo>
                    <a:pt x="1369714" y="93364"/>
                    <a:pt x="1386493" y="113879"/>
                    <a:pt x="1409700" y="123825"/>
                  </a:cubicBezTo>
                  <a:cubicBezTo>
                    <a:pt x="1421732" y="128982"/>
                    <a:pt x="1434774" y="132047"/>
                    <a:pt x="1447800" y="133350"/>
                  </a:cubicBezTo>
                  <a:cubicBezTo>
                    <a:pt x="1466755" y="135246"/>
                    <a:pt x="1485900" y="133350"/>
                    <a:pt x="1504950" y="13335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1600200" y="3276600"/>
              <a:ext cx="114411" cy="180975"/>
            </a:xfrm>
            <a:custGeom>
              <a:avLst/>
              <a:gdLst>
                <a:gd name="connsiteX0" fmla="*/ 0 w 114411"/>
                <a:gd name="connsiteY0" fmla="*/ 0 h 180975"/>
                <a:gd name="connsiteX1" fmla="*/ 47625 w 114411"/>
                <a:gd name="connsiteY1" fmla="*/ 9525 h 180975"/>
                <a:gd name="connsiteX2" fmla="*/ 104775 w 114411"/>
                <a:gd name="connsiteY2" fmla="*/ 28575 h 180975"/>
                <a:gd name="connsiteX3" fmla="*/ 114300 w 114411"/>
                <a:gd name="connsiteY3" fmla="*/ 57150 h 180975"/>
                <a:gd name="connsiteX4" fmla="*/ 66675 w 114411"/>
                <a:gd name="connsiteY4" fmla="*/ 142875 h 180975"/>
                <a:gd name="connsiteX5" fmla="*/ 57150 w 114411"/>
                <a:gd name="connsiteY5" fmla="*/ 180975 h 180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4411" h="180975">
                  <a:moveTo>
                    <a:pt x="0" y="0"/>
                  </a:moveTo>
                  <a:cubicBezTo>
                    <a:pt x="15875" y="3175"/>
                    <a:pt x="32006" y="5265"/>
                    <a:pt x="47625" y="9525"/>
                  </a:cubicBezTo>
                  <a:cubicBezTo>
                    <a:pt x="66998" y="14809"/>
                    <a:pt x="104775" y="28575"/>
                    <a:pt x="104775" y="28575"/>
                  </a:cubicBezTo>
                  <a:cubicBezTo>
                    <a:pt x="107950" y="38100"/>
                    <a:pt x="115409" y="47171"/>
                    <a:pt x="114300" y="57150"/>
                  </a:cubicBezTo>
                  <a:cubicBezTo>
                    <a:pt x="108473" y="109597"/>
                    <a:pt x="97722" y="111828"/>
                    <a:pt x="66675" y="142875"/>
                  </a:cubicBezTo>
                  <a:cubicBezTo>
                    <a:pt x="56146" y="174462"/>
                    <a:pt x="57150" y="161410"/>
                    <a:pt x="57150" y="180975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>
              <a:off x="2705100" y="3905250"/>
              <a:ext cx="162947" cy="125194"/>
            </a:xfrm>
            <a:custGeom>
              <a:avLst/>
              <a:gdLst>
                <a:gd name="connsiteX0" fmla="*/ 0 w 162947"/>
                <a:gd name="connsiteY0" fmla="*/ 123825 h 125194"/>
                <a:gd name="connsiteX1" fmla="*/ 161925 w 162947"/>
                <a:gd name="connsiteY1" fmla="*/ 76200 h 125194"/>
                <a:gd name="connsiteX2" fmla="*/ 161925 w 162947"/>
                <a:gd name="connsiteY2" fmla="*/ 0 h 125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2947" h="125194">
                  <a:moveTo>
                    <a:pt x="0" y="123825"/>
                  </a:moveTo>
                  <a:cubicBezTo>
                    <a:pt x="65908" y="115587"/>
                    <a:pt x="155127" y="150979"/>
                    <a:pt x="161925" y="76200"/>
                  </a:cubicBezTo>
                  <a:cubicBezTo>
                    <a:pt x="164225" y="50904"/>
                    <a:pt x="161925" y="25400"/>
                    <a:pt x="161925" y="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>
              <a:off x="2600325" y="4305300"/>
              <a:ext cx="95250" cy="180975"/>
            </a:xfrm>
            <a:custGeom>
              <a:avLst/>
              <a:gdLst>
                <a:gd name="connsiteX0" fmla="*/ 0 w 95250"/>
                <a:gd name="connsiteY0" fmla="*/ 0 h 180975"/>
                <a:gd name="connsiteX1" fmla="*/ 76200 w 95250"/>
                <a:gd name="connsiteY1" fmla="*/ 38100 h 180975"/>
                <a:gd name="connsiteX2" fmla="*/ 95250 w 95250"/>
                <a:gd name="connsiteY2" fmla="*/ 95250 h 180975"/>
                <a:gd name="connsiteX3" fmla="*/ 85725 w 95250"/>
                <a:gd name="connsiteY3" fmla="*/ 180975 h 180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250" h="180975">
                  <a:moveTo>
                    <a:pt x="0" y="0"/>
                  </a:moveTo>
                  <a:cubicBezTo>
                    <a:pt x="36783" y="7357"/>
                    <a:pt x="56189" y="2080"/>
                    <a:pt x="76200" y="38100"/>
                  </a:cubicBezTo>
                  <a:cubicBezTo>
                    <a:pt x="85952" y="55653"/>
                    <a:pt x="95250" y="95250"/>
                    <a:pt x="95250" y="95250"/>
                  </a:cubicBezTo>
                  <a:lnTo>
                    <a:pt x="85725" y="180975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1171575" y="3905250"/>
              <a:ext cx="88057" cy="998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1452061" y="3847775"/>
              <a:ext cx="109343" cy="9405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1395616" y="3505816"/>
              <a:ext cx="109343" cy="9405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1561459" y="4258275"/>
              <a:ext cx="109343" cy="9405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2118992" y="4293096"/>
              <a:ext cx="109343" cy="9405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2283307" y="3539873"/>
              <a:ext cx="109343" cy="9405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2584459" y="3770374"/>
              <a:ext cx="109343" cy="9405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1323747" y="4477661"/>
              <a:ext cx="91827" cy="7689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2434202" y="4249122"/>
              <a:ext cx="109343" cy="9405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58011498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1394</TotalTime>
  <Words>3146</Words>
  <Application>Microsoft Office PowerPoint</Application>
  <PresentationFormat>Diaprojekcija na zaslonu (4:3)</PresentationFormat>
  <Paragraphs>2170</Paragraphs>
  <Slides>47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47</vt:i4>
      </vt:variant>
    </vt:vector>
  </HeadingPairs>
  <TitlesOfParts>
    <vt:vector size="52" baseType="lpstr">
      <vt:lpstr>Arial</vt:lpstr>
      <vt:lpstr>Calibri</vt:lpstr>
      <vt:lpstr>Calibri Light</vt:lpstr>
      <vt:lpstr>Lucida Sans</vt:lpstr>
      <vt:lpstr>Metropolitan</vt:lpstr>
      <vt:lpstr>FLOYD  - WARSHALLOV ALGORITEM </vt:lpstr>
      <vt:lpstr>FLOYD – WARSHALLOV ALGORITEM </vt:lpstr>
      <vt:lpstr>Dinamično programiranje</vt:lpstr>
      <vt:lpstr>PowerPointova predstavitev</vt:lpstr>
      <vt:lpstr>Ideja</vt:lpstr>
      <vt:lpstr>Ideja</vt:lpstr>
      <vt:lpstr>DA</vt:lpstr>
      <vt:lpstr>NE</vt:lpstr>
      <vt:lpstr>Torej …</vt:lpstr>
      <vt:lpstr>Začetek : Konec</vt:lpstr>
      <vt:lpstr>Primer </vt:lpstr>
      <vt:lpstr>D0 … matrika sosednosti 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ZGODOVINA,IME</vt:lpstr>
      <vt:lpstr>Floyd-Warshallov algoritem</vt:lpstr>
      <vt:lpstr>Časovna in prostorska zahtevnost</vt:lpstr>
      <vt:lpstr>Algoritem</vt:lpstr>
      <vt:lpstr>Negativni cikel</vt:lpstr>
      <vt:lpstr>Kaj pa poti?</vt:lpstr>
      <vt:lpstr>Primer 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Še en zgled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Naprej na predavanjih 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FLOYD  - WARSHALLOV ALGORITEM</dc:title>
  <dc:creator>DELL</dc:creator>
  <cp:lastModifiedBy>HP</cp:lastModifiedBy>
  <cp:revision>127</cp:revision>
  <dcterms:created xsi:type="dcterms:W3CDTF">2016-02-08T10:18:18Z</dcterms:created>
  <dcterms:modified xsi:type="dcterms:W3CDTF">2022-03-11T12:03:02Z</dcterms:modified>
</cp:coreProperties>
</file>