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4" r:id="rId1"/>
    <p:sldMasterId id="2147483906" r:id="rId2"/>
  </p:sldMasterIdLst>
  <p:notesMasterIdLst>
    <p:notesMasterId r:id="rId10"/>
  </p:notesMasterIdLst>
  <p:handoutMasterIdLst>
    <p:handoutMasterId r:id="rId11"/>
  </p:handoutMasterIdLst>
  <p:sldIdLst>
    <p:sldId id="378" r:id="rId3"/>
    <p:sldId id="387" r:id="rId4"/>
    <p:sldId id="373" r:id="rId5"/>
    <p:sldId id="381" r:id="rId6"/>
    <p:sldId id="379" r:id="rId7"/>
    <p:sldId id="388" r:id="rId8"/>
    <p:sldId id="380" r:id="rId9"/>
  </p:sldIdLst>
  <p:sldSz cx="9144000" cy="6858000" type="screen4x3"/>
  <p:notesSz cx="7099300" cy="10234613"/>
  <p:custDataLst>
    <p:tags r:id="rId12"/>
  </p:custDataLst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00" autoAdjust="0"/>
    <p:restoredTop sz="94660"/>
  </p:normalViewPr>
  <p:slideViewPr>
    <p:cSldViewPr>
      <p:cViewPr varScale="1">
        <p:scale>
          <a:sx n="117" d="100"/>
          <a:sy n="117" d="100"/>
        </p:scale>
        <p:origin x="-14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9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fld id="{13E89EA4-D87C-404C-9C16-315FA45BC5D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24421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38600" y="0"/>
            <a:ext cx="304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24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1400" y="762000"/>
            <a:ext cx="5080000" cy="3810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876800"/>
            <a:ext cx="5257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53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38600" y="9753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B909227-AB91-4AA1-AF3B-72C90496C6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086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9394" y="2094301"/>
            <a:ext cx="6323223" cy="1314508"/>
          </a:xfrm>
          <a:effectLst/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99393" y="3408809"/>
            <a:ext cx="6323223" cy="1760104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>
                    <a:schemeClr val="tx1">
                      <a:lumMod val="50000"/>
                      <a:lumOff val="50000"/>
                      <a:alpha val="43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5735" y="6574240"/>
            <a:ext cx="2022947" cy="283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74811" y="6658230"/>
            <a:ext cx="1077384" cy="1997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69BF7D92-879C-44A3-9C8C-C613A4C2D22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054292-F188-4552-AB0E-A6B0765591D2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505736" y="394017"/>
            <a:ext cx="5466419" cy="4091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sl-SI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pt-predvajalnik-v7b-uvodna-brez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5190" y="4322281"/>
            <a:ext cx="7441558" cy="1441451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sl-SI" dirty="0"/>
          </a:p>
        </p:txBody>
      </p:sp>
    </p:spTree>
  </p:cSld>
  <p:clrMapOvr>
    <a:masterClrMapping/>
  </p:clrMapOvr>
  <p:transition>
    <p:fade/>
  </p:transition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1" name="Picture 10" descr="CC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63" y="5786438"/>
            <a:ext cx="11176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13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9BF7D92-879C-44A3-9C8C-C613A4C2D22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2A798-CCBE-48A6-BE93-0F2279AD894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705EF-935C-4D1D-9E69-5D3EFEE4ED34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9FA98-F559-4440-9BF2-2C1F24C72B10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5D1A6-8C8A-45D6-B20A-628D1B11755B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56BC6-2A61-4A4D-BA87-8E00A4C46B3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D92BE-2474-4420-91CF-66264F06E5F1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734" y="1331929"/>
            <a:ext cx="8146461" cy="496563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505736" y="394017"/>
            <a:ext cx="5466419" cy="4091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sl-SI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5260C-9BFB-4849-BFE4-61A4A3F7CF6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54292-F188-4552-AB0E-A6B0765591D2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9BB02-27A6-4313-903E-D310E06F35C4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71545"/>
            <a:ext cx="5486400" cy="428628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00702"/>
            <a:ext cx="5486400" cy="804862"/>
          </a:xfrm>
        </p:spPr>
        <p:txBody>
          <a:bodyPr/>
          <a:lstStyle>
            <a:lvl1pPr marL="0" indent="0" algn="ctr">
              <a:buNone/>
              <a:defRPr sz="1400" b="1"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05260C-9BFB-4849-BFE4-61A4A3F7CF6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505736" y="394017"/>
            <a:ext cx="5466419" cy="4091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sl-SI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pt-v7c-prva-logoti-h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1757" y="4406900"/>
            <a:ext cx="7012956" cy="1362075"/>
          </a:xfrm>
        </p:spPr>
        <p:txBody>
          <a:bodyPr anchor="t">
            <a:noAutofit/>
          </a:bodyPr>
          <a:lstStyle>
            <a:lvl1pPr algn="l">
              <a:defRPr sz="4200" b="1" cap="all">
                <a:solidFill>
                  <a:srgbClr val="66666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1757" y="2906713"/>
            <a:ext cx="7012956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B2A798-CCBE-48A6-BE93-0F2279AD894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5736" y="1600200"/>
            <a:ext cx="389002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0399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6705EF-935C-4D1D-9E69-5D3EFEE4ED34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05736" y="394017"/>
            <a:ext cx="5466419" cy="4091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sl-SI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9FA98-F559-4440-9BF2-2C1F24C72B10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505736" y="394017"/>
            <a:ext cx="5466419" cy="4091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sl-S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5D1A6-8C8A-45D6-B20A-628D1B11755B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505736" y="394017"/>
            <a:ext cx="5466419" cy="4091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sl-S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D56BC6-2A61-4A4D-BA87-8E00A4C46B3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00108"/>
            <a:ext cx="5111750" cy="512605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00108"/>
            <a:ext cx="3008313" cy="51260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40356" y="721221"/>
            <a:ext cx="692804" cy="199770"/>
          </a:xfrm>
        </p:spPr>
        <p:txBody>
          <a:bodyPr/>
          <a:lstStyle/>
          <a:p>
            <a:pPr>
              <a:defRPr/>
            </a:pPr>
            <a:fld id="{95BD92BE-2474-4420-91CF-66264F06E5F1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505736" y="394017"/>
            <a:ext cx="5466419" cy="4091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sl-SI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pt-v7c-podstran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5736" y="394017"/>
            <a:ext cx="5466419" cy="4091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5736" y="1331929"/>
            <a:ext cx="8146459" cy="47402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5735" y="6574240"/>
            <a:ext cx="2022947" cy="283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74811" y="6658230"/>
            <a:ext cx="1077384" cy="1997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9629BB02-27A6-4313-903E-D310E06F35C4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4"/>
        </a:buBlip>
        <a:defRPr sz="3200" kern="1200">
          <a:solidFill>
            <a:srgbClr val="666666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4"/>
        </a:buBlip>
        <a:defRPr sz="2800" kern="1200">
          <a:solidFill>
            <a:srgbClr val="66666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400" kern="1200">
          <a:solidFill>
            <a:srgbClr val="66666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000" kern="1200">
          <a:solidFill>
            <a:srgbClr val="66666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000" kern="1200">
          <a:solidFill>
            <a:srgbClr val="6666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9629BB02-27A6-4313-903E-D310E06F35C4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1033" name="Picture 8" descr="CC.gif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656638" y="6686550"/>
            <a:ext cx="487362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bldLvl="5"/>
    </p:bld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Calibri" pitchFamily="34" charset="0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omeandlearn.co.uk/csharp/csharp_s5p6.html" TargetMode="External"/><Relationship Id="rId2" Type="http://schemas.openxmlformats.org/officeDocument/2006/relationships/hyperlink" Target="http://msdn.microsoft.com/en-us/library/ms173160%28v=vs.100%29.aspx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.csharp-station.com/Tutorials/lesson15.aspx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7" name="Rectang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 smtClean="0">
              <a:solidFill>
                <a:schemeClr val="tx1"/>
              </a:solidFill>
            </a:endParaRPr>
          </a:p>
        </p:txBody>
      </p:sp>
      <p:sp>
        <p:nvSpPr>
          <p:cNvPr id="90116" name="Rectang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smtClean="0"/>
              <a:t>Napake in izjeme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2</a:t>
            </a:fld>
            <a:endParaRPr lang="sl-SI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7440" t="19048" r="37500" b="26190"/>
          <a:stretch>
            <a:fillRect/>
          </a:stretch>
        </p:blipFill>
        <p:spPr bwMode="auto">
          <a:xfrm>
            <a:off x="1000100" y="1857364"/>
            <a:ext cx="6780399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Varovalna mreža</a:t>
            </a:r>
          </a:p>
        </p:txBody>
      </p:sp>
      <p:sp>
        <p:nvSpPr>
          <p:cNvPr id="84995" name="Rectangle 3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400568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90000"/>
              </a:lnSpc>
            </a:pPr>
            <a:r>
              <a:rPr lang="sl-SI" sz="7000" dirty="0" err="1" smtClean="0"/>
              <a:t>try</a:t>
            </a:r>
            <a:r>
              <a:rPr lang="sl-SI" sz="7000" dirty="0" smtClean="0"/>
              <a:t> ... </a:t>
            </a:r>
            <a:r>
              <a:rPr lang="sl-SI" sz="7000" dirty="0" err="1" smtClean="0"/>
              <a:t>catch</a:t>
            </a:r>
            <a:endParaRPr lang="sl-SI" sz="7000" dirty="0" smtClean="0"/>
          </a:p>
          <a:p>
            <a:pPr>
              <a:lnSpc>
                <a:spcPct val="90000"/>
              </a:lnSpc>
            </a:pPr>
            <a:endParaRPr lang="sl-SI" sz="2800" dirty="0" smtClean="0"/>
          </a:p>
          <a:p>
            <a:pPr>
              <a:buNone/>
            </a:pP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3500" dirty="0" err="1" smtClean="0">
                <a:latin typeface="Courier New" pitchFamily="49" charset="0"/>
                <a:cs typeface="Courier New" pitchFamily="49" charset="0"/>
              </a:rPr>
              <a:t>Console.Write</a:t>
            </a: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("Delimo: ");</a:t>
            </a:r>
          </a:p>
          <a:p>
            <a:pPr>
              <a:buNone/>
            </a:pP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35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 x = </a:t>
            </a:r>
            <a:r>
              <a:rPr lang="sl-SI" sz="3500" dirty="0" err="1" smtClean="0">
                <a:latin typeface="Courier New" pitchFamily="49" charset="0"/>
                <a:cs typeface="Courier New" pitchFamily="49" charset="0"/>
              </a:rPr>
              <a:t>int.Parse</a:t>
            </a: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3500" dirty="0" err="1" smtClean="0">
                <a:latin typeface="Courier New" pitchFamily="49" charset="0"/>
                <a:cs typeface="Courier New" pitchFamily="49" charset="0"/>
              </a:rPr>
              <a:t>Console.ReadLine</a:t>
            </a: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>
              <a:buNone/>
            </a:pP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3500" dirty="0" err="1" smtClean="0">
                <a:latin typeface="Courier New" pitchFamily="49" charset="0"/>
                <a:cs typeface="Courier New" pitchFamily="49" charset="0"/>
              </a:rPr>
              <a:t>Console.Write</a:t>
            </a: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("S čim: ");</a:t>
            </a:r>
          </a:p>
          <a:p>
            <a:pPr>
              <a:buNone/>
            </a:pP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35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3500" dirty="0" err="1" smtClean="0">
                <a:latin typeface="Courier New" pitchFamily="49" charset="0"/>
                <a:cs typeface="Courier New" pitchFamily="49" charset="0"/>
              </a:rPr>
              <a:t>sCim</a:t>
            </a: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3500" dirty="0" err="1" smtClean="0">
                <a:latin typeface="Courier New" pitchFamily="49" charset="0"/>
                <a:cs typeface="Courier New" pitchFamily="49" charset="0"/>
              </a:rPr>
              <a:t>int.Parse</a:t>
            </a: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3500" dirty="0" err="1" smtClean="0">
                <a:latin typeface="Courier New" pitchFamily="49" charset="0"/>
                <a:cs typeface="Courier New" pitchFamily="49" charset="0"/>
              </a:rPr>
              <a:t>Console.ReadLine</a:t>
            </a: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>
              <a:buNone/>
            </a:pP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3500" dirty="0" err="1" smtClean="0">
                <a:latin typeface="Courier New" pitchFamily="49" charset="0"/>
                <a:cs typeface="Courier New" pitchFamily="49" charset="0"/>
              </a:rPr>
              <a:t>try</a:t>
            </a:r>
            <a:endParaRPr lang="sl-SI" sz="35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None/>
            </a:pP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sl-SI" sz="3500" dirty="0" err="1" smtClean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 rez = x / </a:t>
            </a:r>
            <a:r>
              <a:rPr lang="sl-SI" sz="3500" dirty="0" err="1" smtClean="0">
                <a:latin typeface="Courier New" pitchFamily="49" charset="0"/>
                <a:cs typeface="Courier New" pitchFamily="49" charset="0"/>
              </a:rPr>
              <a:t>sCim</a:t>
            </a: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sl-SI" sz="3500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("Rezultat je " + rez);</a:t>
            </a:r>
          </a:p>
          <a:p>
            <a:pPr>
              <a:buNone/>
            </a:pP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>
              <a:buNone/>
            </a:pP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3500" dirty="0" err="1" smtClean="0">
                <a:latin typeface="Courier New" pitchFamily="49" charset="0"/>
                <a:cs typeface="Courier New" pitchFamily="49" charset="0"/>
              </a:rPr>
              <a:t>catch</a:t>
            </a: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None/>
            </a:pP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None/>
            </a:pPr>
            <a:r>
              <a:rPr lang="it-IT" sz="3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5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it-IT" sz="3500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it-IT" sz="3500" dirty="0" smtClean="0">
                <a:latin typeface="Courier New" pitchFamily="49" charset="0"/>
                <a:cs typeface="Courier New" pitchFamily="49" charset="0"/>
              </a:rPr>
              <a:t>("Z </a:t>
            </a:r>
            <a:r>
              <a:rPr lang="it-IT" sz="3500" dirty="0" err="1" smtClean="0">
                <a:latin typeface="Courier New" pitchFamily="49" charset="0"/>
                <a:cs typeface="Courier New" pitchFamily="49" charset="0"/>
              </a:rPr>
              <a:t>nič</a:t>
            </a:r>
            <a:r>
              <a:rPr lang="it-IT" sz="3500" dirty="0" smtClean="0">
                <a:latin typeface="Courier New" pitchFamily="49" charset="0"/>
                <a:cs typeface="Courier New" pitchFamily="49" charset="0"/>
              </a:rPr>
              <a:t> ne </a:t>
            </a:r>
            <a:r>
              <a:rPr lang="it-IT" sz="3500" dirty="0" err="1" smtClean="0">
                <a:latin typeface="Courier New" pitchFamily="49" charset="0"/>
                <a:cs typeface="Courier New" pitchFamily="49" charset="0"/>
              </a:rPr>
              <a:t>moremo</a:t>
            </a:r>
            <a:r>
              <a:rPr lang="it-IT" sz="3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t-IT" sz="3500" dirty="0" err="1" smtClean="0">
                <a:latin typeface="Courier New" pitchFamily="49" charset="0"/>
                <a:cs typeface="Courier New" pitchFamily="49" charset="0"/>
              </a:rPr>
              <a:t>deliti</a:t>
            </a:r>
            <a:r>
              <a:rPr lang="it-IT" sz="3500" dirty="0" smtClean="0">
                <a:latin typeface="Courier New" pitchFamily="49" charset="0"/>
                <a:cs typeface="Courier New" pitchFamily="49" charset="0"/>
              </a:rPr>
              <a:t>");</a:t>
            </a:r>
          </a:p>
          <a:p>
            <a:pPr>
              <a:buNone/>
            </a:pPr>
            <a:r>
              <a:rPr lang="sl-SI" sz="3500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>
              <a:lnSpc>
                <a:spcPct val="90000"/>
              </a:lnSpc>
            </a:pPr>
            <a:endParaRPr lang="sl-SI" sz="28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1500174"/>
            <a:ext cx="2638425" cy="319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uiExpand="1" build="p" bldLvl="5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Try</a:t>
            </a:r>
            <a:r>
              <a:rPr lang="sl-SI" dirty="0" smtClean="0"/>
              <a:t> ... </a:t>
            </a:r>
            <a:r>
              <a:rPr lang="sl-SI" dirty="0" err="1" smtClean="0"/>
              <a:t>catch</a:t>
            </a:r>
            <a:endParaRPr lang="sl-SI" dirty="0" smtClean="0"/>
          </a:p>
        </p:txBody>
      </p:sp>
      <p:sp>
        <p:nvSpPr>
          <p:cNvPr id="94211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Enako kot v </a:t>
            </a:r>
            <a:r>
              <a:rPr lang="sl-SI" dirty="0" err="1" smtClean="0"/>
              <a:t>Pythonu</a:t>
            </a:r>
            <a:endParaRPr lang="sl-SI" dirty="0" smtClean="0"/>
          </a:p>
          <a:p>
            <a:r>
              <a:rPr lang="sl-SI" dirty="0" err="1" smtClean="0"/>
              <a:t>try</a:t>
            </a:r>
            <a:r>
              <a:rPr lang="sl-SI" dirty="0" smtClean="0"/>
              <a:t> </a:t>
            </a:r>
          </a:p>
          <a:p>
            <a:pPr lvl="1"/>
            <a:r>
              <a:rPr lang="sl-SI" dirty="0" smtClean="0"/>
              <a:t>Poskusi izvesti stavke znotraj tega bloka</a:t>
            </a:r>
          </a:p>
          <a:p>
            <a:pPr lvl="1"/>
            <a:r>
              <a:rPr lang="sl-SI" dirty="0" smtClean="0"/>
              <a:t>Če je vse </a:t>
            </a:r>
            <a:r>
              <a:rPr lang="sl-SI" dirty="0" err="1" smtClean="0"/>
              <a:t>ok</a:t>
            </a:r>
            <a:r>
              <a:rPr lang="sl-SI" dirty="0" smtClean="0"/>
              <a:t>, nadaljuj za </a:t>
            </a:r>
            <a:r>
              <a:rPr lang="sl-SI" dirty="0" err="1" smtClean="0"/>
              <a:t>try</a:t>
            </a:r>
            <a:r>
              <a:rPr lang="sl-SI" dirty="0" smtClean="0"/>
              <a:t>/</a:t>
            </a:r>
            <a:r>
              <a:rPr lang="sl-SI" dirty="0" err="1" smtClean="0"/>
              <a:t>catch</a:t>
            </a:r>
            <a:endParaRPr lang="sl-SI" dirty="0" smtClean="0"/>
          </a:p>
          <a:p>
            <a:r>
              <a:rPr lang="sl-SI" dirty="0" err="1" smtClean="0"/>
              <a:t>catch</a:t>
            </a:r>
            <a:endParaRPr lang="sl-SI" dirty="0" smtClean="0"/>
          </a:p>
          <a:p>
            <a:pPr lvl="1"/>
            <a:r>
              <a:rPr lang="sl-SI" dirty="0" smtClean="0"/>
              <a:t>Če pride do napake, nadaljuj tukaj</a:t>
            </a:r>
          </a:p>
          <a:p>
            <a:r>
              <a:rPr lang="sl-SI" dirty="0" smtClean="0"/>
              <a:t>Običajno nadaljevanje</a:t>
            </a:r>
          </a:p>
          <a:p>
            <a:pPr lvl="1">
              <a:buFont typeface="Arial" charset="0"/>
              <a:buNone/>
            </a:pPr>
            <a:endParaRPr lang="sl-SI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Kaj je še možno</a:t>
            </a:r>
          </a:p>
        </p:txBody>
      </p:sp>
      <p:sp>
        <p:nvSpPr>
          <p:cNvPr id="92163" name="Rectangle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l-SI" sz="2000" dirty="0" smtClean="0"/>
              <a:t>Lahko lovimo le določene izjeme</a:t>
            </a:r>
          </a:p>
          <a:p>
            <a:pPr>
              <a:lnSpc>
                <a:spcPct val="90000"/>
              </a:lnSpc>
            </a:pPr>
            <a:r>
              <a:rPr lang="sl-SI" sz="2000" dirty="0" smtClean="0"/>
              <a:t>Izjeme seveda lahko gnezdimo</a:t>
            </a:r>
          </a:p>
          <a:p>
            <a:pPr>
              <a:lnSpc>
                <a:spcPct val="90000"/>
              </a:lnSpc>
            </a:pPr>
            <a:r>
              <a:rPr lang="sl-SI" sz="2000" dirty="0" smtClean="0"/>
              <a:t>Lahko predvidimo več varovalnih mrež</a:t>
            </a:r>
          </a:p>
          <a:p>
            <a:pPr>
              <a:lnSpc>
                <a:spcPct val="90000"/>
              </a:lnSpc>
            </a:pPr>
            <a:r>
              <a:rPr lang="sl-SI" sz="1800" dirty="0" err="1" smtClean="0">
                <a:latin typeface="Courier New" pitchFamily="49" charset="0"/>
              </a:rPr>
              <a:t>try</a:t>
            </a:r>
            <a:endParaRPr lang="sl-SI" sz="1800" dirty="0" smtClean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sl-SI" sz="1600" dirty="0" smtClean="0">
                <a:latin typeface="Courier New" pitchFamily="49" charset="0"/>
              </a:rPr>
              <a:t>...</a:t>
            </a:r>
          </a:p>
          <a:p>
            <a:pPr>
              <a:lnSpc>
                <a:spcPct val="90000"/>
              </a:lnSpc>
            </a:pPr>
            <a:r>
              <a:rPr lang="sl-SI" sz="1800" dirty="0" err="1" smtClean="0">
                <a:latin typeface="Courier New" pitchFamily="49" charset="0"/>
              </a:rPr>
              <a:t>catch</a:t>
            </a:r>
            <a:r>
              <a:rPr lang="sl-SI" sz="1800" dirty="0" smtClean="0">
                <a:latin typeface="Courier New" pitchFamily="49" charset="0"/>
              </a:rPr>
              <a:t> </a:t>
            </a:r>
            <a:r>
              <a:rPr lang="sl-SI" sz="1800" dirty="0" smtClean="0">
                <a:latin typeface="Courier New" pitchFamily="49" charset="0"/>
              </a:rPr>
              <a:t>(Vrsta napake 1)</a:t>
            </a:r>
            <a:endParaRPr lang="sl-SI" sz="1800" dirty="0" smtClean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sl-SI" sz="1600" dirty="0" smtClean="0">
                <a:latin typeface="Courier New" pitchFamily="49" charset="0"/>
              </a:rPr>
              <a:t>Kaj ob napaki 1</a:t>
            </a:r>
          </a:p>
          <a:p>
            <a:pPr>
              <a:lnSpc>
                <a:spcPct val="90000"/>
              </a:lnSpc>
            </a:pPr>
            <a:r>
              <a:rPr lang="sl-SI" sz="1800" dirty="0" err="1" smtClean="0">
                <a:latin typeface="Courier New" pitchFamily="49" charset="0"/>
              </a:rPr>
              <a:t>catch</a:t>
            </a:r>
            <a:r>
              <a:rPr lang="sl-SI" sz="1800" dirty="0" smtClean="0">
                <a:latin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</a:rPr>
              <a:t>(Vrsta napake </a:t>
            </a:r>
            <a:r>
              <a:rPr lang="sl-SI" sz="1800" dirty="0" smtClean="0">
                <a:latin typeface="Courier New" pitchFamily="49" charset="0"/>
              </a:rPr>
              <a:t>2)</a:t>
            </a:r>
            <a:endParaRPr lang="sl-SI" sz="1800" dirty="0" smtClean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sl-SI" sz="1600" dirty="0" smtClean="0">
                <a:latin typeface="Courier New" pitchFamily="49" charset="0"/>
              </a:rPr>
              <a:t>Kaj ob napaki 2</a:t>
            </a:r>
          </a:p>
          <a:p>
            <a:pPr>
              <a:lnSpc>
                <a:spcPct val="90000"/>
              </a:lnSpc>
            </a:pPr>
            <a:r>
              <a:rPr lang="sl-SI" sz="1800" dirty="0" err="1" smtClean="0">
                <a:latin typeface="Courier New" pitchFamily="49" charset="0"/>
              </a:rPr>
              <a:t>catch</a:t>
            </a:r>
            <a:r>
              <a:rPr lang="sl-SI" sz="1800" dirty="0" smtClean="0">
                <a:latin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</a:rPr>
              <a:t>(Vrsta napake </a:t>
            </a:r>
            <a:r>
              <a:rPr lang="sl-SI" sz="1800" dirty="0" smtClean="0">
                <a:latin typeface="Courier New" pitchFamily="49" charset="0"/>
              </a:rPr>
              <a:t>3)</a:t>
            </a:r>
            <a:endParaRPr lang="sl-SI" sz="1800" dirty="0" smtClean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sl-SI" sz="1600" dirty="0" smtClean="0">
                <a:latin typeface="Courier New" pitchFamily="49" charset="0"/>
              </a:rPr>
              <a:t>Kaj ob napaki 3</a:t>
            </a:r>
          </a:p>
          <a:p>
            <a:pPr>
              <a:lnSpc>
                <a:spcPct val="90000"/>
              </a:lnSpc>
            </a:pPr>
            <a:r>
              <a:rPr lang="sl-SI" sz="2000" dirty="0" smtClean="0"/>
              <a:t>In še </a:t>
            </a:r>
            <a:r>
              <a:rPr lang="sl-SI" sz="2000" dirty="0" smtClean="0"/>
              <a:t>marsikaj</a:t>
            </a:r>
          </a:p>
          <a:p>
            <a:pPr lvl="1">
              <a:lnSpc>
                <a:spcPct val="90000"/>
              </a:lnSpc>
            </a:pPr>
            <a:r>
              <a:rPr lang="sl-SI" sz="1800" dirty="0">
                <a:hlinkClick r:id="rId2"/>
              </a:rPr>
              <a:t>http://</a:t>
            </a:r>
            <a:r>
              <a:rPr lang="sl-SI" sz="1800" dirty="0" smtClean="0">
                <a:hlinkClick r:id="rId2"/>
              </a:rPr>
              <a:t>msdn.microsoft.com/en-us/library/ms173160%28v=vs.100%29.aspx</a:t>
            </a:r>
            <a:r>
              <a:rPr lang="sl-SI" sz="1800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sl-SI" sz="1800" dirty="0">
                <a:hlinkClick r:id="rId3"/>
              </a:rPr>
              <a:t>http://</a:t>
            </a:r>
            <a:r>
              <a:rPr lang="sl-SI" sz="1800" dirty="0" smtClean="0">
                <a:hlinkClick r:id="rId3"/>
              </a:rPr>
              <a:t>www.homeandlearn.co.uk/csharp/csharp_s5p6.html</a:t>
            </a:r>
            <a:r>
              <a:rPr lang="sl-SI" sz="1800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sl-SI" sz="1800" dirty="0">
                <a:hlinkClick r:id="rId4"/>
              </a:rPr>
              <a:t>http://</a:t>
            </a:r>
            <a:r>
              <a:rPr lang="sl-SI" sz="1800" dirty="0" smtClean="0">
                <a:hlinkClick r:id="rId4"/>
              </a:rPr>
              <a:t>www.csharp-station.com/Tutorials/lesson15.aspx</a:t>
            </a:r>
            <a:r>
              <a:rPr lang="sl-SI" sz="1800" dirty="0" smtClean="0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try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string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fileContents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StreamReader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(@"C:\l.txt").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ReadToEnd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catch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UnauthorizedAccessException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e) //problem z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dostopom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e.Message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catch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FileNotFoundException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e)       //datoteka ne obstaja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e.Message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catch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IOException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e)                //Nek drug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vh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izh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. problem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e.Message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3F7309-75E8-469A-B898-1DCFECCD2BC5}" type="slidenum">
              <a:rPr lang="sl-SI" smtClean="0"/>
              <a:pPr>
                <a:defRPr/>
              </a:pPr>
              <a:t>6</a:t>
            </a:fld>
            <a:endParaRPr lang="sl-S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Sprožanje napak</a:t>
            </a:r>
          </a:p>
        </p:txBody>
      </p:sp>
      <p:sp>
        <p:nvSpPr>
          <p:cNvPr id="93187" name="Rectangle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l-SI" dirty="0" smtClean="0"/>
              <a:t>Napake lahko javimo/sprožimo tudi mi</a:t>
            </a:r>
          </a:p>
          <a:p>
            <a:pPr>
              <a:lnSpc>
                <a:spcPct val="90000"/>
              </a:lnSpc>
            </a:pPr>
            <a:r>
              <a:rPr lang="sl-SI" dirty="0" err="1"/>
              <a:t>Python</a:t>
            </a:r>
            <a:r>
              <a:rPr lang="sl-SI" dirty="0"/>
              <a:t>:</a:t>
            </a:r>
          </a:p>
          <a:p>
            <a:pPr lvl="1">
              <a:lnSpc>
                <a:spcPct val="90000"/>
              </a:lnSpc>
            </a:pPr>
            <a:r>
              <a:rPr lang="sl-SI" dirty="0" err="1">
                <a:latin typeface="Courier New" pitchFamily="49" charset="0"/>
                <a:cs typeface="Courier New" pitchFamily="49" charset="0"/>
              </a:rPr>
              <a:t>r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aise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Exception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('Opis napake')</a:t>
            </a:r>
          </a:p>
          <a:p>
            <a:pPr>
              <a:lnSpc>
                <a:spcPct val="90000"/>
              </a:lnSpc>
            </a:pP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throw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new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Exception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('Opis napake')</a:t>
            </a:r>
          </a:p>
          <a:p>
            <a:pPr>
              <a:lnSpc>
                <a:spcPct val="90000"/>
              </a:lnSpc>
            </a:pPr>
            <a:r>
              <a:rPr lang="sl-SI" dirty="0" smtClean="0"/>
              <a:t>Ko vržemo izjemo – prekinitev izvajanja metode</a:t>
            </a:r>
          </a:p>
          <a:p>
            <a:pPr>
              <a:lnSpc>
                <a:spcPct val="90000"/>
              </a:lnSpc>
            </a:pPr>
            <a:endParaRPr lang="sl-SI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Napake in izjeme&amp;quot;&quot;/&gt;&lt;property id=&quot;20307&quot; value=&quot;378&quot;/&gt;&lt;/object&gt;&lt;object type=&quot;3&quot; unique_id=&quot;10005&quot;&gt;&lt;property id=&quot;20148&quot; value=&quot;5&quot;/&gt;&lt;property id=&quot;20300&quot; value=&quot;Slide 2 - &amp;quot;Zgled&amp;quot;&quot;/&gt;&lt;property id=&quot;20307&quot; value=&quot;387&quot;/&gt;&lt;/object&gt;&lt;object type=&quot;3&quot; unique_id=&quot;10006&quot;&gt;&lt;property id=&quot;20148&quot; value=&quot;5&quot;/&gt;&lt;property id=&quot;20300&quot; value=&quot;Slide 3 - &amp;quot;Varovalna mreža&amp;quot;&quot;/&gt;&lt;property id=&quot;20307&quot; value=&quot;373&quot;/&gt;&lt;/object&gt;&lt;object type=&quot;3&quot; unique_id=&quot;10007&quot;&gt;&lt;property id=&quot;20148&quot; value=&quot;5&quot;/&gt;&lt;property id=&quot;20300&quot; value=&quot;Slide 4 - &amp;quot;Try ... catch&amp;quot;&quot;/&gt;&lt;property id=&quot;20307&quot; value=&quot;381&quot;/&gt;&lt;/object&gt;&lt;object type=&quot;3&quot; unique_id=&quot;10008&quot;&gt;&lt;property id=&quot;20148&quot; value=&quot;5&quot;/&gt;&lt;property id=&quot;20300&quot; value=&quot;Slide 5 - &amp;quot;Kaj je še možno&amp;quot;&quot;/&gt;&lt;property id=&quot;20307&quot; value=&quot;379&quot;/&gt;&lt;/object&gt;&lt;object type=&quot;3&quot; unique_id=&quot;10009&quot;&gt;&lt;property id=&quot;20148&quot; value=&quot;5&quot;/&gt;&lt;property id=&quot;20300&quot; value=&quot;Slide 6 - &amp;quot;Zgled&amp;quot;&quot;/&gt;&lt;property id=&quot;20307&quot; value=&quot;388&quot;/&gt;&lt;/object&gt;&lt;object type=&quot;3&quot; unique_id=&quot;10010&quot;&gt;&lt;property id=&quot;20148&quot; value=&quot;5&quot;/&gt;&lt;property id=&quot;20300&quot; value=&quot;Slide 7 - &amp;quot;Sprožanje napak&amp;quot;&quot;/&gt;&lt;property id=&quot;20307&quot; value=&quot;380&quot;/&gt;&lt;/object&gt;&lt;/object&gt;&lt;/object&gt;&lt;/database&gt;"/>
  <p:tag name="SECTOMILLISECCONVERTED" val="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nauk</Template>
  <TotalTime>907</TotalTime>
  <Words>258</Words>
  <Application>Microsoft Office PowerPoint</Application>
  <PresentationFormat>On-screen Show (4:3)</PresentationFormat>
  <Paragraphs>67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Custom Design</vt:lpstr>
      <vt:lpstr>Equity</vt:lpstr>
      <vt:lpstr>Napake in izjeme</vt:lpstr>
      <vt:lpstr>Zgled</vt:lpstr>
      <vt:lpstr>Varovalna mreža</vt:lpstr>
      <vt:lpstr>Try ... catch</vt:lpstr>
      <vt:lpstr>Kaj je še možno</vt:lpstr>
      <vt:lpstr>Zgled</vt:lpstr>
      <vt:lpstr>Sprožanje napak</vt:lpstr>
    </vt:vector>
  </TitlesOfParts>
  <Company>FMF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Objekti</dc:title>
  <dc:creator>Matija Lokar</dc:creator>
  <cp:lastModifiedBy>Lokar, Matija</cp:lastModifiedBy>
  <cp:revision>78</cp:revision>
  <dcterms:created xsi:type="dcterms:W3CDTF">2005-02-10T11:48:46Z</dcterms:created>
  <dcterms:modified xsi:type="dcterms:W3CDTF">2012-11-06T08:41:53Z</dcterms:modified>
</cp:coreProperties>
</file>