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3"/>
  </p:notesMasterIdLst>
  <p:handoutMasterIdLst>
    <p:handoutMasterId r:id="rId34"/>
  </p:handoutMasterIdLst>
  <p:sldIdLst>
    <p:sldId id="256" r:id="rId2"/>
    <p:sldId id="310" r:id="rId3"/>
    <p:sldId id="311" r:id="rId4"/>
    <p:sldId id="293" r:id="rId5"/>
    <p:sldId id="320" r:id="rId6"/>
    <p:sldId id="290" r:id="rId7"/>
    <p:sldId id="321" r:id="rId8"/>
    <p:sldId id="312" r:id="rId9"/>
    <p:sldId id="314" r:id="rId10"/>
    <p:sldId id="291" r:id="rId11"/>
    <p:sldId id="297" r:id="rId12"/>
    <p:sldId id="298" r:id="rId13"/>
    <p:sldId id="299" r:id="rId14"/>
    <p:sldId id="296" r:id="rId15"/>
    <p:sldId id="313" r:id="rId16"/>
    <p:sldId id="300" r:id="rId17"/>
    <p:sldId id="301" r:id="rId18"/>
    <p:sldId id="303" r:id="rId19"/>
    <p:sldId id="304" r:id="rId20"/>
    <p:sldId id="305" r:id="rId21"/>
    <p:sldId id="307" r:id="rId22"/>
    <p:sldId id="302" r:id="rId23"/>
    <p:sldId id="322" r:id="rId24"/>
    <p:sldId id="319" r:id="rId25"/>
    <p:sldId id="308" r:id="rId26"/>
    <p:sldId id="315" r:id="rId27"/>
    <p:sldId id="316" r:id="rId28"/>
    <p:sldId id="317" r:id="rId29"/>
    <p:sldId id="318" r:id="rId30"/>
    <p:sldId id="306" r:id="rId31"/>
    <p:sldId id="292" r:id="rId32"/>
  </p:sldIdLst>
  <p:sldSz cx="9144000" cy="6858000" type="screen4x3"/>
  <p:notesSz cx="7099300" cy="10234613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1C1"/>
    <a:srgbClr val="FF9966"/>
    <a:srgbClr val="21FF85"/>
    <a:srgbClr val="FF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04" d="100"/>
          <a:sy n="104" d="100"/>
        </p:scale>
        <p:origin x="660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A163964-61D7-4B1F-8DC2-5E2CD9449DE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1432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EAAA71D-15A5-44A0-8DA6-6AB9E5053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041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F2925-D8BC-4900-B7A2-A0F909244C0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C0EFA-3CF7-4CCF-8A4F-B04DCAD07CFC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8BDEB-527A-466C-8448-88FE9EBCF8B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8AA10-5257-4B79-A1E8-125190F1BF06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2E50B-C58F-4FEC-8D63-1AF63A2B60C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152EB-3B2E-4837-A35C-D305AEC644C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000E2-FC13-4730-8F70-76ACDD192C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A52BF-D7F1-432D-9DEA-1EF83F23720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F94A4-32AF-4B89-B056-E3903E191533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64812-92A5-4113-98EB-9C45FBEBC15A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5A99E-018C-41AC-83F7-B82492141395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EFC96A-B61C-49AF-8DAD-FE37D3210BB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qlzoo.net/wiki/SELECT_from_WORLD_Tutoria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SQL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sl-SI" dirty="0"/>
          </a:p>
          <a:p>
            <a:pPr eaLnBrk="1" hangingPunct="1">
              <a:buFont typeface="Arial" charset="0"/>
              <a:buChar char="•"/>
            </a:pPr>
            <a:r>
              <a:rPr lang="sl-SI" dirty="0"/>
              <a:t>  Združevalne funkcije</a:t>
            </a:r>
          </a:p>
          <a:p>
            <a:pPr eaLnBrk="1" hangingPunct="1"/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/>
              <a:t>Združevalne funkcije in težave II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500" dirty="0"/>
              <a:t>Rešitev?</a:t>
            </a:r>
          </a:p>
          <a:p>
            <a:pPr>
              <a:lnSpc>
                <a:spcPct val="80000"/>
              </a:lnSpc>
            </a:pPr>
            <a:r>
              <a:rPr lang="sl-SI" sz="2500" dirty="0"/>
              <a:t>Korak za korakom prosim!</a:t>
            </a:r>
          </a:p>
          <a:p>
            <a:pPr lvl="1">
              <a:lnSpc>
                <a:spcPct val="80000"/>
              </a:lnSpc>
            </a:pPr>
            <a:r>
              <a:rPr lang="en-US" sz="2100" dirty="0">
                <a:latin typeface="Courier New" pitchFamily="49" charset="0"/>
              </a:rPr>
              <a:t>SELECT MAX(population) FROM world </a:t>
            </a:r>
            <a:br>
              <a:rPr lang="sl-SI" sz="2100" dirty="0">
                <a:latin typeface="Courier New" pitchFamily="49" charset="0"/>
              </a:rPr>
            </a:br>
            <a:r>
              <a:rPr lang="sl-SI" sz="2100" dirty="0">
                <a:latin typeface="Courier New" pitchFamily="49" charset="0"/>
              </a:rPr>
              <a:t>    </a:t>
            </a:r>
            <a:r>
              <a:rPr lang="en-US" sz="2100" dirty="0">
                <a:latin typeface="Courier New" pitchFamily="49" charset="0"/>
              </a:rPr>
              <a:t>WHERE continent=</a:t>
            </a:r>
            <a:r>
              <a:rPr lang="sl-SI" sz="2100" dirty="0">
                <a:latin typeface="Courier New" pitchFamily="49" charset="0"/>
              </a:rPr>
              <a:t>'</a:t>
            </a:r>
            <a:r>
              <a:rPr lang="en-US" sz="2100" dirty="0">
                <a:latin typeface="Courier New" pitchFamily="49" charset="0"/>
              </a:rPr>
              <a:t>Africa</a:t>
            </a:r>
            <a:r>
              <a:rPr lang="sl-SI" sz="2100" dirty="0">
                <a:latin typeface="Courier New" pitchFamily="49" charset="0"/>
              </a:rPr>
              <a:t>'</a:t>
            </a:r>
          </a:p>
          <a:p>
            <a:pPr lvl="2">
              <a:lnSpc>
                <a:spcPct val="80000"/>
              </a:lnSpc>
            </a:pPr>
            <a:r>
              <a:rPr lang="sl-SI" dirty="0"/>
              <a:t>Dobimo</a:t>
            </a:r>
            <a:r>
              <a:rPr lang="sl-SI" dirty="0">
                <a:latin typeface="Courier New" pitchFamily="49" charset="0"/>
              </a:rPr>
              <a:t> </a:t>
            </a:r>
            <a:r>
              <a:rPr lang="en-US" dirty="0"/>
              <a:t>206139587</a:t>
            </a:r>
            <a:endParaRPr lang="sl-SI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en-US" sz="2100" dirty="0">
                <a:latin typeface="Courier New" pitchFamily="49" charset="0"/>
              </a:rPr>
              <a:t>SELECT name, population FROM world </a:t>
            </a:r>
            <a:br>
              <a:rPr lang="sl-SI" sz="2100" dirty="0">
                <a:latin typeface="Courier New" pitchFamily="49" charset="0"/>
              </a:rPr>
            </a:br>
            <a:r>
              <a:rPr lang="en-US" sz="2100" dirty="0">
                <a:latin typeface="Courier New" pitchFamily="49" charset="0"/>
              </a:rPr>
              <a:t>WHERE continent=</a:t>
            </a:r>
            <a:r>
              <a:rPr lang="sl-SI" sz="2100" dirty="0">
                <a:latin typeface="Courier New" pitchFamily="49" charset="0"/>
              </a:rPr>
              <a:t>'</a:t>
            </a:r>
            <a:r>
              <a:rPr lang="en-US" sz="2100" dirty="0">
                <a:latin typeface="Courier New" pitchFamily="49" charset="0"/>
              </a:rPr>
              <a:t>Africa</a:t>
            </a:r>
            <a:r>
              <a:rPr lang="sl-SI" sz="2100" dirty="0">
                <a:latin typeface="Courier New" pitchFamily="49" charset="0"/>
              </a:rPr>
              <a:t>'</a:t>
            </a:r>
            <a:r>
              <a:rPr lang="en-US" sz="2100" dirty="0">
                <a:latin typeface="Courier New" pitchFamily="49" charset="0"/>
              </a:rPr>
              <a:t> AND </a:t>
            </a:r>
            <a:br>
              <a:rPr lang="sl-SI" sz="2100" dirty="0">
                <a:latin typeface="Courier New" pitchFamily="49" charset="0"/>
              </a:rPr>
            </a:br>
            <a:r>
              <a:rPr lang="sl-SI" sz="2100" dirty="0">
                <a:latin typeface="Courier New" pitchFamily="49" charset="0"/>
              </a:rPr>
              <a:t>      </a:t>
            </a:r>
            <a:r>
              <a:rPr lang="en-US" sz="2100" dirty="0">
                <a:latin typeface="Courier New" pitchFamily="49" charset="0"/>
              </a:rPr>
              <a:t>population = 206139587</a:t>
            </a:r>
            <a:endParaRPr lang="sl-SI" sz="2100" dirty="0">
              <a:latin typeface="Courier New" pitchFamily="49" charset="0"/>
            </a:endParaRPr>
          </a:p>
          <a:p>
            <a:pPr lvl="2">
              <a:lnSpc>
                <a:spcPct val="80000"/>
              </a:lnSpc>
            </a:pPr>
            <a:r>
              <a:rPr lang="sl-SI" dirty="0"/>
              <a:t>Dobimo </a:t>
            </a:r>
            <a:r>
              <a:rPr lang="sl-SI" dirty="0" err="1"/>
              <a:t>Nigeria</a:t>
            </a:r>
            <a:r>
              <a:rPr lang="sl-SI" dirty="0"/>
              <a:t> </a:t>
            </a:r>
            <a:r>
              <a:rPr lang="en-US" dirty="0"/>
              <a:t>206139587</a:t>
            </a:r>
            <a:endParaRPr lang="sl-SI" dirty="0"/>
          </a:p>
          <a:p>
            <a:pPr>
              <a:lnSpc>
                <a:spcPct val="80000"/>
              </a:lnSpc>
            </a:pPr>
            <a:r>
              <a:rPr lang="sl-SI" dirty="0"/>
              <a:t>Ali pa si pomagamo s podpoizvedbami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SELECT name, population FROM world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en-US" dirty="0">
                <a:latin typeface="Courier New" pitchFamily="49" charset="0"/>
                <a:cs typeface="Courier New" pitchFamily="49" charset="0"/>
              </a:rPr>
              <a:t>WHERE continent = 'Africa' AND 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population = (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SELECT MAX(population)FROM world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WHERE continent = 'Africa')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Še en zgled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Poišči imena tistih države, ki imajo bruto družbeni proizvod večji od katerekoli evropske države</a:t>
            </a:r>
            <a:endParaRPr lang="en-US" dirty="0"/>
          </a:p>
          <a:p>
            <a:r>
              <a:rPr lang="en-US" dirty="0"/>
              <a:t>Po </a:t>
            </a:r>
            <a:r>
              <a:rPr lang="en-US" dirty="0" err="1"/>
              <a:t>korakih</a:t>
            </a:r>
            <a:endParaRPr lang="sl-SI" dirty="0"/>
          </a:p>
          <a:p>
            <a:pPr lvl="1"/>
            <a:r>
              <a:rPr lang="sl-SI" dirty="0"/>
              <a:t>Poiščemo največji GDP v Evropi</a:t>
            </a:r>
          </a:p>
          <a:p>
            <a:pPr lvl="2"/>
            <a:r>
              <a:rPr lang="sl-SI" dirty="0">
                <a:latin typeface="Courier New" pitchFamily="49" charset="0"/>
                <a:cs typeface="Courier New" pitchFamily="49" charset="0"/>
              </a:rPr>
              <a:t>SELECT MAX(gdp) FROM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world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WHERE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continent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'Europe'</a:t>
            </a:r>
          </a:p>
          <a:p>
            <a:pPr lvl="2"/>
            <a:r>
              <a:rPr lang="sl-SI" dirty="0"/>
              <a:t>Dobimo vrednost (</a:t>
            </a:r>
            <a:r>
              <a:rPr lang="en-US" dirty="0"/>
              <a:t>3693204000000</a:t>
            </a:r>
            <a:r>
              <a:rPr lang="sl-SI" dirty="0"/>
              <a:t>)</a:t>
            </a:r>
          </a:p>
          <a:p>
            <a:pPr lvl="1"/>
            <a:r>
              <a:rPr lang="sl-SI" dirty="0"/>
              <a:t>Končna poizvedba</a:t>
            </a:r>
          </a:p>
          <a:p>
            <a:pPr lvl="2"/>
            <a:r>
              <a:rPr lang="en-US" dirty="0">
                <a:latin typeface="Courier New" pitchFamily="49" charset="0"/>
                <a:cs typeface="Courier New" pitchFamily="49" charset="0"/>
              </a:rPr>
              <a:t>SELECT name FROM world 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--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poiščeno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naj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GDP v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Evropi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3693204000000</a:t>
            </a:r>
          </a:p>
          <a:p>
            <a:pPr lvl="2"/>
            <a:r>
              <a:rPr lang="sl-SI" dirty="0"/>
              <a:t>(Kitajska, Japonska, ZDA)</a:t>
            </a:r>
          </a:p>
          <a:p>
            <a:pPr marL="909637" lvl="2" indent="0">
              <a:buNone/>
            </a:pP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2327310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Še en zgled – II. oblika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Rešujemo nalogo "Poišči imena tistih države, ki imajo bruto družbeni proizvod večji od katerekoli evropske države"</a:t>
            </a:r>
          </a:p>
          <a:p>
            <a:r>
              <a:rPr lang="sl-SI" sz="2400" dirty="0"/>
              <a:t>Ker je rezultat poizvedbe po največjem GDP v Evropi le eno število, lahko uporabimo podpoizvedbo</a:t>
            </a:r>
          </a:p>
          <a:p>
            <a:pPr lvl="1"/>
            <a:r>
              <a:rPr lang="en-US" sz="2000" dirty="0">
                <a:latin typeface="Courier New" pitchFamily="49" charset="0"/>
                <a:cs typeface="Courier New" pitchFamily="49" charset="0"/>
              </a:rPr>
              <a:t>SELECT name FROM world </a:t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&gt; --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poiščemo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naj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GDP v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Evropi</a:t>
            </a:r>
            <a:br>
              <a:rPr lang="en-US" sz="2000" dirty="0">
                <a:latin typeface="Courier New" pitchFamily="49" charset="0"/>
                <a:cs typeface="Courier New" pitchFamily="49" charset="0"/>
              </a:rPr>
            </a:br>
            <a:r>
              <a:rPr lang="en-US" sz="2000" dirty="0">
                <a:latin typeface="Courier New" pitchFamily="49" charset="0"/>
                <a:cs typeface="Courier New" pitchFamily="49" charset="0"/>
              </a:rPr>
              <a:t>   (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SELECT MAX(gdp) FROM world </a:t>
            </a:r>
            <a:br>
              <a:rPr lang="sl-SI" sz="2000" dirty="0">
                <a:latin typeface="Courier New" pitchFamily="49" charset="0"/>
                <a:cs typeface="Courier New" pitchFamily="49" charset="0"/>
              </a:rPr>
            </a:br>
            <a:r>
              <a:rPr lang="sl-SI" sz="2000" dirty="0">
                <a:latin typeface="Courier New" pitchFamily="49" charset="0"/>
                <a:cs typeface="Courier New" pitchFamily="49" charset="0"/>
              </a:rPr>
              <a:t>   WHERE continent = 'Europe’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/>
              <a:t>No, naša poizvedba se bere kot: Poišči imena tistih države, ki imajo bruto družbeni proizvod večji od največjega GDP evropskih držav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55360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Še en zgled – </a:t>
            </a:r>
            <a:r>
              <a:rPr lang="sl-SI" dirty="0" err="1"/>
              <a:t>III.oblika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1438"/>
            <a:ext cx="8640960" cy="5040312"/>
          </a:xfrm>
        </p:spPr>
        <p:txBody>
          <a:bodyPr/>
          <a:lstStyle/>
          <a:p>
            <a:r>
              <a:rPr lang="sl-SI" sz="2400" dirty="0"/>
              <a:t>Rešujemo nalogo "Poišči imena tistih države, ki imajo bruto družbeni proizvod večji od katerekoli evropske države" </a:t>
            </a:r>
          </a:p>
          <a:p>
            <a:r>
              <a:rPr lang="sl-SI" sz="2400" dirty="0"/>
              <a:t>Ali gre dobesedno?</a:t>
            </a:r>
          </a:p>
          <a:p>
            <a:r>
              <a:rPr lang="sl-SI" sz="2400" dirty="0"/>
              <a:t>Če za relacijskim operatorjem uporabimo ALL, to pomeni, da mora biti pogoj izpolnjen za vse elemente seznama</a:t>
            </a:r>
          </a:p>
          <a:p>
            <a:pPr lvl="2"/>
            <a:r>
              <a:rPr lang="en-US" sz="2000" dirty="0">
                <a:latin typeface="Courier New" pitchFamily="49" charset="0"/>
                <a:cs typeface="Courier New" pitchFamily="49" charset="0"/>
              </a:rPr>
              <a:t>SELECT name FROM world WHERE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ALL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(SELECT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FROM world WHERE continent = 'Europe')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sl-SI" sz="2000" dirty="0">
                <a:cs typeface="Courier New" pitchFamily="49" charset="0"/>
              </a:rPr>
              <a:t>Dobimo "prazno" tabelo</a:t>
            </a:r>
          </a:p>
          <a:p>
            <a:pPr lvl="2"/>
            <a:r>
              <a:rPr lang="sl-SI" sz="2000" dirty="0">
                <a:cs typeface="Courier New" pitchFamily="49" charset="0"/>
              </a:rPr>
              <a:t>Zakaj? </a:t>
            </a:r>
          </a:p>
          <a:p>
            <a:pPr lvl="3"/>
            <a:r>
              <a:rPr lang="sl-SI" sz="1700" dirty="0">
                <a:cs typeface="Courier New" pitchFamily="49" charset="0"/>
              </a:rPr>
              <a:t>Notranji SELECT vsebuje tudi vrednosti NULL</a:t>
            </a:r>
          </a:p>
          <a:p>
            <a:pPr lvl="3"/>
            <a:endParaRPr lang="sl-SI" sz="1700" dirty="0">
              <a:cs typeface="Courier New" pitchFamily="49" charset="0"/>
            </a:endParaRPr>
          </a:p>
          <a:p>
            <a:pPr lvl="3"/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lvl="2"/>
            <a:endParaRPr lang="sl-SI" sz="2000" dirty="0"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3132062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PRIMERJANJE z NULL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Primerjave z NULL (npr. 120 &gt; NULL) vrnejo UNKNOWN, torej ne true oz. false!</a:t>
            </a:r>
          </a:p>
          <a:p>
            <a:r>
              <a:rPr lang="sl-SI" dirty="0"/>
              <a:t>Zato je potrebno paziti</a:t>
            </a:r>
          </a:p>
          <a:p>
            <a:r>
              <a:rPr lang="sl-SI" dirty="0">
                <a:latin typeface="Courier New" pitchFamily="49" charset="0"/>
                <a:cs typeface="Courier New" pitchFamily="49" charset="0"/>
              </a:rPr>
              <a:t>SELECT name FROM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world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WHERE gdp = NULL AND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continent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'Europe'</a:t>
            </a:r>
          </a:p>
          <a:p>
            <a:pPr lvl="1"/>
            <a:r>
              <a:rPr lang="sl-SI" dirty="0"/>
              <a:t>Dobimo prazno tabelo!</a:t>
            </a:r>
          </a:p>
          <a:p>
            <a:r>
              <a:rPr lang="sl-SI" dirty="0"/>
              <a:t>A tudi </a:t>
            </a:r>
          </a:p>
          <a:p>
            <a:r>
              <a:rPr lang="sl-SI" dirty="0">
                <a:latin typeface="Courier New" pitchFamily="49" charset="0"/>
                <a:cs typeface="Courier New" pitchFamily="49" charset="0"/>
              </a:rPr>
              <a:t>SELECT name FROM world WHERE gdp &lt;&gt; NULL AND continent = 'Europe’</a:t>
            </a:r>
          </a:p>
          <a:p>
            <a:pPr lvl="1"/>
            <a:r>
              <a:rPr lang="en-US" dirty="0"/>
              <a:t>d</a:t>
            </a:r>
            <a:r>
              <a:rPr lang="sl-SI" dirty="0"/>
              <a:t>a prazno tabelo!</a:t>
            </a:r>
          </a:p>
          <a:p>
            <a:r>
              <a:rPr lang="sl-SI" dirty="0"/>
              <a:t>Nikoli ni nekaj enako NULL</a:t>
            </a:r>
            <a:endParaRPr lang="sl-SI" dirty="0">
              <a:cs typeface="Courier New" pitchFamily="49" charset="0"/>
            </a:endParaRPr>
          </a:p>
          <a:p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2732305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PRIMERJANJE z NULL II.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Uporabimo IS NULL oz. IS NOT NULL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SELECT name FROM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world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WHERE gdp IS NULL AND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continent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= '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Europe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 lvl="1"/>
            <a:r>
              <a:rPr lang="sl-SI" dirty="0">
                <a:cs typeface="Courier New" pitchFamily="49" charset="0"/>
              </a:rPr>
              <a:t>Dobimo države (no ja, eno, ampak …), ki so nam prej delale probleme (zaradi njih &gt; ALL ni uspelo)!</a:t>
            </a:r>
          </a:p>
          <a:p>
            <a:endParaRPr lang="sl-SI" dirty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2454392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Še en zgled – IV. oblika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1438"/>
            <a:ext cx="8640960" cy="5040312"/>
          </a:xfrm>
        </p:spPr>
        <p:txBody>
          <a:bodyPr/>
          <a:lstStyle/>
          <a:p>
            <a:r>
              <a:rPr lang="sl-SI" sz="2400" dirty="0"/>
              <a:t>Poišči imena tistih države, ki imajo bruto družbeni proizvod večji od katerekoli evropske države </a:t>
            </a:r>
          </a:p>
          <a:p>
            <a:r>
              <a:rPr lang="sl-SI" sz="2400" dirty="0"/>
              <a:t>Dobesedno z ALL!</a:t>
            </a:r>
          </a:p>
          <a:p>
            <a:r>
              <a:rPr lang="sl-SI" sz="2400" dirty="0"/>
              <a:t>Pri notranjem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400" dirty="0"/>
              <a:t>v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en-US" dirty="0">
                <a:latin typeface="Courier New" pitchFamily="49" charset="0"/>
                <a:cs typeface="Courier New" pitchFamily="49" charset="0"/>
              </a:rPr>
              <a:t>SELECT name FROM world WHERE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ALL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 (SELECT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FROM world WHERE continent = 'Europe')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/>
              <a:t>moramo izločiti vrstice z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NULL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SELECT name FROM world WHERE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&gt;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ALL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 (SELECT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FROM world WHERE continent = 'Europe'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AND gdp IS NOT NULL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/>
              <a:t>Sedaj pa spet dobimo Kitajsko, Japonsko in ZDA!</a:t>
            </a:r>
          </a:p>
          <a:p>
            <a:pPr lvl="3"/>
            <a:endParaRPr lang="sl-SI" sz="1700" dirty="0">
              <a:cs typeface="Courier New" pitchFamily="49" charset="0"/>
            </a:endParaRPr>
          </a:p>
          <a:p>
            <a:pPr lvl="3"/>
            <a:endParaRPr lang="sl-SI" sz="1600" dirty="0">
              <a:latin typeface="Courier New" pitchFamily="49" charset="0"/>
              <a:cs typeface="Courier New" pitchFamily="49" charset="0"/>
            </a:endParaRPr>
          </a:p>
          <a:p>
            <a:pPr lvl="2"/>
            <a:endParaRPr lang="sl-SI" sz="2000" dirty="0"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387554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sedaj nekaj zapletenega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341438"/>
            <a:ext cx="8397750" cy="5040312"/>
          </a:xfrm>
        </p:spPr>
        <p:txBody>
          <a:bodyPr/>
          <a:lstStyle/>
          <a:p>
            <a:r>
              <a:rPr lang="sl-SI" dirty="0"/>
              <a:t>Izpiši ime, regijo in število prebivalcev vseh tistih držav, ki so v regiji, kjer ima vsaka država manj kot 25M prebivalcev</a:t>
            </a:r>
          </a:p>
          <a:p>
            <a:r>
              <a:rPr lang="sl-SI" dirty="0"/>
              <a:t>Uporabili bomo tabelo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bbc</a:t>
            </a:r>
            <a:r>
              <a:rPr lang="sl-SI" dirty="0"/>
              <a:t>, ker ima namesto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continent</a:t>
            </a:r>
            <a:r>
              <a:rPr lang="sl-SI" dirty="0"/>
              <a:t> stolpec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region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(je tudi tam, kjer je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dirty="0"/>
              <a:t>Po delčkih</a:t>
            </a:r>
          </a:p>
          <a:p>
            <a:pPr lvl="1"/>
            <a:r>
              <a:rPr lang="sl-SI" dirty="0"/>
              <a:t>Osnovni stavek SELECT bo enostaven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SELECT name,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, population FROM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sl-SI" dirty="0">
                <a:latin typeface="Courier New" pitchFamily="49" charset="0"/>
                <a:cs typeface="Courier New" pitchFamily="49" charset="0"/>
              </a:rPr>
            </a:br>
            <a:r>
              <a:rPr lang="sl-SI" dirty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 IN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seznamUstreznihRegij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9156824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ourier New" pitchFamily="49" charset="0"/>
              </a:rPr>
              <a:t>Kako dobiti seznam regij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>
                <a:cs typeface="Courier New" pitchFamily="49" charset="0"/>
              </a:rPr>
              <a:t>Kako preveriti, ali imajo vse države v določeni regiji manj kot 25M prebivalcev</a:t>
            </a:r>
          </a:p>
          <a:p>
            <a:r>
              <a:rPr lang="sl-SI" sz="2400" dirty="0">
                <a:cs typeface="Courier New" pitchFamily="49" charset="0"/>
              </a:rPr>
              <a:t>Z MAX in za 'Evropo'</a:t>
            </a: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WHERE 25000000 &gt; maks. preb. Evrope</a:t>
            </a: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WHERE 25000000 &gt; (SELECT 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   MAX(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population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)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br>
              <a:rPr lang="sl-SI" sz="2400" dirty="0">
                <a:latin typeface="Courier New" pitchFamily="49" charset="0"/>
                <a:cs typeface="Courier New" pitchFamily="49" charset="0"/>
              </a:rPr>
            </a:br>
            <a:r>
              <a:rPr lang="sl-SI" sz="2400" dirty="0">
                <a:latin typeface="Courier New" pitchFamily="49" charset="0"/>
                <a:cs typeface="Courier New" pitchFamily="49" charset="0"/>
              </a:rPr>
              <a:t>       WHERE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= 'Europe')</a:t>
            </a:r>
          </a:p>
          <a:p>
            <a:r>
              <a:rPr lang="sl-SI" sz="2400" dirty="0">
                <a:cs typeface="Courier New" pitchFamily="49" charset="0"/>
              </a:rPr>
              <a:t>Dobimo prazno tabelo </a:t>
            </a:r>
          </a:p>
          <a:p>
            <a:pPr lvl="1"/>
            <a:r>
              <a:rPr lang="sl-SI" sz="2000" dirty="0">
                <a:cs typeface="Courier New" pitchFamily="49" charset="0"/>
              </a:rPr>
              <a:t>Prav, saj ima najv. evr. država 141M prebivalcev</a:t>
            </a:r>
          </a:p>
          <a:p>
            <a:pPr lvl="1"/>
            <a:r>
              <a:rPr lang="sl-SI" sz="2000" dirty="0">
                <a:cs typeface="Courier New" pitchFamily="49" charset="0"/>
              </a:rPr>
              <a:t>Za nobeno vrstico pogoj ni izpolnjen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3127677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cs typeface="Courier New" pitchFamily="49" charset="0"/>
              </a:rPr>
              <a:t>Ustrezna regija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>
                <a:cs typeface="Courier New" pitchFamily="49" charset="0"/>
              </a:rPr>
              <a:t>Taka regija je 'Americas'</a:t>
            </a: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WHERE 25000000 &gt; (SELECT </a:t>
            </a: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MAX(population)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  WHERE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= 'Americas'</a:t>
            </a: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 )</a:t>
            </a:r>
          </a:p>
          <a:p>
            <a:r>
              <a:rPr lang="sl-SI" sz="2400" dirty="0">
                <a:cs typeface="Courier New" pitchFamily="49" charset="0"/>
              </a:rPr>
              <a:t>Dobimo ogromno tabelo?</a:t>
            </a:r>
          </a:p>
          <a:p>
            <a:pPr lvl="1"/>
            <a:r>
              <a:rPr lang="sl-SI" sz="2000" dirty="0">
                <a:cs typeface="Courier New" pitchFamily="49" charset="0"/>
              </a:rPr>
              <a:t>Če dodamo COUNT – vidimo, da dobimo VSE države</a:t>
            </a:r>
            <a:r>
              <a:rPr lang="en-US" sz="2000" dirty="0">
                <a:cs typeface="Courier New" pitchFamily="49" charset="0"/>
              </a:rPr>
              <a:t> (193)</a:t>
            </a:r>
            <a:endParaRPr lang="sl-SI" sz="2000" dirty="0">
              <a:cs typeface="Courier New" pitchFamily="49" charset="0"/>
            </a:endParaRPr>
          </a:p>
          <a:p>
            <a:pPr lvl="1"/>
            <a:r>
              <a:rPr lang="sl-SI" sz="2000" dirty="0">
                <a:cs typeface="Courier New" pitchFamily="49" charset="0"/>
              </a:rPr>
              <a:t>Za </a:t>
            </a:r>
            <a:r>
              <a:rPr lang="sl-SI" sz="2000" b="1" dirty="0">
                <a:cs typeface="Courier New" pitchFamily="49" charset="0"/>
              </a:rPr>
              <a:t>vsako</a:t>
            </a:r>
            <a:r>
              <a:rPr lang="sl-SI" sz="2000" dirty="0">
                <a:cs typeface="Courier New" pitchFamily="49" charset="0"/>
              </a:rPr>
              <a:t> vrstico je pogoj izpolnjen! </a:t>
            </a:r>
          </a:p>
          <a:p>
            <a:r>
              <a:rPr lang="sl-SI" sz="2400" dirty="0">
                <a:cs typeface="Courier New" pitchFamily="49" charset="0"/>
              </a:rPr>
              <a:t>Hočemo, da sta regiji "zunaj" in "znotraj" enaki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313891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 dirty="0"/>
              <a:t>Matija Lokar, FMF</a:t>
            </a:r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Združevalne funkcije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000" b="1" dirty="0"/>
              <a:t>AVG (stolpec)</a:t>
            </a:r>
            <a:r>
              <a:rPr lang="sl-SI" sz="2000" dirty="0"/>
              <a:t> : povprečna vrednost v stolpcu</a:t>
            </a:r>
          </a:p>
          <a:p>
            <a:pPr lvl="1">
              <a:lnSpc>
                <a:spcPct val="80000"/>
              </a:lnSpc>
            </a:pPr>
            <a:r>
              <a:rPr lang="sl-SI" sz="1800" dirty="0">
                <a:latin typeface="Courier New" pitchFamily="49" charset="0"/>
              </a:rPr>
              <a:t>SELECT AVG(population) FROM </a:t>
            </a:r>
            <a:r>
              <a:rPr lang="sl-SI" sz="1800" dirty="0" err="1">
                <a:latin typeface="Courier New" pitchFamily="49" charset="0"/>
              </a:rPr>
              <a:t>world</a:t>
            </a:r>
            <a:r>
              <a:rPr lang="sl-SI" sz="1800" dirty="0">
                <a:latin typeface="Courier New" pitchFamily="49" charset="0"/>
              </a:rPr>
              <a:t> WHERE </a:t>
            </a:r>
            <a:r>
              <a:rPr lang="sl-SI" sz="1800" dirty="0" err="1">
                <a:latin typeface="Courier New" pitchFamily="49" charset="0"/>
              </a:rPr>
              <a:t>continent</a:t>
            </a:r>
            <a:r>
              <a:rPr lang="sl-SI" sz="1800" dirty="0">
                <a:latin typeface="Courier New" pitchFamily="49" charset="0"/>
              </a:rPr>
              <a:t>='</a:t>
            </a:r>
            <a:r>
              <a:rPr lang="sl-SI" sz="1800" dirty="0" err="1">
                <a:latin typeface="Courier New" pitchFamily="49" charset="0"/>
              </a:rPr>
              <a:t>Europe</a:t>
            </a:r>
            <a:r>
              <a:rPr lang="sl-SI" sz="1800" dirty="0">
                <a:latin typeface="Courier New" pitchFamily="49" charset="0"/>
              </a:rPr>
              <a:t>'</a:t>
            </a:r>
          </a:p>
          <a:p>
            <a:pPr lvl="1">
              <a:lnSpc>
                <a:spcPct val="80000"/>
              </a:lnSpc>
            </a:pPr>
            <a:r>
              <a:rPr lang="sl-SI" sz="1800" dirty="0"/>
              <a:t>povprečno število prebivalcev v Evropi</a:t>
            </a:r>
          </a:p>
          <a:p>
            <a:pPr>
              <a:lnSpc>
                <a:spcPct val="80000"/>
              </a:lnSpc>
            </a:pPr>
            <a:r>
              <a:rPr lang="sl-SI" sz="2000" b="1" dirty="0"/>
              <a:t>MAX (stolpec)</a:t>
            </a:r>
            <a:r>
              <a:rPr lang="sl-SI" sz="2000" dirty="0"/>
              <a:t> : maksimalna vrednost v stolpcu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Courier New" pitchFamily="49" charset="0"/>
              </a:rPr>
              <a:t>SELECT </a:t>
            </a:r>
            <a:r>
              <a:rPr lang="sl-SI" sz="1800" dirty="0">
                <a:latin typeface="Courier New" pitchFamily="49" charset="0"/>
              </a:rPr>
              <a:t>MAX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sl-SI" sz="1800" dirty="0">
                <a:latin typeface="Courier New" pitchFamily="49" charset="0"/>
              </a:rPr>
              <a:t>population</a:t>
            </a:r>
            <a:r>
              <a:rPr lang="en-US" sz="1800" dirty="0">
                <a:latin typeface="Courier New" pitchFamily="49" charset="0"/>
              </a:rPr>
              <a:t>) FROM world</a:t>
            </a:r>
            <a:r>
              <a:rPr lang="sl-SI" sz="1800" dirty="0">
                <a:latin typeface="Courier New" pitchFamily="49" charset="0"/>
              </a:rPr>
              <a:t> WHERE </a:t>
            </a:r>
            <a:r>
              <a:rPr lang="sl-SI" sz="1800" dirty="0" err="1">
                <a:latin typeface="Courier New" pitchFamily="49" charset="0"/>
              </a:rPr>
              <a:t>continent</a:t>
            </a:r>
            <a:r>
              <a:rPr lang="sl-SI" sz="1800" dirty="0">
                <a:latin typeface="Courier New" pitchFamily="49" charset="0"/>
              </a:rPr>
              <a:t>='</a:t>
            </a:r>
            <a:r>
              <a:rPr lang="sl-SI" sz="1800" dirty="0" err="1">
                <a:latin typeface="Courier New" pitchFamily="49" charset="0"/>
              </a:rPr>
              <a:t>Africa</a:t>
            </a:r>
            <a:r>
              <a:rPr lang="sl-SI" sz="1800" dirty="0">
                <a:latin typeface="Courier New" pitchFamily="49" charset="0"/>
              </a:rPr>
              <a:t>'</a:t>
            </a:r>
          </a:p>
          <a:p>
            <a:pPr lvl="1">
              <a:lnSpc>
                <a:spcPct val="80000"/>
              </a:lnSpc>
            </a:pPr>
            <a:r>
              <a:rPr lang="sl-SI" sz="1800" dirty="0"/>
              <a:t>Maksimalno število prebivalcev, ki jih ima država v Afriki</a:t>
            </a:r>
          </a:p>
          <a:p>
            <a:pPr>
              <a:lnSpc>
                <a:spcPct val="80000"/>
              </a:lnSpc>
            </a:pPr>
            <a:r>
              <a:rPr lang="sl-SI" sz="2000" b="1" dirty="0"/>
              <a:t>MIN (stolpec)</a:t>
            </a:r>
            <a:r>
              <a:rPr lang="sl-SI" sz="2000" dirty="0"/>
              <a:t> : minimalna vrednost v stolpcu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Courier New" pitchFamily="49" charset="0"/>
              </a:rPr>
              <a:t>SELECT </a:t>
            </a:r>
            <a:r>
              <a:rPr lang="sl-SI" sz="1800" dirty="0">
                <a:latin typeface="Courier New" pitchFamily="49" charset="0"/>
              </a:rPr>
              <a:t>MIN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sl-SI" sz="1800" dirty="0">
                <a:latin typeface="Courier New" pitchFamily="49" charset="0"/>
              </a:rPr>
              <a:t>area</a:t>
            </a:r>
            <a:r>
              <a:rPr lang="en-US" sz="1800" dirty="0">
                <a:latin typeface="Courier New" pitchFamily="49" charset="0"/>
              </a:rPr>
              <a:t>) FROM world</a:t>
            </a:r>
            <a:r>
              <a:rPr lang="sl-SI" sz="1800" dirty="0">
                <a:latin typeface="Courier New" pitchFamily="49" charset="0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sl-SI" sz="1800" dirty="0"/>
              <a:t>Najmanjša površina, ki jo ima neka država v tabeli</a:t>
            </a:r>
          </a:p>
          <a:p>
            <a:pPr lvl="2">
              <a:lnSpc>
                <a:spcPct val="80000"/>
              </a:lnSpc>
            </a:pPr>
            <a:r>
              <a:rPr lang="sl-SI" sz="1800" dirty="0"/>
              <a:t>Dobimo 0 ?!</a:t>
            </a:r>
          </a:p>
          <a:p>
            <a:pPr lvl="2">
              <a:lnSpc>
                <a:spcPct val="80000"/>
              </a:lnSpc>
            </a:pPr>
            <a:r>
              <a:rPr lang="en-US" sz="1800" dirty="0">
                <a:latin typeface="Courier New" pitchFamily="49" charset="0"/>
              </a:rPr>
              <a:t>SELECT </a:t>
            </a:r>
            <a:r>
              <a:rPr lang="sl-SI" sz="1800" dirty="0">
                <a:latin typeface="Courier New" pitchFamily="49" charset="0"/>
              </a:rPr>
              <a:t>name, area</a:t>
            </a:r>
            <a:r>
              <a:rPr lang="en-US" sz="1800" dirty="0">
                <a:latin typeface="Courier New" pitchFamily="49" charset="0"/>
              </a:rPr>
              <a:t> FROM world</a:t>
            </a:r>
            <a:r>
              <a:rPr lang="sl-SI" sz="1800" dirty="0">
                <a:latin typeface="Courier New" pitchFamily="49" charset="0"/>
              </a:rPr>
              <a:t> WHERE area = 0</a:t>
            </a:r>
          </a:p>
          <a:p>
            <a:pPr lvl="3">
              <a:lnSpc>
                <a:spcPct val="80000"/>
              </a:lnSpc>
            </a:pPr>
            <a:r>
              <a:rPr lang="sl-SI" sz="1200" dirty="0"/>
              <a:t>Vatican, 0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Courier New" pitchFamily="49" charset="0"/>
              </a:rPr>
              <a:t>SELECT </a:t>
            </a:r>
            <a:r>
              <a:rPr lang="sl-SI" sz="1800" dirty="0">
                <a:latin typeface="Courier New" pitchFamily="49" charset="0"/>
              </a:rPr>
              <a:t>MIN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sl-SI" sz="1800" dirty="0">
                <a:latin typeface="Courier New" pitchFamily="49" charset="0"/>
              </a:rPr>
              <a:t>area</a:t>
            </a:r>
            <a:r>
              <a:rPr lang="en-US" sz="1800" dirty="0">
                <a:latin typeface="Courier New" pitchFamily="49" charset="0"/>
              </a:rPr>
              <a:t>) FROM world</a:t>
            </a:r>
            <a:r>
              <a:rPr lang="sl-SI" sz="1800" dirty="0">
                <a:latin typeface="Courier New" pitchFamily="49" charset="0"/>
              </a:rPr>
              <a:t> WHERE area &gt; 0</a:t>
            </a:r>
          </a:p>
          <a:p>
            <a:pPr>
              <a:lnSpc>
                <a:spcPct val="80000"/>
              </a:lnSpc>
            </a:pPr>
            <a:r>
              <a:rPr lang="sl-SI" sz="2000" b="1" dirty="0"/>
              <a:t>SUM (stolpec)</a:t>
            </a:r>
            <a:r>
              <a:rPr lang="sl-SI" sz="2000" dirty="0"/>
              <a:t> : vsota vrednost v stolpcu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Courier New" pitchFamily="49" charset="0"/>
              </a:rPr>
              <a:t>SELECT </a:t>
            </a:r>
            <a:r>
              <a:rPr lang="sl-SI" sz="1800" dirty="0">
                <a:latin typeface="Courier New" pitchFamily="49" charset="0"/>
              </a:rPr>
              <a:t>SUM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sl-SI" sz="1800" dirty="0">
                <a:latin typeface="Courier New" pitchFamily="49" charset="0"/>
              </a:rPr>
              <a:t>gdp</a:t>
            </a:r>
            <a:r>
              <a:rPr lang="en-US" sz="1800" dirty="0">
                <a:latin typeface="Courier New" pitchFamily="49" charset="0"/>
              </a:rPr>
              <a:t>) FROM world</a:t>
            </a:r>
            <a:r>
              <a:rPr lang="sl-SI" sz="1800" dirty="0">
                <a:latin typeface="Courier New" pitchFamily="49" charset="0"/>
              </a:rPr>
              <a:t> WHERE </a:t>
            </a:r>
            <a:r>
              <a:rPr lang="sl-SI" sz="1800" dirty="0" err="1">
                <a:latin typeface="Courier New" pitchFamily="49" charset="0"/>
              </a:rPr>
              <a:t>continent</a:t>
            </a:r>
            <a:r>
              <a:rPr lang="sl-SI" sz="1800" dirty="0">
                <a:latin typeface="Courier New" pitchFamily="49" charset="0"/>
              </a:rPr>
              <a:t>='</a:t>
            </a:r>
            <a:r>
              <a:rPr lang="sl-SI" sz="1800" dirty="0" err="1">
                <a:latin typeface="Courier New" pitchFamily="49" charset="0"/>
              </a:rPr>
              <a:t>Europe</a:t>
            </a:r>
            <a:r>
              <a:rPr lang="sl-SI" sz="1800" dirty="0">
                <a:latin typeface="Courier New" pitchFamily="49" charset="0"/>
              </a:rPr>
              <a:t>'</a:t>
            </a:r>
          </a:p>
          <a:p>
            <a:pPr lvl="1">
              <a:lnSpc>
                <a:spcPct val="80000"/>
              </a:lnSpc>
            </a:pPr>
            <a:r>
              <a:rPr lang="sl-SI" sz="1800" dirty="0"/>
              <a:t>Koliko "proizvedemo" v Evropi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12160" y="179983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https://sqlzoo.net/wiki/SELECT_from_WORLD_Tutorial</a:t>
            </a:r>
            <a:r>
              <a:rPr lang="sl-SI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960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Kombiniranje notranje/zunanje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Oglejmo si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, name, population FROM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t1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WHERE population &gt;= ALL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  (SELECT population FROM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t2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      WHERE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t1.region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t2.region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)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1800" dirty="0"/>
              <a:t>Kaj pomeni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t1</a:t>
            </a:r>
          </a:p>
          <a:p>
            <a:pPr lvl="1"/>
            <a:r>
              <a:rPr lang="sl-SI" sz="1400" dirty="0"/>
              <a:t>Tabelo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/>
              <a:t>smo preimenovali v 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t1</a:t>
            </a:r>
          </a:p>
          <a:p>
            <a:pPr lvl="1"/>
            <a:r>
              <a:rPr lang="sl-SI" sz="1400" dirty="0"/>
              <a:t>In potem se lahko sklicujemo nanjo</a:t>
            </a:r>
          </a:p>
          <a:p>
            <a:pPr lvl="1"/>
            <a:r>
              <a:rPr lang="sl-SI" sz="1400" dirty="0">
                <a:latin typeface="Courier New" pitchFamily="49" charset="0"/>
                <a:cs typeface="Courier New" pitchFamily="49" charset="0"/>
              </a:rPr>
              <a:t>t1.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1400" dirty="0"/>
              <a:t>: regija iz tabele 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t1</a:t>
            </a:r>
          </a:p>
          <a:p>
            <a:r>
              <a:rPr lang="sl-SI" sz="1800" dirty="0">
                <a:cs typeface="Courier New" pitchFamily="49" charset="0"/>
              </a:rPr>
              <a:t>Torej vzeli smo eno kopijo </a:t>
            </a:r>
            <a:r>
              <a:rPr lang="sl-SI" sz="1800" dirty="0" err="1">
                <a:cs typeface="Courier New" pitchFamily="49" charset="0"/>
              </a:rPr>
              <a:t>bbc</a:t>
            </a:r>
            <a:r>
              <a:rPr lang="sl-SI" sz="1800" dirty="0">
                <a:cs typeface="Courier New" pitchFamily="49" charset="0"/>
              </a:rPr>
              <a:t> (t1) in drugo (t2). In potem se lahko sklicujemo na ustrezna polja ene, oz. druge tabele</a:t>
            </a:r>
          </a:p>
          <a:p>
            <a:r>
              <a:rPr lang="sl-SI" sz="1800" dirty="0">
                <a:cs typeface="Courier New" pitchFamily="49" charset="0"/>
              </a:rPr>
              <a:t>Dobimo države z največ prebivalci vsake regije</a:t>
            </a:r>
          </a:p>
          <a:p>
            <a:endParaRPr lang="sl-SI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8936670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Ustrezna regija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/>
              <a:t>Torej poskusimo z 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tab1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WHERE 25000000 &gt; 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  (SELECT MAX(population) FROM 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tab2 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    WHERE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tab1.region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tab2.region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    )</a:t>
            </a:r>
          </a:p>
          <a:p>
            <a:r>
              <a:rPr lang="sl-SI" sz="2000" dirty="0">
                <a:cs typeface="Courier New" pitchFamily="49" charset="0"/>
              </a:rPr>
              <a:t>Skoraj v redu, ampak dobimo "preveč amerik"</a:t>
            </a:r>
          </a:p>
          <a:p>
            <a:r>
              <a:rPr lang="sl-SI" sz="2000" dirty="0">
                <a:cs typeface="Courier New" pitchFamily="49" charset="0"/>
              </a:rPr>
              <a:t>Zakaj?</a:t>
            </a:r>
          </a:p>
          <a:p>
            <a:pPr lvl="1"/>
            <a:r>
              <a:rPr lang="sl-SI" sz="1800" dirty="0">
                <a:cs typeface="Courier New" pitchFamily="49" charset="0"/>
              </a:rPr>
              <a:t>Vsaka država v regiji Americas "povzroči" vrstico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DISTINCT</a:t>
            </a:r>
          </a:p>
          <a:p>
            <a:r>
              <a:rPr lang="sl-SI" sz="20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tab1</a:t>
            </a:r>
          </a:p>
          <a:p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endParaRPr lang="sl-S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5381548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In končna rešitev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SELECT name,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, population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IN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(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SELECT DISTINCT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t1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WHERE 25000000 &gt;ALL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(SELECT population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t2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WHERE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t1.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t2.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cs typeface="Courier New" pitchFamily="49" charset="0"/>
              </a:rPr>
              <a:t>Uporabili ALL za bolj dobesedno!</a:t>
            </a:r>
          </a:p>
          <a:p>
            <a:r>
              <a:rPr lang="sl-SI" sz="2400" dirty="0">
                <a:cs typeface="Courier New" pitchFamily="49" charset="0"/>
              </a:rPr>
              <a:t>Načeloma namesto IN lahko = (le ena regija), a tako bolj splošno!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32966826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34B58-8E73-4708-866C-83B8D688E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7D00B4-1D52-463F-98A2-D32877150E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58" y="332656"/>
            <a:ext cx="4980582" cy="588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056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Še en primer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40283793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Velike države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/>
              <a:t>Poišči tiste države (in regije), ki imajo več kot 3x toliko prebivalcev, kot jih imajo ostale države v tej regiji</a:t>
            </a:r>
          </a:p>
          <a:p>
            <a:r>
              <a:rPr lang="sl-SI" sz="2000" dirty="0"/>
              <a:t>Ideja:</a:t>
            </a:r>
          </a:p>
          <a:p>
            <a:pPr lvl="1"/>
            <a:r>
              <a:rPr lang="sl-SI" sz="2000" dirty="0"/>
              <a:t>Poiskati maksimalno </a:t>
            </a:r>
            <a:r>
              <a:rPr lang="en-US" sz="2000" dirty="0" err="1"/>
              <a:t>število</a:t>
            </a:r>
            <a:r>
              <a:rPr lang="en-US" sz="2000" dirty="0"/>
              <a:t> </a:t>
            </a:r>
            <a:r>
              <a:rPr lang="en-US" sz="2000" dirty="0" err="1"/>
              <a:t>prebivalcev</a:t>
            </a:r>
            <a:r>
              <a:rPr lang="en-US" sz="2000" dirty="0"/>
              <a:t> med </a:t>
            </a:r>
            <a:r>
              <a:rPr lang="en-US" sz="2000" dirty="0" err="1"/>
              <a:t>tistimi</a:t>
            </a:r>
            <a:r>
              <a:rPr lang="en-US" sz="2000" dirty="0"/>
              <a:t> </a:t>
            </a:r>
            <a:r>
              <a:rPr lang="sl-SI" sz="2000" dirty="0"/>
              <a:t>držav</a:t>
            </a:r>
            <a:r>
              <a:rPr lang="en-US" sz="2000" dirty="0" err="1"/>
              <a:t>ami</a:t>
            </a:r>
            <a:r>
              <a:rPr lang="sl-SI" sz="2000" dirty="0"/>
              <a:t> v isti regiji (potrebni bosta dve kopiji tabele), ki nimajo istega imena kot ta država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SELECT name,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t1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WHERE population &gt;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(SELECT 3*MAX(population) FROM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t2 WHERE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 t1.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t2.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AND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 t1.name &lt;&gt; t2.name)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00002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Velike države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SELECT name,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t1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WHERE population &gt; 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(SELECT 3*MAX(population) FROM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t2 WHERE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 t1.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t2.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AND 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 t1.name &lt;&gt; t2.name)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5585613" y="1538910"/>
            <a:ext cx="2880320" cy="144016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800" i="0" u="none" strike="noStrike" normalizeH="0" baseline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 to res v redu?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800" i="0" u="none" strike="noStrike" normalizeH="0" baseline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Kaj smo</a:t>
            </a:r>
            <a:r>
              <a:rPr kumimoji="0" lang="sl-SI" sz="1800" i="0" u="none" strike="noStrike" normalizeH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poiskali?</a:t>
            </a:r>
            <a:endParaRPr kumimoji="0" lang="en-US" sz="1800" i="0" u="none" strike="noStrike" normalizeH="0" baseline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556" y="1369903"/>
            <a:ext cx="2998787" cy="1778175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5E9B680-9217-42E4-B55F-6C36E4CD51FF}"/>
              </a:ext>
            </a:extLst>
          </p:cNvPr>
          <p:cNvSpPr/>
          <p:nvPr/>
        </p:nvSpPr>
        <p:spPr bwMode="auto">
          <a:xfrm>
            <a:off x="2411760" y="4437112"/>
            <a:ext cx="3173853" cy="432048"/>
          </a:xfrm>
          <a:prstGeom prst="roundRect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64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5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Pravilno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Poišči tiste države (in regije), ki imajo več kot 3x toliko prebivalcev, kot jih imajo ostale države v tej regiji</a:t>
            </a:r>
          </a:p>
          <a:p>
            <a:r>
              <a:rPr lang="sl-SI" sz="2400" dirty="0"/>
              <a:t>Ideja:</a:t>
            </a:r>
          </a:p>
          <a:p>
            <a:pPr lvl="1"/>
            <a:r>
              <a:rPr lang="sl-SI" dirty="0"/>
              <a:t>Poiskati vsoto prebivalstva držav v isti regiji (potrebni bosta dve kopiji tabele), ki nimajo istega imena kot ta država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SELECT name,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t1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WHERE population &gt;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(SELECT 3*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(population) FROM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t2 WHERE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 t1.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t2.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AND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 t1.name &lt;&gt; t2.name)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8306" y="3789040"/>
            <a:ext cx="2107551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24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Pravilno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Poišči tiste države (in regije), ki imajo več kot </a:t>
            </a:r>
            <a:r>
              <a:rPr lang="sl-SI" sz="2400" dirty="0">
                <a:solidFill>
                  <a:srgbClr val="FF0000"/>
                </a:solidFill>
              </a:rPr>
              <a:t>2x</a:t>
            </a:r>
            <a:r>
              <a:rPr lang="sl-SI" sz="2400" dirty="0"/>
              <a:t> toliko prebivalcev, kot jih imajo ostale države v tej regiji</a:t>
            </a:r>
          </a:p>
          <a:p>
            <a:r>
              <a:rPr lang="sl-SI" sz="2400" dirty="0"/>
              <a:t>Ideja:</a:t>
            </a:r>
          </a:p>
          <a:p>
            <a:pPr lvl="1"/>
            <a:r>
              <a:rPr lang="sl-SI" dirty="0"/>
              <a:t>Poiskati vsoto prebivalstva držav v isti regiji (potrebni bosta dve kopiji tabele), ki nimajo istega imena kot ta država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SELECT name,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FROM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t1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WHERE population &gt;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(SELECT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(population) FROM 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bbc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t2 WHERE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 t1.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= t2.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region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AND </a:t>
            </a:r>
          </a:p>
          <a:p>
            <a:r>
              <a:rPr lang="en-US" sz="2400" dirty="0">
                <a:latin typeface="Courier New" pitchFamily="49" charset="0"/>
                <a:cs typeface="Courier New" pitchFamily="49" charset="0"/>
              </a:rPr>
              <a:t>     t1.name &lt;&gt; t2.name)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912" y="1988840"/>
            <a:ext cx="4863081" cy="205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24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Preverimo za ZDA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SELECT name, </a:t>
            </a:r>
            <a:r>
              <a:rPr lang="sl-SI" dirty="0" err="1"/>
              <a:t>population</a:t>
            </a:r>
            <a:r>
              <a:rPr lang="sl-SI" dirty="0"/>
              <a:t> FROM </a:t>
            </a:r>
            <a:r>
              <a:rPr lang="sl-SI" dirty="0" err="1"/>
              <a:t>bbc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WHERE </a:t>
            </a:r>
            <a:r>
              <a:rPr lang="sl-SI" dirty="0" err="1"/>
              <a:t>region</a:t>
            </a:r>
            <a:r>
              <a:rPr lang="sl-SI" dirty="0"/>
              <a:t> = 'North America'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/>
              <a:t>Matija Lokar, FMF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2852936"/>
            <a:ext cx="4891834" cy="278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00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Združevalne funkcije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000" b="1" dirty="0"/>
              <a:t>COUNT (stolpec)</a:t>
            </a:r>
            <a:r>
              <a:rPr lang="sl-SI" sz="2000" dirty="0"/>
              <a:t> : število vrstic z neničelno vrednostjo v stolpcu</a:t>
            </a:r>
          </a:p>
          <a:p>
            <a:pPr lvl="1">
              <a:lnSpc>
                <a:spcPct val="80000"/>
              </a:lnSpc>
            </a:pPr>
            <a:r>
              <a:rPr lang="sl-SI" sz="1800" dirty="0">
                <a:latin typeface="Courier New" pitchFamily="49" charset="0"/>
              </a:rPr>
              <a:t>SELECT COUNT(gdp) FROM </a:t>
            </a:r>
            <a:r>
              <a:rPr lang="sl-SI" sz="1800" dirty="0" err="1">
                <a:latin typeface="Courier New" pitchFamily="49" charset="0"/>
              </a:rPr>
              <a:t>world</a:t>
            </a:r>
            <a:r>
              <a:rPr lang="sl-SI" sz="1800" dirty="0">
                <a:latin typeface="Courier New" pitchFamily="49" charset="0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sl-SI" sz="1800" dirty="0"/>
              <a:t>Število držav, kjer je poznan BDP (podatek je v tabeli)</a:t>
            </a:r>
          </a:p>
          <a:p>
            <a:pPr>
              <a:lnSpc>
                <a:spcPct val="80000"/>
              </a:lnSpc>
            </a:pPr>
            <a:r>
              <a:rPr lang="sl-SI" sz="2000" b="1" dirty="0"/>
              <a:t>COUNT (DISTINCT stolpec)</a:t>
            </a:r>
            <a:r>
              <a:rPr lang="sl-SI" sz="2000" dirty="0"/>
              <a:t> : število različnih vrednosti v stolpcu 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Courier New" pitchFamily="49" charset="0"/>
              </a:rPr>
              <a:t>SELECT COUNT(DISTINCT continent) FROM world</a:t>
            </a:r>
            <a:endParaRPr lang="sl-SI" sz="18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sl-SI" sz="1800" dirty="0"/>
              <a:t>Število kontinentov, ki so v tabeli držav</a:t>
            </a:r>
          </a:p>
          <a:p>
            <a:pPr>
              <a:lnSpc>
                <a:spcPct val="80000"/>
              </a:lnSpc>
            </a:pPr>
            <a:r>
              <a:rPr lang="sl-SI" sz="2000" b="1" dirty="0"/>
              <a:t>COUNT (*)</a:t>
            </a:r>
            <a:r>
              <a:rPr lang="sl-SI" sz="2000" dirty="0"/>
              <a:t> : število vrstic (zapisov)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Courier New" pitchFamily="49" charset="0"/>
              </a:rPr>
              <a:t>SELECT COUNT(</a:t>
            </a:r>
            <a:r>
              <a:rPr lang="sl-SI" sz="1800" dirty="0">
                <a:latin typeface="Courier New" pitchFamily="49" charset="0"/>
              </a:rPr>
              <a:t>*</a:t>
            </a:r>
            <a:r>
              <a:rPr lang="en-US" sz="1800" dirty="0">
                <a:latin typeface="Courier New" pitchFamily="49" charset="0"/>
              </a:rPr>
              <a:t>) FROM world</a:t>
            </a:r>
            <a:r>
              <a:rPr lang="sl-SI" sz="1800" dirty="0">
                <a:latin typeface="Courier New" pitchFamily="49" charset="0"/>
              </a:rPr>
              <a:t> WHERE </a:t>
            </a:r>
            <a:r>
              <a:rPr lang="sl-SI" sz="1800" dirty="0" err="1">
                <a:latin typeface="Courier New" pitchFamily="49" charset="0"/>
              </a:rPr>
              <a:t>continent</a:t>
            </a:r>
            <a:r>
              <a:rPr lang="sl-SI" sz="1800" dirty="0">
                <a:latin typeface="Courier New" pitchFamily="49" charset="0"/>
              </a:rPr>
              <a:t> LIKE '%America%'</a:t>
            </a:r>
          </a:p>
          <a:p>
            <a:pPr lvl="2">
              <a:lnSpc>
                <a:spcPct val="80000"/>
              </a:lnSpc>
            </a:pPr>
            <a:r>
              <a:rPr lang="sl-SI" sz="1700" dirty="0"/>
              <a:t>Kaj pomeni </a:t>
            </a:r>
            <a:r>
              <a:rPr lang="sl-SI" sz="1700" dirty="0">
                <a:latin typeface="Courier New" pitchFamily="49" charset="0"/>
              </a:rPr>
              <a:t>'%America%'?</a:t>
            </a:r>
            <a:endParaRPr lang="sl-SI" sz="1700" dirty="0"/>
          </a:p>
          <a:p>
            <a:pPr lvl="1">
              <a:lnSpc>
                <a:spcPct val="80000"/>
              </a:lnSpc>
            </a:pPr>
            <a:r>
              <a:rPr lang="sl-SI" sz="1800" dirty="0"/>
              <a:t>Število ameriških držav v tabeli (J. in S. Amerika)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sl-SI" sz="1800" dirty="0"/>
          </a:p>
          <a:p>
            <a:pPr eaLnBrk="1" hangingPunct="1">
              <a:lnSpc>
                <a:spcPct val="80000"/>
              </a:lnSpc>
            </a:pPr>
            <a:endParaRPr lang="sl-SI" sz="1800" dirty="0"/>
          </a:p>
          <a:p>
            <a:pPr lvl="1">
              <a:lnSpc>
                <a:spcPct val="80000"/>
              </a:lnSpc>
            </a:pPr>
            <a:endParaRPr lang="sl-SI" sz="1800" dirty="0"/>
          </a:p>
          <a:p>
            <a:pPr lvl="1">
              <a:lnSpc>
                <a:spcPct val="80000"/>
              </a:lnSpc>
            </a:pPr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9789137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/>
              <a:t>Združevalne funkcije in skupine podatkov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400" dirty="0"/>
              <a:t>Denimo, da nas zanima maksimalno število prebivalcev države na vsaki celini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Lahko s kombiniranjem notranje in zunanje table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SELECT continent, population FROM world x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WHERE population &gt;= ALL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(SELECT population FROM world y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    WHERE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y.continent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x.continent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      AND population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0)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Glej razlago od prej ...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Ali pa enostavneje z </a:t>
            </a:r>
          </a:p>
        </p:txBody>
      </p:sp>
    </p:spTree>
    <p:extLst>
      <p:ext uri="{BB962C8B-B14F-4D97-AF65-F5344CB8AC3E}">
        <p14:creationId xmlns:p14="http://schemas.microsoft.com/office/powerpoint/2010/main" val="40021133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/>
              <a:t>Združevalne funkcije in skupine podatkov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SELECT MAX(population) FROM </a:t>
            </a:r>
            <a:r>
              <a:rPr lang="sl-SI" sz="2000" dirty="0" err="1">
                <a:latin typeface="Courier New" pitchFamily="49" charset="0"/>
              </a:rPr>
              <a:t>world</a:t>
            </a:r>
            <a:r>
              <a:rPr lang="sl-SI" sz="2000" dirty="0">
                <a:latin typeface="Courier New" pitchFamily="49" charset="0"/>
              </a:rPr>
              <a:t> WHERE </a:t>
            </a:r>
            <a:r>
              <a:rPr lang="sl-SI" sz="2000" dirty="0" err="1">
                <a:latin typeface="Courier New" pitchFamily="49" charset="0"/>
              </a:rPr>
              <a:t>continent</a:t>
            </a:r>
            <a:r>
              <a:rPr lang="sl-SI" sz="2000" dirty="0">
                <a:latin typeface="Courier New" pitchFamily="49" charset="0"/>
              </a:rPr>
              <a:t> = '</a:t>
            </a:r>
            <a:r>
              <a:rPr lang="sl-SI" sz="2000" dirty="0" err="1">
                <a:latin typeface="Courier New" pitchFamily="49" charset="0"/>
              </a:rPr>
              <a:t>Europe</a:t>
            </a:r>
            <a:r>
              <a:rPr lang="sl-SI" sz="2000" dirty="0">
                <a:latin typeface="Courier New" pitchFamily="49" charset="0"/>
              </a:rPr>
              <a:t>'</a:t>
            </a:r>
          </a:p>
          <a:p>
            <a:pPr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SELECT MAX(population) FROM </a:t>
            </a:r>
            <a:r>
              <a:rPr lang="sl-SI" sz="2000" dirty="0" err="1">
                <a:latin typeface="Courier New" pitchFamily="49" charset="0"/>
              </a:rPr>
              <a:t>world</a:t>
            </a:r>
            <a:r>
              <a:rPr lang="sl-SI" sz="2000" dirty="0">
                <a:latin typeface="Courier New" pitchFamily="49" charset="0"/>
              </a:rPr>
              <a:t> WHERE </a:t>
            </a:r>
            <a:r>
              <a:rPr lang="sl-SI" sz="2000" dirty="0" err="1">
                <a:latin typeface="Courier New" pitchFamily="49" charset="0"/>
              </a:rPr>
              <a:t>continent</a:t>
            </a:r>
            <a:r>
              <a:rPr lang="sl-SI" sz="2000" dirty="0">
                <a:latin typeface="Courier New" pitchFamily="49" charset="0"/>
              </a:rPr>
              <a:t> = '</a:t>
            </a:r>
            <a:r>
              <a:rPr lang="sl-SI" sz="2000" dirty="0" err="1">
                <a:latin typeface="Courier New" pitchFamily="49" charset="0"/>
              </a:rPr>
              <a:t>Asia</a:t>
            </a:r>
            <a:r>
              <a:rPr lang="sl-SI" sz="2000" dirty="0">
                <a:latin typeface="Courier New" pitchFamily="49" charset="0"/>
              </a:rPr>
              <a:t>'</a:t>
            </a:r>
          </a:p>
          <a:p>
            <a:pPr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...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Moramo poznati vse regije!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Cel kup tipkanja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Mimogrede, kako dodati še ime kontinenta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SELECT continent, MAX(population) FROM world WHERE continent = 'Europe'</a:t>
            </a:r>
          </a:p>
          <a:p>
            <a:pPr lvl="2">
              <a:lnSpc>
                <a:spcPct val="80000"/>
              </a:lnSpc>
            </a:pPr>
            <a:r>
              <a:rPr lang="sl-SI" sz="1900" dirty="0"/>
              <a:t>Ne gre!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'Europe'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, MAX(population) FROM world WHERE continent = 'Europe'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lvl="2">
              <a:lnSpc>
                <a:spcPct val="80000"/>
              </a:lnSpc>
            </a:pPr>
            <a:r>
              <a:rPr lang="sl-SI" sz="1900" dirty="0"/>
              <a:t>V redu!</a:t>
            </a:r>
          </a:p>
          <a:p>
            <a:pPr lvl="2">
              <a:lnSpc>
                <a:spcPct val="80000"/>
              </a:lnSpc>
            </a:pPr>
            <a:endParaRPr lang="en-US" sz="1900" dirty="0"/>
          </a:p>
          <a:p>
            <a:pPr>
              <a:lnSpc>
                <a:spcPct val="80000"/>
              </a:lnSpc>
            </a:pPr>
            <a:r>
              <a:rPr lang="sl-SI" sz="2400" dirty="0"/>
              <a:t>Ideja: tabelo razdeliti v skupine</a:t>
            </a:r>
          </a:p>
          <a:p>
            <a:pPr lvl="1">
              <a:lnSpc>
                <a:spcPct val="80000"/>
              </a:lnSpc>
            </a:pPr>
            <a:endParaRPr lang="sl-SI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Združevalne funkcije</a:t>
            </a:r>
            <a:r>
              <a:rPr lang="en-US" dirty="0"/>
              <a:t> - </a:t>
            </a:r>
            <a:r>
              <a:rPr lang="sl-SI" sz="3600" dirty="0"/>
              <a:t>Zgled</a:t>
            </a:r>
            <a:endParaRPr lang="sl-SI" dirty="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dirty="0"/>
              <a:t>I</a:t>
            </a:r>
            <a:r>
              <a:rPr lang="sl-SI" sz="1800" dirty="0"/>
              <a:t>zpišimo seznam afriških držav, katerih ime se začne na S, je sestavljeno le iz ene besede in ni Senegal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SELECT * FROM world</a:t>
            </a: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latin typeface="Courier New" pitchFamily="49" charset="0"/>
                <a:cs typeface="Courier New" pitchFamily="49" charset="0"/>
              </a:rPr>
              <a:t>  WHERE name LIKE 'S%' AND continent = 'Africa' AND name NOT LIKE '% %'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AND name &lt;&gt; 'Senegal'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marL="471487" lvl="1" indent="0" eaLnBrk="1" hangingPunct="1">
              <a:lnSpc>
                <a:spcPct val="80000"/>
              </a:lnSpc>
              <a:buNone/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 err="1"/>
              <a:t>Kakšni</a:t>
            </a:r>
            <a:r>
              <a:rPr lang="en-US" sz="1800" dirty="0"/>
              <a:t> je </a:t>
            </a:r>
            <a:r>
              <a:rPr lang="en-US" sz="1800" dirty="0" err="1"/>
              <a:t>povprečni</a:t>
            </a:r>
            <a:r>
              <a:rPr lang="en-US" sz="1800" dirty="0"/>
              <a:t> GDP </a:t>
            </a:r>
            <a:r>
              <a:rPr lang="en-US" sz="1800" dirty="0" err="1"/>
              <a:t>teh</a:t>
            </a:r>
            <a:r>
              <a:rPr lang="en-US" sz="1800" dirty="0"/>
              <a:t> </a:t>
            </a:r>
            <a:r>
              <a:rPr lang="en-US" sz="1800" dirty="0" err="1"/>
              <a:t>držav</a:t>
            </a:r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AVG(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gdp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 FROM world</a:t>
            </a: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latin typeface="Courier New" pitchFamily="49" charset="0"/>
                <a:cs typeface="Courier New" pitchFamily="49" charset="0"/>
              </a:rPr>
              <a:t>  WHERE name LIKE 'S%' AND continent = 'Africa' AND name NOT LIKE '% %'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 AND name &lt;&gt; 'Senegal'</a:t>
            </a:r>
          </a:p>
          <a:p>
            <a:pPr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endParaRPr lang="sl-SI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3C7E49-99E9-4EFA-84C9-B61DA4E77C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681287"/>
            <a:ext cx="5581650" cy="14954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C7D9A95-D3AA-4377-A49D-A9A7D6A9AB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2280" y="5669086"/>
            <a:ext cx="1800002" cy="100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42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1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1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16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16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/>
              <a:t>Združevalne funkcije</a:t>
            </a:r>
            <a:r>
              <a:rPr lang="en-US" dirty="0"/>
              <a:t> in NULL</a:t>
            </a:r>
            <a:endParaRPr lang="sl-SI" dirty="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1600" b="1" dirty="0"/>
              <a:t>AVG, MAX, MIN, SUM, COUNT </a:t>
            </a:r>
            <a:endParaRPr lang="sl-SI" sz="1600" dirty="0"/>
          </a:p>
          <a:p>
            <a:pPr eaLnBrk="1" hangingPunct="1">
              <a:lnSpc>
                <a:spcPct val="80000"/>
              </a:lnSpc>
            </a:pPr>
            <a:r>
              <a:rPr lang="sl-SI" sz="1800" dirty="0"/>
              <a:t>Vse upoštevajo le neničelne vrednosti!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400" dirty="0"/>
              <a:t>NULL</a:t>
            </a:r>
          </a:p>
          <a:p>
            <a:pPr eaLnBrk="1" hangingPunct="1">
              <a:lnSpc>
                <a:spcPct val="80000"/>
              </a:lnSpc>
            </a:pP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endParaRPr lang="sl-SI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209CCA-2AB4-4EDA-9B69-610159E5B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902" y="2181877"/>
            <a:ext cx="4444098" cy="389226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85432DB-EC11-4A97-B83A-A32496185C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8041" y="2123580"/>
            <a:ext cx="3379628" cy="204272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A33C511-DA69-4C89-9942-4601C17E5F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8041" y="4285367"/>
            <a:ext cx="4133164" cy="221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0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/>
              <a:t>Združevalne funkcije in težave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 dirty="0" err="1"/>
              <a:t>Vzemimo</a:t>
            </a:r>
            <a:r>
              <a:rPr lang="en-US" sz="2100" dirty="0"/>
              <a:t> </a:t>
            </a:r>
            <a:r>
              <a:rPr lang="en-US" sz="2100" dirty="0" err="1"/>
              <a:t>sedaj</a:t>
            </a:r>
            <a:r>
              <a:rPr lang="en-US" sz="2100" dirty="0"/>
              <a:t> </a:t>
            </a:r>
            <a:r>
              <a:rPr lang="en-US" sz="2100" dirty="0" err="1"/>
              <a:t>bazo</a:t>
            </a:r>
            <a:r>
              <a:rPr lang="en-US" sz="2100" dirty="0"/>
              <a:t> </a:t>
            </a:r>
            <a:r>
              <a:rPr lang="en-US" sz="2100" dirty="0" err="1"/>
              <a:t>filmi.sqlite</a:t>
            </a:r>
            <a:endParaRPr lang="en-US" sz="2100" dirty="0"/>
          </a:p>
          <a:p>
            <a:pPr>
              <a:lnSpc>
                <a:spcPct val="80000"/>
              </a:lnSpc>
            </a:pPr>
            <a:r>
              <a:rPr lang="sl-SI" sz="2100" dirty="0"/>
              <a:t>Denimo, da nas zanima 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naslov</a:t>
            </a:r>
            <a:r>
              <a:rPr lang="en-US" sz="2100" dirty="0"/>
              <a:t> </a:t>
            </a:r>
            <a:r>
              <a:rPr lang="en-US" sz="2100" dirty="0" err="1"/>
              <a:t>filma</a:t>
            </a:r>
            <a:r>
              <a:rPr lang="en-US" sz="2100" dirty="0"/>
              <a:t> z </a:t>
            </a:r>
            <a:r>
              <a:rPr lang="en-US" sz="2100" dirty="0" err="1"/>
              <a:t>največjo</a:t>
            </a:r>
            <a:r>
              <a:rPr lang="en-US" sz="2100" dirty="0"/>
              <a:t> </a:t>
            </a:r>
            <a:r>
              <a:rPr lang="en-US" sz="2100" dirty="0" err="1"/>
              <a:t>vrednostjo</a:t>
            </a:r>
            <a:r>
              <a:rPr lang="en-US" sz="2100" dirty="0"/>
              <a:t> 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metascore</a:t>
            </a:r>
            <a:endParaRPr lang="en-US" sz="2100" dirty="0"/>
          </a:p>
          <a:p>
            <a:pPr>
              <a:lnSpc>
                <a:spcPct val="80000"/>
              </a:lnSpc>
            </a:pPr>
            <a:r>
              <a:rPr lang="sl-SI" sz="2100" dirty="0"/>
              <a:t>ime afriške države z največ prebivalci</a:t>
            </a:r>
          </a:p>
          <a:p>
            <a:pPr lvl="1">
              <a:lnSpc>
                <a:spcPct val="80000"/>
              </a:lnSpc>
            </a:pPr>
            <a:r>
              <a:rPr lang="en-US" sz="1900" dirty="0">
                <a:latin typeface="Courier New" pitchFamily="49" charset="0"/>
              </a:rPr>
              <a:t>SELECT </a:t>
            </a:r>
            <a:r>
              <a:rPr lang="en-US" sz="1900" dirty="0" err="1">
                <a:latin typeface="Courier New" pitchFamily="49" charset="0"/>
              </a:rPr>
              <a:t>naslov</a:t>
            </a:r>
            <a:r>
              <a:rPr lang="en-US" sz="1900" dirty="0">
                <a:latin typeface="Courier New" pitchFamily="49" charset="0"/>
              </a:rPr>
              <a:t>, MAX(</a:t>
            </a:r>
            <a:r>
              <a:rPr lang="en-US" sz="1900" dirty="0" err="1">
                <a:latin typeface="Courier New" pitchFamily="49" charset="0"/>
              </a:rPr>
              <a:t>metascore</a:t>
            </a:r>
            <a:r>
              <a:rPr lang="en-US" sz="1900" dirty="0">
                <a:latin typeface="Courier New" pitchFamily="49" charset="0"/>
              </a:rPr>
              <a:t>) FROM film</a:t>
            </a:r>
            <a:endParaRPr lang="sl-SI" sz="19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sl-SI" sz="2000" dirty="0"/>
              <a:t>Dobimo</a:t>
            </a: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r>
              <a:rPr lang="sl-SI" sz="1900" dirty="0"/>
              <a:t>Pa je to prav? </a:t>
            </a:r>
            <a:r>
              <a:rPr lang="en-US" sz="1900" dirty="0"/>
              <a:t>Je to </a:t>
            </a:r>
            <a:r>
              <a:rPr lang="en-US" sz="1900" dirty="0" err="1"/>
              <a:t>edini</a:t>
            </a:r>
            <a:r>
              <a:rPr lang="en-US" sz="1900" dirty="0"/>
              <a:t> film</a:t>
            </a:r>
            <a:r>
              <a:rPr lang="sl-SI" sz="1900" dirty="0"/>
              <a:t>?</a:t>
            </a:r>
          </a:p>
          <a:p>
            <a:pPr lvl="1">
              <a:lnSpc>
                <a:spcPct val="80000"/>
              </a:lnSpc>
            </a:pPr>
            <a:r>
              <a:rPr lang="sl-SI" sz="1900" dirty="0"/>
              <a:t>Poglejmo</a:t>
            </a:r>
          </a:p>
          <a:p>
            <a:pPr lvl="1">
              <a:lnSpc>
                <a:spcPct val="80000"/>
              </a:lnSpc>
            </a:pPr>
            <a:r>
              <a:rPr lang="en-US" sz="1900" dirty="0">
                <a:latin typeface="Courier New" pitchFamily="49" charset="0"/>
              </a:rPr>
              <a:t>SELECT </a:t>
            </a:r>
            <a:r>
              <a:rPr lang="en-US" sz="1900" dirty="0" err="1">
                <a:latin typeface="Courier New" pitchFamily="49" charset="0"/>
              </a:rPr>
              <a:t>naslov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metascore</a:t>
            </a:r>
            <a:r>
              <a:rPr lang="en-US" sz="1900" dirty="0">
                <a:latin typeface="Courier New" pitchFamily="49" charset="0"/>
              </a:rPr>
              <a:t> FROM film 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ORDER BY </a:t>
            </a:r>
            <a:r>
              <a:rPr lang="en-US" sz="1900" dirty="0" err="1">
                <a:latin typeface="Courier New" pitchFamily="49" charset="0"/>
              </a:rPr>
              <a:t>metascore</a:t>
            </a:r>
            <a:r>
              <a:rPr lang="en-US" sz="1900" dirty="0">
                <a:latin typeface="Courier New" pitchFamily="49" charset="0"/>
              </a:rPr>
              <a:t> DESC</a:t>
            </a:r>
            <a:endParaRPr lang="sl-SI" sz="19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endParaRPr lang="sl-SI" sz="2000" dirty="0">
              <a:latin typeface="Courier New" pitchFamily="49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66738" y="3495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l-SI" altLang="sl-SI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D7AE0D-421D-4283-9CCD-DDC0CC90BA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569" y="2924944"/>
            <a:ext cx="2944862" cy="15756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1E800B5-76DD-4DDE-B663-746AD0EAF2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3712790"/>
            <a:ext cx="1960161" cy="24414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uiExpand="1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/>
              <a:t>Združevalne funkcije in težave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100" dirty="0"/>
              <a:t>Denimo, da nas zanima ime afriške države z največ prebivalci</a:t>
            </a:r>
          </a:p>
          <a:p>
            <a:pPr lvl="1">
              <a:lnSpc>
                <a:spcPct val="80000"/>
              </a:lnSpc>
            </a:pPr>
            <a:r>
              <a:rPr lang="en-US" sz="1900" dirty="0">
                <a:latin typeface="Courier New" pitchFamily="49" charset="0"/>
              </a:rPr>
              <a:t>SELECT name, MAX(population) FROM world WHERE continent=</a:t>
            </a:r>
            <a:r>
              <a:rPr lang="sl-SI" sz="1900" dirty="0">
                <a:latin typeface="Courier New" pitchFamily="49" charset="0"/>
              </a:rPr>
              <a:t>'</a:t>
            </a:r>
            <a:r>
              <a:rPr lang="en-US" sz="1900" dirty="0">
                <a:latin typeface="Courier New" pitchFamily="49" charset="0"/>
              </a:rPr>
              <a:t>Africa</a:t>
            </a:r>
            <a:r>
              <a:rPr lang="sl-SI" sz="1900" dirty="0">
                <a:latin typeface="Courier New" pitchFamily="49" charset="0"/>
              </a:rPr>
              <a:t>’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Pri</a:t>
            </a:r>
            <a:r>
              <a:rPr lang="en-US" sz="2000" dirty="0"/>
              <a:t> SQLite bi </a:t>
            </a:r>
            <a:r>
              <a:rPr lang="en-US" sz="2000" dirty="0" err="1"/>
              <a:t>dobili</a:t>
            </a:r>
            <a:r>
              <a:rPr lang="en-US" sz="2000" dirty="0"/>
              <a:t> (</a:t>
            </a:r>
            <a:r>
              <a:rPr lang="en-US" sz="2000" dirty="0" err="1"/>
              <a:t>kot</a:t>
            </a:r>
            <a:r>
              <a:rPr lang="en-US" sz="2000" dirty="0"/>
              <a:t> </a:t>
            </a:r>
            <a:r>
              <a:rPr lang="en-US" sz="2000" dirty="0" err="1"/>
              <a:t>smo</a:t>
            </a:r>
            <a:r>
              <a:rPr lang="en-US" sz="2000" dirty="0"/>
              <a:t> </a:t>
            </a:r>
            <a:r>
              <a:rPr lang="en-US" sz="2000" dirty="0" err="1"/>
              <a:t>včasih</a:t>
            </a:r>
            <a:r>
              <a:rPr lang="en-US" sz="2000" dirty="0"/>
              <a:t> – </a:t>
            </a:r>
            <a:r>
              <a:rPr lang="en-US" sz="2000" dirty="0" err="1"/>
              <a:t>okoli</a:t>
            </a:r>
            <a:r>
              <a:rPr lang="en-US" sz="2000" dirty="0"/>
              <a:t> l. 2015)</a:t>
            </a: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endParaRPr lang="sl-SI" sz="1900" dirty="0"/>
          </a:p>
          <a:p>
            <a:pPr lvl="1">
              <a:lnSpc>
                <a:spcPct val="80000"/>
              </a:lnSpc>
            </a:pPr>
            <a:r>
              <a:rPr lang="sl-SI" sz="1900" dirty="0"/>
              <a:t>Pa je to prav? Ima Alžirija res preko 150M prebivalcev?</a:t>
            </a:r>
          </a:p>
          <a:p>
            <a:pPr lvl="1">
              <a:lnSpc>
                <a:spcPct val="80000"/>
              </a:lnSpc>
            </a:pPr>
            <a:r>
              <a:rPr lang="sl-SI" sz="1900" dirty="0"/>
              <a:t>Poglejmo</a:t>
            </a:r>
          </a:p>
          <a:p>
            <a:pPr lvl="1">
              <a:lnSpc>
                <a:spcPct val="80000"/>
              </a:lnSpc>
            </a:pPr>
            <a:r>
              <a:rPr lang="en-US" sz="1900" dirty="0">
                <a:latin typeface="Courier New" pitchFamily="49" charset="0"/>
              </a:rPr>
              <a:t>SELECT name, population FROM world WHERE </a:t>
            </a:r>
            <a:r>
              <a:rPr lang="sl-SI" sz="1900" dirty="0">
                <a:latin typeface="Courier New" pitchFamily="49" charset="0"/>
              </a:rPr>
              <a:t>name </a:t>
            </a:r>
            <a:r>
              <a:rPr lang="en-US" sz="1900" dirty="0">
                <a:latin typeface="Courier New" pitchFamily="49" charset="0"/>
              </a:rPr>
              <a:t>=</a:t>
            </a:r>
            <a:r>
              <a:rPr lang="sl-SI" sz="1900" dirty="0">
                <a:latin typeface="Courier New" pitchFamily="49" charset="0"/>
              </a:rPr>
              <a:t> '</a:t>
            </a:r>
            <a:r>
              <a:rPr lang="sl-SI" sz="1900" dirty="0" err="1">
                <a:latin typeface="Courier New" pitchFamily="49" charset="0"/>
              </a:rPr>
              <a:t>Algeria</a:t>
            </a:r>
            <a:r>
              <a:rPr lang="sl-SI" sz="1900" dirty="0">
                <a:latin typeface="Courier New" pitchFamily="49" charset="0"/>
              </a:rPr>
              <a:t>'</a:t>
            </a:r>
          </a:p>
          <a:p>
            <a:pPr lvl="1">
              <a:lnSpc>
                <a:spcPct val="80000"/>
              </a:lnSpc>
            </a:pPr>
            <a:endParaRPr lang="sl-SI" sz="19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endParaRPr lang="sl-SI" sz="19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endParaRPr lang="sl-SI" sz="1900" dirty="0">
              <a:latin typeface="Courier New" pitchFamily="49" charset="0"/>
            </a:endParaRPr>
          </a:p>
          <a:p>
            <a:pPr marL="471487" lvl="1" indent="0">
              <a:lnSpc>
                <a:spcPct val="80000"/>
              </a:lnSpc>
              <a:buNone/>
            </a:pPr>
            <a:endParaRPr lang="sl-SI" sz="2000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endParaRPr lang="sl-SI" sz="2000" dirty="0">
              <a:latin typeface="Courier New" pitchFamily="49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987824" y="5301208"/>
          <a:ext cx="2808312" cy="731520"/>
        </p:xfrm>
        <a:graphic>
          <a:graphicData uri="http://schemas.openxmlformats.org/drawingml/2006/table">
            <a:tbl>
              <a:tblPr/>
              <a:tblGrid>
                <a:gridCol w="1404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l-SI" dirty="0"/>
                        <a:t>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1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/>
                        <a:t>population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sl-SI" dirty="0" err="1">
                          <a:effectLst/>
                        </a:rPr>
                        <a:t>Algeria</a:t>
                      </a:r>
                      <a:endParaRPr lang="sl-SI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1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sl-SI" dirty="0">
                          <a:effectLst/>
                        </a:rPr>
                        <a:t>37100000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66738" y="3495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l-SI" altLang="sl-SI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835696" y="3129915"/>
          <a:ext cx="4320480" cy="731520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l-SI" dirty="0"/>
                        <a:t>name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1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MAX(</a:t>
                      </a:r>
                      <a:r>
                        <a:rPr lang="sl-SI" dirty="0" err="1"/>
                        <a:t>populatio</a:t>
                      </a:r>
                      <a:r>
                        <a:rPr lang="sl-SI" dirty="0"/>
                        <a:t>..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sl-SI" dirty="0" err="1">
                          <a:effectLst/>
                        </a:rPr>
                        <a:t>Algeria</a:t>
                      </a:r>
                      <a:endParaRPr lang="sl-SI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1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sl-SI" dirty="0">
                          <a:effectLst/>
                        </a:rPr>
                        <a:t>166629000</a:t>
                      </a:r>
                    </a:p>
                  </a:txBody>
                  <a:tcPr>
                    <a:lnL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35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 dirty="0"/>
              <a:t>Združevalne funkcije in težave II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1800" dirty="0"/>
              <a:t>Če malo pomislimo, je tole čista neumnost</a:t>
            </a:r>
          </a:p>
          <a:p>
            <a:pPr>
              <a:lnSpc>
                <a:spcPct val="80000"/>
              </a:lnSpc>
            </a:pPr>
            <a:endParaRPr lang="sl-SI" sz="1800" dirty="0"/>
          </a:p>
          <a:p>
            <a:pPr>
              <a:lnSpc>
                <a:spcPct val="80000"/>
              </a:lnSpc>
            </a:pPr>
            <a:r>
              <a:rPr lang="sl-SI" sz="1800" dirty="0"/>
              <a:t>Dejansko s tem hočemo izpisati imena vseh afriških držav, zraven vsake pa še maksimalno število prebivalcev, ki jih imajo afriške države</a:t>
            </a:r>
          </a:p>
          <a:p>
            <a:pPr>
              <a:lnSpc>
                <a:spcPct val="80000"/>
              </a:lnSpc>
            </a:pPr>
            <a:endParaRPr lang="sl-SI" sz="1800" dirty="0"/>
          </a:p>
          <a:p>
            <a:pPr>
              <a:lnSpc>
                <a:spcPct val="80000"/>
              </a:lnSpc>
            </a:pPr>
            <a:r>
              <a:rPr lang="sl-SI" sz="1800" dirty="0"/>
              <a:t>In če spremenimo RDBMS</a:t>
            </a:r>
          </a:p>
          <a:p>
            <a:pPr lvl="1">
              <a:lnSpc>
                <a:spcPct val="80000"/>
              </a:lnSpc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Oracle: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[Oracle][ODBC][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]ORA-00937: not a single-group group function (SQL-HY000)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lnSpc>
                <a:spcPct val="80000"/>
              </a:lnSpc>
            </a:pP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DB2: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[IBM][CLI Driver][DB2/NT] SQL0206N "CONTINENT" is not valid in the context where it is used. SQLSTATE=42703 (SQL-42S22)</a:t>
            </a:r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Sedaj</a:t>
            </a:r>
          </a:p>
          <a:p>
            <a:pPr lvl="1">
              <a:lnSpc>
                <a:spcPct val="80000"/>
              </a:lnSpc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Mixing of GROUP columns (MIN(),MAX(),COUNT(),...) with no GROUP columns is illegal if there is no GROUP BY clause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705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600" dirty="0"/>
              <a:t>Združevalne funkcije in težave II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1800" dirty="0"/>
              <a:t>Kaj pa takole </a:t>
            </a:r>
          </a:p>
          <a:p>
            <a:pPr lvl="1">
              <a:lnSpc>
                <a:spcPct val="80000"/>
              </a:lnSpc>
            </a:pPr>
            <a:r>
              <a:rPr lang="en-US" sz="1900" dirty="0">
                <a:latin typeface="Courier New" pitchFamily="49" charset="0"/>
              </a:rPr>
              <a:t>SELECT name, population FROM world WHERE continent=</a:t>
            </a:r>
            <a:r>
              <a:rPr lang="sl-SI" sz="1900" dirty="0">
                <a:latin typeface="Courier New" pitchFamily="49" charset="0"/>
              </a:rPr>
              <a:t>'</a:t>
            </a:r>
            <a:r>
              <a:rPr lang="en-US" sz="1900" dirty="0">
                <a:latin typeface="Courier New" pitchFamily="49" charset="0"/>
              </a:rPr>
              <a:t>Africa</a:t>
            </a:r>
            <a:r>
              <a:rPr lang="sl-SI" sz="1900" dirty="0">
                <a:latin typeface="Courier New" pitchFamily="49" charset="0"/>
              </a:rPr>
              <a:t>'</a:t>
            </a:r>
            <a:r>
              <a:rPr lang="en-US" sz="1900" dirty="0">
                <a:latin typeface="Courier New" pitchFamily="49" charset="0"/>
              </a:rPr>
              <a:t> AND population = MAX(population)</a:t>
            </a:r>
            <a:endParaRPr lang="sl-SI" sz="1900" dirty="0">
              <a:latin typeface="Courier New" pitchFamily="49" charset="0"/>
            </a:endParaRPr>
          </a:p>
          <a:p>
            <a:pPr lvl="2">
              <a:lnSpc>
                <a:spcPct val="80000"/>
              </a:lnSpc>
            </a:pPr>
            <a:r>
              <a:rPr lang="en-US" sz="1900" dirty="0" err="1">
                <a:latin typeface="Courier New" pitchFamily="49" charset="0"/>
              </a:rPr>
              <a:t>sql</a:t>
            </a:r>
            <a:r>
              <a:rPr lang="en-US" sz="1900" dirty="0">
                <a:latin typeface="Courier New" pitchFamily="49" charset="0"/>
              </a:rPr>
              <a:t>: Invalid use of group function</a:t>
            </a:r>
            <a:endParaRPr lang="sl-SI" sz="1900" dirty="0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endParaRPr lang="sl-SI" sz="1900" dirty="0"/>
          </a:p>
          <a:p>
            <a:pPr>
              <a:lnSpc>
                <a:spcPct val="80000"/>
              </a:lnSpc>
            </a:pPr>
            <a:r>
              <a:rPr lang="sl-SI" sz="1900" dirty="0"/>
              <a:t>Skupinske funkcije lahko uporabljamo v prvem delu stavka </a:t>
            </a:r>
            <a:r>
              <a:rPr lang="sl-SI" sz="2100" dirty="0">
                <a:latin typeface="Courier New" pitchFamily="49" charset="0"/>
              </a:rPr>
              <a:t>SELECT</a:t>
            </a:r>
            <a:r>
              <a:rPr lang="sl-SI" sz="1900" dirty="0"/>
              <a:t>. Izračunajo neko vrednost prek več vrstic tabele. </a:t>
            </a:r>
            <a:endParaRPr lang="sl-SI" sz="2100" dirty="0"/>
          </a:p>
        </p:txBody>
      </p:sp>
    </p:spTree>
    <p:extLst>
      <p:ext uri="{BB962C8B-B14F-4D97-AF65-F5344CB8AC3E}">
        <p14:creationId xmlns:p14="http://schemas.microsoft.com/office/powerpoint/2010/main" val="39211501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7.0&quot;&gt;&lt;object type=&quot;1&quot; unique_id=&quot;10001&quot;&gt;&lt;object type=&quot;2&quot; unique_id=&quot;10204&quot;&gt;&lt;object type=&quot;3&quot; unique_id=&quot;10205&quot;&gt;&lt;property id=&quot;20148&quot; value=&quot;5&quot;/&gt;&lt;property id=&quot;20300&quot; value=&quot;Slide 1 - &amp;quot;SQL&amp;quot;&quot;/&gt;&lt;property id=&quot;20307&quot; value=&quot;256&quot;/&gt;&lt;/object&gt;&lt;object type=&quot;3&quot; unique_id=&quot;10208&quot;&gt;&lt;property id=&quot;20148&quot; value=&quot;5&quot;/&gt;&lt;property id=&quot;20300&quot; value=&quot;Slide 4 - &amp;quot;Združevalne funkcije&amp;quot;&quot;/&gt;&lt;property id=&quot;20307&quot; value=&quot;293&quot;/&gt;&lt;/object&gt;&lt;object type=&quot;3&quot; unique_id=&quot;10209&quot;&gt;&lt;property id=&quot;20148&quot; value=&quot;5&quot;/&gt;&lt;property id=&quot;20300&quot; value=&quot;Slide 5 - &amp;quot;Združevalne funkcije in težave&amp;quot;&quot;/&gt;&lt;property id=&quot;20307&quot; value=&quot;290&quot;/&gt;&lt;/object&gt;&lt;object type=&quot;3&quot; unique_id=&quot;10210&quot;&gt;&lt;property id=&quot;20148&quot; value=&quot;5&quot;/&gt;&lt;property id=&quot;20300&quot; value=&quot;Slide 6 - &amp;quot;Združevalne funkcije in težave II&amp;quot;&quot;/&gt;&lt;property id=&quot;20307&quot; value=&quot;291&quot;/&gt;&lt;/object&gt;&lt;object type=&quot;3&quot; unique_id=&quot;10211&quot;&gt;&lt;property id=&quot;20148&quot; value=&quot;5&quot;/&gt;&lt;property id=&quot;20300&quot; value=&quot;Slide 7 - &amp;quot;Še en zgled&amp;quot;&quot;/&gt;&lt;property id=&quot;20307&quot; value=&quot;297&quot;/&gt;&lt;/object&gt;&lt;object type=&quot;3&quot; unique_id=&quot;10212&quot;&gt;&lt;property id=&quot;20148&quot; value=&quot;5&quot;/&gt;&lt;property id=&quot;20300&quot; value=&quot;Slide 8 - &amp;quot;Še en zgled – II. oblika&amp;quot;&quot;/&gt;&lt;property id=&quot;20307&quot; value=&quot;298&quot;/&gt;&lt;/object&gt;&lt;object type=&quot;3&quot; unique_id=&quot;10213&quot;&gt;&lt;property id=&quot;20148&quot; value=&quot;5&quot;/&gt;&lt;property id=&quot;20300&quot; value=&quot;Slide 9 - &amp;quot;Še en zgled – III.oblika&amp;quot;&quot;/&gt;&lt;property id=&quot;20307&quot; value=&quot;299&quot;/&gt;&lt;/object&gt;&lt;object type=&quot;3&quot; unique_id=&quot;10214&quot;&gt;&lt;property id=&quot;20148&quot; value=&quot;5&quot;/&gt;&lt;property id=&quot;20300&quot; value=&quot;Slide 10 - &amp;quot;PRIMERJANJE z NULL&amp;quot;&quot;/&gt;&lt;property id=&quot;20307&quot; value=&quot;296&quot;/&gt;&lt;/object&gt;&lt;object type=&quot;3&quot; unique_id=&quot;10215&quot;&gt;&lt;property id=&quot;20148&quot; value=&quot;5&quot;/&gt;&lt;property id=&quot;20300&quot; value=&quot;Slide 11 - &amp;quot;Še en zgled – IV. oblika&amp;quot;&quot;/&gt;&lt;property id=&quot;20307&quot; value=&quot;300&quot;/&gt;&lt;/object&gt;&lt;object type=&quot;3&quot; unique_id=&quot;10216&quot;&gt;&lt;property id=&quot;20148&quot; value=&quot;5&quot;/&gt;&lt;property id=&quot;20300&quot; value=&quot;Slide 12 - &amp;quot;In sedaj nekaj zapletenega&amp;quot;&quot;/&gt;&lt;property id=&quot;20307&quot; value=&quot;301&quot;/&gt;&lt;/object&gt;&lt;object type=&quot;3&quot; unique_id=&quot;10217&quot;&gt;&lt;property id=&quot;20148&quot; value=&quot;5&quot;/&gt;&lt;property id=&quot;20300&quot; value=&quot;Slide 13 - &amp;quot;Kako dobiti seznam regij&amp;quot;&quot;/&gt;&lt;property id=&quot;20307&quot; value=&quot;303&quot;/&gt;&lt;/object&gt;&lt;object type=&quot;3&quot; unique_id=&quot;10218&quot;&gt;&lt;property id=&quot;20148&quot; value=&quot;5&quot;/&gt;&lt;property id=&quot;20300&quot; value=&quot;Slide 14 - &amp;quot;Ustrezna regija&amp;quot;&quot;/&gt;&lt;property id=&quot;20307&quot; value=&quot;304&quot;/&gt;&lt;/object&gt;&lt;object type=&quot;3&quot; unique_id=&quot;10219&quot;&gt;&lt;property id=&quot;20148&quot; value=&quot;5&quot;/&gt;&lt;property id=&quot;20300&quot; value=&quot;Slide 15 - &amp;quot;Kombiniranje notranje/zunanje&amp;quot;&quot;/&gt;&lt;property id=&quot;20307&quot; value=&quot;305&quot;/&gt;&lt;/object&gt;&lt;object type=&quot;3&quot; unique_id=&quot;10220&quot;&gt;&lt;property id=&quot;20148&quot; value=&quot;5&quot;/&gt;&lt;property id=&quot;20300&quot; value=&quot;Slide 16 - &amp;quot;Ustrezna regija II&amp;quot;&quot;/&gt;&lt;property id=&quot;20307&quot; value=&quot;307&quot;/&gt;&lt;/object&gt;&lt;object type=&quot;3&quot; unique_id=&quot;10221&quot;&gt;&lt;property id=&quot;20148&quot; value=&quot;5&quot;/&gt;&lt;property id=&quot;20300&quot; value=&quot;Slide 17 - &amp;quot;In končna rešitev&amp;quot;&quot;/&gt;&lt;property id=&quot;20307&quot; value=&quot;302&quot;/&gt;&lt;/object&gt;&lt;object type=&quot;3&quot; unique_id=&quot;10222&quot;&gt;&lt;property id=&quot;20148&quot; value=&quot;5&quot;/&gt;&lt;property id=&quot;20300&quot; value=&quot;Slide 18 - &amp;quot;Še en primer&amp;quot;&quot;/&gt;&lt;property id=&quot;20307&quot; value=&quot;308&quot;/&gt;&lt;/object&gt;&lt;object type=&quot;3&quot; unique_id=&quot;10223&quot;&gt;&lt;property id=&quot;20148&quot; value=&quot;5&quot;/&gt;&lt;property id=&quot;20300&quot; value=&quot;Slide 19 - &amp;quot;Združevalne funkcije in skupine podatkov&amp;quot;&quot;/&gt;&lt;property id=&quot;20307&quot; value=&quot;306&quot;/&gt;&lt;/object&gt;&lt;object type=&quot;3&quot; unique_id=&quot;10224&quot;&gt;&lt;property id=&quot;20148&quot; value=&quot;5&quot;/&gt;&lt;property id=&quot;20300&quot; value=&quot;Slide 20 - &amp;quot;Združevalne funkcije in skupine podatkov&amp;quot;&quot;/&gt;&lt;property id=&quot;20307&quot; value=&quot;292&quot;/&gt;&lt;/object&gt;&lt;object type=&quot;3&quot; unique_id=&quot;10327&quot;&gt;&lt;property id=&quot;20148&quot; value=&quot;5&quot;/&gt;&lt;property id=&quot;20300&quot; value=&quot;Slide 2 - &amp;quot;Združevalne funkcije&amp;quot;&quot;/&gt;&lt;property id=&quot;20307&quot; value=&quot;310&quot;/&gt;&lt;/object&gt;&lt;object type=&quot;3&quot; unique_id=&quot;10328&quot;&gt;&lt;property id=&quot;20148&quot; value=&quot;5&quot;/&gt;&lt;property id=&quot;20300&quot; value=&quot;Slide 3 - &amp;quot;Združevalne funkcije&amp;quot;&quot;/&gt;&lt;property id=&quot;20307&quot; value=&quot;311&quot;/&gt;&lt;/object&gt;&lt;/object&gt;&lt;object type=&quot;8&quot; unique_id=&quot;1024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4269</TotalTime>
  <Words>2284</Words>
  <Application>Microsoft Office PowerPoint</Application>
  <PresentationFormat>On-screen Show (4:3)</PresentationFormat>
  <Paragraphs>330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Courier New</vt:lpstr>
      <vt:lpstr>Times New Roman</vt:lpstr>
      <vt:lpstr>Verdana</vt:lpstr>
      <vt:lpstr>Wingdings</vt:lpstr>
      <vt:lpstr>1_Profile</vt:lpstr>
      <vt:lpstr>SQL</vt:lpstr>
      <vt:lpstr>Združevalne funkcije</vt:lpstr>
      <vt:lpstr>Združevalne funkcije</vt:lpstr>
      <vt:lpstr>Združevalne funkcije - Zgled</vt:lpstr>
      <vt:lpstr>Združevalne funkcije in NULL</vt:lpstr>
      <vt:lpstr>Združevalne funkcije in težave</vt:lpstr>
      <vt:lpstr>Združevalne funkcije in težave</vt:lpstr>
      <vt:lpstr>Združevalne funkcije in težave II</vt:lpstr>
      <vt:lpstr>Združevalne funkcije in težave II</vt:lpstr>
      <vt:lpstr>Združevalne funkcije in težave II</vt:lpstr>
      <vt:lpstr>Še en zgled</vt:lpstr>
      <vt:lpstr>Še en zgled – II. oblika</vt:lpstr>
      <vt:lpstr>Še en zgled – III.oblika</vt:lpstr>
      <vt:lpstr>PRIMERJANJE z NULL</vt:lpstr>
      <vt:lpstr>PRIMERJANJE z NULL II.</vt:lpstr>
      <vt:lpstr>Še en zgled – IV. oblika</vt:lpstr>
      <vt:lpstr>In sedaj nekaj zapletenega</vt:lpstr>
      <vt:lpstr>Kako dobiti seznam regij</vt:lpstr>
      <vt:lpstr>Ustrezna regija</vt:lpstr>
      <vt:lpstr>Kombiniranje notranje/zunanje</vt:lpstr>
      <vt:lpstr>Ustrezna regija II</vt:lpstr>
      <vt:lpstr>In končna rešitev</vt:lpstr>
      <vt:lpstr>PowerPoint Presentation</vt:lpstr>
      <vt:lpstr>Še en primer</vt:lpstr>
      <vt:lpstr>Velike države</vt:lpstr>
      <vt:lpstr>Velike države</vt:lpstr>
      <vt:lpstr>Pravilno</vt:lpstr>
      <vt:lpstr>Pravilno</vt:lpstr>
      <vt:lpstr>Preverimo za ZDA</vt:lpstr>
      <vt:lpstr>Združevalne funkcije in skupine podatkov</vt:lpstr>
      <vt:lpstr>Združevalne funkcije in skupine podatkov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</dc:title>
  <dc:creator>Matija Lokar</dc:creator>
  <cp:lastModifiedBy>Lokar, Matija</cp:lastModifiedBy>
  <cp:revision>146</cp:revision>
  <dcterms:created xsi:type="dcterms:W3CDTF">1998-10-28T10:06:14Z</dcterms:created>
  <dcterms:modified xsi:type="dcterms:W3CDTF">2021-10-11T13:03:42Z</dcterms:modified>
</cp:coreProperties>
</file>