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7"/>
  </p:notesMasterIdLst>
  <p:handoutMasterIdLst>
    <p:handoutMasterId r:id="rId28"/>
  </p:handoutMasterIdLst>
  <p:sldIdLst>
    <p:sldId id="409" r:id="rId2"/>
    <p:sldId id="408" r:id="rId3"/>
    <p:sldId id="393" r:id="rId4"/>
    <p:sldId id="397" r:id="rId5"/>
    <p:sldId id="378" r:id="rId6"/>
    <p:sldId id="398" r:id="rId7"/>
    <p:sldId id="379" r:id="rId8"/>
    <p:sldId id="275" r:id="rId9"/>
    <p:sldId id="394" r:id="rId10"/>
    <p:sldId id="401" r:id="rId11"/>
    <p:sldId id="402" r:id="rId12"/>
    <p:sldId id="403" r:id="rId13"/>
    <p:sldId id="404" r:id="rId14"/>
    <p:sldId id="405" r:id="rId15"/>
    <p:sldId id="406" r:id="rId16"/>
    <p:sldId id="407" r:id="rId17"/>
    <p:sldId id="383" r:id="rId18"/>
    <p:sldId id="391" r:id="rId19"/>
    <p:sldId id="392" r:id="rId20"/>
    <p:sldId id="318" r:id="rId21"/>
    <p:sldId id="399" r:id="rId22"/>
    <p:sldId id="319" r:id="rId23"/>
    <p:sldId id="336" r:id="rId24"/>
    <p:sldId id="385" r:id="rId25"/>
    <p:sldId id="400" r:id="rId26"/>
  </p:sldIdLst>
  <p:sldSz cx="9144000" cy="6858000" type="screen4x3"/>
  <p:notesSz cx="7315200" cy="9601200"/>
  <p:custDataLst>
    <p:tags r:id="rId2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03" autoAdjust="0"/>
    <p:restoredTop sz="94682" autoAdjust="0"/>
  </p:normalViewPr>
  <p:slideViewPr>
    <p:cSldViewPr>
      <p:cViewPr varScale="1">
        <p:scale>
          <a:sx n="158" d="100"/>
          <a:sy n="158" d="100"/>
        </p:scale>
        <p:origin x="1800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E41F27E2-3EBD-4962-8611-FAF123E14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8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B24432C-A638-44EE-B7CD-52C8120730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455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A60F19E-D283-4E79-AEE5-EF928606F0C0}" type="slidenum">
              <a:rPr lang="en-GB" smtClean="0">
                <a:latin typeface="Times New Roman" pitchFamily="18" charset="0"/>
              </a:rPr>
              <a:pPr eaLnBrk="1" hangingPunct="1"/>
              <a:t>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8557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A60F19E-D283-4E79-AEE5-EF928606F0C0}" type="slidenum">
              <a:rPr lang="en-GB" smtClean="0">
                <a:latin typeface="Times New Roman" pitchFamily="18" charset="0"/>
              </a:rPr>
              <a:pPr eaLnBrk="1" hangingPunct="1"/>
              <a:t>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6539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DBE297D-5784-4163-A962-757B97822C40}" type="slidenum">
              <a:rPr lang="en-GB" smtClean="0">
                <a:latin typeface="Times New Roman" pitchFamily="18" charset="0"/>
              </a:rPr>
              <a:pPr eaLnBrk="1" hangingPunct="1"/>
              <a:t>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38188"/>
            <a:ext cx="4821237" cy="361632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3588"/>
            <a:ext cx="5370513" cy="4283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57859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896BA41-EBD7-4BAC-8247-A796DEBF4C69}" type="slidenum">
              <a:rPr lang="en-GB" smtClean="0">
                <a:latin typeface="Times New Roman" pitchFamily="18" charset="0"/>
              </a:rPr>
              <a:pPr eaLnBrk="1" hangingPunct="1"/>
              <a:t>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38188"/>
            <a:ext cx="4821237" cy="3616325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3588"/>
            <a:ext cx="5370513" cy="42830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4350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B5BA13-0E7E-4F8B-B42A-6D2B13289A46}" type="slidenum">
              <a:rPr lang="en-US" smtClean="0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94794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B5BA13-0E7E-4F8B-B42A-6D2B13289A46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4752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B5BA13-0E7E-4F8B-B42A-6D2B13289A46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847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B5BA13-0E7E-4F8B-B42A-6D2B13289A46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A5303BE5-A7D6-4525-8AF1-08261CF1F22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7833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429EC-AC90-430C-8690-2FB1CCB64D8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5031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112F8-7CA7-49B5-9725-0D8D9A68C1A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67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AFA56-7D7B-4C24-8639-79D5CC9C494D}" type="slidenum">
              <a:rPr lang="sl-SI"/>
              <a:pPr>
                <a:defRPr/>
              </a:pPr>
              <a:t>‹#›</a:t>
            </a:fld>
            <a:r>
              <a:rPr 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553646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5391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54E647F1-C299-468B-8022-0F72632AD82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663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DBA75-403B-4CF5-806E-28B3870B99B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422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1EA19-334A-489F-A03D-9DEC62CEB5E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57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0739D-BB5C-47C9-BD60-BEFF2E08BF3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23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276D1-3B19-4FEF-9A26-7067299276BF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57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2446D-ECEB-40B6-AA08-048188C756E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3217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55E98-3E9B-477A-A361-A074E33A3E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151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DIRI 2006/7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5D43AA8-D897-4F52-9F0E-4F0C223C632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287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</p:bld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ap.gsfc.nasa.gov/universe/uni_age.html" TargetMode="External"/><Relationship Id="rId2" Type="http://schemas.openxmlformats.org/officeDocument/2006/relationships/hyperlink" Target="https://www.wikiwand.com/en/Supercomputer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/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r>
              <a:rPr lang="sl-SI" dirty="0"/>
              <a:t>KDO JE NAJBOLJŠI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Med algoritmi / podatkovnimi strukturami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7C057-0AC1-4D02-B82D-9D3AA614185D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  <p:pic>
        <p:nvPicPr>
          <p:cNvPr id="1026" name="Picture 2" descr="Rezultat iskanja slik za who is the best boxing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04664"/>
            <a:ext cx="4551375" cy="275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425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Zakaj</a:t>
            </a:r>
            <a:r>
              <a:rPr lang="en-US" dirty="0" smtClean="0"/>
              <a:t> je ČZ </a:t>
            </a:r>
            <a:r>
              <a:rPr lang="en-US" dirty="0" err="1" smtClean="0"/>
              <a:t>pomembna</a:t>
            </a:r>
            <a:endParaRPr lang="sl-S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095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1962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7504" y="1268760"/>
            <a:ext cx="5616624" cy="5040312"/>
          </a:xfrm>
        </p:spPr>
        <p:txBody>
          <a:bodyPr>
            <a:noAutofit/>
          </a:bodyPr>
          <a:lstStyle/>
          <a:p>
            <a:r>
              <a:rPr lang="sl-SI" sz="1800" dirty="0" err="1"/>
              <a:t>Procter</a:t>
            </a:r>
            <a:r>
              <a:rPr lang="sl-SI" sz="1800" dirty="0"/>
              <a:t> &amp; </a:t>
            </a:r>
            <a:r>
              <a:rPr lang="sl-SI" sz="1800" dirty="0" err="1"/>
              <a:t>Gamble</a:t>
            </a:r>
            <a:endParaRPr lang="sl-SI" sz="1800" dirty="0"/>
          </a:p>
          <a:p>
            <a:r>
              <a:rPr lang="sl-SI" sz="1800" dirty="0"/>
              <a:t>33 mest, najkrajša pot, 10000$ </a:t>
            </a:r>
            <a:br>
              <a:rPr lang="sl-SI" sz="1800" dirty="0"/>
            </a:br>
            <a:r>
              <a:rPr lang="sl-SI" sz="1800" dirty="0"/>
              <a:t>(spodobna hiša)</a:t>
            </a:r>
          </a:p>
          <a:p>
            <a:r>
              <a:rPr lang="sl-SI" sz="1800" dirty="0"/>
              <a:t>Vse možnosti …</a:t>
            </a:r>
          </a:p>
          <a:p>
            <a:r>
              <a:rPr lang="sl-SI" sz="1800" dirty="0"/>
              <a:t>Peš pregledati vse možnosti verjetno</a:t>
            </a:r>
            <a:br>
              <a:rPr lang="sl-SI" sz="1800" dirty="0"/>
            </a:br>
            <a:r>
              <a:rPr lang="sl-SI" sz="1800" dirty="0"/>
              <a:t>ne bo šlo</a:t>
            </a:r>
          </a:p>
          <a:p>
            <a:r>
              <a:rPr lang="sl-SI" sz="1800" dirty="0"/>
              <a:t>Kaj pa z računalnikom</a:t>
            </a:r>
            <a:r>
              <a:rPr lang="sl-SI" sz="1800" dirty="0" smtClean="0"/>
              <a:t>?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err="1" smtClean="0"/>
              <a:t>Recimo</a:t>
            </a:r>
            <a:r>
              <a:rPr lang="en-US" sz="1800" dirty="0" smtClean="0"/>
              <a:t>, da </a:t>
            </a:r>
            <a:r>
              <a:rPr lang="en-US" sz="1800" dirty="0" err="1" smtClean="0"/>
              <a:t>imamo</a:t>
            </a:r>
            <a:r>
              <a:rPr lang="en-US" sz="1800" dirty="0" smtClean="0"/>
              <a:t> le 4 </a:t>
            </a:r>
            <a:r>
              <a:rPr lang="en-US" sz="1800" dirty="0" err="1" smtClean="0"/>
              <a:t>mesta</a:t>
            </a:r>
            <a:endParaRPr lang="en-US" sz="1800" dirty="0" smtClean="0"/>
          </a:p>
          <a:p>
            <a:r>
              <a:rPr lang="en-US" sz="1800" dirty="0" err="1" smtClean="0"/>
              <a:t>Tudi</a:t>
            </a:r>
            <a:r>
              <a:rPr lang="en-US" sz="1800" dirty="0" smtClean="0"/>
              <a:t> s 5, 6 ne </a:t>
            </a:r>
            <a:r>
              <a:rPr lang="en-US" sz="1800" dirty="0" err="1" smtClean="0"/>
              <a:t>bo</a:t>
            </a:r>
            <a:r>
              <a:rPr lang="en-US" sz="1800" dirty="0" smtClean="0"/>
              <a:t> problem …</a:t>
            </a:r>
            <a:endParaRPr lang="sl-SI" sz="1800" dirty="0"/>
          </a:p>
          <a:p>
            <a:pPr marL="0" indent="0">
              <a:buNone/>
            </a:pPr>
            <a:endParaRPr lang="sl-SI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372200" y="6340843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Plakat: slika last </a:t>
            </a:r>
            <a:r>
              <a:rPr lang="sl-SI" sz="1200" dirty="0" err="1"/>
              <a:t>Procter</a:t>
            </a:r>
            <a:r>
              <a:rPr lang="sl-SI" sz="1200" dirty="0"/>
              <a:t> &amp; </a:t>
            </a:r>
            <a:r>
              <a:rPr lang="sl-SI" sz="1200" dirty="0" err="1"/>
              <a:t>Gamble</a:t>
            </a:r>
            <a:endParaRPr lang="sl-SI" sz="1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385" y="690552"/>
            <a:ext cx="4572000" cy="560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074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Ocenimo čas 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6381750" cy="5040312"/>
          </a:xfrm>
        </p:spPr>
        <p:txBody>
          <a:bodyPr/>
          <a:lstStyle/>
          <a:p>
            <a:pPr eaLnBrk="1" hangingPunct="1"/>
            <a:r>
              <a:rPr lang="en-US" sz="2200" dirty="0" err="1"/>
              <a:t>Pregled</a:t>
            </a:r>
            <a:r>
              <a:rPr lang="en-US" sz="2200" dirty="0"/>
              <a:t> </a:t>
            </a:r>
            <a:r>
              <a:rPr lang="en-US" sz="2200" dirty="0" err="1"/>
              <a:t>vseh</a:t>
            </a:r>
            <a:r>
              <a:rPr lang="en-US" sz="2200" dirty="0"/>
              <a:t> </a:t>
            </a:r>
            <a:r>
              <a:rPr lang="en-US" sz="2200" dirty="0" err="1"/>
              <a:t>možnosti</a:t>
            </a:r>
            <a:endParaRPr lang="en-US" sz="2200" dirty="0"/>
          </a:p>
          <a:p>
            <a:pPr lvl="1" eaLnBrk="1" hangingPunct="1"/>
            <a:r>
              <a:rPr lang="en-US" sz="2000" dirty="0"/>
              <a:t>(n-1)! </a:t>
            </a:r>
            <a:r>
              <a:rPr lang="en-US" sz="2000" dirty="0" err="1"/>
              <a:t>možnih</a:t>
            </a:r>
            <a:r>
              <a:rPr lang="en-US" sz="2000" dirty="0"/>
              <a:t> </a:t>
            </a:r>
            <a:r>
              <a:rPr lang="en-US" sz="2000" dirty="0" err="1"/>
              <a:t>rešitev</a:t>
            </a:r>
            <a:r>
              <a:rPr lang="en-US" sz="2000" dirty="0"/>
              <a:t> - </a:t>
            </a:r>
            <a:r>
              <a:rPr lang="en-US" sz="2000" dirty="0" err="1"/>
              <a:t>cikličnih</a:t>
            </a:r>
            <a:r>
              <a:rPr lang="en-US" sz="2000" dirty="0"/>
              <a:t> </a:t>
            </a:r>
            <a:r>
              <a:rPr lang="en-US" sz="2000" dirty="0" err="1"/>
              <a:t>permutacij</a:t>
            </a:r>
            <a:endParaRPr lang="en-US" sz="2000" dirty="0"/>
          </a:p>
          <a:p>
            <a:pPr lvl="1" eaLnBrk="1" hangingPunct="1"/>
            <a:r>
              <a:rPr lang="en-US" sz="2000" dirty="0" err="1"/>
              <a:t>čas</a:t>
            </a:r>
            <a:r>
              <a:rPr lang="en-US" sz="2000" dirty="0"/>
              <a:t> 1: </a:t>
            </a:r>
            <a:r>
              <a:rPr lang="en-US" sz="2000" dirty="0" err="1"/>
              <a:t>milijon</a:t>
            </a:r>
            <a:r>
              <a:rPr lang="en-US" sz="2000" dirty="0"/>
              <a:t> </a:t>
            </a:r>
            <a:r>
              <a:rPr lang="en-US" sz="2000" dirty="0" err="1"/>
              <a:t>pregledov</a:t>
            </a:r>
            <a:r>
              <a:rPr lang="en-US" sz="2000" dirty="0"/>
              <a:t>/</a:t>
            </a:r>
            <a:r>
              <a:rPr lang="en-US" sz="2000" dirty="0" err="1"/>
              <a:t>sek</a:t>
            </a:r>
            <a:endParaRPr lang="en-US" sz="2000" dirty="0"/>
          </a:p>
          <a:p>
            <a:pPr marL="471487" lvl="1" indent="0" eaLnBrk="1" hangingPunct="1">
              <a:buNone/>
            </a:pPr>
            <a:r>
              <a:rPr lang="sl-SI" sz="2000" dirty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3429000"/>
          <a:ext cx="8640960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880812700"/>
                    </a:ext>
                  </a:extLst>
                </a:gridCol>
                <a:gridCol w="4748164">
                  <a:extLst>
                    <a:ext uri="{9D8B030D-6E8A-4147-A177-3AD203B41FA5}">
                      <a16:colId xmlns:a16="http://schemas.microsoft.com/office/drawing/2014/main" val="3701780541"/>
                    </a:ext>
                  </a:extLst>
                </a:gridCol>
                <a:gridCol w="1920214">
                  <a:extLst>
                    <a:ext uri="{9D8B030D-6E8A-4147-A177-3AD203B41FA5}">
                      <a16:colId xmlns:a16="http://schemas.microsoft.com/office/drawing/2014/main" val="2337646013"/>
                    </a:ext>
                  </a:extLst>
                </a:gridCol>
                <a:gridCol w="1396518">
                  <a:extLst>
                    <a:ext uri="{9D8B030D-6E8A-4147-A177-3AD203B41FA5}">
                      <a16:colId xmlns:a16="http://schemas.microsoft.com/office/drawing/2014/main" val="1921903132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(N-1)!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Čas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67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362880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0,36 </a:t>
                      </a:r>
                      <a:r>
                        <a:rPr lang="sl-SI" dirty="0" err="1"/>
                        <a:t>sek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0478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479001600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6143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579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44347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40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88267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Ocenimo čas 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6381750" cy="5040312"/>
          </a:xfrm>
        </p:spPr>
        <p:txBody>
          <a:bodyPr/>
          <a:lstStyle/>
          <a:p>
            <a:pPr eaLnBrk="1" hangingPunct="1"/>
            <a:r>
              <a:rPr lang="en-US" sz="2200" dirty="0" err="1"/>
              <a:t>Pregled</a:t>
            </a:r>
            <a:r>
              <a:rPr lang="en-US" sz="2200" dirty="0"/>
              <a:t> </a:t>
            </a:r>
            <a:r>
              <a:rPr lang="en-US" sz="2200" dirty="0" err="1"/>
              <a:t>vseh</a:t>
            </a:r>
            <a:r>
              <a:rPr lang="en-US" sz="2200" dirty="0"/>
              <a:t> </a:t>
            </a:r>
            <a:r>
              <a:rPr lang="en-US" sz="2200" dirty="0" err="1"/>
              <a:t>možnosti</a:t>
            </a:r>
            <a:endParaRPr lang="en-US" sz="2200" dirty="0"/>
          </a:p>
          <a:p>
            <a:pPr lvl="1" eaLnBrk="1" hangingPunct="1"/>
            <a:r>
              <a:rPr lang="en-US" sz="2000" dirty="0"/>
              <a:t>(n-1)! </a:t>
            </a:r>
            <a:r>
              <a:rPr lang="en-US" sz="2000" dirty="0" err="1"/>
              <a:t>možnih</a:t>
            </a:r>
            <a:r>
              <a:rPr lang="en-US" sz="2000" dirty="0"/>
              <a:t> </a:t>
            </a:r>
            <a:r>
              <a:rPr lang="en-US" sz="2000" dirty="0" err="1"/>
              <a:t>rešitev</a:t>
            </a:r>
            <a:r>
              <a:rPr lang="en-US" sz="2000" dirty="0"/>
              <a:t> - </a:t>
            </a:r>
            <a:r>
              <a:rPr lang="en-US" sz="2000" dirty="0" err="1"/>
              <a:t>cikličnih</a:t>
            </a:r>
            <a:r>
              <a:rPr lang="en-US" sz="2000" dirty="0"/>
              <a:t> </a:t>
            </a:r>
            <a:r>
              <a:rPr lang="en-US" sz="2000" dirty="0" err="1"/>
              <a:t>permutacij</a:t>
            </a:r>
            <a:endParaRPr lang="en-US" sz="2000" dirty="0"/>
          </a:p>
          <a:p>
            <a:pPr lvl="1" eaLnBrk="1" hangingPunct="1"/>
            <a:r>
              <a:rPr lang="en-US" sz="2000" dirty="0" err="1"/>
              <a:t>čas</a:t>
            </a:r>
            <a:r>
              <a:rPr lang="en-US" sz="2000" dirty="0"/>
              <a:t> 1: </a:t>
            </a:r>
            <a:r>
              <a:rPr lang="en-US" sz="2000" dirty="0" err="1"/>
              <a:t>milijon</a:t>
            </a:r>
            <a:r>
              <a:rPr lang="en-US" sz="2000" dirty="0"/>
              <a:t> </a:t>
            </a:r>
            <a:r>
              <a:rPr lang="en-US" sz="2000" dirty="0" err="1"/>
              <a:t>pregledov</a:t>
            </a:r>
            <a:r>
              <a:rPr lang="en-US" sz="2000" dirty="0"/>
              <a:t>/</a:t>
            </a:r>
            <a:r>
              <a:rPr lang="en-US" sz="2000" dirty="0" err="1"/>
              <a:t>sek</a:t>
            </a:r>
            <a:endParaRPr lang="en-US" sz="2000" dirty="0"/>
          </a:p>
          <a:p>
            <a:pPr marL="471487" lvl="1" indent="0" eaLnBrk="1" hangingPunct="1">
              <a:buNone/>
            </a:pPr>
            <a:r>
              <a:rPr lang="sl-SI" sz="2000" dirty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3429000"/>
          <a:ext cx="8640960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880812700"/>
                    </a:ext>
                  </a:extLst>
                </a:gridCol>
                <a:gridCol w="4748164">
                  <a:extLst>
                    <a:ext uri="{9D8B030D-6E8A-4147-A177-3AD203B41FA5}">
                      <a16:colId xmlns:a16="http://schemas.microsoft.com/office/drawing/2014/main" val="3701780541"/>
                    </a:ext>
                  </a:extLst>
                </a:gridCol>
                <a:gridCol w="1920214">
                  <a:extLst>
                    <a:ext uri="{9D8B030D-6E8A-4147-A177-3AD203B41FA5}">
                      <a16:colId xmlns:a16="http://schemas.microsoft.com/office/drawing/2014/main" val="2337646013"/>
                    </a:ext>
                  </a:extLst>
                </a:gridCol>
                <a:gridCol w="1396518">
                  <a:extLst>
                    <a:ext uri="{9D8B030D-6E8A-4147-A177-3AD203B41FA5}">
                      <a16:colId xmlns:a16="http://schemas.microsoft.com/office/drawing/2014/main" val="1921903132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(N-1)!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Čas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67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362880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0,36 </a:t>
                      </a:r>
                      <a:r>
                        <a:rPr lang="sl-SI" dirty="0" err="1"/>
                        <a:t>sek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0478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479001600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6143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87178291200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24.2 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579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44347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40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88240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Ocenimo čas 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6381750" cy="5040312"/>
          </a:xfrm>
        </p:spPr>
        <p:txBody>
          <a:bodyPr/>
          <a:lstStyle/>
          <a:p>
            <a:pPr eaLnBrk="1" hangingPunct="1"/>
            <a:r>
              <a:rPr lang="en-US" sz="2200" dirty="0" err="1"/>
              <a:t>Pregled</a:t>
            </a:r>
            <a:r>
              <a:rPr lang="en-US" sz="2200" dirty="0"/>
              <a:t> </a:t>
            </a:r>
            <a:r>
              <a:rPr lang="en-US" sz="2200" dirty="0" err="1"/>
              <a:t>vseh</a:t>
            </a:r>
            <a:r>
              <a:rPr lang="en-US" sz="2200" dirty="0"/>
              <a:t> </a:t>
            </a:r>
            <a:r>
              <a:rPr lang="en-US" sz="2200" dirty="0" err="1"/>
              <a:t>možnosti</a:t>
            </a:r>
            <a:endParaRPr lang="en-US" sz="2200" dirty="0"/>
          </a:p>
          <a:p>
            <a:pPr lvl="1" eaLnBrk="1" hangingPunct="1"/>
            <a:r>
              <a:rPr lang="en-US" sz="2000" dirty="0"/>
              <a:t>(n-1)! </a:t>
            </a:r>
            <a:r>
              <a:rPr lang="en-US" sz="2000" dirty="0" err="1"/>
              <a:t>možnih</a:t>
            </a:r>
            <a:r>
              <a:rPr lang="en-US" sz="2000" dirty="0"/>
              <a:t> </a:t>
            </a:r>
            <a:r>
              <a:rPr lang="en-US" sz="2000" dirty="0" err="1"/>
              <a:t>rešitev</a:t>
            </a:r>
            <a:r>
              <a:rPr lang="en-US" sz="2000" dirty="0"/>
              <a:t> - </a:t>
            </a:r>
            <a:r>
              <a:rPr lang="en-US" sz="2000" dirty="0" err="1"/>
              <a:t>cikličnih</a:t>
            </a:r>
            <a:r>
              <a:rPr lang="en-US" sz="2000" dirty="0"/>
              <a:t> </a:t>
            </a:r>
            <a:r>
              <a:rPr lang="en-US" sz="2000" dirty="0" err="1"/>
              <a:t>permutacij</a:t>
            </a:r>
            <a:endParaRPr lang="en-US" sz="2000" dirty="0"/>
          </a:p>
          <a:p>
            <a:pPr lvl="1" eaLnBrk="1" hangingPunct="1"/>
            <a:r>
              <a:rPr lang="en-US" sz="2000" dirty="0" err="1"/>
              <a:t>čas</a:t>
            </a:r>
            <a:r>
              <a:rPr lang="en-US" sz="2000" dirty="0"/>
              <a:t> 1: </a:t>
            </a:r>
            <a:r>
              <a:rPr lang="en-US" sz="2000" dirty="0" err="1"/>
              <a:t>milijon</a:t>
            </a:r>
            <a:r>
              <a:rPr lang="en-US" sz="2000" dirty="0"/>
              <a:t> </a:t>
            </a:r>
            <a:r>
              <a:rPr lang="en-US" sz="2000" dirty="0" err="1"/>
              <a:t>pregledov</a:t>
            </a:r>
            <a:r>
              <a:rPr lang="en-US" sz="2000" dirty="0"/>
              <a:t>/</a:t>
            </a:r>
            <a:r>
              <a:rPr lang="en-US" sz="2000" dirty="0" err="1"/>
              <a:t>sek</a:t>
            </a:r>
            <a:endParaRPr lang="en-US" sz="2000" dirty="0"/>
          </a:p>
          <a:p>
            <a:pPr marL="471487" lvl="1" indent="0" eaLnBrk="1" hangingPunct="1">
              <a:buNone/>
            </a:pPr>
            <a:r>
              <a:rPr lang="sl-SI" sz="2000" dirty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3429000"/>
          <a:ext cx="8640960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880812700"/>
                    </a:ext>
                  </a:extLst>
                </a:gridCol>
                <a:gridCol w="4748164">
                  <a:extLst>
                    <a:ext uri="{9D8B030D-6E8A-4147-A177-3AD203B41FA5}">
                      <a16:colId xmlns:a16="http://schemas.microsoft.com/office/drawing/2014/main" val="3701780541"/>
                    </a:ext>
                  </a:extLst>
                </a:gridCol>
                <a:gridCol w="1920214">
                  <a:extLst>
                    <a:ext uri="{9D8B030D-6E8A-4147-A177-3AD203B41FA5}">
                      <a16:colId xmlns:a16="http://schemas.microsoft.com/office/drawing/2014/main" val="2337646013"/>
                    </a:ext>
                  </a:extLst>
                </a:gridCol>
                <a:gridCol w="1396518">
                  <a:extLst>
                    <a:ext uri="{9D8B030D-6E8A-4147-A177-3AD203B41FA5}">
                      <a16:colId xmlns:a16="http://schemas.microsoft.com/office/drawing/2014/main" val="1921903132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(N-1)!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Čas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67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362880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0,36 </a:t>
                      </a:r>
                      <a:r>
                        <a:rPr lang="sl-SI" dirty="0" err="1"/>
                        <a:t>sek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0478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479001600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6143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87178291200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24.2 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579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355687428096000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11.3 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44347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40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7907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Ocenimo čas 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6381750" cy="5040312"/>
          </a:xfrm>
        </p:spPr>
        <p:txBody>
          <a:bodyPr/>
          <a:lstStyle/>
          <a:p>
            <a:pPr eaLnBrk="1" hangingPunct="1"/>
            <a:r>
              <a:rPr lang="en-US" sz="2200" dirty="0" err="1"/>
              <a:t>Pregled</a:t>
            </a:r>
            <a:r>
              <a:rPr lang="en-US" sz="2200" dirty="0"/>
              <a:t> </a:t>
            </a:r>
            <a:r>
              <a:rPr lang="en-US" sz="2200" dirty="0" err="1"/>
              <a:t>vseh</a:t>
            </a:r>
            <a:r>
              <a:rPr lang="en-US" sz="2200" dirty="0"/>
              <a:t> </a:t>
            </a:r>
            <a:r>
              <a:rPr lang="en-US" sz="2200" dirty="0" err="1"/>
              <a:t>možnosti</a:t>
            </a:r>
            <a:endParaRPr lang="en-US" sz="2200" dirty="0"/>
          </a:p>
          <a:p>
            <a:pPr lvl="1" eaLnBrk="1" hangingPunct="1"/>
            <a:r>
              <a:rPr lang="en-US" sz="2000" dirty="0"/>
              <a:t>(n-1)! </a:t>
            </a:r>
            <a:r>
              <a:rPr lang="en-US" sz="2000" dirty="0" err="1"/>
              <a:t>možnih</a:t>
            </a:r>
            <a:r>
              <a:rPr lang="en-US" sz="2000" dirty="0"/>
              <a:t> </a:t>
            </a:r>
            <a:r>
              <a:rPr lang="en-US" sz="2000" dirty="0" err="1"/>
              <a:t>rešitev</a:t>
            </a:r>
            <a:r>
              <a:rPr lang="en-US" sz="2000" dirty="0"/>
              <a:t> - </a:t>
            </a:r>
            <a:r>
              <a:rPr lang="en-US" sz="2000" dirty="0" err="1"/>
              <a:t>cikličnih</a:t>
            </a:r>
            <a:r>
              <a:rPr lang="en-US" sz="2000" dirty="0"/>
              <a:t> </a:t>
            </a:r>
            <a:r>
              <a:rPr lang="en-US" sz="2000" dirty="0" err="1"/>
              <a:t>permutacij</a:t>
            </a:r>
            <a:endParaRPr lang="en-US" sz="2000" dirty="0"/>
          </a:p>
          <a:p>
            <a:pPr lvl="1" eaLnBrk="1" hangingPunct="1"/>
            <a:r>
              <a:rPr lang="en-US" sz="2000" dirty="0" err="1"/>
              <a:t>čas</a:t>
            </a:r>
            <a:r>
              <a:rPr lang="en-US" sz="2000" dirty="0"/>
              <a:t> 1: </a:t>
            </a:r>
            <a:r>
              <a:rPr lang="en-US" sz="2000" dirty="0" err="1"/>
              <a:t>milijon</a:t>
            </a:r>
            <a:r>
              <a:rPr lang="en-US" sz="2000" dirty="0"/>
              <a:t> </a:t>
            </a:r>
            <a:r>
              <a:rPr lang="en-US" sz="2000" dirty="0" err="1"/>
              <a:t>pregledov</a:t>
            </a:r>
            <a:r>
              <a:rPr lang="en-US" sz="2000" dirty="0"/>
              <a:t>/</a:t>
            </a:r>
            <a:r>
              <a:rPr lang="en-US" sz="2000" dirty="0" err="1"/>
              <a:t>sek</a:t>
            </a:r>
            <a:endParaRPr lang="en-US" sz="2000" dirty="0"/>
          </a:p>
          <a:p>
            <a:pPr marL="471487" lvl="1" indent="0" eaLnBrk="1" hangingPunct="1">
              <a:buNone/>
            </a:pPr>
            <a:r>
              <a:rPr lang="sl-SI" sz="2000" dirty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3429000"/>
          <a:ext cx="8640960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880812700"/>
                    </a:ext>
                  </a:extLst>
                </a:gridCol>
                <a:gridCol w="4748164">
                  <a:extLst>
                    <a:ext uri="{9D8B030D-6E8A-4147-A177-3AD203B41FA5}">
                      <a16:colId xmlns:a16="http://schemas.microsoft.com/office/drawing/2014/main" val="3701780541"/>
                    </a:ext>
                  </a:extLst>
                </a:gridCol>
                <a:gridCol w="1920214">
                  <a:extLst>
                    <a:ext uri="{9D8B030D-6E8A-4147-A177-3AD203B41FA5}">
                      <a16:colId xmlns:a16="http://schemas.microsoft.com/office/drawing/2014/main" val="2337646013"/>
                    </a:ext>
                  </a:extLst>
                </a:gridCol>
                <a:gridCol w="1396518">
                  <a:extLst>
                    <a:ext uri="{9D8B030D-6E8A-4147-A177-3AD203B41FA5}">
                      <a16:colId xmlns:a16="http://schemas.microsoft.com/office/drawing/2014/main" val="1921903132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(N-1)!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Čas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967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362880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0,36 </a:t>
                      </a:r>
                      <a:r>
                        <a:rPr lang="sl-SI" dirty="0" err="1"/>
                        <a:t>sek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0478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479001600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8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6143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87178291200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24.2 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6579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355687428096000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11.3 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44347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r>
                        <a:rPr lang="sl-SI" dirty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8841761993739701954543616000000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2.8 10</a:t>
                      </a:r>
                      <a:r>
                        <a:rPr lang="sl-SI" strike="noStrike" baseline="50000" dirty="0"/>
                        <a:t>17</a:t>
                      </a:r>
                      <a:r>
                        <a:rPr lang="sl-SI" dirty="0"/>
                        <a:t> 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40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65750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In naš problem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3568" y="1817688"/>
            <a:ext cx="8397750" cy="5040312"/>
          </a:xfrm>
        </p:spPr>
        <p:txBody>
          <a:bodyPr>
            <a:normAutofit/>
          </a:bodyPr>
          <a:lstStyle/>
          <a:p>
            <a:r>
              <a:rPr lang="sl-SI" sz="2800" dirty="0"/>
              <a:t>Možnosti:</a:t>
            </a:r>
          </a:p>
          <a:p>
            <a:r>
              <a:rPr lang="sl-SI" sz="2800" dirty="0"/>
              <a:t>32! / 2 = </a:t>
            </a:r>
            <a:r>
              <a:rPr lang="sl-SI" sz="2400" dirty="0"/>
              <a:t>131,565,418,466,846,765,083,609,006,080,000,000</a:t>
            </a:r>
          </a:p>
          <a:p>
            <a:r>
              <a:rPr lang="sl-SI" sz="2800" dirty="0"/>
              <a:t>Z računalnikom</a:t>
            </a:r>
          </a:p>
          <a:p>
            <a:pPr lvl="1"/>
            <a:r>
              <a:rPr lang="sl-SI" sz="2400" dirty="0" err="1"/>
              <a:t>RoadRunner</a:t>
            </a:r>
            <a:r>
              <a:rPr lang="sl-SI" sz="2400" dirty="0"/>
              <a:t>, ameriško ministrstvo za energijo</a:t>
            </a:r>
          </a:p>
          <a:p>
            <a:pPr lvl="2"/>
            <a:r>
              <a:rPr lang="sl-SI" sz="2000" dirty="0"/>
              <a:t>1,457 bilijonov (10</a:t>
            </a:r>
            <a:r>
              <a:rPr lang="sl-SI" sz="2000" baseline="30000" dirty="0"/>
              <a:t>12</a:t>
            </a:r>
            <a:r>
              <a:rPr lang="sl-SI" sz="2000" dirty="0"/>
              <a:t>) </a:t>
            </a:r>
            <a:r>
              <a:rPr lang="sl-SI" sz="2000" dirty="0">
                <a:hlinkClick r:id="rId2"/>
              </a:rPr>
              <a:t>aritm. operacij na sekundo</a:t>
            </a:r>
            <a:endParaRPr lang="sl-SI" sz="2000" dirty="0"/>
          </a:p>
          <a:p>
            <a:pPr lvl="1"/>
            <a:r>
              <a:rPr lang="sl-SI" sz="2400" dirty="0"/>
              <a:t>Če bi vsako pot pregledali v eni </a:t>
            </a:r>
            <a:r>
              <a:rPr lang="sl-SI" sz="2400" dirty="0" err="1"/>
              <a:t>aritm</a:t>
            </a:r>
            <a:r>
              <a:rPr lang="sl-SI" sz="2400" dirty="0"/>
              <a:t>. operaciji </a:t>
            </a:r>
          </a:p>
          <a:p>
            <a:pPr lvl="2"/>
            <a:r>
              <a:rPr lang="sl-SI" sz="2000" dirty="0"/>
              <a:t>28 bilijonov let!</a:t>
            </a:r>
          </a:p>
          <a:p>
            <a:pPr lvl="2"/>
            <a:r>
              <a:rPr lang="sl-SI" sz="2000" dirty="0">
                <a:hlinkClick r:id="rId3"/>
              </a:rPr>
              <a:t>Ocena starosti vesolja</a:t>
            </a:r>
            <a:endParaRPr lang="sl-SI" sz="2000" dirty="0"/>
          </a:p>
          <a:p>
            <a:pPr lvl="3"/>
            <a:r>
              <a:rPr lang="sl-SI" sz="2000" dirty="0"/>
              <a:t>14 milijard (10</a:t>
            </a:r>
            <a:r>
              <a:rPr lang="sl-SI" sz="2000" baseline="30000" dirty="0"/>
              <a:t>9</a:t>
            </a:r>
            <a:r>
              <a:rPr lang="sl-SI" sz="2000" dirty="0"/>
              <a:t>)let </a:t>
            </a:r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34918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Hitrost računalnika</a:t>
            </a:r>
            <a:endParaRPr lang="sl-SI" smtClean="0"/>
          </a:p>
        </p:txBody>
      </p:sp>
      <p:sp>
        <p:nvSpPr>
          <p:cNvPr id="4100" name="Date Placeholder 2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57D90B0-E800-469F-982E-4B7DDDC575D0}" type="slidenum">
              <a:rPr lang="sl-SI" smtClean="0"/>
              <a:pPr eaLnBrk="1" hangingPunct="1"/>
              <a:t>17</a:t>
            </a:fld>
            <a:endParaRPr lang="sl-SI" smtClean="0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1222375" y="2211388"/>
          <a:ext cx="6670675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Document" r:id="rId3" imgW="6890886" imgH="4163967" progId="Word.Document.8">
                  <p:embed/>
                </p:oleObj>
              </mc:Choice>
              <mc:Fallback>
                <p:oleObj name="Document" r:id="rId3" imgW="6890886" imgH="416396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2211388"/>
                        <a:ext cx="6670675" cy="412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dirty="0" smtClean="0"/>
              <a:t>Iz članka J. </a:t>
            </a:r>
            <a:r>
              <a:rPr lang="sl-SI" sz="2400" dirty="0" err="1"/>
              <a:t>B</a:t>
            </a:r>
            <a:r>
              <a:rPr lang="sl-SI" sz="2400" dirty="0" err="1" smtClean="0"/>
              <a:t>entley</a:t>
            </a:r>
            <a:r>
              <a:rPr lang="sl-SI" sz="2400" dirty="0" smtClean="0"/>
              <a:t>, </a:t>
            </a:r>
            <a:r>
              <a:rPr lang="sl-SI" sz="2400" dirty="0" err="1" smtClean="0"/>
              <a:t>Algorithm</a:t>
            </a:r>
            <a:r>
              <a:rPr lang="sl-SI" sz="2400" dirty="0" smtClean="0"/>
              <a:t> </a:t>
            </a:r>
            <a:r>
              <a:rPr lang="sl-SI" sz="2400" dirty="0" err="1" smtClean="0"/>
              <a:t>design</a:t>
            </a:r>
            <a:r>
              <a:rPr lang="sl-SI" sz="2400" dirty="0" smtClean="0"/>
              <a:t> </a:t>
            </a:r>
            <a:r>
              <a:rPr lang="sl-SI" sz="2400" dirty="0" err="1" smtClean="0"/>
              <a:t>techniques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CACM 27 (1984), 9, 865 - 871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grpSp>
        <p:nvGrpSpPr>
          <p:cNvPr id="7" name="Group 6"/>
          <p:cNvGrpSpPr/>
          <p:nvPr/>
        </p:nvGrpSpPr>
        <p:grpSpPr>
          <a:xfrm>
            <a:off x="144061" y="2060848"/>
            <a:ext cx="8511969" cy="2494912"/>
            <a:chOff x="144061" y="2060848"/>
            <a:chExt cx="8511969" cy="2494912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23" t="10682" r="31762" b="71958"/>
            <a:stretch/>
          </p:blipFill>
          <p:spPr bwMode="auto">
            <a:xfrm>
              <a:off x="144061" y="2060848"/>
              <a:ext cx="8511969" cy="2494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" name="Straight Connector 5"/>
            <p:cNvCxnSpPr/>
            <p:nvPr/>
          </p:nvCxnSpPr>
          <p:spPr bwMode="auto">
            <a:xfrm>
              <a:off x="4139952" y="3140968"/>
              <a:ext cx="936104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011972" y="3140968"/>
              <a:ext cx="936104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864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dirty="0" smtClean="0"/>
              <a:t>Iz članka J. </a:t>
            </a:r>
            <a:r>
              <a:rPr lang="sl-SI" sz="2400" dirty="0" err="1"/>
              <a:t>B</a:t>
            </a:r>
            <a:r>
              <a:rPr lang="sl-SI" sz="2400" dirty="0" err="1" smtClean="0"/>
              <a:t>entley</a:t>
            </a:r>
            <a:r>
              <a:rPr lang="sl-SI" sz="2400" dirty="0" smtClean="0"/>
              <a:t>, </a:t>
            </a:r>
            <a:r>
              <a:rPr lang="sl-SI" sz="2400" dirty="0" err="1" smtClean="0"/>
              <a:t>Algorithm</a:t>
            </a:r>
            <a:r>
              <a:rPr lang="sl-SI" sz="2400" dirty="0" smtClean="0"/>
              <a:t> </a:t>
            </a:r>
            <a:r>
              <a:rPr lang="sl-SI" sz="2400" dirty="0" err="1" smtClean="0"/>
              <a:t>design</a:t>
            </a:r>
            <a:r>
              <a:rPr lang="sl-SI" sz="2400" dirty="0" smtClean="0"/>
              <a:t> </a:t>
            </a:r>
            <a:r>
              <a:rPr lang="sl-SI" sz="2400" dirty="0" err="1" smtClean="0"/>
              <a:t>techniques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CACM 27 (1984), 9, 865 - 871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76" t="47888" r="34536" b="18023"/>
          <a:stretch/>
        </p:blipFill>
        <p:spPr bwMode="auto">
          <a:xfrm>
            <a:off x="443047" y="1412776"/>
            <a:ext cx="7604309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 bwMode="auto">
          <a:xfrm>
            <a:off x="2123728" y="3284984"/>
            <a:ext cx="1512168" cy="432048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30696" y="1412776"/>
            <a:ext cx="7604309" cy="4896544"/>
            <a:chOff x="430696" y="1412776"/>
            <a:chExt cx="7604309" cy="4896544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76" t="47888" r="34536" b="18023"/>
            <a:stretch/>
          </p:blipFill>
          <p:spPr bwMode="auto">
            <a:xfrm>
              <a:off x="430696" y="1412776"/>
              <a:ext cx="7604309" cy="4896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ounded Rectangle 7"/>
            <p:cNvSpPr/>
            <p:nvPr/>
          </p:nvSpPr>
          <p:spPr bwMode="auto">
            <a:xfrm>
              <a:off x="2111377" y="3284984"/>
              <a:ext cx="1512168" cy="432048"/>
            </a:xfrm>
            <a:prstGeom prst="roundRect">
              <a:avLst/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2771800" y="4653136"/>
              <a:ext cx="1224136" cy="432048"/>
            </a:xfrm>
            <a:prstGeom prst="roundRect">
              <a:avLst/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568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Učinkovitost</a:t>
            </a:r>
            <a:endParaRPr lang="en-GB" smtClean="0"/>
          </a:p>
        </p:txBody>
      </p:sp>
      <p:sp>
        <p:nvSpPr>
          <p:cNvPr id="373765" name="Rectangle 5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374063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smtClean="0"/>
              <a:t>Za dani problem imamo več algoritmov – kateri je "najboljši"?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Koliko časa dani algoritem zahteva</a:t>
            </a:r>
            <a:r>
              <a:rPr lang="en-US" sz="220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Koliko prostora (pomnilnika) dani algoritem zahteva</a:t>
            </a:r>
            <a:r>
              <a:rPr lang="en-US" sz="2200" smtClean="0"/>
              <a:t>?</a:t>
            </a:r>
            <a:endParaRPr lang="sl-SI" sz="2200" smtClean="0"/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Zanima nas dodaten prostor (poleg tistega, ki ga potrebujemo za podatke in rezultat)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900" smtClean="0"/>
              <a:t>Slednje tako ali tako potrebujejo vsi algoritmi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Čeprav pogosto zanemarjeno, pa je količina dodatnega pomnilnika pogosto zelo pomembna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900" smtClean="0"/>
              <a:t>Največ računalnikov ima zelo omejen prostor (računalniki v hišnih napravah, avtomobilih, strojih ...)</a:t>
            </a:r>
            <a:endParaRPr lang="en-US" sz="1900" smtClean="0"/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V splošnem je tako časovna kot prostorska zahtevnost odvisna od podatkov za dani algoritem (tipično od "velikosti" vhodnih podatkov).</a:t>
            </a:r>
            <a:endParaRPr lang="en-US" sz="2200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2CC23C3-A7B8-4216-BB1B-06E2D8EDF54D}" type="slidenum">
              <a:rPr lang="sl-SI" smtClean="0"/>
              <a:pPr eaLnBrk="1" hangingPunct="1"/>
              <a:t>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848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48538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algoritem, za katerega vemo, da je njegova časovna zahtevnost </a:t>
            </a:r>
            <a:r>
              <a:rPr lang="sl-SI" sz="1700" dirty="0" smtClean="0">
                <a:solidFill>
                  <a:srgbClr val="0070C0"/>
                </a:solidFill>
              </a:rPr>
              <a:t>O(n)</a:t>
            </a:r>
            <a:r>
              <a:rPr lang="sl-SI" sz="1700" dirty="0" smtClean="0"/>
              <a:t>.</a:t>
            </a: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problem velikosti 100.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Koliko časa se bo izvajal na računalniku?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>
                <a:solidFill>
                  <a:schemeClr val="accent6"/>
                </a:solidFill>
              </a:rPr>
              <a:t>Ne vemo!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Denimo, da je to trajalo 5 sekund.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Vzemimo problem velikosti 300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Koliko časa se bo ta izvajal?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Ker je rast časa za ta algoritem linearna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3x večji problem - 3x dlje, torej cca 15 sekund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Kaj pa problem velikosti 900?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Ker je rast časa za ta algoritem linearna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9x večji problem - 9x dlje, torej cca 45 sekund</a:t>
            </a:r>
            <a:endParaRPr lang="en-US" sz="1600" dirty="0" smtClean="0"/>
          </a:p>
          <a:p>
            <a:pPr lvl="1"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Bo to res(</a:t>
            </a:r>
            <a:r>
              <a:rPr lang="en-US" sz="2000" dirty="0" err="1" smtClean="0"/>
              <a:t>nično</a:t>
            </a:r>
            <a:r>
              <a:rPr lang="en-US" sz="2000" dirty="0" smtClean="0"/>
              <a:t>) res?</a:t>
            </a:r>
          </a:p>
          <a:p>
            <a:pPr marL="858838" lvl="3" indent="-469900" eaLnBrk="1" hangingPunct="1">
              <a:lnSpc>
                <a:spcPct val="80000"/>
              </a:lnSpc>
            </a:pPr>
            <a:r>
              <a:rPr lang="sl-SI" sz="1400" dirty="0" smtClean="0"/>
              <a:t>ne </a:t>
            </a:r>
            <a:r>
              <a:rPr lang="sl-SI" sz="1400" dirty="0"/>
              <a:t>vemo, ali smo že dosegli tisto velikost problema, ko "zanemarjeni" členi (ki jih je "pojedla" O notacija) ne delajo "zgage</a:t>
            </a:r>
            <a:r>
              <a:rPr lang="sl-SI" sz="1400" dirty="0" smtClean="0"/>
              <a:t>")</a:t>
            </a:r>
            <a:endParaRPr lang="en-US" sz="1400" dirty="0" smtClean="0"/>
          </a:p>
          <a:p>
            <a:pPr marL="388938" lvl="3" indent="0" eaLnBrk="1" hangingPunct="1">
              <a:lnSpc>
                <a:spcPct val="80000"/>
              </a:lnSpc>
              <a:buNone/>
            </a:pPr>
            <a:endParaRPr lang="sl-SI" sz="1400" dirty="0"/>
          </a:p>
          <a:p>
            <a:pPr eaLnBrk="1" hangingPunct="1">
              <a:lnSpc>
                <a:spcPct val="80000"/>
              </a:lnSpc>
            </a:pPr>
            <a:endParaRPr lang="sl-SI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700" dirty="0" smtClean="0"/>
          </a:p>
        </p:txBody>
      </p:sp>
      <p:sp>
        <p:nvSpPr>
          <p:cNvPr id="4506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8D9CF45-058B-4130-B448-D964B67AB9CF}" type="slidenum">
              <a:rPr lang="sl-SI" smtClean="0"/>
              <a:pPr eaLnBrk="1" hangingPunct="1"/>
              <a:t>20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4853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algoritem, za katerega vemo, da je njegova časovna zahtevnost </a:t>
            </a:r>
            <a:r>
              <a:rPr lang="sl-SI" sz="1700" dirty="0" smtClean="0">
                <a:solidFill>
                  <a:srgbClr val="0070C0"/>
                </a:solidFill>
              </a:rPr>
              <a:t>O(n)</a:t>
            </a:r>
            <a:r>
              <a:rPr lang="sl-SI" sz="17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en-US" sz="1700" dirty="0" smtClean="0"/>
              <a:t>O </a:t>
            </a:r>
            <a:r>
              <a:rPr lang="en-US" sz="1700" dirty="0" err="1" smtClean="0"/>
              <a:t>času</a:t>
            </a:r>
            <a:r>
              <a:rPr lang="en-US" sz="1700" dirty="0" smtClean="0"/>
              <a:t> </a:t>
            </a:r>
            <a:r>
              <a:rPr lang="en-US" sz="1700" dirty="0" err="1" smtClean="0"/>
              <a:t>izvajanja</a:t>
            </a:r>
            <a:r>
              <a:rPr lang="en-US" sz="1700" dirty="0" smtClean="0"/>
              <a:t> </a:t>
            </a:r>
            <a:r>
              <a:rPr lang="en-US" sz="1700" dirty="0" err="1" smtClean="0"/>
              <a:t>za</a:t>
            </a:r>
            <a:r>
              <a:rPr lang="en-US" sz="1700" dirty="0" smtClean="0"/>
              <a:t> </a:t>
            </a:r>
            <a:r>
              <a:rPr lang="en-US" sz="1700" dirty="0" err="1" smtClean="0"/>
              <a:t>določeno</a:t>
            </a:r>
            <a:r>
              <a:rPr lang="en-US" sz="1700" dirty="0" smtClean="0"/>
              <a:t> </a:t>
            </a:r>
            <a:r>
              <a:rPr lang="en-US" sz="1700" dirty="0" err="1" smtClean="0"/>
              <a:t>velikost</a:t>
            </a:r>
            <a:r>
              <a:rPr lang="en-US" sz="1700" dirty="0" smtClean="0"/>
              <a:t> </a:t>
            </a:r>
            <a:r>
              <a:rPr lang="en-US" sz="1700" dirty="0" err="1" smtClean="0"/>
              <a:t>problema</a:t>
            </a:r>
            <a:r>
              <a:rPr lang="en-US" sz="1700" dirty="0" smtClean="0"/>
              <a:t> ne </a:t>
            </a:r>
            <a:r>
              <a:rPr lang="en-US" sz="1700" dirty="0" err="1" smtClean="0"/>
              <a:t>moremo</a:t>
            </a:r>
            <a:r>
              <a:rPr lang="en-US" sz="1700" dirty="0" smtClean="0"/>
              <a:t> </a:t>
            </a:r>
            <a:r>
              <a:rPr lang="en-US" sz="1700" dirty="0" err="1" smtClean="0"/>
              <a:t>napovedati</a:t>
            </a:r>
            <a:r>
              <a:rPr lang="en-US" sz="1700" dirty="0" smtClean="0"/>
              <a:t> </a:t>
            </a:r>
            <a:r>
              <a:rPr lang="en-US" sz="1700" dirty="0" err="1" smtClean="0"/>
              <a:t>nič</a:t>
            </a:r>
            <a:r>
              <a:rPr lang="en-US" sz="1700" dirty="0" smtClean="0"/>
              <a:t>!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en-US" sz="1700" b="1" dirty="0" smtClean="0"/>
              <a:t>A o</a:t>
            </a:r>
            <a:r>
              <a:rPr lang="sl-SI" sz="1700" b="1" dirty="0" smtClean="0"/>
              <a:t>d neke velikosti problema dalje vemo, da bomo </a:t>
            </a:r>
            <a:r>
              <a:rPr lang="sl-SI" sz="1700" b="1" dirty="0" smtClean="0">
                <a:solidFill>
                  <a:srgbClr val="FF0000"/>
                </a:solidFill>
              </a:rPr>
              <a:t>pri reševanju 5x večjega </a:t>
            </a:r>
            <a:r>
              <a:rPr lang="sl-SI" sz="1700" b="1" dirty="0" smtClean="0"/>
              <a:t>problema čakali na rešitev </a:t>
            </a:r>
            <a:r>
              <a:rPr lang="sl-SI" sz="1700" b="1" dirty="0" smtClean="0">
                <a:solidFill>
                  <a:srgbClr val="7030A0"/>
                </a:solidFill>
              </a:rPr>
              <a:t>približno 5x dlje</a:t>
            </a:r>
            <a:r>
              <a:rPr lang="sl-SI" sz="1700" b="1" dirty="0" smtClean="0"/>
              <a:t>.</a:t>
            </a:r>
            <a:endParaRPr lang="en-US" sz="1700" b="1" dirty="0" smtClean="0"/>
          </a:p>
        </p:txBody>
      </p:sp>
      <p:sp>
        <p:nvSpPr>
          <p:cNvPr id="4506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8D9CF45-058B-4130-B448-D964B67AB9CF}" type="slidenum">
              <a:rPr lang="sl-SI" smtClean="0"/>
              <a:pPr eaLnBrk="1" hangingPunct="1"/>
              <a:t>21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73147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Kaj nam torej pove časovna zahtevnost?</a:t>
            </a:r>
            <a:endParaRPr lang="en-US" sz="3000" smtClean="0"/>
          </a:p>
        </p:txBody>
      </p:sp>
      <p:sp>
        <p:nvSpPr>
          <p:cNvPr id="48640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sl-SI" sz="2200" dirty="0" smtClean="0"/>
              <a:t>Imamo algoritem, za katerega vemo, da je njegova časovna zahtevnost O(n</a:t>
            </a:r>
            <a:r>
              <a:rPr lang="sl-SI" sz="2200" baseline="30000" dirty="0" smtClean="0"/>
              <a:t>2</a:t>
            </a:r>
            <a:r>
              <a:rPr lang="sl-SI" sz="2200" dirty="0" smtClean="0"/>
              <a:t>).</a:t>
            </a:r>
          </a:p>
          <a:p>
            <a:pPr eaLnBrk="1" hangingPunct="1"/>
            <a:r>
              <a:rPr lang="sl-SI" sz="2200" dirty="0" smtClean="0"/>
              <a:t>Imamo problem velikosti 100.</a:t>
            </a:r>
          </a:p>
          <a:p>
            <a:pPr eaLnBrk="1" hangingPunct="1"/>
            <a:r>
              <a:rPr lang="sl-SI" sz="2200" dirty="0" smtClean="0"/>
              <a:t>Koliko časa se bo izvajal na računalniku?</a:t>
            </a:r>
          </a:p>
          <a:p>
            <a:pPr lvl="1" eaLnBrk="1" hangingPunct="1"/>
            <a:r>
              <a:rPr lang="sl-SI" sz="2000" dirty="0" smtClean="0"/>
              <a:t>Ne vemo!</a:t>
            </a:r>
          </a:p>
          <a:p>
            <a:pPr lvl="1" eaLnBrk="1" hangingPunct="1"/>
            <a:r>
              <a:rPr lang="sl-SI" sz="2000" dirty="0" smtClean="0"/>
              <a:t>Denimo, da je to trajalo 5 sekund.</a:t>
            </a:r>
          </a:p>
          <a:p>
            <a:pPr eaLnBrk="1" hangingPunct="1"/>
            <a:r>
              <a:rPr lang="sl-SI" sz="2200" dirty="0" smtClean="0"/>
              <a:t>Vzemimo problem velikosti 300</a:t>
            </a:r>
          </a:p>
          <a:p>
            <a:pPr eaLnBrk="1" hangingPunct="1"/>
            <a:r>
              <a:rPr lang="sl-SI" sz="2200" dirty="0" smtClean="0"/>
              <a:t>Koliko časa se bo ta izvajal?</a:t>
            </a:r>
          </a:p>
          <a:p>
            <a:pPr lvl="1" eaLnBrk="1" hangingPunct="1"/>
            <a:r>
              <a:rPr lang="sl-SI" sz="2000" dirty="0" smtClean="0"/>
              <a:t>Ker je rast časa za ta algoritem </a:t>
            </a:r>
            <a:r>
              <a:rPr lang="sl-SI" sz="2000" dirty="0" err="1" smtClean="0"/>
              <a:t>kvadratična</a:t>
            </a:r>
            <a:endParaRPr lang="sl-SI" sz="2000" dirty="0" smtClean="0"/>
          </a:p>
          <a:p>
            <a:pPr lvl="1" eaLnBrk="1" hangingPunct="1"/>
            <a:r>
              <a:rPr lang="sl-SI" sz="2000" dirty="0" smtClean="0"/>
              <a:t>3x večji problem - 9x (32 x) dlje, torej cca 45 sekund</a:t>
            </a:r>
          </a:p>
          <a:p>
            <a:pPr eaLnBrk="1" hangingPunct="1"/>
            <a:r>
              <a:rPr lang="sl-SI" sz="2200" dirty="0" smtClean="0"/>
              <a:t>Kaj pa problem velikosti 1000?</a:t>
            </a:r>
          </a:p>
          <a:p>
            <a:pPr lvl="1" eaLnBrk="1" hangingPunct="1"/>
            <a:r>
              <a:rPr lang="sl-SI" sz="2000" dirty="0" smtClean="0"/>
              <a:t>Ker je rast časa za ta algoritem </a:t>
            </a:r>
            <a:r>
              <a:rPr lang="sl-SI" sz="2000" dirty="0" err="1" smtClean="0"/>
              <a:t>kvadratična</a:t>
            </a:r>
            <a:endParaRPr lang="sl-SI" sz="2000" dirty="0" smtClean="0"/>
          </a:p>
          <a:p>
            <a:pPr lvl="1" eaLnBrk="1" hangingPunct="1"/>
            <a:r>
              <a:rPr lang="sl-SI" sz="2000" dirty="0" smtClean="0"/>
              <a:t>10x večji problem - 100x dlje, torej cca 500 sekund</a:t>
            </a:r>
            <a:endParaRPr lang="en-US" sz="2000" dirty="0" smtClean="0"/>
          </a:p>
          <a:p>
            <a:pPr eaLnBrk="1" hangingPunct="1"/>
            <a:r>
              <a:rPr lang="en-US" sz="2400" dirty="0" err="1" smtClean="0">
                <a:solidFill>
                  <a:schemeClr val="accent6"/>
                </a:solidFill>
              </a:rPr>
              <a:t>Seveda</a:t>
            </a:r>
            <a:r>
              <a:rPr lang="en-US" sz="2400" dirty="0" smtClean="0">
                <a:solidFill>
                  <a:schemeClr val="accent6"/>
                </a:solidFill>
              </a:rPr>
              <a:t> je to le </a:t>
            </a:r>
            <a:r>
              <a:rPr lang="en-US" sz="2400" dirty="0" err="1" smtClean="0">
                <a:solidFill>
                  <a:schemeClr val="accent6"/>
                </a:solidFill>
              </a:rPr>
              <a:t>napoved</a:t>
            </a:r>
            <a:r>
              <a:rPr lang="en-US" sz="2400" dirty="0" smtClean="0">
                <a:solidFill>
                  <a:schemeClr val="accent6"/>
                </a:solidFill>
              </a:rPr>
              <a:t>!</a:t>
            </a:r>
            <a:endParaRPr lang="sl-SI" sz="2400" dirty="0" smtClean="0">
              <a:solidFill>
                <a:schemeClr val="accent6"/>
              </a:solidFill>
            </a:endParaRPr>
          </a:p>
          <a:p>
            <a:pPr eaLnBrk="1" hangingPunct="1"/>
            <a:endParaRPr lang="en-US" sz="2200" dirty="0" smtClean="0"/>
          </a:p>
        </p:txBody>
      </p:sp>
      <p:sp>
        <p:nvSpPr>
          <p:cNvPr id="4608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040EF2A-D4BE-4D72-970B-0365355482BC}" type="slidenum">
              <a:rPr lang="sl-SI" smtClean="0"/>
              <a:pPr eaLnBrk="1" hangingPunct="1"/>
              <a:t>22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50381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sl-SI" sz="1700" smtClean="0"/>
              <a:t>Seveda smo pri obeh primerih HUDOOOO poenostavili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Dva algoritma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Dejanska čas. zahtevnost naj bo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T1(n) = n – 95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T2(n) = n / 100 + 4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Oba O(n)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T1(100) = 5, T2(100) = 5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T1(300) = 205, T2(300) = 12 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T1(900) = 805, T2(900) = 13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T1(1800) = 1705, T2(1800) = 22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T1(3600) = 3505, T2(3600) = 40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T1(7200) = 7105, T2(7200) = 76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T1(14400) = 14305, T2(14400) = 148</a:t>
            </a:r>
          </a:p>
          <a:p>
            <a:pPr eaLnBrk="1" hangingPunct="1">
              <a:lnSpc>
                <a:spcPct val="80000"/>
              </a:lnSpc>
            </a:pPr>
            <a:endParaRPr lang="sl-SI" sz="1700" smtClean="0"/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Če podvajamo velikost problema, se rast časa “umiri” pri podvojenem času</a:t>
            </a:r>
          </a:p>
          <a:p>
            <a:pPr eaLnBrk="1" hangingPunct="1">
              <a:lnSpc>
                <a:spcPct val="80000"/>
              </a:lnSpc>
            </a:pPr>
            <a:endParaRPr lang="sl-SI" sz="1700" smtClean="0"/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Pri časovni zahtevnosti nas zanima asimptotična RAST časa v odvisnosti od velikosti problema</a:t>
            </a:r>
          </a:p>
          <a:p>
            <a:pPr lvl="1" eaLnBrk="1" hangingPunct="1">
              <a:lnSpc>
                <a:spcPct val="80000"/>
              </a:lnSpc>
            </a:pPr>
            <a:endParaRPr lang="sl-SI" sz="1500" smtClean="0"/>
          </a:p>
          <a:p>
            <a:pPr eaLnBrk="1" hangingPunct="1">
              <a:lnSpc>
                <a:spcPct val="80000"/>
              </a:lnSpc>
            </a:pPr>
            <a:endParaRPr lang="en-US" sz="1700" smtClean="0"/>
          </a:p>
        </p:txBody>
      </p:sp>
      <p:sp>
        <p:nvSpPr>
          <p:cNvPr id="4710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71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E5FFCC0-A718-4A14-A552-01B653BDA54C}" type="slidenum">
              <a:rPr lang="sl-SI" smtClean="0"/>
              <a:pPr eaLnBrk="1" hangingPunct="1"/>
              <a:t>23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Prostorska zahtevnost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Celotna zgodba velja tudi za prostorsko zahtevnost</a:t>
            </a:r>
          </a:p>
          <a:p>
            <a:r>
              <a:rPr lang="sl-SI" smtClean="0"/>
              <a:t>Zanima nas količina dodatnega prostora (spremenljivk ...)</a:t>
            </a:r>
          </a:p>
          <a:p>
            <a:r>
              <a:rPr lang="sl-SI" smtClean="0"/>
              <a:t>Pogosto so problemi taki, da se, če želimo zmanjšati časovno zahtevnost, poveča prostorska zahtevnost in obratno. 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3556BE0-E707-4411-8840-F5866FA7A3AE}" type="slidenum">
              <a:rPr lang="sl-SI" smtClean="0"/>
              <a:pPr eaLnBrk="1" hangingPunct="1"/>
              <a:t>24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78886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Tri zahtevnosti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000" dirty="0" smtClean="0"/>
              <a:t>Običajno so algoritmi taki, da se čas izvajanja lahko zelo razlikuje, če so podatki</a:t>
            </a:r>
          </a:p>
          <a:p>
            <a:pPr lvl="1"/>
            <a:r>
              <a:rPr lang="sl-SI" sz="1800" dirty="0" smtClean="0"/>
              <a:t>"idealni"</a:t>
            </a:r>
          </a:p>
          <a:p>
            <a:pPr lvl="1"/>
            <a:r>
              <a:rPr lang="sl-SI" sz="1800" dirty="0" smtClean="0"/>
              <a:t>"običajni"</a:t>
            </a:r>
          </a:p>
          <a:p>
            <a:pPr lvl="1"/>
            <a:r>
              <a:rPr lang="sl-SI" sz="1800" dirty="0" smtClean="0"/>
              <a:t>"zlobni"</a:t>
            </a:r>
          </a:p>
          <a:p>
            <a:r>
              <a:rPr lang="sl-SI" sz="2000" dirty="0" smtClean="0"/>
              <a:t>Npr. bisekcija</a:t>
            </a:r>
          </a:p>
          <a:p>
            <a:pPr lvl="1"/>
            <a:r>
              <a:rPr lang="sl-SI" sz="1800" dirty="0" smtClean="0"/>
              <a:t>Če iščemo ravno srednji podatek – idealni podatki – algoritem se takoj zaključi</a:t>
            </a:r>
          </a:p>
          <a:p>
            <a:pPr lvl="1"/>
            <a:r>
              <a:rPr lang="sl-SI" sz="1800" dirty="0" smtClean="0"/>
              <a:t>Če iščemo podatek, ki ga ni – "zlobni" podatki – največ dela</a:t>
            </a:r>
          </a:p>
          <a:p>
            <a:r>
              <a:rPr lang="sl-SI" sz="2000" dirty="0" smtClean="0"/>
              <a:t>Zato: časovna zahtevnost v najboljšem primeru, najslabšem primeru in pričakovana časovna zahtevnost</a:t>
            </a:r>
          </a:p>
          <a:p>
            <a:pPr lvl="1"/>
            <a:r>
              <a:rPr lang="sl-SI" sz="1600" dirty="0" smtClean="0"/>
              <a:t>Minimalna</a:t>
            </a:r>
          </a:p>
          <a:p>
            <a:pPr lvl="1"/>
            <a:r>
              <a:rPr lang="sl-SI" sz="1600" dirty="0" smtClean="0"/>
              <a:t>Pričakovana</a:t>
            </a:r>
          </a:p>
          <a:p>
            <a:pPr lvl="1"/>
            <a:r>
              <a:rPr lang="sl-SI" sz="1600" dirty="0" smtClean="0"/>
              <a:t>Maksimalna</a:t>
            </a:r>
          </a:p>
          <a:p>
            <a:pPr lvl="1"/>
            <a:endParaRPr lang="sl-SI" sz="1800" dirty="0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CB299DE-CB1E-44F6-AC48-6FFED4362484}" type="slidenum">
              <a:rPr lang="sl-SI" smtClean="0"/>
              <a:pPr eaLnBrk="1" hangingPunct="1"/>
              <a:t>25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57107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Časovna zahtevnost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 sploh je to?</a:t>
            </a:r>
          </a:p>
          <a:p>
            <a:r>
              <a:rPr lang="sl-SI" dirty="0" smtClean="0"/>
              <a:t>Funkcija</a:t>
            </a:r>
          </a:p>
          <a:p>
            <a:pPr lvl="1"/>
            <a:r>
              <a:rPr lang="sl-SI" dirty="0" smtClean="0"/>
              <a:t>Kaj je funkcija?</a:t>
            </a:r>
          </a:p>
          <a:p>
            <a:r>
              <a:rPr lang="sl-SI" dirty="0" smtClean="0"/>
              <a:t>T(n)</a:t>
            </a:r>
          </a:p>
          <a:p>
            <a:pPr lvl="1"/>
            <a:r>
              <a:rPr lang="sl-SI" dirty="0" smtClean="0"/>
              <a:t>Število karakterističnih operacij v odvisnosti od velikosti problema</a:t>
            </a:r>
            <a:endParaRPr lang="sl-SI" dirty="0"/>
          </a:p>
          <a:p>
            <a:r>
              <a:rPr lang="sl-SI" dirty="0" smtClean="0"/>
              <a:t>Kaj je karakteristična operacija?</a:t>
            </a:r>
          </a:p>
          <a:p>
            <a:r>
              <a:rPr lang="sl-SI" dirty="0" smtClean="0"/>
              <a:t>Kaj je velikost problema?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532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sl-S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Proces</a:t>
            </a:r>
            <a:r>
              <a:rPr lang="en-US" dirty="0"/>
              <a:t> </a:t>
            </a:r>
            <a:r>
              <a:rPr lang="en-US" dirty="0" err="1" smtClean="0"/>
              <a:t>določanja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“</a:t>
            </a:r>
            <a:r>
              <a:rPr lang="en-US" dirty="0" err="1" smtClean="0"/>
              <a:t>sredstva</a:t>
            </a:r>
            <a:r>
              <a:rPr lang="en-US" dirty="0" smtClean="0"/>
              <a:t>” </a:t>
            </a:r>
            <a:r>
              <a:rPr lang="en-US" dirty="0" err="1" smtClean="0"/>
              <a:t>rastejo</a:t>
            </a:r>
            <a:r>
              <a:rPr lang="en-US" dirty="0" smtClean="0"/>
              <a:t>,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raste</a:t>
            </a:r>
            <a:r>
              <a:rPr lang="en-US" dirty="0" smtClean="0"/>
              <a:t> </a:t>
            </a:r>
            <a:r>
              <a:rPr lang="en-US" dirty="0" err="1" smtClean="0"/>
              <a:t>velikost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118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Prostorska in časovna zahtevnost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količina</a:t>
            </a:r>
            <a:r>
              <a:rPr lang="en-US" sz="2000" dirty="0" smtClean="0"/>
              <a:t> </a:t>
            </a:r>
            <a:r>
              <a:rPr lang="en-US" sz="2000" dirty="0" err="1" smtClean="0"/>
              <a:t>sredstev</a:t>
            </a:r>
            <a:r>
              <a:rPr lang="en-US" sz="2000" dirty="0" smtClean="0"/>
              <a:t>, </a:t>
            </a:r>
            <a:r>
              <a:rPr lang="en-US" sz="2000" dirty="0" err="1" smtClean="0"/>
              <a:t>ki</a:t>
            </a:r>
            <a:r>
              <a:rPr lang="en-US" sz="2000" dirty="0" smtClean="0"/>
              <a:t> </a:t>
            </a:r>
            <a:r>
              <a:rPr lang="en-US" sz="2000" dirty="0" err="1" smtClean="0"/>
              <a:t>jih</a:t>
            </a:r>
            <a:r>
              <a:rPr lang="en-US" sz="2000" dirty="0" smtClean="0"/>
              <a:t> </a:t>
            </a:r>
            <a:r>
              <a:rPr lang="en-US" sz="2000" dirty="0" err="1" smtClean="0"/>
              <a:t>potrebujemo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rešitev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endParaRPr lang="sl-SI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1800" dirty="0" smtClean="0"/>
              <a:t>Časovna: Število karakterističnih operacij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dirty="0" smtClean="0"/>
              <a:t>Prostorska: Število dodatnih spremenljivk (če smo natančnejši – število zlogov pomnilnika)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odvisnost</a:t>
            </a:r>
            <a:r>
              <a:rPr lang="en-US" sz="2000" dirty="0" smtClean="0"/>
              <a:t> od </a:t>
            </a:r>
            <a:r>
              <a:rPr lang="en-US" sz="2000" dirty="0" err="1" smtClean="0"/>
              <a:t>obsežnosti</a:t>
            </a:r>
            <a:r>
              <a:rPr lang="en-US" sz="2000" dirty="0" smtClean="0"/>
              <a:t> (</a:t>
            </a:r>
            <a:r>
              <a:rPr lang="en-US" sz="2000" dirty="0" err="1" smtClean="0"/>
              <a:t>velikosti</a:t>
            </a:r>
            <a:r>
              <a:rPr lang="en-US" sz="2000" dirty="0" smtClean="0"/>
              <a:t>) </a:t>
            </a:r>
            <a:r>
              <a:rPr lang="en-US" sz="2000" dirty="0" err="1" smtClean="0"/>
              <a:t>problema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kaj</a:t>
            </a:r>
            <a:r>
              <a:rPr lang="en-US" sz="2000" dirty="0" smtClean="0"/>
              <a:t> </a:t>
            </a:r>
            <a:r>
              <a:rPr lang="en-US" sz="2000" dirty="0" err="1" smtClean="0"/>
              <a:t>meriti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pogosto</a:t>
            </a:r>
            <a:r>
              <a:rPr lang="en-US" sz="2000" dirty="0" smtClean="0"/>
              <a:t> le </a:t>
            </a:r>
            <a:r>
              <a:rPr lang="en-US" sz="2000" dirty="0" err="1" smtClean="0"/>
              <a:t>ocenimo</a:t>
            </a:r>
            <a:r>
              <a:rPr lang="en-US" sz="2000" dirty="0" smtClean="0"/>
              <a:t> </a:t>
            </a:r>
            <a:r>
              <a:rPr lang="en-US" sz="2000" dirty="0" err="1" smtClean="0"/>
              <a:t>zahtevnost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Stopnja</a:t>
            </a:r>
            <a:r>
              <a:rPr lang="en-US" sz="2000" dirty="0" smtClean="0"/>
              <a:t> </a:t>
            </a:r>
            <a:r>
              <a:rPr lang="en-US" sz="2000" dirty="0" err="1" smtClean="0"/>
              <a:t>rasti</a:t>
            </a:r>
            <a:r>
              <a:rPr lang="en-US" sz="2000" dirty="0" smtClean="0"/>
              <a:t> (rate of growth) </a:t>
            </a:r>
            <a:endParaRPr lang="sl-SI" sz="2000" dirty="0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B07D30A-B0CF-4EBF-BEDE-5829BC82D23D}" type="slidenum">
              <a:rPr lang="sl-SI" smtClean="0"/>
              <a:pPr eaLnBrk="1" hangingPunct="1"/>
              <a:t>5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5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Stopnja</a:t>
            </a:r>
            <a:r>
              <a:rPr lang="en-US" dirty="0" smtClean="0"/>
              <a:t> </a:t>
            </a:r>
            <a:r>
              <a:rPr lang="en-US" dirty="0" err="1" smtClean="0"/>
              <a:t>rasti</a:t>
            </a:r>
            <a:endParaRPr lang="en-US" dirty="0" smtClean="0"/>
          </a:p>
        </p:txBody>
      </p:sp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Kupujemo</a:t>
            </a:r>
            <a:r>
              <a:rPr lang="en-US" sz="2000" dirty="0" smtClean="0"/>
              <a:t> </a:t>
            </a:r>
            <a:r>
              <a:rPr lang="en-US" sz="2000" dirty="0" err="1" smtClean="0"/>
              <a:t>obleko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In </a:t>
            </a:r>
            <a:r>
              <a:rPr lang="en-US" sz="1400" dirty="0" err="1" smtClean="0"/>
              <a:t>kravato</a:t>
            </a:r>
            <a:r>
              <a:rPr lang="en-US" sz="14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dirty="0" err="1" smtClean="0"/>
              <a:t>Stroški</a:t>
            </a:r>
            <a:r>
              <a:rPr lang="en-US" sz="14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Zanima </a:t>
            </a:r>
            <a:r>
              <a:rPr lang="sl-SI" sz="2000" dirty="0"/>
              <a:t>nas rast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/>
              <a:t>Kaj se zgodi, če velikost reševanega problema </a:t>
            </a:r>
            <a:r>
              <a:rPr lang="sl-SI" sz="1600" dirty="0" smtClean="0"/>
              <a:t>povečujemo</a:t>
            </a:r>
            <a:endParaRPr lang="sl-SI" sz="1600" dirty="0"/>
          </a:p>
          <a:p>
            <a:pPr lvl="1" eaLnBrk="1" hangingPunct="1">
              <a:lnSpc>
                <a:spcPct val="80000"/>
              </a:lnSpc>
            </a:pPr>
            <a:r>
              <a:rPr lang="en-US" sz="1600" dirty="0" err="1" smtClean="0"/>
              <a:t>Zanemarimo</a:t>
            </a:r>
            <a:r>
              <a:rPr lang="en-US" sz="1600" dirty="0" smtClean="0"/>
              <a:t> “</a:t>
            </a:r>
            <a:r>
              <a:rPr lang="en-US" sz="1600" dirty="0" err="1" smtClean="0"/>
              <a:t>nepomembne</a:t>
            </a:r>
            <a:r>
              <a:rPr lang="en-US" sz="1600" dirty="0" smtClean="0"/>
              <a:t>” dele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dirty="0" smtClean="0"/>
              <a:t> n</a:t>
            </a:r>
            <a:r>
              <a:rPr lang="en-US" sz="1500" baseline="30000" dirty="0" smtClean="0"/>
              <a:t>4</a:t>
            </a:r>
            <a:r>
              <a:rPr lang="sl-SI" sz="1500" dirty="0" smtClean="0"/>
              <a:t> </a:t>
            </a:r>
            <a:r>
              <a:rPr lang="en-US" sz="1500" dirty="0" smtClean="0"/>
              <a:t>+ 2</a:t>
            </a:r>
            <a:r>
              <a:rPr lang="sl-SI" sz="1500" dirty="0" smtClean="0"/>
              <a:t>n</a:t>
            </a:r>
            <a:r>
              <a:rPr lang="sl-SI" sz="1500" baseline="30000" dirty="0" smtClean="0"/>
              <a:t>2</a:t>
            </a:r>
            <a:r>
              <a:rPr lang="sl-SI" sz="1500" dirty="0" smtClean="0"/>
              <a:t> </a:t>
            </a:r>
            <a:r>
              <a:rPr lang="sl-SI" sz="1500" dirty="0"/>
              <a:t>- </a:t>
            </a:r>
            <a:r>
              <a:rPr lang="sl-SI" sz="1500" dirty="0" smtClean="0"/>
              <a:t>50n </a:t>
            </a:r>
            <a:r>
              <a:rPr lang="sl-SI" sz="1500" dirty="0"/>
              <a:t>+ </a:t>
            </a:r>
            <a:r>
              <a:rPr lang="sl-SI" sz="1500" dirty="0" smtClean="0"/>
              <a:t>1</a:t>
            </a:r>
            <a:r>
              <a:rPr lang="en-US" sz="1500" dirty="0" smtClean="0"/>
              <a:t>00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dirty="0"/>
              <a:t> n</a:t>
            </a:r>
            <a:r>
              <a:rPr lang="en-US" sz="1500" baseline="30000" dirty="0"/>
              <a:t>4</a:t>
            </a:r>
            <a:r>
              <a:rPr lang="sl-SI" sz="1500" dirty="0"/>
              <a:t> </a:t>
            </a:r>
            <a:endParaRPr lang="en-US" sz="1100" dirty="0"/>
          </a:p>
          <a:p>
            <a:pPr eaLnBrk="1" hangingPunct="1">
              <a:lnSpc>
                <a:spcPct val="80000"/>
              </a:lnSpc>
            </a:pPr>
            <a:endParaRPr lang="sl-SI" sz="1600" dirty="0" smtClean="0"/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T1(n) = 5n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 – 2n + 20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T2(n) = 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/100 + 5n + 20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T3(n) = 1000000 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 - 5000n + 1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Z</a:t>
            </a:r>
            <a:r>
              <a:rPr lang="en-US" sz="2000" dirty="0" smtClean="0"/>
              <a:t>a</a:t>
            </a:r>
            <a:r>
              <a:rPr lang="sl-SI" sz="2000" dirty="0" smtClean="0"/>
              <a:t> </a:t>
            </a:r>
            <a:r>
              <a:rPr lang="en-US" sz="2000" dirty="0" smtClean="0"/>
              <a:t>"</a:t>
            </a:r>
            <a:r>
              <a:rPr lang="sl-SI" sz="2000" dirty="0" smtClean="0"/>
              <a:t>dovolj velike</a:t>
            </a:r>
            <a:r>
              <a:rPr lang="en-US" sz="2000" dirty="0" smtClean="0"/>
              <a:t>"</a:t>
            </a:r>
            <a:r>
              <a:rPr lang="sl-SI" sz="2000" dirty="0" smtClean="0"/>
              <a:t> n se T1, T2, T3 obnašajo podobno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enako rastejo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kot  n</a:t>
            </a:r>
            <a:r>
              <a:rPr lang="sl-SI" sz="1600" baseline="30000" dirty="0" smtClean="0"/>
              <a:t>2</a:t>
            </a:r>
            <a:endParaRPr lang="sl-SI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red </a:t>
            </a:r>
            <a:r>
              <a:rPr lang="en-US" sz="1800" dirty="0" err="1" smtClean="0"/>
              <a:t>velikosti</a:t>
            </a:r>
            <a:r>
              <a:rPr lang="sl-SI" sz="18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O notacija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O(n</a:t>
            </a:r>
            <a:r>
              <a:rPr lang="sl-SI" sz="1600" baseline="30000" dirty="0" smtClean="0"/>
              <a:t>2</a:t>
            </a:r>
            <a:r>
              <a:rPr lang="sl-SI" sz="1600" dirty="0" smtClean="0"/>
              <a:t>)</a:t>
            </a:r>
            <a:endParaRPr lang="en-US" sz="1600" dirty="0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B07D30A-B0CF-4EBF-BEDE-5829BC82D23D}" type="slidenum">
              <a:rPr lang="sl-SI" smtClean="0"/>
              <a:pPr eaLnBrk="1" hangingPunct="1"/>
              <a:t>6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2353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249238"/>
            <a:ext cx="7556500" cy="425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i="1" smtClean="0"/>
              <a:t>O</a:t>
            </a:r>
            <a:r>
              <a:rPr lang="en-US" smtClean="0"/>
              <a:t>-nota</a:t>
            </a:r>
            <a:r>
              <a:rPr lang="sl-SI" smtClean="0"/>
              <a:t>cija</a:t>
            </a:r>
            <a:endParaRPr lang="en-US" smtClean="0"/>
          </a:p>
        </p:txBody>
      </p:sp>
      <p:sp>
        <p:nvSpPr>
          <p:cNvPr id="6103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22400"/>
            <a:ext cx="8023225" cy="4716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 smtClean="0"/>
              <a:t>A</a:t>
            </a:r>
            <a:r>
              <a:rPr lang="en-US" dirty="0" err="1" smtClean="0"/>
              <a:t>lgorit</a:t>
            </a:r>
            <a:r>
              <a:rPr lang="sl-SI" dirty="0" smtClean="0"/>
              <a:t>e</a:t>
            </a:r>
            <a:r>
              <a:rPr lang="en-US" dirty="0" smtClean="0"/>
              <a:t>m </a:t>
            </a:r>
            <a:r>
              <a:rPr lang="sl-SI" dirty="0" smtClean="0"/>
              <a:t>zahtevnosti </a:t>
            </a:r>
            <a:r>
              <a:rPr lang="en-US" i="1" dirty="0" smtClean="0"/>
              <a:t>O</a:t>
            </a:r>
            <a:r>
              <a:rPr lang="en-US" dirty="0" smtClean="0"/>
              <a:t>(log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sl-SI" dirty="0" smtClean="0"/>
              <a:t>je </a:t>
            </a:r>
            <a:r>
              <a:rPr lang="sl-SI" b="1" dirty="0" smtClean="0"/>
              <a:t>boljši</a:t>
            </a:r>
            <a:r>
              <a:rPr lang="sl-SI" dirty="0" smtClean="0"/>
              <a:t> kot </a:t>
            </a: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</a:t>
            </a:r>
            <a:r>
              <a:rPr lang="sl-SI" dirty="0" smtClean="0"/>
              <a:t> zahtevnosti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sl-SI" i="1" baseline="30000" dirty="0" smtClean="0"/>
              <a:t>2</a:t>
            </a:r>
            <a:r>
              <a:rPr lang="en-US" dirty="0" smtClean="0"/>
              <a:t>)</a:t>
            </a:r>
            <a:r>
              <a:rPr lang="sl-SI" dirty="0" smtClean="0"/>
              <a:t>, ker je log n za vse vrednosti </a:t>
            </a:r>
            <a:r>
              <a:rPr lang="en-US" dirty="0" smtClean="0"/>
              <a:t>n</a:t>
            </a:r>
            <a:r>
              <a:rPr lang="sl-SI" dirty="0" smtClean="0"/>
              <a:t> od nekje naprej (od dovolj velikega n) zagotovo manj kot n</a:t>
            </a:r>
            <a:r>
              <a:rPr lang="sl-SI" baseline="30000" dirty="0" smtClean="0"/>
              <a:t>2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i="1" dirty="0" smtClean="0"/>
              <a:t>O</a:t>
            </a:r>
            <a:r>
              <a:rPr lang="en-US" dirty="0" smtClean="0"/>
              <a:t>(log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sl-SI" dirty="0" smtClean="0"/>
              <a:t>pomeni počasnejšo rast kot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sl-SI" i="1" baseline="30000" dirty="0" smtClean="0"/>
              <a:t>2</a:t>
            </a:r>
            <a:r>
              <a:rPr lang="en-US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Kompleksnost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  <a:r>
              <a:rPr lang="sl-SI" dirty="0" smtClean="0"/>
              <a:t>pomeni </a:t>
            </a:r>
            <a:r>
              <a:rPr lang="en-US" dirty="0" smtClean="0"/>
              <a:t>“</a:t>
            </a:r>
            <a:r>
              <a:rPr lang="sl-SI" dirty="0" smtClean="0"/>
              <a:t>reda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”, </a:t>
            </a:r>
            <a:br>
              <a:rPr lang="en-US" dirty="0" smtClean="0"/>
            </a:br>
            <a:r>
              <a:rPr lang="sl-SI" dirty="0" smtClean="0"/>
              <a:t>t.j.</a:t>
            </a:r>
            <a:r>
              <a:rPr lang="en-US" dirty="0" smtClean="0"/>
              <a:t>, </a:t>
            </a:r>
            <a:r>
              <a:rPr lang="sl-SI" dirty="0" smtClean="0"/>
              <a:t>rast sorazmerno z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sl-SI" dirty="0" smtClean="0"/>
              <a:t>označuje red rasti, kjer zanemarimo počasneje rastoče člene in konstantne faktorje.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sl-SI" dirty="0" smtClean="0"/>
              <a:t> </a:t>
            </a:r>
            <a:endParaRPr lang="en-US" dirty="0" smtClean="0"/>
          </a:p>
        </p:txBody>
      </p:sp>
      <p:sp>
        <p:nvSpPr>
          <p:cNvPr id="2560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54D848D-F63E-4F48-A9D3-6AB8C340D744}" type="slidenum">
              <a:rPr lang="sl-SI" smtClean="0"/>
              <a:pPr eaLnBrk="1" hangingPunct="1"/>
              <a:t>7</a:t>
            </a:fld>
            <a:endParaRPr lang="sl-SI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249238"/>
            <a:ext cx="7556500" cy="425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i="1" smtClean="0"/>
              <a:t>O</a:t>
            </a:r>
            <a:r>
              <a:rPr lang="en-US" smtClean="0"/>
              <a:t>-notat</a:t>
            </a:r>
            <a:r>
              <a:rPr lang="sl-SI" smtClean="0"/>
              <a:t>acija</a:t>
            </a:r>
            <a:endParaRPr lang="en-US" smtClean="0"/>
          </a:p>
        </p:txBody>
      </p:sp>
      <p:sp>
        <p:nvSpPr>
          <p:cNvPr id="400387" name="Rectangle 3"/>
          <p:cNvSpPr>
            <a:spLocks noGrp="1" noChangeArrowheads="1"/>
          </p:cNvSpPr>
          <p:nvPr>
            <p:ph idx="1"/>
          </p:nvPr>
        </p:nvSpPr>
        <p:spPr>
          <a:xfrm>
            <a:off x="719138" y="1422400"/>
            <a:ext cx="8101012" cy="4716463"/>
          </a:xfrm>
        </p:spPr>
        <p:txBody>
          <a:bodyPr/>
          <a:lstStyle/>
          <a:p>
            <a:pPr eaLnBrk="1" hangingPunct="1">
              <a:tabLst>
                <a:tab pos="1905000" algn="l"/>
                <a:tab pos="4762500" algn="l"/>
              </a:tabLst>
            </a:pPr>
            <a:r>
              <a:rPr lang="sl-SI" sz="2400" smtClean="0"/>
              <a:t>Nekaj značilnih časovnih zahtevnosti</a:t>
            </a:r>
            <a:r>
              <a:rPr lang="en-US" sz="2400" smtClean="0"/>
              <a:t>: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i="1" smtClean="0"/>
              <a:t>	O</a:t>
            </a:r>
            <a:r>
              <a:rPr lang="en-US" sz="2400" smtClean="0"/>
              <a:t>(1)	</a:t>
            </a:r>
            <a:r>
              <a:rPr lang="sl-SI" sz="2400" smtClean="0"/>
              <a:t>	</a:t>
            </a:r>
            <a:r>
              <a:rPr lang="sl-SI" sz="2400" b="1" smtClean="0"/>
              <a:t>ko</a:t>
            </a:r>
            <a:r>
              <a:rPr lang="en-US" sz="2400" b="1" smtClean="0"/>
              <a:t>nstant</a:t>
            </a:r>
            <a:r>
              <a:rPr lang="sl-SI" sz="2400" b="1" smtClean="0"/>
              <a:t>na</a:t>
            </a:r>
            <a:r>
              <a:rPr lang="en-US" sz="2400" i="1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	</a:t>
            </a:r>
            <a:endParaRPr lang="sl-SI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(log 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logaritmi</a:t>
            </a:r>
            <a:r>
              <a:rPr lang="sl-SI" sz="2400" b="1" smtClean="0"/>
              <a:t>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endParaRPr lang="en-US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linear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 </a:t>
            </a:r>
            <a:r>
              <a:rPr lang="en-US" sz="2400" smtClean="0"/>
              <a:t>log 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en-US" sz="2400" b="1" smtClean="0"/>
              <a:t>log linear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endParaRPr lang="en-US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baseline="30000" smtClean="0"/>
              <a:t>2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sl-SI" sz="2400" b="1" smtClean="0"/>
              <a:t>kva</a:t>
            </a:r>
            <a:r>
              <a:rPr lang="en-US" sz="2400" b="1" smtClean="0"/>
              <a:t>drati</a:t>
            </a:r>
            <a:r>
              <a:rPr lang="sl-SI" sz="2400" b="1" smtClean="0"/>
              <a:t>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	</a:t>
            </a:r>
            <a:endParaRPr lang="sl-SI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baseline="30000" smtClean="0"/>
              <a:t>3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sl-SI" sz="2400" b="1" smtClean="0"/>
              <a:t>kubična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(2</a:t>
            </a:r>
            <a:r>
              <a:rPr lang="en-US" sz="2400" i="1" baseline="30000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e</a:t>
            </a:r>
            <a:r>
              <a:rPr lang="sl-SI" sz="2400" b="1" smtClean="0"/>
              <a:t>ks</a:t>
            </a:r>
            <a:r>
              <a:rPr lang="en-US" sz="2400" b="1" smtClean="0"/>
              <a:t>ponent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36259F0-5C14-4901-BCF4-3B873F5C3A69}" type="slidenum">
              <a:rPr lang="sl-SI" smtClean="0"/>
              <a:pPr eaLnBrk="1" hangingPunct="1"/>
              <a:t>8</a:t>
            </a:fld>
            <a:endParaRPr lang="sl-SI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62800" y="6619875"/>
            <a:ext cx="1981200" cy="476250"/>
          </a:xfrm>
        </p:spPr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pic>
        <p:nvPicPr>
          <p:cNvPr id="5122" name="Picture 2" descr="https://cdn-images-1.medium.com/max/720/1*tXDAZzUr_Iijsc1kSTtzx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72816"/>
            <a:ext cx="806489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47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7.0&quot;&gt;&lt;object type=&quot;1&quot; unique_id=&quot;10001&quot;&gt;&lt;object type=&quot;2&quot; unique_id=&quot;10189&quot;&gt;&lt;object type=&quot;3&quot; unique_id=&quot;10200&quot;&gt;&lt;property id=&quot;20148&quot; value=&quot;5&quot;/&gt;&lt;property id=&quot;20300&quot; value=&quot;Slide 1 - &amp;quot;Prostorska in časovna zahtevnost&amp;quot;&quot;/&gt;&lt;property id=&quot;20307&quot; value=&quot;256&quot;/&gt;&lt;/object&gt;&lt;object type=&quot;3&quot; unique_id=&quot;10201&quot;&gt;&lt;property id=&quot;20148&quot; value=&quot;5&quot;/&gt;&lt;property id=&quot;20300&quot; value=&quot;Slide 2 - &amp;quot;Učinkovitost&amp;quot;&quot;/&gt;&lt;property id=&quot;20307&quot; value=&quot;257&quot;/&gt;&lt;/object&gt;&lt;object type=&quot;3&quot; unique_id=&quot;10202&quot;&gt;&lt;property id=&quot;20148&quot; value=&quot;5&quot;/&gt;&lt;property id=&quot;20300&quot; value=&quot;Slide 5 - &amp;quot;Vpliv velikost problema&amp;quot;&quot;/&gt;&lt;property id=&quot;20307&quot; value=&quot;377&quot;/&gt;&lt;/object&gt;&lt;object type=&quot;3&quot; unique_id=&quot;10203&quot;&gt;&lt;property id=&quot;20148&quot; value=&quot;5&quot;/&gt;&lt;property id=&quot;20300&quot; value=&quot;Slide 8 - &amp;quot;Časovna učinkovitost: kako jo ugotoviti&amp;quot;&quot;/&gt;&lt;property id=&quot;20307&quot; value=&quot;375&quot;/&gt;&lt;/object&gt;&lt;object type=&quot;3&quot; unique_id=&quot;10204&quot;&gt;&lt;property id=&quot;20148&quot; value=&quot;5&quot;/&gt;&lt;property id=&quot;20300&quot; value=&quot;Slide 7 - &amp;quot;Merjenje časa&amp;quot;&quot;/&gt;&lt;property id=&quot;20307&quot; value=&quot;376&quot;/&gt;&lt;/object&gt;&lt;object type=&quot;3&quot; unique_id=&quot;10205&quot;&gt;&lt;property id=&quot;20148&quot; value=&quot;5&quot;/&gt;&lt;property id=&quot;20300&quot; value=&quot;Slide 9 - &amp;quot;Analiza časovne zahtevnosti&amp;quot;&quot;/&gt;&lt;property id=&quot;20307&quot; value=&quot;337&quot;/&gt;&lt;/object&gt;&lt;object type=&quot;3&quot; unique_id=&quot;10206&quot;&gt;&lt;property id=&quot;20148&quot; value=&quot;5&quot;/&gt;&lt;property id=&quot;20300&quot; value=&quot;Slide 10 - &amp;quot;Prostorska in časovna zahtevnost&amp;quot;&quot;/&gt;&lt;property id=&quot;20307&quot; value=&quot;378&quot;/&gt;&lt;/object&gt;&lt;object type=&quot;3&quot; unique_id=&quot;10207&quot;&gt;&lt;property id=&quot;20148&quot; value=&quot;5&quot;/&gt;&lt;property id=&quot;20300&quot; value=&quot;Slide 11 - &amp;quot;O-notacija&amp;quot;&quot;/&gt;&lt;property id=&quot;20307&quot; value=&quot;379&quot;/&gt;&lt;/object&gt;&lt;object type=&quot;3&quot; unique_id=&quot;10222&quot;&gt;&lt;property id=&quot;20148&quot; value=&quot;5&quot;/&gt;&lt;property id=&quot;20300&quot; value=&quot;Slide 12 - &amp;quot;O-notatacija&amp;quot;&quot;/&gt;&lt;property id=&quot;20307&quot; value=&quot;275&quot;/&gt;&lt;/object&gt;&lt;object type=&quot;3&quot; unique_id=&quot;10223&quot;&gt;&lt;property id=&quot;20148&quot; value=&quot;5&quot;/&gt;&lt;property id=&quot;20300&quot; value=&quot;Slide 14 - &amp;quot;Obsežnost nalog (predpostavimo, da je zahtevnost točno taka in ne le tega reda)&amp;quot;&quot;/&gt;&lt;property id=&quot;20307&quot; value=&quot;311&quot;/&gt;&lt;/object&gt;&lt;object type=&quot;3&quot; unique_id=&quot;10224&quot;&gt;&lt;property id=&quot;20148&quot; value=&quot;5&quot;/&gt;&lt;property id=&quot;20300&quot; value=&quot;Slide 15 - &amp;quot;Hitrost računalnika&amp;quot;&quot;/&gt;&lt;property id=&quot;20307&quot; value=&quot;312&quot;/&gt;&lt;/object&gt;&lt;object type=&quot;3&quot; unique_id=&quot;10225&quot;&gt;&lt;property id=&quot;20148&quot; value=&quot;5&quot;/&gt;&lt;property id=&quot;20300&quot; value=&quot;Slide 16 - &amp;quot;Hitrost računalnika&amp;quot;&quot;/&gt;&lt;property id=&quot;20307&quot; value=&quot;382&quot;/&gt;&lt;/object&gt;&lt;object type=&quot;3&quot; unique_id=&quot;10226&quot;&gt;&lt;property id=&quot;20148&quot; value=&quot;5&quot;/&gt;&lt;property id=&quot;20300&quot; value=&quot;Slide 17 - &amp;quot;Hitrost računalnika&amp;quot;&quot;/&gt;&lt;property id=&quot;20307&quot; value=&quot;383&quot;/&gt;&lt;/object&gt;&lt;object type=&quot;3&quot; unique_id=&quot;10227&quot;&gt;&lt;property id=&quot;20148&quot; value=&quot;5&quot;/&gt;&lt;property id=&quot;20300&quot; value=&quot;Slide 21 - &amp;quot;Ali eksponentni problemi obstajajo?&amp;quot;&quot;/&gt;&lt;property id=&quot;20307&quot; value=&quot;317&quot;/&gt;&lt;/object&gt;&lt;object type=&quot;3&quot; unique_id=&quot;10228&quot;&gt;&lt;property id=&quot;20148&quot; value=&quot;5&quot;/&gt;&lt;property id=&quot;20300&quot; value=&quot;Slide 22 - &amp;quot;Naivni pristop je običajno prenaiven!&amp;quot;&quot;/&gt;&lt;property id=&quot;20307&quot; value=&quot;334&quot;/&gt;&lt;/object&gt;&lt;object type=&quot;3&quot; unique_id=&quot;10229&quot;&gt;&lt;property id=&quot;20148&quot; value=&quot;5&quot;/&gt;&lt;property id=&quot;20300&quot; value=&quot;Slide 23 - &amp;quot;Naivni pristop je običajno prenaiven!&amp;quot;&quot;/&gt;&lt;property id=&quot;20307&quot; value=&quot;335&quot;/&gt;&lt;/object&gt;&lt;object type=&quot;3&quot; unique_id=&quot;10230&quot;&gt;&lt;property id=&quot;20148&quot; value=&quot;5&quot;/&gt;&lt;property id=&quot;20300&quot; value=&quot;Slide 24 - &amp;quot;Kaj nam pove časovna zahtevnost?&amp;quot;&quot;/&gt;&lt;property id=&quot;20307&quot; value=&quot;318&quot;/&gt;&lt;/object&gt;&lt;object type=&quot;3&quot; unique_id=&quot;10231&quot;&gt;&lt;property id=&quot;20148&quot; value=&quot;5&quot;/&gt;&lt;property id=&quot;20300&quot; value=&quot;Slide 25 - &amp;quot;Kaj nam torej pove časovna zahtevnost?&amp;quot;&quot;/&gt;&lt;property id=&quot;20307&quot; value=&quot;319&quot;/&gt;&lt;/object&gt;&lt;object type=&quot;3&quot; unique_id=&quot;10232&quot;&gt;&lt;property id=&quot;20148&quot; value=&quot;5&quot;/&gt;&lt;property id=&quot;20300&quot; value=&quot;Slide 26 - &amp;quot;Kaj nam pove časovna zahtevnost?&amp;quot;&quot;/&gt;&lt;property id=&quot;20307&quot; value=&quot;336&quot;/&gt;&lt;/object&gt;&lt;object type=&quot;3&quot; unique_id=&quot;10464&quot;&gt;&lt;property id=&quot;20148&quot; value=&quot;5&quot;/&gt;&lt;property id=&quot;20300&quot; value=&quot;Slide 27 - &amp;quot;Prostorska zahtevnost&amp;quot;&quot;/&gt;&lt;property id=&quot;20307&quot; value=&quot;385&quot;/&gt;&lt;/object&gt;&lt;object type=&quot;3&quot; unique_id=&quot;11416&quot;&gt;&lt;property id=&quot;20148&quot; value=&quot;5&quot;/&gt;&lt;property id=&quot;20300&quot; value=&quot;Slide 3 - &amp;quot;Časovna zahtevnost&amp;quot;&quot;/&gt;&lt;property id=&quot;20307&quot; value=&quot;386&quot;/&gt;&lt;/object&gt;&lt;object type=&quot;3&quot; unique_id=&quot;11417&quot;&gt;&lt;property id=&quot;20148&quot; value=&quot;5&quot;/&gt;&lt;property id=&quot;20300&quot; value=&quot;Slide 4 - &amp;quot;Težave z merjenjem&amp;quot;&quot;/&gt;&lt;property id=&quot;20307&quot; value=&quot;387&quot;/&gt;&lt;/object&gt;&lt;object type=&quot;3&quot; unique_id=&quot;11418&quot;&gt;&lt;property id=&quot;20148&quot; value=&quot;5&quot;/&gt;&lt;property id=&quot;20300&quot; value=&quot;Slide 6 - &amp;quot;Tri zahtevnosti&amp;quot;&quot;/&gt;&lt;property id=&quot;20307&quot; value=&quot;388&quot;/&gt;&lt;/object&gt;&lt;object type=&quot;3&quot; unique_id=&quot;11419&quot;&gt;&lt;property id=&quot;20148&quot; value=&quot;5&quot;/&gt;&lt;property id=&quot;20300&quot; value=&quot;Slide 13 - &amp;quot;Še enkrat o treh zahtevnostih&amp;quot;&quot;/&gt;&lt;property id=&quot;20307&quot; value=&quot;389&quot;/&gt;&lt;/object&gt;&lt;object type=&quot;3&quot; unique_id=&quot;11700&quot;&gt;&lt;property id=&quot;20148&quot; value=&quot;5&quot;/&gt;&lt;property id=&quot;20300&quot; value=&quot;Slide 18 - &amp;quot;Iz članka J. Bentley, Algorithm design techniques&amp;#x0D;&amp;#x0A;CACM 27 (1984), 9, 865 - 871 &amp;quot;&quot;/&gt;&lt;property id=&quot;20307&quot; value=&quot;390&quot;/&gt;&lt;/object&gt;&lt;object type=&quot;3&quot; unique_id=&quot;11701&quot;&gt;&lt;property id=&quot;20148&quot; value=&quot;5&quot;/&gt;&lt;property id=&quot;20300&quot; value=&quot;Slide 19 - &amp;quot;Iz članka J. Bentley, Algorithm design techniques&amp;#x0D;&amp;#x0A;CACM 27 (1984), 9, 865 - 871 &amp;quot;&quot;/&gt;&lt;property id=&quot;20307&quot; value=&quot;391&quot;/&gt;&lt;/object&gt;&lt;object type=&quot;3&quot; unique_id=&quot;11702&quot;&gt;&lt;property id=&quot;20148&quot; value=&quot;5&quot;/&gt;&lt;property id=&quot;20300&quot; value=&quot;Slide 20 - &amp;quot;Iz članka J. Bentley, Algorithm design techniques&amp;#x0D;&amp;#x0A;CACM 27 (1984), 9, 865 - 871 &amp;quot;&quot;/&gt;&lt;property id=&quot;20307&quot; value=&quot;392&quot;/&gt;&lt;/object&gt;&lt;/object&gt;&lt;object type=&quot;8&quot; unique_id=&quot;10277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2234</TotalTime>
  <Words>1242</Words>
  <Application>Microsoft Office PowerPoint</Application>
  <PresentationFormat>On-screen Show (4:3)</PresentationFormat>
  <Paragraphs>289</Paragraphs>
  <Slides>25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Rockwell</vt:lpstr>
      <vt:lpstr>Rockwell Condensed</vt:lpstr>
      <vt:lpstr>Times New Roman</vt:lpstr>
      <vt:lpstr>Verdana</vt:lpstr>
      <vt:lpstr>Wingdings</vt:lpstr>
      <vt:lpstr>Wood Type</vt:lpstr>
      <vt:lpstr>Document</vt:lpstr>
      <vt:lpstr>   KDO JE NAJBOLJŠI</vt:lpstr>
      <vt:lpstr>Učinkovitost</vt:lpstr>
      <vt:lpstr>Časovna zahtevnost</vt:lpstr>
      <vt:lpstr>Analiza algoritma</vt:lpstr>
      <vt:lpstr>Prostorska in časovna zahtevnost</vt:lpstr>
      <vt:lpstr>Stopnja rasti</vt:lpstr>
      <vt:lpstr>O-notacija</vt:lpstr>
      <vt:lpstr>O-notatacija</vt:lpstr>
      <vt:lpstr>PowerPoint Presentation</vt:lpstr>
      <vt:lpstr>Zakaj je ČZ pomembna</vt:lpstr>
      <vt:lpstr>1962</vt:lpstr>
      <vt:lpstr>Ocenimo čas </vt:lpstr>
      <vt:lpstr>Ocenimo čas </vt:lpstr>
      <vt:lpstr>Ocenimo čas </vt:lpstr>
      <vt:lpstr>Ocenimo čas </vt:lpstr>
      <vt:lpstr>In naš problem</vt:lpstr>
      <vt:lpstr>Hitrost računalnika</vt:lpstr>
      <vt:lpstr>Iz članka J. Bentley, Algorithm design techniques CACM 27 (1984), 9, 865 - 871 </vt:lpstr>
      <vt:lpstr>Iz članka J. Bentley, Algorithm design techniques CACM 27 (1984), 9, 865 - 871 </vt:lpstr>
      <vt:lpstr>Kaj nam pove časovna zahtevnost?</vt:lpstr>
      <vt:lpstr>Kaj nam pove časovna zahtevnost?</vt:lpstr>
      <vt:lpstr>Kaj nam torej pove časovna zahtevnost?</vt:lpstr>
      <vt:lpstr>Kaj nam pove časovna zahtevnost?</vt:lpstr>
      <vt:lpstr>Prostorska zahtevnost</vt:lpstr>
      <vt:lpstr>Tri zahtevnosti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106</cp:revision>
  <dcterms:created xsi:type="dcterms:W3CDTF">2001-11-26T12:48:07Z</dcterms:created>
  <dcterms:modified xsi:type="dcterms:W3CDTF">2022-04-20T16:49:17Z</dcterms:modified>
</cp:coreProperties>
</file>