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5" r:id="rId17"/>
    <p:sldId id="270" r:id="rId18"/>
    <p:sldId id="271" r:id="rId19"/>
    <p:sldId id="272" r:id="rId20"/>
  </p:sldIdLst>
  <p:sldSz cx="9144000" cy="6858000" type="screen4x3"/>
  <p:notesSz cx="7099300" cy="10234613"/>
  <p:custDataLst>
    <p:tags r:id="rId22"/>
  </p:custDataLst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486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0600" y="768350"/>
            <a:ext cx="5114925" cy="38338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6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46150" y="4860925"/>
            <a:ext cx="5203825" cy="460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noProof="0" smtClean="0"/>
          </a:p>
        </p:txBody>
      </p:sp>
      <p:sp>
        <p:nvSpPr>
          <p:cNvPr id="20488" name="Text Box 7"/>
          <p:cNvSpPr txBox="1">
            <a:spLocks noChangeArrowheads="1"/>
          </p:cNvSpPr>
          <p:nvPr/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3438"/>
            <a:ext cx="3073400" cy="50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b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3E3C264E-20A8-4992-917F-ECFBA0391C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051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3E747D71-B090-445E-96DA-E1F21D7AF507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1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70CF4CF6-8E4A-4E51-A6EE-E4A4E45D3E24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16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6591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C7DE527A-4F28-413B-86A4-AAA515918A13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17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2EB89F7E-420B-4DBE-880F-E3C65B861331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18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E721E91A-9AB2-42B8-8487-0BB7E7F7BE62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19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EA432D95-6EC0-41E0-86A1-6898ADFC9A81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2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E91DFE59-83FA-4DDB-BBF3-775B5BA6C938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3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D82FE3C7-EA37-4DD3-B2FF-5FCD56CCC761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4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6ACC84F0-9290-4E6F-BC95-C36C184FA427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5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D1987D4B-971A-4DB1-AE66-8E0FA9535974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9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5D3F1F90-5759-4F15-A1E8-8447FA82C61D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10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214DF89A-3875-4679-9A8A-D496A6235149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12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8" tIns="49524" rIns="99048" bIns="49524" anchor="b"/>
          <a:lstStyle>
            <a:lvl1pPr defTabSz="990600"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defTabSz="990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ClrTx/>
              <a:buSzTx/>
              <a:buFontTx/>
              <a:buNone/>
            </a:pPr>
            <a:fld id="{70CF4CF6-8E4A-4E51-A6EE-E4A4E45D3E24}" type="slidenum">
              <a:rPr lang="en-GB" sz="1300">
                <a:solidFill>
                  <a:schemeClr val="tx1"/>
                </a:solidFill>
                <a:latin typeface="Times New Roman" pitchFamily="18" charset="0"/>
              </a:rPr>
              <a:pPr algn="r" eaLnBrk="1" hangingPunct="1">
                <a:buClrTx/>
                <a:buSzTx/>
                <a:buFontTx/>
                <a:buNone/>
              </a:pPr>
              <a:t>15</a:t>
            </a:fld>
            <a:endParaRPr lang="en-GB" sz="13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48" tIns="49524" rIns="99048" bIns="49524"/>
          <a:lstStyle/>
          <a:p>
            <a:pPr defTabSz="914400" eaLnBrk="1" hangingPunct="1"/>
            <a:endParaRPr lang="sl-S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63860-A34C-456D-9CCA-04CDD9A660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0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4478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6D18D-D1F2-42AD-80CA-A30B9B5A1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ACD6A-62A2-4A43-B377-939C5CFC4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15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26E5BD9F-8DF2-4378-B944-97F895C56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 txBox="1">
            <a:spLocks noGrp="1" noChangeArrowheads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41581081-4389-44C6-B3DC-C1E76F58C350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990600"/>
            <a:ext cx="7772400" cy="1371600"/>
          </a:xfrm>
        </p:spPr>
        <p:txBody>
          <a:bodyPr bIns="45720"/>
          <a:lstStyle/>
          <a:p>
            <a:pPr eaLnBrk="1" hangingPunct="1"/>
            <a:r>
              <a:rPr lang="sl-SI" sz="4100" smtClean="0"/>
              <a:t>Sklad</a:t>
            </a:r>
            <a:endParaRPr lang="en-GB" sz="4100" smtClean="0"/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70063" y="3341688"/>
            <a:ext cx="6810375" cy="1450975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sl-SI" sz="2400" smtClean="0"/>
              <a:t>Nekaj primerov uporabe</a:t>
            </a:r>
            <a:endParaRPr lang="en-GB" sz="2400" smtClean="0"/>
          </a:p>
        </p:txBody>
      </p:sp>
      <p:sp>
        <p:nvSpPr>
          <p:cNvPr id="7" name="Date Placeholder 6"/>
          <p:cNvSpPr txBox="1">
            <a:spLocks noGrp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8" name="Footer Placeholder 7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606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6" name="Footer Placeholder 5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Slide Number Placeholder 6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F2D8CF4E-2BEC-43D5-91F6-5D3ECFCB5BED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10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Matrično množenje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50825" y="1341438"/>
            <a:ext cx="4238625" cy="5040312"/>
          </a:xfrm>
        </p:spPr>
        <p:txBody>
          <a:bodyPr/>
          <a:lstStyle/>
          <a:p>
            <a:pPr marL="469900" indent="-469900" eaLnBrk="1" hangingPunct="1">
              <a:lnSpc>
                <a:spcPct val="80000"/>
              </a:lnSpc>
            </a:pPr>
            <a:r>
              <a:rPr lang="sl-SI" sz="1300" smtClean="0"/>
              <a:t>Dane so matrike in njihove dimenzije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A 50 10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B 10 20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C 20 5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D 30 35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E 35 15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F 15 5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G 5 10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H 10 20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I 20 25 </a:t>
            </a:r>
          </a:p>
          <a:p>
            <a:pPr marL="469900" indent="-469900" eaLnBrk="1" hangingPunct="1">
              <a:lnSpc>
                <a:spcPct val="80000"/>
              </a:lnSpc>
            </a:pPr>
            <a:r>
              <a:rPr lang="sl-SI" sz="1300" smtClean="0"/>
              <a:t>Zanima nas, </a:t>
            </a:r>
            <a:r>
              <a:rPr lang="sl-SI" sz="1300" b="1" smtClean="0"/>
              <a:t>koliko</a:t>
            </a:r>
            <a:r>
              <a:rPr lang="sl-SI" sz="1300" smtClean="0"/>
              <a:t> operacij je potrebnih za izračun matričnega izraza s samimi množenji. Vrstni red je </a:t>
            </a:r>
            <a:r>
              <a:rPr lang="sl-SI" sz="1500" b="1" smtClean="0"/>
              <a:t>že podan</a:t>
            </a:r>
            <a:r>
              <a:rPr lang="sl-SI" sz="1300" smtClean="0"/>
              <a:t> z oklepaji (ki so pravilno postavljeni!)</a:t>
            </a:r>
          </a:p>
          <a:p>
            <a:pPr marL="469900" indent="-469900" eaLnBrk="1" hangingPunct="1">
              <a:lnSpc>
                <a:spcPct val="80000"/>
              </a:lnSpc>
            </a:pPr>
            <a:r>
              <a:rPr lang="sl-SI" sz="1300" smtClean="0"/>
              <a:t>Izrazi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A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(AB)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(AC)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(A(BC))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((AB)C)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(((((DE)F)G)H)I)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(D(E(F(G(HI)))))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200" smtClean="0"/>
              <a:t>((D(EF))((GH)I)) </a:t>
            </a:r>
          </a:p>
        </p:txBody>
      </p:sp>
      <p:sp>
        <p:nvSpPr>
          <p:cNvPr id="11271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876800" y="1447800"/>
            <a:ext cx="3810000" cy="4572000"/>
          </a:xfrm>
        </p:spPr>
        <p:txBody>
          <a:bodyPr/>
          <a:lstStyle/>
          <a:p>
            <a:pPr marL="469900" indent="-469900" eaLnBrk="1" hangingPunct="1"/>
            <a:r>
              <a:rPr lang="sl-SI" sz="2200" smtClean="0"/>
              <a:t>Pričakovani odgovori</a:t>
            </a:r>
          </a:p>
          <a:p>
            <a:pPr marL="908050" lvl="1" indent="-436563" eaLnBrk="1" hangingPunct="1"/>
            <a:r>
              <a:rPr lang="sl-SI" sz="2000" smtClean="0"/>
              <a:t>0 </a:t>
            </a:r>
          </a:p>
          <a:p>
            <a:pPr marL="908050" lvl="1" indent="-436563" eaLnBrk="1" hangingPunct="1"/>
            <a:r>
              <a:rPr lang="sl-SI" sz="2000" smtClean="0"/>
              <a:t>10000 </a:t>
            </a:r>
          </a:p>
          <a:p>
            <a:pPr marL="908050" lvl="1" indent="-436563" eaLnBrk="1" hangingPunct="1"/>
            <a:r>
              <a:rPr lang="sl-SI" sz="2000" smtClean="0"/>
              <a:t>Error </a:t>
            </a:r>
            <a:r>
              <a:rPr lang="sl-SI" sz="1600" smtClean="0"/>
              <a:t>(dimenzije niso oK) </a:t>
            </a:r>
          </a:p>
          <a:p>
            <a:pPr marL="908050" lvl="1" indent="-436563" eaLnBrk="1" hangingPunct="1"/>
            <a:r>
              <a:rPr lang="sl-SI" sz="2000" smtClean="0"/>
              <a:t>3500 </a:t>
            </a:r>
          </a:p>
          <a:p>
            <a:pPr marL="908050" lvl="1" indent="-436563" eaLnBrk="1" hangingPunct="1"/>
            <a:r>
              <a:rPr lang="sl-SI" sz="2000" smtClean="0"/>
              <a:t>15000 </a:t>
            </a:r>
          </a:p>
          <a:p>
            <a:pPr marL="908050" lvl="1" indent="-436563" eaLnBrk="1" hangingPunct="1"/>
            <a:r>
              <a:rPr lang="sl-SI" sz="2000" smtClean="0"/>
              <a:t>40500 </a:t>
            </a:r>
          </a:p>
          <a:p>
            <a:pPr marL="908050" lvl="1" indent="-436563" eaLnBrk="1" hangingPunct="1"/>
            <a:r>
              <a:rPr lang="sl-SI" sz="2000" smtClean="0"/>
              <a:t>47500 </a:t>
            </a:r>
          </a:p>
          <a:p>
            <a:pPr marL="908050" lvl="1" indent="-436563" eaLnBrk="1" hangingPunct="1"/>
            <a:r>
              <a:rPr lang="sl-SI" sz="2000" smtClean="0"/>
              <a:t>15125 </a:t>
            </a:r>
          </a:p>
          <a:p>
            <a:pPr marL="469900" indent="-469900" eaLnBrk="1" hangingPunct="1"/>
            <a:r>
              <a:rPr lang="sl-SI" sz="2200" smtClean="0"/>
              <a:t>Naloga: </a:t>
            </a:r>
          </a:p>
          <a:p>
            <a:pPr marL="908050" lvl="1" indent="-436563" eaLnBrk="1" hangingPunct="1"/>
            <a:r>
              <a:rPr lang="sl-SI" sz="2000" smtClean="0"/>
              <a:t>Za dani izraz izračunaj število potrebnih množenj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build="p" bldLvl="5"/>
      <p:bldP spid="11271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108CAA08-6BCF-43CB-ACDE-FAFD64F4891D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11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Kako?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9900" indent="-469900" eaLnBrk="1" hangingPunct="1"/>
            <a:r>
              <a:rPr lang="sl-SI" smtClean="0"/>
              <a:t>Oklepaji "diktirajo" množenje</a:t>
            </a:r>
          </a:p>
          <a:p>
            <a:pPr marL="908050" lvl="1" indent="-436563" eaLnBrk="1" hangingPunct="1"/>
            <a:r>
              <a:rPr lang="sl-SI" smtClean="0"/>
              <a:t>Pravzaprav so (ker so oklepaji prav) pomembni le zaklepaji</a:t>
            </a:r>
          </a:p>
          <a:p>
            <a:pPr marL="908050" lvl="1" indent="-436563" eaLnBrk="1" hangingPunct="1"/>
            <a:r>
              <a:rPr lang="sl-SI" smtClean="0"/>
              <a:t>Ko pride do zaklepaja, se mora nekaj zmnožiti</a:t>
            </a:r>
          </a:p>
          <a:p>
            <a:pPr marL="1304925" lvl="2" indent="-395288" eaLnBrk="1" hangingPunct="1"/>
            <a:r>
              <a:rPr lang="sl-SI" smtClean="0"/>
              <a:t>Kaj? Najbolj "sveži" matriki:</a:t>
            </a:r>
          </a:p>
          <a:p>
            <a:pPr marL="1693863" lvl="3" indent="-387350" eaLnBrk="1" hangingPunct="1"/>
            <a:r>
              <a:rPr lang="sl-SI" sz="1800" smtClean="0"/>
              <a:t>Sklad za hranjenje</a:t>
            </a:r>
          </a:p>
          <a:p>
            <a:pPr marL="1304925" lvl="2" indent="-395288" eaLnBrk="1" hangingPunct="1"/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28956FB2-E2E4-4C4E-AE38-2B457C6BD412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12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Matrično množenje - ideja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9900" indent="-469900" eaLnBrk="1" hangingPunct="1"/>
            <a:r>
              <a:rPr lang="sl-SI" sz="2400" smtClean="0"/>
              <a:t>Sklad za hranjenje</a:t>
            </a:r>
          </a:p>
          <a:p>
            <a:pPr marL="469900" indent="-469900" eaLnBrk="1" hangingPunct="1"/>
            <a:r>
              <a:rPr lang="sl-SI" sz="2400" smtClean="0"/>
              <a:t>( : nič</a:t>
            </a:r>
          </a:p>
          <a:p>
            <a:pPr marL="469900" indent="-469900" eaLnBrk="1" hangingPunct="1"/>
            <a:r>
              <a:rPr lang="sl-SI" sz="2400" smtClean="0"/>
              <a:t>A, B, C, ...: vstavi dimenzije matrike v sklad</a:t>
            </a:r>
          </a:p>
          <a:p>
            <a:pPr marL="469900" indent="-469900" eaLnBrk="1" hangingPunct="1"/>
            <a:r>
              <a:rPr lang="sl-SI" sz="2400" smtClean="0"/>
              <a:t>) : vzamemo dve matriki iz sklada, “izvedemo množenje”</a:t>
            </a:r>
          </a:p>
          <a:p>
            <a:pPr marL="908050" lvl="1" indent="-436563" eaLnBrk="1" hangingPunct="1"/>
            <a:r>
              <a:rPr lang="sl-SI" sz="2700" smtClean="0"/>
              <a:t>Če ne gre: error</a:t>
            </a:r>
          </a:p>
          <a:p>
            <a:pPr marL="908050" lvl="1" indent="-436563" eaLnBrk="1" hangingPunct="1"/>
            <a:r>
              <a:rPr lang="sl-SI" sz="2700" smtClean="0"/>
              <a:t>Če gre: </a:t>
            </a:r>
          </a:p>
          <a:p>
            <a:pPr marL="1304925" lvl="2" indent="-395288" eaLnBrk="1" hangingPunct="1"/>
            <a:r>
              <a:rPr lang="sl-SI" sz="2300" smtClean="0"/>
              <a:t>prištejemo število operacij</a:t>
            </a:r>
          </a:p>
          <a:p>
            <a:pPr marL="1304925" lvl="2" indent="-395288" eaLnBrk="1" hangingPunct="1"/>
            <a:r>
              <a:rPr lang="sl-SI" sz="2300" smtClean="0"/>
              <a:t>Vstavimo dimenzije dobljene matrike</a:t>
            </a:r>
          </a:p>
          <a:p>
            <a:pPr marL="469900" indent="-469900" eaLnBrk="1" hangingPunct="1"/>
            <a:r>
              <a:rPr lang="sl-SI" sz="2400" smtClean="0"/>
              <a:t>Ko smo na koncu: rezultat</a:t>
            </a:r>
          </a:p>
          <a:p>
            <a:pPr marL="469900" indent="-469900" eaLnBrk="1" hangingPunct="1"/>
            <a:endParaRPr lang="sl-SI" sz="2400" smtClean="0"/>
          </a:p>
          <a:p>
            <a:pPr marL="908050" lvl="1" indent="-436563" eaLnBrk="1" hangingPunct="1"/>
            <a:endParaRPr lang="sl-SI" sz="1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build="p" bldLvl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9E81EB0A-E3E8-4344-B2C6-D750D8BF046F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13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Algoritem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557338"/>
            <a:ext cx="8316913" cy="5040312"/>
          </a:xfrm>
        </p:spPr>
        <p:txBody>
          <a:bodyPr/>
          <a:lstStyle/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Algoritem steviloMnozenj(izraz, podatki o vel. matrik)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matrike = Sklad.Sklad()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stMnozenj = 0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for znak in izraz : 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if znak je matrika # zapomnimo si dimenzije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matrike.vstavi((st_vrstic matrike znak, st_stolpcev matrike znak))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elif (znak == ')') : # zaklepaj – izvedemo množenje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(v2, s2) = matrike.vrh() # podatki 2. matrike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matrike.odstrani()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(v1, s1) = matrike.vrh() # podatki 1. matrike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matrike.odstrani() 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if (s1 != v2) :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   return ERROR # napačne dimenzije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stMnozenj = stMnozenj + v1 * s1 * s2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# dobljeno matriko (njene dimenzije) damo v sklad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matrike.vstavi((v1,s2))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return stMnozenj</a:t>
            </a:r>
          </a:p>
          <a:p>
            <a:pPr marL="469900" indent="-469900" eaLnBrk="1" hangingPunct="1">
              <a:lnSpc>
                <a:spcPct val="80000"/>
              </a:lnSpc>
              <a:buFont typeface="Wingdings 2" pitchFamily="18" charset="2"/>
              <a:buNone/>
            </a:pPr>
            <a:endParaRPr lang="sl-SI" sz="160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B547BD7D-6C26-48BA-85C9-FD17D1E3DFE6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14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Spremljanje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469900" indent="-469900" eaLnBrk="1" hangingPunct="1">
              <a:lnSpc>
                <a:spcPct val="80000"/>
              </a:lnSpc>
            </a:pPr>
            <a:r>
              <a:rPr lang="sl-SI" sz="1900" smtClean="0"/>
              <a:t>Oglejmo si, kaj se dogaja, če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800" smtClean="0"/>
              <a:t>A 50 10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800" smtClean="0"/>
              <a:t>B 10 20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800" smtClean="0"/>
              <a:t>C 20 5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800" smtClean="0"/>
              <a:t>D 30 35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800" smtClean="0"/>
              <a:t>E 35 15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800" smtClean="0"/>
              <a:t>F 15 5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800" smtClean="0"/>
              <a:t>G 5 10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800" smtClean="0"/>
              <a:t>H 10 20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800" smtClean="0"/>
              <a:t>I 20 25 </a:t>
            </a:r>
          </a:p>
          <a:p>
            <a:pPr marL="908050" lvl="1" indent="-436563" eaLnBrk="1" hangingPunct="1">
              <a:lnSpc>
                <a:spcPct val="80000"/>
              </a:lnSpc>
            </a:pPr>
            <a:endParaRPr lang="sl-SI" sz="1800" smtClean="0"/>
          </a:p>
        </p:txBody>
      </p:sp>
      <p:sp>
        <p:nvSpPr>
          <p:cNvPr id="15367" name="Rectangle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800" smtClean="0"/>
              <a:t>Izrazi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(AB)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(AC)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(A(BC))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((AB)C)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(((((DE)F)G)H)I)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(D(E(F(G(HI)))))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((D(EF))((GH)I)) </a:t>
            </a:r>
          </a:p>
          <a:p>
            <a:pPr eaLnBrk="1" hangingPunct="1">
              <a:lnSpc>
                <a:spcPct val="80000"/>
              </a:lnSpc>
            </a:pPr>
            <a:r>
              <a:rPr lang="sl-SI" sz="1800" smtClean="0"/>
              <a:t>Pričakovani odgovori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0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10000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error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3500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15000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40500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47500 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smtClean="0"/>
              <a:t>15125</a:t>
            </a:r>
          </a:p>
          <a:p>
            <a:pPr>
              <a:lnSpc>
                <a:spcPct val="80000"/>
              </a:lnSpc>
            </a:pPr>
            <a:endParaRPr lang="sl-SI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384BA833-B7B0-4065-9928-5BF43EBFC88E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15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Težave postajenačelnika</a:t>
            </a:r>
            <a:endParaRPr lang="en-GB" smtClean="0"/>
          </a:p>
        </p:txBody>
      </p:sp>
      <p:sp>
        <p:nvSpPr>
          <p:cNvPr id="89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sl-SI" sz="1700" dirty="0" smtClean="0"/>
              <a:t>Janez je postajni načelnik na železniški postaji sredi hribovite postaje. Prostora je tam tako malo, da je na postaji prostora le za slepi tir, ter vhodni in izhodni tir. </a:t>
            </a:r>
            <a:endParaRPr lang="sl-SI" sz="1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l-SI" sz="1700" dirty="0" smtClean="0"/>
              <a:t>Na </a:t>
            </a:r>
            <a:r>
              <a:rPr lang="sl-SI" sz="1700" dirty="0" smtClean="0"/>
              <a:t>postaji se vedno spremeni vrstni red vagonov. Če so vagoni na postajo prišli kot </a:t>
            </a:r>
            <a:r>
              <a:rPr lang="sl-SI" sz="1700" dirty="0" smtClean="0"/>
              <a:t>ABCDEFG, </a:t>
            </a:r>
            <a:r>
              <a:rPr lang="sl-SI" sz="1700" dirty="0" smtClean="0"/>
              <a:t>jih želimo npr. odposlati kot kompozicijo </a:t>
            </a:r>
            <a:r>
              <a:rPr lang="sl-SI" sz="1700" dirty="0" smtClean="0"/>
              <a:t>ACEDFBG ali pa kot ACEBDGF. </a:t>
            </a:r>
            <a:r>
              <a:rPr lang="sl-SI" sz="1700" dirty="0" smtClean="0"/>
              <a:t>Janez vnaprej dobi želeno izhodno kompozicijo. Zanima, če tako preureditev vagonov lahko naredi. </a:t>
            </a:r>
            <a:endParaRPr lang="sl-SI" sz="1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l-SI" sz="1700" dirty="0"/>
              <a:t>Če ne bo šlo, bo takoj javil v centralo, da bodo vlak poslali po drugi poti.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/>
          </a:p>
          <a:p>
            <a:pPr marL="469900" indent="-469900" eaLnBrk="1" hangingPunct="1">
              <a:lnSpc>
                <a:spcPct val="90000"/>
              </a:lnSpc>
            </a:pPr>
            <a:endParaRPr lang="en-GB" sz="17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1916832"/>
            <a:ext cx="2881698" cy="2358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2931" grpId="0" build="p" bldLvl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384BA833-B7B0-4065-9928-5BF43EBFC88E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16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Težave postajenačelnika</a:t>
            </a:r>
            <a:endParaRPr lang="en-GB" smtClean="0"/>
          </a:p>
        </p:txBody>
      </p:sp>
      <p:sp>
        <p:nvSpPr>
          <p:cNvPr id="89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888" y="1738480"/>
            <a:ext cx="7772400" cy="4572000"/>
          </a:xfrm>
        </p:spPr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r>
              <a:rPr lang="sl-SI" sz="1700" dirty="0"/>
              <a:t>Predpostavke: </a:t>
            </a:r>
          </a:p>
          <a:p>
            <a:pPr marL="908050" lvl="1" indent="-436563" eaLnBrk="1" hangingPunct="1">
              <a:lnSpc>
                <a:spcPct val="90000"/>
              </a:lnSpc>
            </a:pPr>
            <a:r>
              <a:rPr lang="sl-SI" sz="1600" dirty="0"/>
              <a:t>Na slepem tiru je dovolj prostora za vse vagone. </a:t>
            </a:r>
          </a:p>
          <a:p>
            <a:pPr marL="908050" lvl="1" indent="-436563" eaLnBrk="1" hangingPunct="1">
              <a:lnSpc>
                <a:spcPct val="90000"/>
              </a:lnSpc>
            </a:pPr>
            <a:r>
              <a:rPr lang="sl-SI" sz="1600" dirty="0"/>
              <a:t>Vagoni se z izhodnega tira ne vračajo na slepi tir </a:t>
            </a:r>
          </a:p>
          <a:p>
            <a:pPr marL="908050" lvl="1" indent="-436563" eaLnBrk="1" hangingPunct="1">
              <a:lnSpc>
                <a:spcPct val="90000"/>
              </a:lnSpc>
            </a:pPr>
            <a:r>
              <a:rPr lang="sl-SI" sz="1600" dirty="0"/>
              <a:t>Vagoni se s slepega tira ne vračajo na vhodni tir.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l-SI" sz="1700" dirty="0" smtClean="0"/>
              <a:t>Zanima nas, </a:t>
            </a:r>
            <a:r>
              <a:rPr lang="sl-SI" sz="1700" dirty="0" smtClean="0"/>
              <a:t>če </a:t>
            </a:r>
            <a:r>
              <a:rPr lang="sl-SI" sz="1700" dirty="0" smtClean="0"/>
              <a:t>se preureditev </a:t>
            </a:r>
            <a:r>
              <a:rPr lang="sl-SI" sz="1700" dirty="0" smtClean="0"/>
              <a:t>vagonov lahko </a:t>
            </a:r>
            <a:r>
              <a:rPr lang="sl-SI" sz="1700" dirty="0" smtClean="0"/>
              <a:t>izvede.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sl-SI" sz="17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l-SI" sz="1700" dirty="0" smtClean="0"/>
              <a:t>Sestavi </a:t>
            </a:r>
            <a:r>
              <a:rPr lang="sl-SI" sz="1700" dirty="0" smtClean="0"/>
              <a:t>program, ki sprejme prihajajočo razporeditev vagonov in želeno izhodno razporeditev in pove, če je ta možna.</a:t>
            </a:r>
          </a:p>
          <a:p>
            <a:pPr marL="469900" indent="-469900" eaLnBrk="1" hangingPunct="1">
              <a:lnSpc>
                <a:spcPct val="90000"/>
              </a:lnSpc>
            </a:pPr>
            <a:endParaRPr lang="en-GB" sz="17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6176" y="1844824"/>
            <a:ext cx="2649542" cy="216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75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2931" grpId="0" build="p" bldLvl="5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7ABC7654-51D8-4D02-8D7F-0578401BE9F3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17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Primer vlaka</a:t>
            </a:r>
            <a:endParaRPr lang="en-GB" smtClean="0"/>
          </a:p>
        </p:txBody>
      </p:sp>
      <p:sp>
        <p:nvSpPr>
          <p:cNvPr id="8949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r>
              <a:rPr lang="sl-SI" smtClean="0"/>
              <a:t>ABC ... Želimo dobiti BCA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sl-SI" smtClean="0"/>
              <a:t>Vagon A zapelje na slepi tir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sl-SI" smtClean="0"/>
              <a:t>Vagon B zapelje na slepi tir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sl-SI" smtClean="0"/>
              <a:t>Vagon B se iz slepega tira premakne na izhodnega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sl-SI" smtClean="0"/>
              <a:t>Vagon C zapelje na slepi tir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sl-SI" smtClean="0"/>
              <a:t>Vagon C se iz slepega tira premakne na izhodnega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sl-SI" smtClean="0"/>
              <a:t>Vagon A se iz slepega tira premakne na izhodnega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4979" grpId="0" build="p" bldLvl="5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8B612F60-AADE-4E08-97BF-7532695782A9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18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Primer vlaka</a:t>
            </a:r>
            <a:endParaRPr lang="en-GB" smtClean="0"/>
          </a:p>
        </p:txBody>
      </p:sp>
      <p:sp>
        <p:nvSpPr>
          <p:cNvPr id="8970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9338" y="1958975"/>
            <a:ext cx="7553325" cy="3732213"/>
          </a:xfrm>
        </p:spPr>
        <p:txBody>
          <a:bodyPr/>
          <a:lstStyle/>
          <a:p>
            <a:pPr marL="469900" indent="-469900" eaLnBrk="1" hangingPunct="1"/>
            <a:r>
              <a:rPr lang="sl-SI" smtClean="0"/>
              <a:t>ABC ... Želimo dobiti CAB</a:t>
            </a:r>
          </a:p>
          <a:p>
            <a:pPr marL="469900" indent="-469900" eaLnBrk="1" hangingPunct="1"/>
            <a:r>
              <a:rPr lang="sl-SI" smtClean="0"/>
              <a:t>Ne gre!</a:t>
            </a:r>
          </a:p>
          <a:p>
            <a:pPr marL="469900" indent="-469900" eaLnBrk="1" hangingPunct="1"/>
            <a:endParaRPr lang="sl-SI" smtClean="0"/>
          </a:p>
          <a:p>
            <a:pPr marL="469900" indent="-469900" eaLnBrk="1" hangingPunct="1"/>
            <a:r>
              <a:rPr lang="sl-SI" smtClean="0"/>
              <a:t>Sestavi algoritem, ki ugotovi, če je iz ene razporeditve mogoče dobiti drugo!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7027" grpId="0" build="p" bldLvl="5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5227C396-DA7B-418D-A9CD-0923BE386ECD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19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Preureditev vlaka</a:t>
            </a:r>
            <a:endParaRPr lang="en-GB" smtClean="0"/>
          </a:p>
        </p:txBody>
      </p:sp>
      <p:sp>
        <p:nvSpPr>
          <p:cNvPr id="899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341438"/>
            <a:ext cx="8355012" cy="4114800"/>
          </a:xfrm>
        </p:spPr>
        <p:txBody>
          <a:bodyPr/>
          <a:lstStyle/>
          <a:p>
            <a:pPr marL="469900" indent="-469900" eaLnBrk="1" hangingPunct="1"/>
            <a:r>
              <a:rPr lang="sl-SI" sz="2000" smtClean="0"/>
              <a:t>Ideja:</a:t>
            </a:r>
          </a:p>
          <a:p>
            <a:pPr marL="908050" lvl="1" indent="-436563" eaLnBrk="1" hangingPunct="1"/>
            <a:r>
              <a:rPr lang="sl-SI" sz="1800" smtClean="0"/>
              <a:t>Vagoni na vhodnem tiru: sklad (prvi vagon je na vrhu)</a:t>
            </a:r>
          </a:p>
          <a:p>
            <a:pPr marL="908050" lvl="1" indent="-436563" eaLnBrk="1" hangingPunct="1"/>
            <a:r>
              <a:rPr lang="sl-SI" sz="1800" smtClean="0"/>
              <a:t>Vagoni na slepem tiru: sklad</a:t>
            </a:r>
          </a:p>
          <a:p>
            <a:pPr marL="908050" lvl="1" indent="-436563" eaLnBrk="1" hangingPunct="1"/>
            <a:r>
              <a:rPr lang="sl-SI" sz="1800" smtClean="0"/>
              <a:t>Željena kompozicija: sklad, kjer je oznaka prvega vagona nove kompozicije na vrhu</a:t>
            </a:r>
          </a:p>
          <a:p>
            <a:pPr marL="469900" indent="-469900" eaLnBrk="1" hangingPunct="1"/>
            <a:r>
              <a:rPr lang="sl-SI" sz="2000" smtClean="0"/>
              <a:t>Simulacija dogajanj</a:t>
            </a:r>
          </a:p>
          <a:p>
            <a:pPr marL="908050" lvl="1" indent="-436563" eaLnBrk="1" hangingPunct="1"/>
            <a:r>
              <a:rPr lang="sl-SI" sz="1800" smtClean="0"/>
              <a:t>Če je na slepem tiru enak vagon, kot ga potrebujemo na izhodnem tiru, ga s slepega tira pošljemo na izhodni tir in na spisku z želeno kompozicijo odstranimo ta vagon </a:t>
            </a:r>
          </a:p>
          <a:p>
            <a:pPr marL="908050" lvl="1" indent="-436563" eaLnBrk="1" hangingPunct="1"/>
            <a:r>
              <a:rPr lang="sl-SI" sz="1800" smtClean="0"/>
              <a:t>Če na slepem tiru ni ustreznega vagona, z vhodnega tira pripeljemo nov vagon na vhodni tir.</a:t>
            </a:r>
          </a:p>
          <a:p>
            <a:pPr marL="908050" lvl="1" indent="-436563" eaLnBrk="1" hangingPunct="1"/>
            <a:r>
              <a:rPr lang="sl-SI" sz="1800" smtClean="0"/>
              <a:t>rekurzija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9075" grpId="0" build="p" bldLvl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447915E1-1CB9-42DD-8C71-F2DCA13C0DF8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2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z="3600" smtClean="0"/>
              <a:t>Pravilnost oklepajev – enostavni primer</a:t>
            </a:r>
          </a:p>
        </p:txBody>
      </p:sp>
      <p:sp>
        <p:nvSpPr>
          <p:cNvPr id="8581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9900" indent="-469900" eaLnBrk="1" hangingPunct="1">
              <a:lnSpc>
                <a:spcPct val="80000"/>
              </a:lnSpc>
            </a:pPr>
            <a:r>
              <a:rPr lang="sl-SI" sz="2800" smtClean="0"/>
              <a:t>V izrazu bi radi preverili, če so oklepaji / (, ) / postavljeni pravilno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2900" smtClean="0">
                <a:latin typeface="Courier New" pitchFamily="49" charset="0"/>
              </a:rPr>
              <a:t>(a + b)(c + (d – a))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2900" smtClean="0">
                <a:latin typeface="Courier New" pitchFamily="49" charset="0"/>
              </a:rPr>
              <a:t>(a + b))w)(c + (d – a))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2900" smtClean="0">
                <a:latin typeface="Courier New" pitchFamily="49" charset="0"/>
              </a:rPr>
              <a:t>(a + b)(w c + d – a))</a:t>
            </a:r>
          </a:p>
          <a:p>
            <a:pPr marL="469900" indent="-469900" eaLnBrk="1" hangingPunct="1">
              <a:lnSpc>
                <a:spcPct val="80000"/>
              </a:lnSpc>
            </a:pPr>
            <a:r>
              <a:rPr lang="sl-SI" sz="2800" smtClean="0"/>
              <a:t>Ideja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2900" smtClean="0"/>
              <a:t>+1 ko naletimo na predklepaj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2900" smtClean="0"/>
              <a:t>- 1 ko naletimo na zaklepaj</a:t>
            </a:r>
          </a:p>
          <a:p>
            <a:pPr marL="469900" indent="-469900" eaLnBrk="1" hangingPunct="1">
              <a:lnSpc>
                <a:spcPct val="80000"/>
              </a:lnSpc>
            </a:pPr>
            <a:r>
              <a:rPr lang="sl-SI" sz="2800" smtClean="0"/>
              <a:t>Kdaj bo ok?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2900" smtClean="0"/>
              <a:t>Na koncu 0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2900" smtClean="0"/>
              <a:t>Ves čas + ali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8115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C1715077-90DF-42B7-B9B9-3CFD84C308F9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3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z="3600" smtClean="0"/>
              <a:t>Pravilnost oklepajev – več različnih</a:t>
            </a:r>
          </a:p>
        </p:txBody>
      </p:sp>
      <p:sp>
        <p:nvSpPr>
          <p:cNvPr id="8601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9900" indent="-469900" eaLnBrk="1" hangingPunct="1"/>
            <a:r>
              <a:rPr lang="sl-SI" smtClean="0"/>
              <a:t>Kaj pa, če je več parov različnih oklepajev:</a:t>
            </a:r>
          </a:p>
          <a:p>
            <a:pPr marL="908050" lvl="1" indent="-436563" eaLnBrk="1" hangingPunct="1"/>
            <a:r>
              <a:rPr lang="sl-SI" smtClean="0"/>
              <a:t>(, ), [, ], &lt;,&gt;, {,}</a:t>
            </a:r>
          </a:p>
          <a:p>
            <a:pPr marL="469900" indent="-469900" eaLnBrk="1" hangingPunct="1"/>
            <a:r>
              <a:rPr lang="sl-SI" smtClean="0"/>
              <a:t>Dva števca?</a:t>
            </a:r>
          </a:p>
          <a:p>
            <a:pPr marL="469900" indent="-469900" eaLnBrk="1" hangingPunct="1"/>
            <a:r>
              <a:rPr lang="sl-SI" smtClean="0"/>
              <a:t>Pozor na pravilno gnezdenje!</a:t>
            </a:r>
          </a:p>
          <a:p>
            <a:pPr marL="908050" lvl="1" indent="-436563" eaLnBrk="1" hangingPunct="1"/>
            <a:r>
              <a:rPr lang="sl-SI" smtClean="0">
                <a:latin typeface="Courier New" pitchFamily="49" charset="0"/>
              </a:rPr>
              <a:t>(a + b)[c + (d – a])</a:t>
            </a:r>
          </a:p>
          <a:p>
            <a:pPr marL="908050" lvl="1" indent="-436563" eaLnBrk="1" hangingPunct="1"/>
            <a:r>
              <a:rPr lang="sl-SI" smtClean="0">
                <a:latin typeface="Courier New" pitchFamily="49" charset="0"/>
              </a:rPr>
              <a:t>([a + b])[c + [d – (a + d)]]</a:t>
            </a:r>
          </a:p>
          <a:p>
            <a:pPr marL="469900" indent="-469900" eaLnBrk="1" hangingPunct="1"/>
            <a:r>
              <a:rPr lang="sl-SI" smtClean="0"/>
              <a:t>Pomembni so le oklepaji, ostali znaki nas ne zanimajo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63" grpId="0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91F539CF-9CAE-4356-9DC4-08FB44D4D23F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4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z="3600" smtClean="0"/>
              <a:t>Pravilnost oklepajev – ideja</a:t>
            </a:r>
          </a:p>
        </p:txBody>
      </p:sp>
      <p:sp>
        <p:nvSpPr>
          <p:cNvPr id="8622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9900" indent="-469900" eaLnBrk="1" hangingPunct="1"/>
            <a:r>
              <a:rPr lang="sl-SI" smtClean="0"/>
              <a:t>Dokler oklepaj ne dobi zaklepaja, ga moramo hraniti</a:t>
            </a:r>
          </a:p>
          <a:p>
            <a:pPr marL="469900" indent="-469900" eaLnBrk="1" hangingPunct="1"/>
            <a:r>
              <a:rPr lang="sl-SI" smtClean="0"/>
              <a:t>Vedno mora zaklepaj dobiti “najbolj sveži” predklepaj</a:t>
            </a:r>
          </a:p>
          <a:p>
            <a:pPr marL="1304925" lvl="2" indent="-395288" eaLnBrk="1" hangingPunct="1"/>
            <a:r>
              <a:rPr lang="sl-SI" smtClean="0"/>
              <a:t>Last In First Out</a:t>
            </a:r>
          </a:p>
          <a:p>
            <a:pPr marL="469900" indent="-469900" eaLnBrk="1" hangingPunct="1"/>
            <a:r>
              <a:rPr lang="sl-SI" smtClean="0"/>
              <a:t>Predklepaje hranimo v skladu</a:t>
            </a:r>
          </a:p>
          <a:p>
            <a:pPr marL="469900" indent="-469900" eaLnBrk="1" hangingPunct="1"/>
            <a:r>
              <a:rPr lang="sl-SI" smtClean="0"/>
              <a:t>Ko naletimo na zaklepaj, mora biti na vrhu sklada ustrezen predklepaj</a:t>
            </a:r>
          </a:p>
          <a:p>
            <a:pPr marL="908050" lvl="1" indent="-436563" eaLnBrk="1" hangingPunct="1"/>
            <a:r>
              <a:rPr lang="sl-SI" smtClean="0"/>
              <a:t>Če ga ni, ... napaka!</a:t>
            </a:r>
          </a:p>
          <a:p>
            <a:pPr marL="469900" indent="-469900" eaLnBrk="1" hangingPunct="1"/>
            <a:r>
              <a:rPr lang="sl-SI" sz="2900" smtClean="0"/>
              <a:t>Na koncu mora biti sklad prazen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2211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C8B1347D-D7A0-4038-8756-4C4AF534D929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5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Pravilnost oklepajev - algoritem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9900" indent="-469900" eaLnBrk="1" hangingPunct="1"/>
            <a:r>
              <a:rPr lang="sl-SI" smtClean="0"/>
              <a:t>Pripravi sklad</a:t>
            </a:r>
          </a:p>
          <a:p>
            <a:pPr marL="469900" indent="-469900" eaLnBrk="1" hangingPunct="1"/>
            <a:r>
              <a:rPr lang="sl-SI" smtClean="0"/>
              <a:t>Za vse znake v izrazu</a:t>
            </a:r>
          </a:p>
          <a:p>
            <a:pPr marL="908050" lvl="1" indent="-436563" eaLnBrk="1" hangingPunct="1"/>
            <a:r>
              <a:rPr lang="sl-SI" smtClean="0"/>
              <a:t>Če je znak predklepaj, ga vstavi v sklad</a:t>
            </a:r>
          </a:p>
          <a:p>
            <a:pPr marL="908050" lvl="1" indent="-436563" eaLnBrk="1" hangingPunct="1"/>
            <a:r>
              <a:rPr lang="sl-SI" smtClean="0"/>
              <a:t>Če je znak zaklepaj</a:t>
            </a:r>
          </a:p>
          <a:p>
            <a:pPr marL="1304925" lvl="2" indent="-395288" eaLnBrk="1" hangingPunct="1"/>
            <a:r>
              <a:rPr lang="sl-SI" smtClean="0"/>
              <a:t>Če je sklad prazen: </a:t>
            </a:r>
          </a:p>
          <a:p>
            <a:pPr marL="1693863" lvl="3" indent="-387350" eaLnBrk="1" hangingPunct="1"/>
            <a:r>
              <a:rPr lang="sl-SI" sz="1800" smtClean="0"/>
              <a:t>NAPAKA</a:t>
            </a:r>
          </a:p>
          <a:p>
            <a:pPr marL="1304925" lvl="2" indent="-395288" eaLnBrk="1" hangingPunct="1"/>
            <a:r>
              <a:rPr lang="sl-SI" smtClean="0"/>
              <a:t>Poglej vrh sklada.</a:t>
            </a:r>
          </a:p>
          <a:p>
            <a:pPr marL="1304925" lvl="2" indent="-395288" eaLnBrk="1" hangingPunct="1"/>
            <a:r>
              <a:rPr lang="sl-SI" smtClean="0"/>
              <a:t>Če je na vrhu napačen predklepaj: </a:t>
            </a:r>
          </a:p>
          <a:p>
            <a:pPr marL="1693863" lvl="3" indent="-387350" eaLnBrk="1" hangingPunct="1"/>
            <a:r>
              <a:rPr lang="sl-SI" sz="1800" smtClean="0"/>
              <a:t>NAPAKA</a:t>
            </a:r>
          </a:p>
          <a:p>
            <a:pPr marL="1304925" lvl="2" indent="-395288" eaLnBrk="1" hangingPunct="1"/>
            <a:r>
              <a:rPr lang="sl-SI" smtClean="0"/>
              <a:t>Odstrani vrhnji elt iz sklada </a:t>
            </a:r>
            <a:r>
              <a:rPr lang="sl-SI" sz="1400" smtClean="0"/>
              <a:t>(je že dobil svoj zaklepaj)</a:t>
            </a:r>
          </a:p>
          <a:p>
            <a:pPr marL="469900" indent="-469900" eaLnBrk="1" hangingPunct="1"/>
            <a:r>
              <a:rPr lang="sl-SI" sz="2000" smtClean="0"/>
              <a:t>Če je sklad prazen</a:t>
            </a:r>
          </a:p>
          <a:p>
            <a:pPr marL="908050" lvl="1" indent="-436563" eaLnBrk="1" hangingPunct="1"/>
            <a:r>
              <a:rPr lang="sl-SI" sz="1800" smtClean="0"/>
              <a:t>Oklepaji so postavljeni pravilno</a:t>
            </a:r>
          </a:p>
          <a:p>
            <a:pPr marL="908050" lvl="1" indent="-436563" eaLnBrk="1" hangingPunct="1"/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4CEF5511-124E-4CC2-8269-BA57E0F0E261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6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0113" y="0"/>
            <a:ext cx="7772400" cy="1143000"/>
          </a:xfrm>
        </p:spPr>
        <p:txBody>
          <a:bodyPr bIns="45720"/>
          <a:lstStyle/>
          <a:p>
            <a:pPr eaLnBrk="1" hangingPunct="1"/>
            <a:r>
              <a:rPr lang="sl-SI" smtClean="0"/>
              <a:t>Algoritem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341438"/>
            <a:ext cx="8569325" cy="5040312"/>
          </a:xfrm>
        </p:spPr>
        <p:txBody>
          <a:bodyPr/>
          <a:lstStyle/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algoritem soPravilno(izraz):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# ali so v nizu izraz oklepaji postavljeni pravilno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hrani = Sklad.Sklad()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for znak in izraz : # pregledamo vse znake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if </a:t>
            </a:r>
            <a:r>
              <a:rPr lang="sl-SI" sz="1600" i="1" smtClean="0">
                <a:latin typeface="Courier New" pitchFamily="49" charset="0"/>
              </a:rPr>
              <a:t>znak je predklepaj </a:t>
            </a:r>
            <a:r>
              <a:rPr lang="sl-SI" sz="1600" smtClean="0">
                <a:latin typeface="Courier New" pitchFamily="49" charset="0"/>
              </a:rPr>
              <a:t>: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hrani.vstavi(znak) # predklepaj bo počakal na svoj zaklepaj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else :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if </a:t>
            </a:r>
            <a:r>
              <a:rPr lang="sl-SI" sz="1600" i="1" smtClean="0">
                <a:latin typeface="Courier New" pitchFamily="49" charset="0"/>
              </a:rPr>
              <a:t>znak je zaklepaj </a:t>
            </a:r>
            <a:r>
              <a:rPr lang="sl-SI" sz="1600" smtClean="0">
                <a:latin typeface="Courier New" pitchFamily="49" charset="0"/>
              </a:rPr>
              <a:t>: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  if hrani.prazen() :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     return False #</a:t>
            </a:r>
            <a:r>
              <a:rPr lang="sl-SI" sz="1400" smtClean="0">
                <a:latin typeface="Courier New" pitchFamily="49" charset="0"/>
              </a:rPr>
              <a:t> nihče ne čaka na ubogi zaklepaj   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400" smtClean="0">
                <a:latin typeface="Courier New" pitchFamily="49" charset="0"/>
              </a:rPr>
              <a:t>       </a:t>
            </a:r>
            <a:r>
              <a:rPr lang="sl-SI" sz="1600" smtClean="0">
                <a:latin typeface="Courier New" pitchFamily="49" charset="0"/>
              </a:rPr>
              <a:t>   if </a:t>
            </a:r>
            <a:r>
              <a:rPr lang="sl-SI" sz="1600" i="1" smtClean="0">
                <a:latin typeface="Courier New" pitchFamily="49" charset="0"/>
              </a:rPr>
              <a:t>hrani.vrh() ne ustreza zaklepaju, ki je v znak</a:t>
            </a:r>
            <a:r>
              <a:rPr lang="sl-SI" sz="1600" smtClean="0">
                <a:latin typeface="Courier New" pitchFamily="49" charset="0"/>
              </a:rPr>
              <a:t> :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     return False # napačno gnezdenje!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  # zaklepaj je dobil ustrezni par na skladu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  hrani.odstrani()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# ostali znaki nas ne zanimajo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# ce ni cakajocih zaklepajev je OK, drugace pa ne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return hrani.prazen()</a:t>
            </a:r>
          </a:p>
          <a:p>
            <a:pPr marL="469900" indent="-469900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l-SI" sz="1600" smtClean="0">
                <a:latin typeface="Courier New" pitchFamily="49" charset="0"/>
              </a:rPr>
              <a:t>        </a:t>
            </a:r>
            <a:endParaRPr lang="sl-SI" sz="140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"Tehnikalije"</a:t>
            </a:r>
          </a:p>
        </p:txBody>
      </p:sp>
      <p:sp>
        <p:nvSpPr>
          <p:cNvPr id="8195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"znak je </a:t>
            </a:r>
            <a:r>
              <a:rPr lang="sl-SI" sz="2400" dirty="0" err="1" smtClean="0"/>
              <a:t>predklepaj</a:t>
            </a:r>
            <a:r>
              <a:rPr lang="sl-SI" sz="2400" dirty="0" smtClean="0"/>
              <a:t>"</a:t>
            </a:r>
          </a:p>
          <a:p>
            <a:pPr lvl="1"/>
            <a:r>
              <a:rPr lang="sl-SI" sz="2000" dirty="0" smtClean="0"/>
              <a:t>Ustrezna metoda</a:t>
            </a:r>
          </a:p>
          <a:p>
            <a:pPr lvl="2"/>
            <a:r>
              <a:rPr lang="sl-SI" sz="1800" dirty="0" smtClean="0"/>
              <a:t>V </a:t>
            </a:r>
            <a:r>
              <a:rPr lang="sl-SI" sz="1800" dirty="0" err="1" smtClean="0"/>
              <a:t>pythonu</a:t>
            </a:r>
            <a:r>
              <a:rPr lang="sl-SI" sz="1800" dirty="0" smtClean="0"/>
              <a:t> recimo kar </a:t>
            </a:r>
          </a:p>
          <a:p>
            <a:pPr lvl="3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predklepaji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= "([{" </a:t>
            </a:r>
            <a:br>
              <a:rPr lang="sl-SI" sz="18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1800" dirty="0" smtClean="0"/>
              <a:t>in potem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sz="18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znak in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predklepaji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sl-SI" sz="1600" dirty="0" smtClean="0"/>
              <a:t>V nekem drugem jeziku </a:t>
            </a:r>
          </a:p>
          <a:p>
            <a:pPr lvl="3"/>
            <a:r>
              <a:rPr lang="sl-SI" sz="1800" dirty="0" smtClean="0"/>
              <a:t>Pač malo drugače</a:t>
            </a:r>
          </a:p>
          <a:p>
            <a:r>
              <a:rPr lang="sl-SI" sz="2400" dirty="0" smtClean="0"/>
              <a:t>"</a:t>
            </a:r>
            <a:r>
              <a:rPr lang="sl-SI" sz="2400" dirty="0" err="1" smtClean="0"/>
              <a:t>hrani.vrh</a:t>
            </a:r>
            <a:r>
              <a:rPr lang="sl-SI" sz="2400" dirty="0" smtClean="0"/>
              <a:t>() ne ustreza zaklepaju, ki je v znak"</a:t>
            </a:r>
          </a:p>
          <a:p>
            <a:pPr lvl="1"/>
            <a:r>
              <a:rPr lang="sl-SI" sz="2000" dirty="0" smtClean="0"/>
              <a:t>naredimo niza </a:t>
            </a:r>
            <a:r>
              <a:rPr lang="sl-SI" sz="2000" dirty="0" err="1" smtClean="0"/>
              <a:t>predklepaji</a:t>
            </a:r>
            <a:r>
              <a:rPr lang="sl-SI" sz="2000" dirty="0" smtClean="0"/>
              <a:t> in zaklepaji, kjer "parčki" ležijo soležno in primerjamo indekse</a:t>
            </a:r>
          </a:p>
          <a:p>
            <a:pPr lvl="1"/>
            <a:r>
              <a:rPr lang="sl-SI" sz="2000" dirty="0" smtClean="0"/>
              <a:t>Naredimo slovar, kjer so ključi </a:t>
            </a:r>
            <a:r>
              <a:rPr lang="sl-SI" sz="2000" dirty="0" err="1" smtClean="0"/>
              <a:t>predklepaji</a:t>
            </a:r>
            <a:r>
              <a:rPr lang="sl-SI" sz="2000" dirty="0" smtClean="0"/>
              <a:t> in vrednosti zaklepaji</a:t>
            </a:r>
          </a:p>
          <a:p>
            <a:pPr lvl="1"/>
            <a:r>
              <a:rPr lang="sl-SI" sz="2000" dirty="0" smtClean="0"/>
              <a:t>…</a:t>
            </a:r>
          </a:p>
          <a:p>
            <a:r>
              <a:rPr lang="sl-SI" sz="2200" dirty="0" smtClean="0"/>
              <a:t>Algoritem je neodvisen od jezika!</a:t>
            </a:r>
          </a:p>
          <a:p>
            <a:pPr lvl="1"/>
            <a:r>
              <a:rPr lang="sl-SI" sz="2000" dirty="0" smtClean="0"/>
              <a:t>No … če se omejimo na iste tipe jezika …</a:t>
            </a:r>
          </a:p>
          <a:p>
            <a:pPr lvl="1"/>
            <a:endParaRPr lang="sl-SI" sz="2000" dirty="0" smtClean="0"/>
          </a:p>
        </p:txBody>
      </p:sp>
      <p:sp>
        <p:nvSpPr>
          <p:cNvPr id="8196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52232D86-9EA5-439B-900F-4082B0C9887F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8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Spremljanje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9900" indent="-469900" eaLnBrk="1" hangingPunct="1"/>
            <a:r>
              <a:rPr lang="sl-SI" smtClean="0"/>
              <a:t>Oglejmo si, kaj se dogaja s skladom, če podamo izraz</a:t>
            </a:r>
          </a:p>
          <a:p>
            <a:pPr marL="908050" lvl="1" indent="-436563" eaLnBrk="1" hangingPunct="1"/>
            <a:r>
              <a:rPr lang="sl-SI" smtClean="0"/>
              <a:t>(-2)+[[6+8]*(3 – [5*2])]</a:t>
            </a:r>
          </a:p>
          <a:p>
            <a:pPr marL="908050" lvl="1" indent="-436563" eaLnBrk="1" hangingPunct="1"/>
            <a:r>
              <a:rPr lang="sl-SI" smtClean="0"/>
              <a:t>([(()]))</a:t>
            </a:r>
          </a:p>
          <a:p>
            <a:pPr marL="908050" lvl="1" indent="-436563" eaLnBrk="1" hangingPunct="1"/>
            <a:r>
              <a:rPr lang="sl-SI" smtClean="0"/>
              <a:t>(([][][])</a:t>
            </a:r>
          </a:p>
          <a:p>
            <a:pPr marL="908050" lvl="1" indent="-436563" eaLnBrk="1" hangingPunct="1"/>
            <a:r>
              <a:rPr lang="sl-SI" smtClean="0">
                <a:latin typeface="Courier New" pitchFamily="49" charset="0"/>
              </a:rPr>
              <a:t>(a + b)[c + (d – a])</a:t>
            </a:r>
          </a:p>
          <a:p>
            <a:pPr marL="908050" lvl="1" indent="-436563" eaLnBrk="1" hangingPunct="1"/>
            <a:r>
              <a:rPr lang="sl-SI" smtClean="0">
                <a:latin typeface="Courier New" pitchFamily="49" charset="0"/>
              </a:rPr>
              <a:t>([a + b])[c + [d – (a + d)]]</a:t>
            </a:r>
            <a:endParaRPr lang="sl-SI" smtClean="0"/>
          </a:p>
          <a:p>
            <a:pPr marL="908050" lvl="1" indent="-436563" eaLnBrk="1" hangingPunct="1"/>
            <a:r>
              <a:rPr lang="sl-SI" smtClean="0"/>
              <a:t>...</a:t>
            </a:r>
          </a:p>
          <a:p>
            <a:pPr marL="908050" lvl="1" indent="-436563" eaLnBrk="1" hangingPunct="1"/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>
              <a:buClrTx/>
              <a:buSzTx/>
              <a:buFontTx/>
              <a:buNone/>
              <a:defRPr/>
            </a:pPr>
            <a:r>
              <a:rPr lang="sl-SI" sz="1200">
                <a:solidFill>
                  <a:schemeClr val="tx1"/>
                </a:solidFill>
                <a:latin typeface="+mn-lt"/>
              </a:rPr>
              <a:t>Matija Lokar, FMF</a:t>
            </a: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132138" y="661987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 defTabSz="914400">
              <a:buClrTx/>
              <a:buSzTx/>
              <a:buFontTx/>
              <a:buNone/>
              <a:defRPr/>
            </a:pPr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 defTabSz="914400">
              <a:buClrTx/>
              <a:buSzTx/>
              <a:buFontTx/>
              <a:buNone/>
              <a:defRPr/>
            </a:pPr>
            <a:fld id="{DEC0333E-F19B-4DD8-8FBF-07D0CCC01464}" type="slidenum">
              <a:rPr lang="sl-SI" sz="1200">
                <a:solidFill>
                  <a:schemeClr val="tx1"/>
                </a:solidFill>
                <a:latin typeface="+mn-lt"/>
              </a:rPr>
              <a:pPr algn="r" defTabSz="914400">
                <a:buClrTx/>
                <a:buSzTx/>
                <a:buFontTx/>
                <a:buNone/>
                <a:defRPr/>
              </a:pPr>
              <a:t>9</a:t>
            </a:fld>
            <a:endParaRPr lang="sl-SI" sz="12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bIns="45720"/>
          <a:lstStyle/>
          <a:p>
            <a:pPr eaLnBrk="1" hangingPunct="1"/>
            <a:r>
              <a:rPr lang="sl-SI" smtClean="0"/>
              <a:t>Matrično množenje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69900" indent="-469900" eaLnBrk="1" hangingPunct="1">
              <a:lnSpc>
                <a:spcPct val="80000"/>
              </a:lnSpc>
            </a:pPr>
            <a:r>
              <a:rPr lang="sl-SI" sz="1500" smtClean="0"/>
              <a:t>Naj bo matrika A dimenzije k x j</a:t>
            </a:r>
          </a:p>
          <a:p>
            <a:pPr marL="469900" indent="-469900" eaLnBrk="1" hangingPunct="1">
              <a:lnSpc>
                <a:spcPct val="80000"/>
              </a:lnSpc>
            </a:pPr>
            <a:r>
              <a:rPr lang="sl-SI" sz="1500" smtClean="0"/>
              <a:t>Zmnožimo jo lahko z matriko B dimenzije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500" smtClean="0"/>
              <a:t>j x n</a:t>
            </a:r>
          </a:p>
          <a:p>
            <a:pPr marL="469900" indent="-469900" eaLnBrk="1" hangingPunct="1">
              <a:lnSpc>
                <a:spcPct val="80000"/>
              </a:lnSpc>
            </a:pPr>
            <a:r>
              <a:rPr lang="sl-SI" sz="1500" smtClean="0"/>
              <a:t>Za to potrebujemo 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500" smtClean="0"/>
              <a:t>k * j * n množenj števil</a:t>
            </a:r>
          </a:p>
          <a:p>
            <a:pPr marL="469900" indent="-469900" eaLnBrk="1" hangingPunct="1">
              <a:lnSpc>
                <a:spcPct val="80000"/>
              </a:lnSpc>
            </a:pPr>
            <a:r>
              <a:rPr lang="sl-SI" sz="1500" smtClean="0"/>
              <a:t>Matriko velikosti a x </a:t>
            </a:r>
            <a:r>
              <a:rPr lang="sl-SI" sz="1900" b="1" smtClean="0"/>
              <a:t>b</a:t>
            </a:r>
            <a:r>
              <a:rPr lang="sl-SI" sz="1500" smtClean="0"/>
              <a:t> lahko zmnožimo samo z matriko velikosti </a:t>
            </a:r>
            <a:r>
              <a:rPr lang="sl-SI" sz="1900" b="1" smtClean="0"/>
              <a:t>b</a:t>
            </a:r>
            <a:r>
              <a:rPr lang="sl-SI" sz="1500" smtClean="0"/>
              <a:t> x c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400" smtClean="0"/>
              <a:t>Za to potrebujemo a * b * c množenj</a:t>
            </a:r>
          </a:p>
          <a:p>
            <a:pPr marL="469900" indent="-469900" eaLnBrk="1" hangingPunct="1">
              <a:lnSpc>
                <a:spcPct val="80000"/>
              </a:lnSpc>
            </a:pPr>
            <a:r>
              <a:rPr lang="sl-SI" sz="1500" smtClean="0"/>
              <a:t>Primer: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en-US" sz="1500" smtClean="0"/>
              <a:t>A </a:t>
            </a:r>
            <a:r>
              <a:rPr lang="sl-SI" sz="1500" smtClean="0"/>
              <a:t>:</a:t>
            </a:r>
            <a:r>
              <a:rPr lang="en-US" sz="1500" smtClean="0"/>
              <a:t> 10 </a:t>
            </a:r>
            <a:r>
              <a:rPr lang="en-US" sz="13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500" smtClean="0">
                <a:cs typeface="Tahoma" charset="0"/>
              </a:rPr>
              <a:t> 5</a:t>
            </a:r>
            <a:endParaRPr lang="en-US" sz="1500" smtClean="0"/>
          </a:p>
          <a:p>
            <a:pPr marL="908050" lvl="1" indent="-436563" eaLnBrk="1" hangingPunct="1">
              <a:lnSpc>
                <a:spcPct val="80000"/>
              </a:lnSpc>
            </a:pPr>
            <a:r>
              <a:rPr lang="en-US" sz="1500" smtClean="0"/>
              <a:t>B </a:t>
            </a:r>
            <a:r>
              <a:rPr lang="sl-SI" sz="1500" smtClean="0"/>
              <a:t>:</a:t>
            </a:r>
            <a:r>
              <a:rPr lang="en-US" sz="1500" smtClean="0"/>
              <a:t> 5 </a:t>
            </a:r>
            <a:r>
              <a:rPr lang="en-US" sz="13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500" smtClean="0">
                <a:cs typeface="Tahoma" charset="0"/>
              </a:rPr>
              <a:t> 10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en-US" sz="1500" smtClean="0">
                <a:cs typeface="Tahoma" charset="0"/>
              </a:rPr>
              <a:t>C </a:t>
            </a:r>
            <a:r>
              <a:rPr lang="sl-SI" sz="1500" smtClean="0">
                <a:cs typeface="Tahoma" charset="0"/>
              </a:rPr>
              <a:t>:</a:t>
            </a:r>
            <a:r>
              <a:rPr lang="en-US" sz="1500" smtClean="0">
                <a:cs typeface="Tahoma" charset="0"/>
              </a:rPr>
              <a:t> 10 </a:t>
            </a:r>
            <a:r>
              <a:rPr lang="en-US" sz="13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500" smtClean="0">
                <a:cs typeface="Tahoma" charset="0"/>
              </a:rPr>
              <a:t> 5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en-US" sz="1500" smtClean="0">
                <a:cs typeface="Tahoma" charset="0"/>
              </a:rPr>
              <a:t>D </a:t>
            </a:r>
            <a:r>
              <a:rPr lang="sl-SI" sz="1500" smtClean="0">
                <a:cs typeface="Tahoma" charset="0"/>
              </a:rPr>
              <a:t>:</a:t>
            </a:r>
            <a:r>
              <a:rPr lang="en-US" sz="1500" smtClean="0">
                <a:cs typeface="Tahoma" charset="0"/>
              </a:rPr>
              <a:t> 5 </a:t>
            </a:r>
            <a:r>
              <a:rPr lang="en-US" sz="1300" b="1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1500" smtClean="0">
                <a:cs typeface="Tahoma" charset="0"/>
              </a:rPr>
              <a:t> 10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500" smtClean="0">
                <a:cs typeface="Tahoma" charset="0"/>
              </a:rPr>
              <a:t>Kako izračunati A B C D (rezultat bo enak, a načini, kako priti do njega so (vsaj) trije!)</a:t>
            </a:r>
          </a:p>
          <a:p>
            <a:pPr marL="1304925" lvl="2" indent="-395288" eaLnBrk="1" hangingPunct="1">
              <a:lnSpc>
                <a:spcPct val="80000"/>
              </a:lnSpc>
            </a:pPr>
            <a:r>
              <a:rPr lang="en-US" sz="1300" smtClean="0">
                <a:cs typeface="Tahoma" charset="0"/>
              </a:rPr>
              <a:t>(A</a:t>
            </a:r>
            <a:r>
              <a:rPr lang="sl-SI" sz="1300" smtClean="0">
                <a:cs typeface="Tahoma" charset="0"/>
              </a:rPr>
              <a:t> </a:t>
            </a:r>
            <a:r>
              <a:rPr lang="en-US" sz="1300" smtClean="0">
                <a:cs typeface="Tahoma" charset="0"/>
              </a:rPr>
              <a:t>B)</a:t>
            </a:r>
            <a:r>
              <a:rPr lang="sl-SI" sz="1300" smtClean="0">
                <a:cs typeface="Tahoma" charset="0"/>
              </a:rPr>
              <a:t> </a:t>
            </a:r>
            <a:r>
              <a:rPr lang="en-US" sz="1300" smtClean="0">
                <a:cs typeface="Tahoma" charset="0"/>
              </a:rPr>
              <a:t>(C</a:t>
            </a:r>
            <a:r>
              <a:rPr lang="sl-SI" sz="1300" smtClean="0">
                <a:cs typeface="Tahoma" charset="0"/>
              </a:rPr>
              <a:t> </a:t>
            </a:r>
            <a:r>
              <a:rPr lang="en-US" sz="1300" smtClean="0">
                <a:cs typeface="Tahoma" charset="0"/>
              </a:rPr>
              <a:t>D)</a:t>
            </a:r>
            <a:endParaRPr lang="sl-SI" sz="1300" smtClean="0">
              <a:cs typeface="Tahoma" charset="0"/>
            </a:endParaRPr>
          </a:p>
          <a:p>
            <a:pPr marL="1693863" lvl="3" indent="-387350" eaLnBrk="1" hangingPunct="1">
              <a:lnSpc>
                <a:spcPct val="80000"/>
              </a:lnSpc>
            </a:pPr>
            <a:r>
              <a:rPr lang="en-US" sz="1000" smtClean="0">
                <a:cs typeface="Tahoma" charset="0"/>
              </a:rPr>
              <a:t>500</a:t>
            </a:r>
            <a:r>
              <a:rPr lang="sl-SI" sz="1000" smtClean="0">
                <a:cs typeface="Tahoma" charset="0"/>
              </a:rPr>
              <a:t> (za AB) </a:t>
            </a:r>
            <a:r>
              <a:rPr lang="en-US" sz="1000" smtClean="0">
                <a:cs typeface="Tahoma" charset="0"/>
              </a:rPr>
              <a:t>+</a:t>
            </a:r>
            <a:r>
              <a:rPr lang="sl-SI" sz="1000" smtClean="0">
                <a:cs typeface="Tahoma" charset="0"/>
              </a:rPr>
              <a:t> </a:t>
            </a:r>
            <a:r>
              <a:rPr lang="en-US" sz="1000" smtClean="0">
                <a:cs typeface="Tahoma" charset="0"/>
              </a:rPr>
              <a:t>500 </a:t>
            </a:r>
            <a:r>
              <a:rPr lang="sl-SI" sz="1000" smtClean="0">
                <a:cs typeface="Tahoma" charset="0"/>
              </a:rPr>
              <a:t>(za CD) + 1000 (AB je 10x10, CD ke 10 x 10) </a:t>
            </a:r>
            <a:r>
              <a:rPr lang="en-US" sz="1000" smtClean="0">
                <a:cs typeface="Tahoma" charset="0"/>
              </a:rPr>
              <a:t>= 2000 op</a:t>
            </a:r>
          </a:p>
          <a:p>
            <a:pPr marL="1304925" lvl="2" indent="-395288" eaLnBrk="1" hangingPunct="1">
              <a:lnSpc>
                <a:spcPct val="80000"/>
              </a:lnSpc>
            </a:pPr>
            <a:r>
              <a:rPr lang="en-US" sz="1300" smtClean="0">
                <a:cs typeface="Tahoma" charset="0"/>
              </a:rPr>
              <a:t>A</a:t>
            </a:r>
            <a:r>
              <a:rPr lang="sl-SI" sz="1300" smtClean="0">
                <a:cs typeface="Tahoma" charset="0"/>
              </a:rPr>
              <a:t> </a:t>
            </a:r>
            <a:r>
              <a:rPr lang="en-US" sz="1300" smtClean="0">
                <a:cs typeface="Tahoma" charset="0"/>
              </a:rPr>
              <a:t>((B</a:t>
            </a:r>
            <a:r>
              <a:rPr lang="sl-SI" sz="1300" smtClean="0">
                <a:cs typeface="Tahoma" charset="0"/>
              </a:rPr>
              <a:t> </a:t>
            </a:r>
            <a:r>
              <a:rPr lang="en-US" sz="1300" smtClean="0">
                <a:cs typeface="Tahoma" charset="0"/>
              </a:rPr>
              <a:t>C)</a:t>
            </a:r>
            <a:r>
              <a:rPr lang="sl-SI" sz="1300" smtClean="0">
                <a:cs typeface="Tahoma" charset="0"/>
              </a:rPr>
              <a:t> </a:t>
            </a:r>
            <a:r>
              <a:rPr lang="en-US" sz="1300" smtClean="0">
                <a:cs typeface="Tahoma" charset="0"/>
              </a:rPr>
              <a:t>D) </a:t>
            </a:r>
            <a:endParaRPr lang="sl-SI" sz="1300" smtClean="0">
              <a:cs typeface="Tahoma" charset="0"/>
            </a:endParaRPr>
          </a:p>
          <a:p>
            <a:pPr marL="1693863" lvl="3" indent="-387350" eaLnBrk="1" hangingPunct="1">
              <a:lnSpc>
                <a:spcPct val="80000"/>
              </a:lnSpc>
            </a:pPr>
            <a:r>
              <a:rPr lang="en-US" sz="1000" smtClean="0">
                <a:cs typeface="Tahoma" charset="0"/>
              </a:rPr>
              <a:t> 250</a:t>
            </a:r>
            <a:r>
              <a:rPr lang="sl-SI" sz="1000" smtClean="0">
                <a:cs typeface="Tahoma" charset="0"/>
              </a:rPr>
              <a:t> (BC) </a:t>
            </a:r>
            <a:r>
              <a:rPr lang="en-US" sz="1000" smtClean="0">
                <a:cs typeface="Tahoma" charset="0"/>
              </a:rPr>
              <a:t>+</a:t>
            </a:r>
            <a:r>
              <a:rPr lang="sl-SI" sz="1000" smtClean="0">
                <a:cs typeface="Tahoma" charset="0"/>
              </a:rPr>
              <a:t> </a:t>
            </a:r>
            <a:r>
              <a:rPr lang="en-US" sz="1000" smtClean="0">
                <a:cs typeface="Tahoma" charset="0"/>
              </a:rPr>
              <a:t>250</a:t>
            </a:r>
            <a:r>
              <a:rPr lang="sl-SI" sz="1000" smtClean="0">
                <a:cs typeface="Tahoma" charset="0"/>
              </a:rPr>
              <a:t> (množimo dobljeni produkt BC z D) + 500 (vse skupaj še z A)</a:t>
            </a:r>
            <a:r>
              <a:rPr lang="en-US" sz="1000" smtClean="0">
                <a:cs typeface="Tahoma" charset="0"/>
              </a:rPr>
              <a:t> = 1000 op</a:t>
            </a:r>
            <a:endParaRPr lang="sl-SI" sz="1000" smtClean="0">
              <a:cs typeface="Tahoma" charset="0"/>
            </a:endParaRPr>
          </a:p>
          <a:p>
            <a:pPr marL="1304925" lvl="2" indent="-395288" eaLnBrk="1" hangingPunct="1">
              <a:lnSpc>
                <a:spcPct val="80000"/>
              </a:lnSpc>
            </a:pPr>
            <a:r>
              <a:rPr lang="sl-SI" sz="1200" smtClean="0">
                <a:cs typeface="Tahoma" charset="0"/>
              </a:rPr>
              <a:t>(</a:t>
            </a:r>
            <a:r>
              <a:rPr lang="en-US" sz="1200" smtClean="0">
                <a:cs typeface="Tahoma" charset="0"/>
              </a:rPr>
              <a:t>A</a:t>
            </a:r>
            <a:r>
              <a:rPr lang="sl-SI" sz="1200" smtClean="0">
                <a:cs typeface="Tahoma" charset="0"/>
              </a:rPr>
              <a:t> </a:t>
            </a:r>
            <a:r>
              <a:rPr lang="en-US" sz="1200" smtClean="0">
                <a:cs typeface="Tahoma" charset="0"/>
              </a:rPr>
              <a:t>(B</a:t>
            </a:r>
            <a:r>
              <a:rPr lang="sl-SI" sz="1200" smtClean="0">
                <a:cs typeface="Tahoma" charset="0"/>
              </a:rPr>
              <a:t> </a:t>
            </a:r>
            <a:r>
              <a:rPr lang="en-US" sz="1200" smtClean="0">
                <a:cs typeface="Tahoma" charset="0"/>
              </a:rPr>
              <a:t>C)</a:t>
            </a:r>
            <a:r>
              <a:rPr lang="sl-SI" sz="1200" smtClean="0">
                <a:cs typeface="Tahoma" charset="0"/>
              </a:rPr>
              <a:t>) </a:t>
            </a:r>
            <a:r>
              <a:rPr lang="en-US" sz="1200" smtClean="0">
                <a:cs typeface="Tahoma" charset="0"/>
              </a:rPr>
              <a:t>D</a:t>
            </a:r>
            <a:endParaRPr lang="sl-SI" sz="1200" smtClean="0">
              <a:cs typeface="Tahoma" charset="0"/>
            </a:endParaRPr>
          </a:p>
          <a:p>
            <a:pPr marL="1693863" lvl="3" indent="-387350" eaLnBrk="1" hangingPunct="1">
              <a:lnSpc>
                <a:spcPct val="80000"/>
              </a:lnSpc>
            </a:pPr>
            <a:r>
              <a:rPr lang="en-US" sz="1000" smtClean="0">
                <a:cs typeface="Tahoma" charset="0"/>
              </a:rPr>
              <a:t> 250</a:t>
            </a:r>
            <a:r>
              <a:rPr lang="sl-SI" sz="1000" smtClean="0">
                <a:cs typeface="Tahoma" charset="0"/>
              </a:rPr>
              <a:t> (BC) </a:t>
            </a:r>
            <a:r>
              <a:rPr lang="en-US" sz="1000" smtClean="0">
                <a:cs typeface="Tahoma" charset="0"/>
              </a:rPr>
              <a:t>+</a:t>
            </a:r>
            <a:r>
              <a:rPr lang="sl-SI" sz="1000" smtClean="0">
                <a:cs typeface="Tahoma" charset="0"/>
              </a:rPr>
              <a:t> 250 (z A) + </a:t>
            </a:r>
            <a:r>
              <a:rPr lang="en-US" sz="1000" smtClean="0">
                <a:cs typeface="Tahoma" charset="0"/>
              </a:rPr>
              <a:t>5</a:t>
            </a:r>
            <a:r>
              <a:rPr lang="sl-SI" sz="1000" smtClean="0">
                <a:cs typeface="Tahoma" charset="0"/>
              </a:rPr>
              <a:t>0</a:t>
            </a:r>
            <a:r>
              <a:rPr lang="en-US" sz="1000" smtClean="0">
                <a:cs typeface="Tahoma" charset="0"/>
              </a:rPr>
              <a:t>0</a:t>
            </a:r>
            <a:r>
              <a:rPr lang="sl-SI" sz="1000" smtClean="0">
                <a:cs typeface="Tahoma" charset="0"/>
              </a:rPr>
              <a:t> (še z D)</a:t>
            </a:r>
            <a:r>
              <a:rPr lang="en-US" sz="1000" smtClean="0">
                <a:cs typeface="Tahoma" charset="0"/>
              </a:rPr>
              <a:t> = 1</a:t>
            </a:r>
            <a:r>
              <a:rPr lang="sl-SI" sz="1000" smtClean="0">
                <a:cs typeface="Tahoma" charset="0"/>
              </a:rPr>
              <a:t>00</a:t>
            </a:r>
            <a:r>
              <a:rPr lang="en-US" sz="1000" smtClean="0">
                <a:cs typeface="Tahoma" charset="0"/>
              </a:rPr>
              <a:t>0 op</a:t>
            </a:r>
            <a:endParaRPr lang="sl-SI" sz="1000" smtClean="0">
              <a:cs typeface="Tahoma" charset="0"/>
            </a:endParaRPr>
          </a:p>
          <a:p>
            <a:pPr marL="469900" indent="-469900" eaLnBrk="1" hangingPunct="1">
              <a:lnSpc>
                <a:spcPct val="80000"/>
              </a:lnSpc>
            </a:pPr>
            <a:r>
              <a:rPr lang="sl-SI" sz="1500" smtClean="0"/>
              <a:t>Za izračun optimalnega načina množenja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400" smtClean="0"/>
              <a:t>Kasneje</a:t>
            </a:r>
          </a:p>
          <a:p>
            <a:pPr marL="908050" lvl="1" indent="-436563" eaLnBrk="1" hangingPunct="1">
              <a:lnSpc>
                <a:spcPct val="80000"/>
              </a:lnSpc>
            </a:pPr>
            <a:r>
              <a:rPr lang="sl-SI" sz="1400" smtClean="0"/>
              <a:t>Dinamično programiranje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build="p" bldLvl="5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Sklad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Pravilnost oklepajev – enostavni primer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Pravilnost oklepajev – več različnih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Pravilnost oklepajev – ideja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Pravilnost oklepajev - algoritem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Algoritem&amp;quot;&quot;/&gt;&lt;property id=&quot;20307&quot; value=&quot;261&quot;/&gt;&lt;/object&gt;&lt;object type=&quot;3&quot; unique_id=&quot;10009&quot;&gt;&lt;property id=&quot;20148&quot; value=&quot;5&quot;/&gt;&lt;property id=&quot;20300&quot; value=&quot;Slide 7 - &amp;quot;&amp;quot;Tehnikalije&amp;quot;&amp;quot;&quot;/&gt;&lt;property id=&quot;20307&quot; value=&quot;273&quot;/&gt;&lt;/object&gt;&lt;object type=&quot;3&quot; unique_id=&quot;10010&quot;&gt;&lt;property id=&quot;20148&quot; value=&quot;5&quot;/&gt;&lt;property id=&quot;20300&quot; value=&quot;Slide 8 - &amp;quot;Spremljanje&amp;quot;&quot;/&gt;&lt;property id=&quot;20307&quot; value=&quot;262&quot;/&gt;&lt;/object&gt;&lt;object type=&quot;3&quot; unique_id=&quot;10011&quot;&gt;&lt;property id=&quot;20148&quot; value=&quot;5&quot;/&gt;&lt;property id=&quot;20300&quot; value=&quot;Slide 9 - &amp;quot;Matrično množenje&amp;quot;&quot;/&gt;&lt;property id=&quot;20307&quot; value=&quot;263&quot;/&gt;&lt;/object&gt;&lt;object type=&quot;3&quot; unique_id=&quot;10012&quot;&gt;&lt;property id=&quot;20148&quot; value=&quot;5&quot;/&gt;&lt;property id=&quot;20300&quot; value=&quot;Slide 10 - &amp;quot;Matrično množenje&amp;quot;&quot;/&gt;&lt;property id=&quot;20307&quot; value=&quot;264&quot;/&gt;&lt;/object&gt;&lt;object type=&quot;3&quot; unique_id=&quot;10013&quot;&gt;&lt;property id=&quot;20148&quot; value=&quot;5&quot;/&gt;&lt;property id=&quot;20300&quot; value=&quot;Slide 11 - &amp;quot;Kako?&amp;quot;&quot;/&gt;&lt;property id=&quot;20307&quot; value=&quot;265&quot;/&gt;&lt;/object&gt;&lt;object type=&quot;3&quot; unique_id=&quot;10014&quot;&gt;&lt;property id=&quot;20148&quot; value=&quot;5&quot;/&gt;&lt;property id=&quot;20300&quot; value=&quot;Slide 12 - &amp;quot;Matrično množenje - ideja&amp;quot;&quot;/&gt;&lt;property id=&quot;20307&quot; value=&quot;266&quot;/&gt;&lt;/object&gt;&lt;object type=&quot;3&quot; unique_id=&quot;10015&quot;&gt;&lt;property id=&quot;20148&quot; value=&quot;5&quot;/&gt;&lt;property id=&quot;20300&quot; value=&quot;Slide 13 - &amp;quot;Algoritem&amp;quot;&quot;/&gt;&lt;property id=&quot;20307&quot; value=&quot;267&quot;/&gt;&lt;/object&gt;&lt;object type=&quot;3&quot; unique_id=&quot;10016&quot;&gt;&lt;property id=&quot;20148&quot; value=&quot;5&quot;/&gt;&lt;property id=&quot;20300&quot; value=&quot;Slide 14 - &amp;quot;Spremljanje&amp;quot;&quot;/&gt;&lt;property id=&quot;20307&quot; value=&quot;268&quot;/&gt;&lt;/object&gt;&lt;object type=&quot;3&quot; unique_id=&quot;10017&quot;&gt;&lt;property id=&quot;20148&quot; value=&quot;5&quot;/&gt;&lt;property id=&quot;20300&quot; value=&quot;Slide 15 - &amp;quot;Težave postajenačelnika&amp;quot;&quot;/&gt;&lt;property id=&quot;20307&quot; value=&quot;269&quot;/&gt;&lt;/object&gt;&lt;object type=&quot;3&quot; unique_id=&quot;10018&quot;&gt;&lt;property id=&quot;20148&quot; value=&quot;5&quot;/&gt;&lt;property id=&quot;20300&quot; value=&quot;Slide 16 - &amp;quot;Primer vlaka&amp;quot;&quot;/&gt;&lt;property id=&quot;20307&quot; value=&quot;270&quot;/&gt;&lt;/object&gt;&lt;object type=&quot;3&quot; unique_id=&quot;10019&quot;&gt;&lt;property id=&quot;20148&quot; value=&quot;5&quot;/&gt;&lt;property id=&quot;20300&quot; value=&quot;Slide 17 - &amp;quot;Primer vlaka&amp;quot;&quot;/&gt;&lt;property id=&quot;20307&quot; value=&quot;271&quot;/&gt;&lt;/object&gt;&lt;object type=&quot;3&quot; unique_id=&quot;10020&quot;&gt;&lt;property id=&quot;20148&quot; value=&quot;5&quot;/&gt;&lt;property id=&quot;20300&quot; value=&quot;Slide 18 - &amp;quot;Preureditev vlaka&amp;quot;&quot;/&gt;&lt;property id=&quot;20307&quot; value=&quot;272&quot;/&gt;&lt;/object&gt;&lt;/object&gt;&lt;object type=&quot;8&quot; unique_id=&quot;10040&quot;&gt;&lt;/object&gt;&lt;/object&gt;&lt;/database&gt;"/>
  <p:tag name="MMPROD_NEXTUNIQUEID" val="10009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1588</Words>
  <Application>Microsoft Office PowerPoint</Application>
  <PresentationFormat>On-screen Show (4:3)</PresentationFormat>
  <Paragraphs>295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Courier New</vt:lpstr>
      <vt:lpstr>DejaVu Sans</vt:lpstr>
      <vt:lpstr>Franklin Gothic Book</vt:lpstr>
      <vt:lpstr>Perpetua</vt:lpstr>
      <vt:lpstr>Symbol</vt:lpstr>
      <vt:lpstr>Tahoma</vt:lpstr>
      <vt:lpstr>Times New Roman</vt:lpstr>
      <vt:lpstr>Wingdings 2</vt:lpstr>
      <vt:lpstr>Equity</vt:lpstr>
      <vt:lpstr>Sklad</vt:lpstr>
      <vt:lpstr>Pravilnost oklepajev – enostavni primer</vt:lpstr>
      <vt:lpstr>Pravilnost oklepajev – več različnih</vt:lpstr>
      <vt:lpstr>Pravilnost oklepajev – ideja</vt:lpstr>
      <vt:lpstr>Pravilnost oklepajev - algoritem</vt:lpstr>
      <vt:lpstr>Algoritem</vt:lpstr>
      <vt:lpstr>"Tehnikalije"</vt:lpstr>
      <vt:lpstr>Spremljanje</vt:lpstr>
      <vt:lpstr>Matrično množenje</vt:lpstr>
      <vt:lpstr>Matrično množenje</vt:lpstr>
      <vt:lpstr>Kako?</vt:lpstr>
      <vt:lpstr>Matrično množenje - ideja</vt:lpstr>
      <vt:lpstr>Algoritem</vt:lpstr>
      <vt:lpstr>Spremljanje</vt:lpstr>
      <vt:lpstr>Težave postajenačelnika</vt:lpstr>
      <vt:lpstr>Težave postajenačelnika</vt:lpstr>
      <vt:lpstr>Primer vlaka</vt:lpstr>
      <vt:lpstr>Primer vlaka</vt:lpstr>
      <vt:lpstr>Preureditev vlaka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Sklad</dc:title>
  <dc:creator>Matija Lokar</dc:creator>
  <cp:lastModifiedBy>Matija Lokar</cp:lastModifiedBy>
  <cp:revision>16</cp:revision>
  <dcterms:modified xsi:type="dcterms:W3CDTF">2020-09-28T10:30:01Z</dcterms:modified>
</cp:coreProperties>
</file>