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70" r:id="rId11"/>
    <p:sldId id="271" r:id="rId12"/>
    <p:sldId id="262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2" autoAdjust="0"/>
    <p:restoredTop sz="94660"/>
  </p:normalViewPr>
  <p:slideViewPr>
    <p:cSldViewPr snapToGrid="0">
      <p:cViewPr varScale="1">
        <p:scale>
          <a:sx n="89" d="100"/>
          <a:sy n="89" d="100"/>
        </p:scale>
        <p:origin x="80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2F4E-1FC6-420F-8396-8F07E690A709}" type="datetimeFigureOut">
              <a:rPr lang="sl-SI" smtClean="0"/>
              <a:t>24. 10. 2021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1D7D3-4FD2-4F14-AC90-45DD0F19502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3000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2F4E-1FC6-420F-8396-8F07E690A709}" type="datetimeFigureOut">
              <a:rPr lang="sl-SI" smtClean="0"/>
              <a:t>24. 10. 2021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1D7D3-4FD2-4F14-AC90-45DD0F19502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22159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2F4E-1FC6-420F-8396-8F07E690A709}" type="datetimeFigureOut">
              <a:rPr lang="sl-SI" smtClean="0"/>
              <a:t>24. 10. 2021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1D7D3-4FD2-4F14-AC90-45DD0F19502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9350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2F4E-1FC6-420F-8396-8F07E690A709}" type="datetimeFigureOut">
              <a:rPr lang="sl-SI" smtClean="0"/>
              <a:t>24. 10. 2021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1D7D3-4FD2-4F14-AC90-45DD0F19502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00756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2F4E-1FC6-420F-8396-8F07E690A709}" type="datetimeFigureOut">
              <a:rPr lang="sl-SI" smtClean="0"/>
              <a:t>24. 10. 2021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1D7D3-4FD2-4F14-AC90-45DD0F19502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01574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2F4E-1FC6-420F-8396-8F07E690A709}" type="datetimeFigureOut">
              <a:rPr lang="sl-SI" smtClean="0"/>
              <a:t>24. 10. 2021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1D7D3-4FD2-4F14-AC90-45DD0F19502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48531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2F4E-1FC6-420F-8396-8F07E690A709}" type="datetimeFigureOut">
              <a:rPr lang="sl-SI" smtClean="0"/>
              <a:t>24. 10. 2021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1D7D3-4FD2-4F14-AC90-45DD0F19502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1373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2F4E-1FC6-420F-8396-8F07E690A709}" type="datetimeFigureOut">
              <a:rPr lang="sl-SI" smtClean="0"/>
              <a:t>24. 10. 2021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1D7D3-4FD2-4F14-AC90-45DD0F19502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9920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2F4E-1FC6-420F-8396-8F07E690A709}" type="datetimeFigureOut">
              <a:rPr lang="sl-SI" smtClean="0"/>
              <a:t>24. 10. 2021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1D7D3-4FD2-4F14-AC90-45DD0F19502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6748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2F4E-1FC6-420F-8396-8F07E690A709}" type="datetimeFigureOut">
              <a:rPr lang="sl-SI" smtClean="0"/>
              <a:t>24. 10. 2021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1D7D3-4FD2-4F14-AC90-45DD0F19502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8849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2F4E-1FC6-420F-8396-8F07E690A709}" type="datetimeFigureOut">
              <a:rPr lang="sl-SI" smtClean="0"/>
              <a:t>24. 10. 2021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1D7D3-4FD2-4F14-AC90-45DD0F19502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39255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12F4E-1FC6-420F-8396-8F07E690A709}" type="datetimeFigureOut">
              <a:rPr lang="sl-SI" smtClean="0"/>
              <a:t>24. 10. 2021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1D7D3-4FD2-4F14-AC90-45DD0F19502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74748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Film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Nekaj</a:t>
            </a:r>
            <a:r>
              <a:rPr lang="en-US" dirty="0" smtClean="0"/>
              <a:t> </a:t>
            </a:r>
            <a:r>
              <a:rPr lang="en-US" dirty="0" err="1" smtClean="0"/>
              <a:t>poizvedb</a:t>
            </a:r>
            <a:r>
              <a:rPr lang="en-US" dirty="0" smtClean="0"/>
              <a:t> s </a:t>
            </a:r>
            <a:r>
              <a:rPr lang="en-US" dirty="0" err="1" smtClean="0"/>
              <a:t>stikanjem</a:t>
            </a:r>
            <a:r>
              <a:rPr lang="en-US" dirty="0" smtClean="0"/>
              <a:t> </a:t>
            </a:r>
            <a:r>
              <a:rPr lang="en-US" dirty="0" err="1" smtClean="0"/>
              <a:t>tabel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5036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Kateri</a:t>
            </a:r>
            <a:r>
              <a:rPr lang="en-US" dirty="0" smtClean="0"/>
              <a:t> filmi so </a:t>
            </a:r>
            <a:r>
              <a:rPr lang="en-US" dirty="0" err="1" smtClean="0"/>
              <a:t>romantične</a:t>
            </a:r>
            <a:r>
              <a:rPr lang="en-US" dirty="0" smtClean="0"/>
              <a:t> </a:t>
            </a:r>
            <a:r>
              <a:rPr lang="en-US" dirty="0" err="1" smtClean="0"/>
              <a:t>komedije</a:t>
            </a:r>
            <a:r>
              <a:rPr lang="en-US" dirty="0" smtClean="0"/>
              <a:t>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Film, </a:t>
            </a:r>
            <a:r>
              <a:rPr lang="en-US" dirty="0" err="1" smtClean="0"/>
              <a:t>ki</a:t>
            </a:r>
            <a:r>
              <a:rPr lang="en-US" dirty="0" smtClean="0"/>
              <a:t> je v </a:t>
            </a:r>
            <a:r>
              <a:rPr lang="en-US" dirty="0" err="1" smtClean="0"/>
              <a:t>žanru</a:t>
            </a:r>
            <a:r>
              <a:rPr lang="en-US" dirty="0" smtClean="0"/>
              <a:t> </a:t>
            </a:r>
            <a:r>
              <a:rPr lang="en-US" dirty="0" err="1" smtClean="0"/>
              <a:t>komedija</a:t>
            </a:r>
            <a:r>
              <a:rPr lang="en-US" dirty="0" smtClean="0"/>
              <a:t>/Comedy IN v </a:t>
            </a:r>
            <a:r>
              <a:rPr lang="en-US" dirty="0" err="1" smtClean="0"/>
              <a:t>žanru</a:t>
            </a:r>
            <a:r>
              <a:rPr lang="en-US" dirty="0" smtClean="0"/>
              <a:t> </a:t>
            </a:r>
            <a:r>
              <a:rPr lang="en-US" dirty="0" err="1" smtClean="0"/>
              <a:t>romantični</a:t>
            </a:r>
            <a:r>
              <a:rPr lang="en-US" dirty="0" smtClean="0"/>
              <a:t>/Romance</a:t>
            </a:r>
          </a:p>
          <a:p>
            <a:endParaRPr lang="en-US" dirty="0"/>
          </a:p>
          <a:p>
            <a:r>
              <a:rPr lang="en-US" dirty="0" err="1" smtClean="0"/>
              <a:t>Zakaj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SELECT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pripada.film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FROM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pripada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WHERE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pripada.zanr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4 AND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pripada.zanr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8 </a:t>
            </a:r>
          </a:p>
          <a:p>
            <a:r>
              <a:rPr lang="en-US" dirty="0" err="1" smtClean="0">
                <a:cs typeface="Courier New" panose="02070309020205020404" pitchFamily="49" charset="0"/>
              </a:rPr>
              <a:t>ni</a:t>
            </a:r>
            <a:r>
              <a:rPr lang="en-US" dirty="0" smtClean="0">
                <a:cs typeface="Courier New" panose="02070309020205020404" pitchFamily="49" charset="0"/>
              </a:rPr>
              <a:t> OK?</a:t>
            </a:r>
          </a:p>
          <a:p>
            <a:r>
              <a:rPr lang="en-US" dirty="0" err="1" smtClean="0">
                <a:cs typeface="Courier New" panose="02070309020205020404" pitchFamily="49" charset="0"/>
              </a:rPr>
              <a:t>Pomagajmo</a:t>
            </a:r>
            <a:r>
              <a:rPr lang="en-US" dirty="0" smtClean="0"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cs typeface="Courier New" panose="02070309020205020404" pitchFamily="49" charset="0"/>
              </a:rPr>
              <a:t>si</a:t>
            </a:r>
            <a:r>
              <a:rPr lang="en-US" dirty="0" smtClean="0">
                <a:cs typeface="Courier New" panose="02070309020205020404" pitchFamily="49" charset="0"/>
              </a:rPr>
              <a:t> z WITH </a:t>
            </a:r>
          </a:p>
          <a:p>
            <a:pPr lvl="1"/>
            <a:r>
              <a:rPr lang="en-US" dirty="0" err="1" smtClean="0"/>
              <a:t>Tabela</a:t>
            </a:r>
            <a:r>
              <a:rPr lang="en-US" dirty="0" smtClean="0"/>
              <a:t> </a:t>
            </a:r>
            <a:r>
              <a:rPr lang="en-US" dirty="0" err="1" smtClean="0"/>
              <a:t>romantičnih</a:t>
            </a:r>
            <a:r>
              <a:rPr lang="en-US" dirty="0" smtClean="0"/>
              <a:t> </a:t>
            </a:r>
            <a:r>
              <a:rPr lang="en-US" dirty="0" err="1" smtClean="0"/>
              <a:t>filmov</a:t>
            </a:r>
            <a:endParaRPr lang="en-US" dirty="0" smtClean="0"/>
          </a:p>
          <a:p>
            <a:pPr lvl="1"/>
            <a:r>
              <a:rPr lang="en-US" dirty="0" err="1" smtClean="0"/>
              <a:t>Tabela</a:t>
            </a:r>
            <a:r>
              <a:rPr lang="en-US" dirty="0" smtClean="0"/>
              <a:t> </a:t>
            </a:r>
            <a:r>
              <a:rPr lang="en-US" dirty="0" err="1" smtClean="0"/>
              <a:t>komedij</a:t>
            </a:r>
            <a:endParaRPr lang="en-US" dirty="0"/>
          </a:p>
          <a:p>
            <a:endParaRPr lang="en-US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19007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Brez</a:t>
            </a:r>
            <a:r>
              <a:rPr lang="en-US" dirty="0" smtClean="0"/>
              <a:t> WITH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Združimo</a:t>
            </a:r>
            <a:r>
              <a:rPr lang="en-US" dirty="0" smtClean="0"/>
              <a:t> </a:t>
            </a:r>
            <a:r>
              <a:rPr lang="en-US" dirty="0" err="1" smtClean="0"/>
              <a:t>tabelo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s </a:t>
            </a:r>
            <a:r>
              <a:rPr lang="en-US" dirty="0" err="1" smtClean="0"/>
              <a:t>sabo</a:t>
            </a:r>
            <a:endParaRPr lang="en-US" dirty="0"/>
          </a:p>
          <a:p>
            <a:r>
              <a:rPr lang="en-US" dirty="0" err="1" smtClean="0"/>
              <a:t>Izločimo</a:t>
            </a:r>
            <a:r>
              <a:rPr lang="en-US" dirty="0" smtClean="0"/>
              <a:t> </a:t>
            </a:r>
            <a:r>
              <a:rPr lang="en-US" dirty="0" err="1" smtClean="0"/>
              <a:t>tiste</a:t>
            </a:r>
            <a:r>
              <a:rPr lang="en-US" dirty="0" smtClean="0"/>
              <a:t> </a:t>
            </a:r>
            <a:r>
              <a:rPr lang="en-US" dirty="0" err="1" smtClean="0"/>
              <a:t>vrstice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imajo</a:t>
            </a:r>
            <a:r>
              <a:rPr lang="en-US" dirty="0" smtClean="0"/>
              <a:t> </a:t>
            </a:r>
            <a:r>
              <a:rPr lang="en-US" dirty="0" err="1" smtClean="0"/>
              <a:t>kombinacijo</a:t>
            </a:r>
            <a:r>
              <a:rPr lang="en-US" dirty="0" smtClean="0"/>
              <a:t> 4 / 8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177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Še</a:t>
            </a:r>
            <a:r>
              <a:rPr lang="en-US" dirty="0" smtClean="0"/>
              <a:t> par </a:t>
            </a:r>
            <a:r>
              <a:rPr lang="en-US" dirty="0" err="1" smtClean="0"/>
              <a:t>primerov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</a:t>
            </a:r>
            <a:r>
              <a:rPr lang="sl-SI" dirty="0" err="1" smtClean="0"/>
              <a:t>aslovi</a:t>
            </a:r>
            <a:r>
              <a:rPr lang="sl-SI" dirty="0"/>
              <a:t> in leta filmov, v katerih je igral Harrison </a:t>
            </a:r>
            <a:r>
              <a:rPr lang="sl-SI" dirty="0" smtClean="0"/>
              <a:t>Ford</a:t>
            </a:r>
            <a:endParaRPr lang="en-US" dirty="0" smtClean="0"/>
          </a:p>
          <a:p>
            <a:r>
              <a:rPr lang="sl-SI" dirty="0"/>
              <a:t>Koliko so skupno zaslužili filmi posameznega režiserja</a:t>
            </a:r>
          </a:p>
          <a:p>
            <a:r>
              <a:rPr lang="sl-SI" dirty="0"/>
              <a:t>V katerih žanrih so igrali kateri igralci</a:t>
            </a:r>
          </a:p>
          <a:p>
            <a:r>
              <a:rPr lang="sl-SI" dirty="0"/>
              <a:t>V koliko filmih posameznega žanra je igral kakšen igralec</a:t>
            </a:r>
          </a:p>
          <a:p>
            <a:r>
              <a:rPr lang="sl-SI" dirty="0"/>
              <a:t>Kdo je igral v največ komedijah</a:t>
            </a:r>
          </a:p>
          <a:p>
            <a:r>
              <a:rPr lang="sl-SI" dirty="0"/>
              <a:t>Katere osebe igrajo v filmih z najboljšo oceno</a:t>
            </a:r>
          </a:p>
          <a:p>
            <a:pPr lvl="1"/>
            <a:r>
              <a:rPr lang="en-US" dirty="0" smtClean="0"/>
              <a:t>o</a:t>
            </a:r>
            <a:r>
              <a:rPr lang="sl-SI" dirty="0" smtClean="0"/>
              <a:t>mejimo</a:t>
            </a:r>
            <a:r>
              <a:rPr lang="sl-SI" dirty="0"/>
              <a:t> </a:t>
            </a:r>
            <a:r>
              <a:rPr lang="en-US" dirty="0" smtClean="0"/>
              <a:t>se </a:t>
            </a:r>
            <a:r>
              <a:rPr lang="sl-SI" dirty="0" smtClean="0"/>
              <a:t>le</a:t>
            </a:r>
            <a:r>
              <a:rPr lang="sl-SI" dirty="0"/>
              <a:t> na tiste, ki </a:t>
            </a:r>
            <a:r>
              <a:rPr lang="sl-SI" dirty="0" smtClean="0"/>
              <a:t>so</a:t>
            </a:r>
            <a:r>
              <a:rPr lang="sl-SI" dirty="0"/>
              <a:t> igrali v vsaj petih </a:t>
            </a:r>
            <a:r>
              <a:rPr lang="sl-SI" dirty="0" smtClean="0"/>
              <a:t>filmih</a:t>
            </a:r>
            <a:endParaRPr lang="en-US" dirty="0" smtClean="0"/>
          </a:p>
          <a:p>
            <a:pPr lvl="1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filme</a:t>
            </a:r>
            <a:r>
              <a:rPr lang="en-US" dirty="0" smtClean="0"/>
              <a:t> </a:t>
            </a:r>
            <a:r>
              <a:rPr lang="en-US" dirty="0" err="1" smtClean="0"/>
              <a:t>vsaj</a:t>
            </a:r>
            <a:r>
              <a:rPr lang="en-US" dirty="0" smtClean="0"/>
              <a:t> 75000 </a:t>
            </a:r>
            <a:r>
              <a:rPr lang="en-US" dirty="0" err="1" smtClean="0"/>
              <a:t>glasov</a:t>
            </a:r>
            <a:endParaRPr lang="sl-SI" dirty="0"/>
          </a:p>
          <a:p>
            <a:pPr lvl="1"/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860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 </a:t>
            </a:r>
            <a:r>
              <a:rPr lang="nl-NL" dirty="0" smtClean="0"/>
              <a:t>Kdo</a:t>
            </a:r>
            <a:r>
              <a:rPr lang="nl-NL" dirty="0"/>
              <a:t> vse je igral v filmu, ki ga je sam režiral</a:t>
            </a:r>
          </a:p>
        </p:txBody>
      </p:sp>
      <p:sp>
        <p:nvSpPr>
          <p:cNvPr id="5" name="Rectangle 4"/>
          <p:cNvSpPr/>
          <p:nvPr/>
        </p:nvSpPr>
        <p:spPr>
          <a:xfrm>
            <a:off x="1514475" y="2335203"/>
            <a:ext cx="76509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film.naslov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oseba.ime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film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vloga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film.id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vloga.film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oseba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vloga.oseba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oseba.id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GROUP BY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film.id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film.naslov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oseba.id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oseba.ime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HAVING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count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 * ) &gt;= </a:t>
            </a:r>
            <a:r>
              <a:rPr lang="sl-SI" b="0" dirty="0" smtClean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endParaRPr lang="sl-SI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 </a:t>
            </a:r>
            <a:r>
              <a:rPr lang="nl-NL" dirty="0" smtClean="0"/>
              <a:t>Kdo</a:t>
            </a:r>
            <a:r>
              <a:rPr lang="nl-NL" dirty="0"/>
              <a:t> vse je igral v filmu, ki ga je sam </a:t>
            </a:r>
            <a:r>
              <a:rPr lang="nl-NL" dirty="0" smtClean="0"/>
              <a:t>režiral  (2)</a:t>
            </a:r>
            <a:endParaRPr lang="nl-NL" dirty="0"/>
          </a:p>
        </p:txBody>
      </p:sp>
      <p:sp>
        <p:nvSpPr>
          <p:cNvPr id="3" name="Rectangle 2"/>
          <p:cNvSpPr/>
          <p:nvPr/>
        </p:nvSpPr>
        <p:spPr>
          <a:xfrm>
            <a:off x="290512" y="1805673"/>
            <a:ext cx="40386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Consolas" panose="020B0609020204030204" pitchFamily="49" charset="0"/>
              </a:rPr>
              <a:t>K</a:t>
            </a:r>
            <a:r>
              <a:rPr lang="sl-SI" b="0" dirty="0" smtClean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je se v dveh različnih vlogah</a:t>
            </a:r>
            <a:r>
              <a:rPr lang="en-US" b="0" dirty="0" smtClean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 smtClean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ujemata tako oseba kot film</a:t>
            </a:r>
            <a:endParaRPr lang="sl-SI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69606" y="1370083"/>
            <a:ext cx="7631906" cy="53553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WITH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reziser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AS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(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*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vloga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WHERE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tip = </a:t>
            </a:r>
            <a:r>
              <a:rPr lang="sl-SI" b="0" dirty="0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'R'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),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igralec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AS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(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*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vloga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WHERE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tip = </a:t>
            </a:r>
            <a:r>
              <a:rPr lang="sl-SI" b="0" dirty="0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'I'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film.naslov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oseba.ime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reziser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igralec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reziser.oseba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igralec.oseba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AND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  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reziser.film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igralec.film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film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film.id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reziser.film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oseba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oseba.id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reziser.oseba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endParaRPr lang="sl-SI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469606" y="1370083"/>
            <a:ext cx="2689412" cy="142987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659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</a:t>
            </a:r>
            <a:r>
              <a:rPr lang="en-US" dirty="0" err="1" smtClean="0"/>
              <a:t>še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Kdo je igral v največ filmih, ki jih je sam režiral?</a:t>
            </a:r>
          </a:p>
          <a:p>
            <a:r>
              <a:rPr lang="en-US" dirty="0" smtClean="0"/>
              <a:t>K</a:t>
            </a:r>
            <a:r>
              <a:rPr lang="sl-SI" dirty="0" err="1" smtClean="0"/>
              <a:t>ateri</a:t>
            </a:r>
            <a:r>
              <a:rPr lang="sl-SI" dirty="0"/>
              <a:t> režiserji in igralci dostikrat ustvarjajo </a:t>
            </a:r>
            <a:r>
              <a:rPr lang="sl-SI" dirty="0" smtClean="0"/>
              <a:t>skupaj</a:t>
            </a:r>
            <a:endParaRPr lang="en-US" dirty="0" smtClean="0"/>
          </a:p>
          <a:p>
            <a:r>
              <a:rPr lang="en-US" dirty="0" smtClean="0"/>
              <a:t>K</a:t>
            </a:r>
            <a:r>
              <a:rPr lang="sl-SI" dirty="0" err="1" smtClean="0"/>
              <a:t>ateri</a:t>
            </a:r>
            <a:r>
              <a:rPr lang="sl-SI" dirty="0"/>
              <a:t> pari igralcev dostikrat ustvarjajo skupaj</a:t>
            </a: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4427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Kaj</a:t>
            </a:r>
            <a:r>
              <a:rPr lang="en-US" dirty="0" smtClean="0"/>
              <a:t> </a:t>
            </a:r>
            <a:r>
              <a:rPr lang="en-US" dirty="0" err="1" smtClean="0"/>
              <a:t>počne</a:t>
            </a:r>
            <a:r>
              <a:rPr lang="en-US" dirty="0" smtClean="0"/>
              <a:t> </a:t>
            </a:r>
            <a:r>
              <a:rPr lang="en-US" dirty="0" err="1" smtClean="0"/>
              <a:t>tole</a:t>
            </a:r>
            <a:endParaRPr lang="sl-SI" dirty="0"/>
          </a:p>
        </p:txBody>
      </p:sp>
      <p:sp>
        <p:nvSpPr>
          <p:cNvPr id="4" name="Rectangle 3"/>
          <p:cNvSpPr/>
          <p:nvPr/>
        </p:nvSpPr>
        <p:spPr>
          <a:xfrm>
            <a:off x="411955" y="1807726"/>
            <a:ext cx="75676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film.*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pripada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AS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prvi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pripada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AS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drugi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prvi.film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drugi.film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film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film.id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prvi.film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err="1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where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prvi.zanr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smtClean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AND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drugi.zanr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smtClean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AND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oznaka != </a:t>
            </a:r>
            <a:r>
              <a:rPr lang="sl-SI" b="0" dirty="0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'R'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ORDER </a:t>
            </a:r>
            <a:r>
              <a:rPr lang="sl-SI" b="0" dirty="0" err="1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by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film.glasovi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DESC</a:t>
            </a:r>
            <a:endParaRPr lang="sl-SI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0419" y="5072063"/>
            <a:ext cx="5793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Dopolni</a:t>
            </a:r>
            <a:r>
              <a:rPr lang="en-US" dirty="0" smtClean="0"/>
              <a:t> v </a:t>
            </a:r>
            <a:r>
              <a:rPr lang="en-US" dirty="0" err="1" smtClean="0"/>
              <a:t>bolj</a:t>
            </a:r>
            <a:r>
              <a:rPr lang="en-US" dirty="0" smtClean="0"/>
              <a:t> </a:t>
            </a:r>
            <a:r>
              <a:rPr lang="en-US" dirty="0" err="1" smtClean="0"/>
              <a:t>smiselno</a:t>
            </a:r>
            <a:r>
              <a:rPr lang="en-US" dirty="0" smtClean="0"/>
              <a:t> </a:t>
            </a:r>
            <a:r>
              <a:rPr lang="en-US" dirty="0" err="1" smtClean="0"/>
              <a:t>poizvedbo</a:t>
            </a:r>
            <a:r>
              <a:rPr lang="en-US" dirty="0" smtClean="0"/>
              <a:t>!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8924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ogrevanje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</a:t>
            </a:r>
            <a:r>
              <a:rPr lang="sl-SI" dirty="0"/>
              <a:t> katerih žanrih je posnetih največ filmov</a:t>
            </a:r>
            <a:r>
              <a:rPr lang="sl-SI" dirty="0" smtClean="0"/>
              <a:t>.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Tabela</a:t>
            </a:r>
            <a:r>
              <a:rPr lang="en-US" dirty="0" smtClean="0"/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pripada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pPr marL="0" indent="0">
              <a:buNone/>
            </a:pPr>
            <a:endParaRPr lang="sl-SI" dirty="0"/>
          </a:p>
          <a:p>
            <a:endParaRPr lang="en-US" dirty="0" smtClean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Rectangle 3"/>
          <p:cNvSpPr/>
          <p:nvPr/>
        </p:nvSpPr>
        <p:spPr>
          <a:xfrm>
            <a:off x="3605212" y="4126229"/>
            <a:ext cx="6096000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en-US" b="0" dirty="0" smtClean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COUNT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 * ) </a:t>
            </a:r>
            <a:r>
              <a:rPr lang="en-US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AS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st_filmov</a:t>
            </a:r>
            <a:endParaRPr lang="en-US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pripada</a:t>
            </a:r>
            <a:endParaRPr lang="en-US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GROUP BY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</a:t>
            </a:r>
            <a:endParaRPr lang="en-US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ORDER BY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st_filmov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DESC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21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7699" y="475060"/>
            <a:ext cx="2645569" cy="36933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en-US" b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*</a:t>
            </a:r>
          </a:p>
          <a:p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pripada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en-US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/>
            </a:r>
            <a:b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smtClean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COUNT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 * )</a:t>
            </a:r>
          </a:p>
          <a:p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pripada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/>
            </a:r>
            <a:b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smtClean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COUNT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 * )</a:t>
            </a:r>
          </a:p>
          <a:p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/>
            </a:r>
            <a:b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smtClean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COUNT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 * )</a:t>
            </a:r>
          </a:p>
          <a:p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en-US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en-US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pripada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en-US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endParaRPr lang="en-US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33837" y="478633"/>
            <a:ext cx="4231481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b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sl-SI" b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*</a:t>
            </a:r>
          </a:p>
          <a:p>
            <a:r>
              <a:rPr lang="sl-SI" b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sl-SI" b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sl-SI" b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pripada,</a:t>
            </a:r>
          </a:p>
          <a:p>
            <a:r>
              <a:rPr lang="sl-SI" b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zanr</a:t>
            </a:r>
          </a:p>
          <a:p>
            <a:r>
              <a:rPr lang="sl-SI" b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WHERE</a:t>
            </a:r>
            <a:r>
              <a:rPr lang="sl-SI" b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pripada.zanr = zanr.id;</a:t>
            </a:r>
            <a:endParaRPr lang="sl-SI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33837" y="2178756"/>
            <a:ext cx="4974431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*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pripada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pripada.zanr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zanr.id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endParaRPr lang="sl-SI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33837" y="3877629"/>
            <a:ext cx="6096000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zanr.naziv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COUNT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 * )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AS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st_filmov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pripada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pripada.zanr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zanr.id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GROUP BY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zanr.naziv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ORDER BY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st_filmov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DESC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endParaRPr lang="sl-SI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0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</a:t>
            </a:r>
            <a:r>
              <a:rPr lang="sl-SI" dirty="0" err="1" smtClean="0"/>
              <a:t>ovprečn</a:t>
            </a:r>
            <a:r>
              <a:rPr lang="en-US" dirty="0" smtClean="0"/>
              <a:t>a</a:t>
            </a:r>
            <a:r>
              <a:rPr lang="sl-SI" dirty="0"/>
              <a:t> oceno filmov posameznega žanra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Podatki so shranjeni v treh tabelah: </a:t>
            </a:r>
            <a:endParaRPr lang="en-US" dirty="0" smtClean="0"/>
          </a:p>
          <a:p>
            <a:pPr lvl="1"/>
            <a:r>
              <a:rPr lang="sl-SI" dirty="0" smtClean="0"/>
              <a:t>ocene</a:t>
            </a:r>
            <a:r>
              <a:rPr lang="sl-SI" dirty="0"/>
              <a:t> v tabeli 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film</a:t>
            </a:r>
            <a:r>
              <a:rPr lang="sl-SI" dirty="0"/>
              <a:t>,</a:t>
            </a:r>
          </a:p>
          <a:p>
            <a:pPr lvl="1"/>
            <a:r>
              <a:rPr lang="sl-SI" dirty="0" smtClean="0"/>
              <a:t>nazivi</a:t>
            </a:r>
            <a:r>
              <a:rPr lang="sl-SI" dirty="0"/>
              <a:t> žanrov v tabeli 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zanr</a:t>
            </a:r>
            <a:r>
              <a:rPr lang="sl-SI" dirty="0" smtClean="0"/>
              <a:t>,</a:t>
            </a:r>
            <a:endParaRPr lang="en-US" dirty="0" smtClean="0"/>
          </a:p>
          <a:p>
            <a:pPr lvl="1"/>
            <a:r>
              <a:rPr lang="sl-SI" dirty="0" smtClean="0"/>
              <a:t>povezava</a:t>
            </a:r>
            <a:r>
              <a:rPr lang="sl-SI" dirty="0"/>
              <a:t> med njimi pa v </a:t>
            </a:r>
            <a:r>
              <a:rPr lang="sl-SI" dirty="0" smtClean="0"/>
              <a:t>tabeli</a:t>
            </a:r>
            <a:r>
              <a:rPr lang="en-US" dirty="0" smtClean="0"/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pripada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7488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0513" y="214671"/>
            <a:ext cx="7131844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zanr.naziv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film.naslov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film.leto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film.ocena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(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film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pripada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film.id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pripada.film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)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pripada.zanr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zanr.id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endParaRPr lang="sl-SI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0513" y="3076545"/>
            <a:ext cx="7131844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zanr.naziv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film.naslov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film.leto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film.ocena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film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(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pripada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pripada.zanr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zanr.id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)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film.id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pripada.film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endParaRPr lang="sl-SI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58087" y="2143125"/>
            <a:ext cx="4343400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zanr.naziv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film.naslov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/>
            </a:r>
            <a:b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en-US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     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film.leto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film.ocena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film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r>
              <a:rPr lang="en-US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pripada </a:t>
            </a:r>
            <a:endParaRPr lang="en-US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film.id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pripada.film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endParaRPr lang="en-US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pripada.zanr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zanr.id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endParaRPr lang="sl-SI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67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40794" y="2664977"/>
            <a:ext cx="7639050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zanr.naziv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avg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film.ocena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AS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povprecna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_ocena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film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pripada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film.id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pripada.film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pripada.zanr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zanr.id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GROUP BY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zanr.naziv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ORDER BY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povprecna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_ocena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DESC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endParaRPr lang="sl-SI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</a:t>
            </a:r>
            <a:r>
              <a:rPr lang="sl-SI" dirty="0" err="1" smtClean="0"/>
              <a:t>ovprečn</a:t>
            </a:r>
            <a:r>
              <a:rPr lang="en-US" dirty="0" smtClean="0"/>
              <a:t>a</a:t>
            </a:r>
            <a:r>
              <a:rPr lang="sl-SI" dirty="0"/>
              <a:t> </a:t>
            </a:r>
            <a:r>
              <a:rPr lang="sl-SI" dirty="0" smtClean="0"/>
              <a:t>ocen</a:t>
            </a:r>
            <a:r>
              <a:rPr lang="en-US" dirty="0" smtClean="0"/>
              <a:t>a</a:t>
            </a:r>
            <a:r>
              <a:rPr lang="sl-SI" dirty="0"/>
              <a:t> filmov posameznega </a:t>
            </a:r>
            <a:r>
              <a:rPr lang="sl-SI" dirty="0" smtClean="0"/>
              <a:t>žanra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17537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Še povprečna dolžina vsakega žanra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7962" y="2550677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zanr.naziv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avg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film.dolzina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AS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povprecna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_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dolzina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pripada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zanr.id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pripada.zanr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film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pripada.film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film.id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GROUP BY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zanr.naziv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ORDER BY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povprecna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_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dolzina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DESC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endParaRPr lang="sl-SI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38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</a:t>
            </a:r>
            <a:r>
              <a:rPr lang="sl-SI" dirty="0" err="1" smtClean="0"/>
              <a:t>ateri</a:t>
            </a:r>
            <a:r>
              <a:rPr lang="sl-SI" dirty="0"/>
              <a:t> filmi so imeli več kot enega </a:t>
            </a:r>
            <a:r>
              <a:rPr lang="sl-SI" dirty="0" smtClean="0"/>
              <a:t>režiserja</a:t>
            </a:r>
            <a:endParaRPr lang="sl-SI" dirty="0"/>
          </a:p>
        </p:txBody>
      </p:sp>
      <p:sp>
        <p:nvSpPr>
          <p:cNvPr id="4" name="Rectangle 3"/>
          <p:cNvSpPr/>
          <p:nvPr/>
        </p:nvSpPr>
        <p:spPr>
          <a:xfrm>
            <a:off x="3048000" y="227483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film.naslov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</a:t>
            </a:r>
            <a:r>
              <a:rPr lang="sl-SI" b="0" dirty="0" smtClean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COUNT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 * )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AS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st_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reziserjev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vloga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film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vloga.film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film.id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WHERE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vloga.tip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'R'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GROUP BY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film</a:t>
            </a:r>
          </a:p>
          <a:p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HAVING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st_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reziserjev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&gt; </a:t>
            </a:r>
            <a:r>
              <a:rPr lang="sl-SI" b="0" dirty="0" smtClean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1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ORDER BY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st_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reziserjev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DESC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endParaRPr lang="sl-SI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4455" y="5593556"/>
            <a:ext cx="2714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Zakaj</a:t>
            </a:r>
            <a:r>
              <a:rPr lang="en-US" dirty="0" smtClean="0"/>
              <a:t> je </a:t>
            </a:r>
            <a:r>
              <a:rPr lang="en-US" dirty="0" err="1" smtClean="0"/>
              <a:t>narobe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smtClean="0"/>
              <a:t>King Kong, Robin Hood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2044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Tole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čisto</a:t>
            </a:r>
            <a:r>
              <a:rPr lang="en-US" dirty="0" smtClean="0"/>
              <a:t> OK</a:t>
            </a:r>
            <a:endParaRPr lang="sl-SI" dirty="0"/>
          </a:p>
        </p:txBody>
      </p:sp>
      <p:sp>
        <p:nvSpPr>
          <p:cNvPr id="4" name="Rectangle 3"/>
          <p:cNvSpPr/>
          <p:nvPr/>
        </p:nvSpPr>
        <p:spPr>
          <a:xfrm>
            <a:off x="411956" y="1702714"/>
            <a:ext cx="6096000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film.naslov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</a:t>
            </a:r>
            <a:r>
              <a:rPr lang="sl-SI" b="0" dirty="0" smtClean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COUNT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 * )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AS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st_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reziserjev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vloga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film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vloga.film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film.id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WHERE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vloga.tip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'R'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GROUP BY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film.id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ORDER BY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st_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reziserjev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DESC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endParaRPr lang="sl-SI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62651" y="4720769"/>
            <a:ext cx="6096000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SELECT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film.naslov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</a:t>
            </a:r>
            <a:r>
              <a:rPr lang="sl-SI" b="0" dirty="0" smtClean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COUNT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 * )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AS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st_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reziserjev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vloga</a:t>
            </a: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JOIN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film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on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vloga.film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film.id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WHERE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vloga.tip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= </a:t>
            </a:r>
            <a:r>
              <a:rPr lang="sl-SI" b="0" dirty="0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'R'</a:t>
            </a:r>
            <a:endParaRPr lang="sl-SI" b="0" dirty="0" smtClean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GROUP BY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1" dirty="0" err="1" smtClean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film.id</a:t>
            </a:r>
            <a:r>
              <a:rPr lang="en-US" b="1" dirty="0" smtClean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  <a:effectLst/>
                <a:latin typeface="Consolas" panose="020B0609020204030204" pitchFamily="49" charset="0"/>
              </a:rPr>
              <a:t>film.naslov</a:t>
            </a:r>
            <a:endParaRPr lang="sl-SI" b="1" dirty="0" smtClean="0">
              <a:solidFill>
                <a:srgbClr val="FF0000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ORDER BY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st_</a:t>
            </a:r>
            <a:r>
              <a:rPr lang="sl-SI" b="0" dirty="0" err="1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reziserjev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lang="sl-SI" b="0" dirty="0" smtClean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DESC</a:t>
            </a:r>
            <a:r>
              <a:rPr lang="sl-SI" b="0" dirty="0" smtClean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  <a:endParaRPr lang="sl-SI" b="0" dirty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06879" y="4114801"/>
            <a:ext cx="320754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err="1" smtClean="0"/>
              <a:t>Prav</a:t>
            </a:r>
            <a:r>
              <a:rPr lang="en-US" b="1" dirty="0" smtClean="0"/>
              <a:t> je </a:t>
            </a:r>
            <a:r>
              <a:rPr lang="en-US" b="1" dirty="0" err="1" smtClean="0"/>
              <a:t>npr</a:t>
            </a:r>
            <a:r>
              <a:rPr lang="en-US" b="1" dirty="0" smtClean="0"/>
              <a:t>. </a:t>
            </a:r>
            <a:r>
              <a:rPr lang="en-US" b="1" dirty="0" err="1" smtClean="0"/>
              <a:t>tole</a:t>
            </a:r>
            <a:r>
              <a:rPr lang="en-US" b="1" dirty="0" smtClean="0"/>
              <a:t>:</a:t>
            </a:r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40957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47</TotalTime>
  <Words>135</Words>
  <Application>Microsoft Office PowerPoint</Application>
  <PresentationFormat>Widescreen</PresentationFormat>
  <Paragraphs>185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Consolas</vt:lpstr>
      <vt:lpstr>Courier New</vt:lpstr>
      <vt:lpstr>Office Theme</vt:lpstr>
      <vt:lpstr>Film</vt:lpstr>
      <vt:lpstr>Za ogrevanje</vt:lpstr>
      <vt:lpstr>PowerPoint Presentation</vt:lpstr>
      <vt:lpstr>Povprečna oceno filmov posameznega žanra</vt:lpstr>
      <vt:lpstr>PowerPoint Presentation</vt:lpstr>
      <vt:lpstr>Povprečna ocena filmov posameznega žanra</vt:lpstr>
      <vt:lpstr>Še povprečna dolžina vsakega žanra</vt:lpstr>
      <vt:lpstr>Kateri filmi so imeli več kot enega režiserja</vt:lpstr>
      <vt:lpstr>Tole ni čisto OK</vt:lpstr>
      <vt:lpstr>Kateri filmi so romantične komedije?</vt:lpstr>
      <vt:lpstr>Brez WITH</vt:lpstr>
      <vt:lpstr>Še par primerov</vt:lpstr>
      <vt:lpstr> Kdo vse je igral v filmu, ki ga je sam režiral</vt:lpstr>
      <vt:lpstr> Kdo vse je igral v filmu, ki ga je sam režiral  (2)</vt:lpstr>
      <vt:lpstr>In še</vt:lpstr>
      <vt:lpstr>Kaj počne tole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Film</dc:title>
  <dc:creator>Matija Lokar</dc:creator>
  <cp:lastModifiedBy>Matija Lokar</cp:lastModifiedBy>
  <cp:revision>6</cp:revision>
  <dcterms:created xsi:type="dcterms:W3CDTF">2020-10-27T12:39:54Z</dcterms:created>
  <dcterms:modified xsi:type="dcterms:W3CDTF">2021-10-24T08:02:46Z</dcterms:modified>
</cp:coreProperties>
</file>