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1"/>
  </p:notesMasterIdLst>
  <p:sldIdLst>
    <p:sldId id="345" r:id="rId5"/>
    <p:sldId id="317" r:id="rId6"/>
    <p:sldId id="318" r:id="rId7"/>
    <p:sldId id="335" r:id="rId8"/>
    <p:sldId id="319" r:id="rId9"/>
    <p:sldId id="321" r:id="rId10"/>
    <p:sldId id="320" r:id="rId11"/>
    <p:sldId id="322" r:id="rId12"/>
    <p:sldId id="323" r:id="rId13"/>
    <p:sldId id="324" r:id="rId14"/>
    <p:sldId id="325" r:id="rId15"/>
    <p:sldId id="343" r:id="rId16"/>
    <p:sldId id="346" r:id="rId17"/>
    <p:sldId id="347" r:id="rId18"/>
    <p:sldId id="348" r:id="rId19"/>
    <p:sldId id="349" r:id="rId20"/>
  </p:sldIdLst>
  <p:sldSz cx="9144000" cy="6858000" type="screen4x3"/>
  <p:notesSz cx="6858000" cy="9144000"/>
  <p:custDataLst>
    <p:tags r:id="rId22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73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2F9A7-3CA7-415F-906D-91876525EA5D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BA5F8-DED8-4CBB-AF53-7CCDF813E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81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611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1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124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0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9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70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37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649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1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943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61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724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inimg.com/564x/de/8b/52/de8b52786fd0fe78cd721a46165b3ea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6048672" cy="604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93206" y="5949280"/>
            <a:ext cx="36780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err="1"/>
              <a:t>Vir</a:t>
            </a:r>
            <a:r>
              <a:rPr lang="en-US" sz="1000" dirty="0"/>
              <a:t>: </a:t>
            </a:r>
            <a:r>
              <a:rPr lang="sl-SI" sz="1000" dirty="0"/>
              <a:t>https://9gag.com/gag/agYKEEq</a:t>
            </a:r>
          </a:p>
        </p:txBody>
      </p:sp>
    </p:spTree>
    <p:extLst>
      <p:ext uri="{BB962C8B-B14F-4D97-AF65-F5344CB8AC3E}">
        <p14:creationId xmlns:p14="http://schemas.microsoft.com/office/powerpoint/2010/main" val="2162853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Logične vrednosti</a:t>
            </a:r>
            <a:endParaRPr lang="en-GB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2200" dirty="0"/>
              <a:t>Vrednosti le</a:t>
            </a:r>
            <a:r>
              <a:rPr lang="sl-SI" sz="2200" dirty="0">
                <a:latin typeface="Courier New" pitchFamily="49" charset="0"/>
              </a:rPr>
              <a:t> </a:t>
            </a:r>
            <a:r>
              <a:rPr lang="sl-SI" sz="2200" dirty="0" err="1">
                <a:latin typeface="Courier New" pitchFamily="49" charset="0"/>
              </a:rPr>
              <a:t>True</a:t>
            </a:r>
            <a:r>
              <a:rPr lang="sl-SI" sz="2200" dirty="0">
                <a:latin typeface="Courier New" pitchFamily="49" charset="0"/>
              </a:rPr>
              <a:t> </a:t>
            </a:r>
            <a:r>
              <a:rPr lang="sl-SI" sz="2200" dirty="0"/>
              <a:t>in</a:t>
            </a:r>
            <a:r>
              <a:rPr lang="sl-SI" sz="2200" dirty="0">
                <a:latin typeface="Courier New" pitchFamily="49" charset="0"/>
              </a:rPr>
              <a:t> </a:t>
            </a:r>
            <a:r>
              <a:rPr lang="sl-SI" sz="2200" dirty="0" err="1">
                <a:latin typeface="Courier New" pitchFamily="49" charset="0"/>
              </a:rPr>
              <a:t>False</a:t>
            </a:r>
            <a:endParaRPr lang="sl-SI" sz="2200" dirty="0">
              <a:latin typeface="Courier New" pitchFamily="49" charset="0"/>
            </a:endParaRPr>
          </a:p>
          <a:p>
            <a:pPr marL="0" indent="0">
              <a:buNone/>
            </a:pPr>
            <a:endParaRPr lang="sl-SI" sz="2000" dirty="0">
              <a:latin typeface="Courier New" pitchFamily="49" charset="0"/>
            </a:endParaRPr>
          </a:p>
          <a:p>
            <a:pPr marL="0" indent="0">
              <a:buNone/>
            </a:pPr>
            <a:r>
              <a:rPr lang="sl-SI" sz="2000" dirty="0">
                <a:latin typeface="Courier New" pitchFamily="49" charset="0"/>
              </a:rPr>
              <a:t>zanimivo = </a:t>
            </a:r>
            <a:r>
              <a:rPr lang="sl-SI" sz="2000" dirty="0" err="1">
                <a:latin typeface="Courier New" pitchFamily="49" charset="0"/>
              </a:rPr>
              <a:t>False</a:t>
            </a:r>
            <a:br>
              <a:rPr lang="sl-SI" sz="2000" dirty="0">
                <a:latin typeface="Courier New" pitchFamily="49" charset="0"/>
              </a:rPr>
            </a:br>
            <a:r>
              <a:rPr lang="sl-SI" sz="2000" dirty="0" err="1">
                <a:latin typeface="Courier New" pitchFamily="49" charset="0"/>
              </a:rPr>
              <a:t>vRedu</a:t>
            </a:r>
            <a:r>
              <a:rPr lang="sl-SI" sz="2000" dirty="0">
                <a:latin typeface="Courier New" pitchFamily="49" charset="0"/>
              </a:rPr>
              <a:t> = x &gt; 42</a:t>
            </a:r>
            <a:br>
              <a:rPr lang="sl-SI" sz="2000" dirty="0">
                <a:latin typeface="Courier New" pitchFamily="49" charset="0"/>
              </a:rPr>
            </a:br>
            <a:r>
              <a:rPr lang="en-US" sz="2000" dirty="0" err="1">
                <a:latin typeface="Courier New" pitchFamily="49" charset="0"/>
              </a:rPr>
              <a:t>začni</a:t>
            </a:r>
            <a:r>
              <a:rPr lang="sl-SI" sz="2000" dirty="0">
                <a:latin typeface="Courier New" pitchFamily="49" charset="0"/>
              </a:rPr>
              <a:t> = </a:t>
            </a:r>
            <a:r>
              <a:rPr lang="en-US" sz="2000" dirty="0" err="1">
                <a:latin typeface="Courier New" pitchFamily="49" charset="0"/>
              </a:rPr>
              <a:t>random.randint</a:t>
            </a:r>
            <a:r>
              <a:rPr lang="en-US" sz="2000" dirty="0">
                <a:latin typeface="Courier New" pitchFamily="49" charset="0"/>
              </a:rPr>
              <a:t>(1,6) == 6</a:t>
            </a:r>
            <a:endParaRPr lang="sl-SI" sz="2000" dirty="0">
              <a:latin typeface="Courier New" pitchFamily="49" charset="0"/>
            </a:endParaRPr>
          </a:p>
          <a:p>
            <a:pPr>
              <a:buFont typeface="Wingdings" pitchFamily="2" charset="2"/>
              <a:buNone/>
            </a:pPr>
            <a:endParaRPr lang="sl-SI" sz="1700" dirty="0">
              <a:latin typeface="Courier New" pitchFamily="49" charset="0"/>
            </a:endParaRPr>
          </a:p>
        </p:txBody>
      </p:sp>
      <p:sp>
        <p:nvSpPr>
          <p:cNvPr id="16388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sl-SI">
              <a:solidFill>
                <a:srgbClr val="898989"/>
              </a:solidFill>
            </a:endParaRPr>
          </a:p>
        </p:txBody>
      </p:sp>
      <p:sp>
        <p:nvSpPr>
          <p:cNvPr id="1126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2998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uiExpand="1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Operacije</a:t>
            </a:r>
            <a:endParaRPr lang="en-GB"/>
          </a:p>
        </p:txBody>
      </p:sp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/>
              <a:t>Logične vrednosti lahko združujemo z operatorji</a:t>
            </a:r>
          </a:p>
          <a:p>
            <a:r>
              <a:rPr lang="sl-SI" dirty="0">
                <a:latin typeface="Courier New" pitchFamily="49" charset="0"/>
              </a:rPr>
              <a:t>and </a:t>
            </a:r>
            <a:r>
              <a:rPr lang="sl-SI" dirty="0"/>
              <a:t>	in</a:t>
            </a:r>
          </a:p>
          <a:p>
            <a:r>
              <a:rPr lang="sl-SI" dirty="0">
                <a:latin typeface="Courier New" pitchFamily="49" charset="0"/>
              </a:rPr>
              <a:t>or	</a:t>
            </a:r>
            <a:r>
              <a:rPr lang="sl-SI" dirty="0"/>
              <a:t> 	ali</a:t>
            </a:r>
          </a:p>
          <a:p>
            <a:r>
              <a:rPr lang="sl-SI" dirty="0">
                <a:latin typeface="Courier New" pitchFamily="49" charset="0"/>
              </a:rPr>
              <a:t>not</a:t>
            </a:r>
            <a:r>
              <a:rPr lang="sl-SI" dirty="0"/>
              <a:t>	ne</a:t>
            </a:r>
            <a:endParaRPr lang="en-US" dirty="0"/>
          </a:p>
          <a:p>
            <a:endParaRPr lang="sl-SI" dirty="0"/>
          </a:p>
          <a:p>
            <a:r>
              <a:rPr lang="sl-SI" dirty="0">
                <a:latin typeface="Courier New" pitchFamily="49" charset="0"/>
              </a:rPr>
              <a:t>A and B</a:t>
            </a:r>
            <a:r>
              <a:rPr lang="sl-SI" dirty="0"/>
              <a:t>: res, če sta res in A in B (sta oba </a:t>
            </a:r>
            <a:r>
              <a:rPr lang="sl-SI" dirty="0" err="1">
                <a:latin typeface="Courier New" pitchFamily="49" charset="0"/>
              </a:rPr>
              <a:t>True</a:t>
            </a:r>
            <a:r>
              <a:rPr lang="sl-SI" dirty="0"/>
              <a:t>)</a:t>
            </a:r>
          </a:p>
          <a:p>
            <a:r>
              <a:rPr lang="sl-SI" dirty="0">
                <a:latin typeface="Courier New" pitchFamily="49" charset="0"/>
              </a:rPr>
              <a:t>A or B</a:t>
            </a:r>
            <a:r>
              <a:rPr lang="sl-SI" dirty="0"/>
              <a:t>: res, če je vsaj eden res oziroma narobe le, če sta oba </a:t>
            </a:r>
            <a:r>
              <a:rPr lang="en-US" dirty="0">
                <a:latin typeface="Courier New" pitchFamily="49" charset="0"/>
              </a:rPr>
              <a:t>False</a:t>
            </a:r>
            <a:endParaRPr lang="sl-SI" dirty="0">
              <a:latin typeface="Courier New" pitchFamily="49" charset="0"/>
            </a:endParaRPr>
          </a:p>
          <a:p>
            <a:r>
              <a:rPr lang="sl-SI" dirty="0">
                <a:latin typeface="Courier New" pitchFamily="49" charset="0"/>
              </a:rPr>
              <a:t>not A</a:t>
            </a:r>
            <a:r>
              <a:rPr lang="sl-SI" dirty="0"/>
              <a:t> : res (</a:t>
            </a:r>
            <a:r>
              <a:rPr lang="en-US" dirty="0">
                <a:latin typeface="Courier New" pitchFamily="49" charset="0"/>
              </a:rPr>
              <a:t>True</a:t>
            </a:r>
            <a:r>
              <a:rPr lang="sl-SI" dirty="0"/>
              <a:t>), če je A napačen (</a:t>
            </a:r>
            <a:r>
              <a:rPr lang="en-US" dirty="0">
                <a:latin typeface="Courier New" pitchFamily="49" charset="0"/>
              </a:rPr>
              <a:t>False</a:t>
            </a:r>
            <a:r>
              <a:rPr lang="sl-SI" dirty="0"/>
              <a:t>)</a:t>
            </a:r>
          </a:p>
        </p:txBody>
      </p:sp>
      <p:sp>
        <p:nvSpPr>
          <p:cNvPr id="23555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l-SI"/>
              <a:t>Matija Lokar, FMF</a:t>
            </a:r>
          </a:p>
        </p:txBody>
      </p:sp>
      <p:sp>
        <p:nvSpPr>
          <p:cNvPr id="23556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l-SI"/>
          </a:p>
        </p:txBody>
      </p:sp>
      <p:sp>
        <p:nvSpPr>
          <p:cNvPr id="133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>
              <a:defRPr/>
            </a:pPr>
            <a:fld id="{48BFFACF-7AA6-439C-ABF5-C08CAC326B49}" type="slidenum">
              <a:rPr lang="sl-SI"/>
              <a:pPr>
                <a:defRPr/>
              </a:pPr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388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1" uiExpand="1" build="p" bldLvl="5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492897"/>
            <a:ext cx="9036496" cy="1368152"/>
          </a:xfrm>
        </p:spPr>
        <p:txBody>
          <a:bodyPr/>
          <a:lstStyle/>
          <a:p>
            <a:r>
              <a:rPr lang="pt-BR" cap="none" dirty="0">
                <a:latin typeface="Courier New" panose="02070309020205020404" pitchFamily="49" charset="0"/>
                <a:cs typeface="Courier New" panose="02070309020205020404" pitchFamily="49" charset="0"/>
              </a:rPr>
              <a:t>(n % 400 == 0) </a:t>
            </a:r>
            <a:r>
              <a:rPr lang="pt-BR" cap="none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br>
              <a:rPr lang="sl-SI" cap="none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cap="none" dirty="0">
                <a:latin typeface="Courier New" panose="02070309020205020404" pitchFamily="49" charset="0"/>
                <a:cs typeface="Courier New" panose="02070309020205020404" pitchFamily="49" charset="0"/>
              </a:rPr>
              <a:t>(n % 4 == 0 </a:t>
            </a:r>
            <a:r>
              <a:rPr lang="pt-BR" cap="none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t-BR" cap="none" dirty="0">
                <a:latin typeface="Courier New" panose="02070309020205020404" pitchFamily="49" charset="0"/>
                <a:cs typeface="Courier New" panose="02070309020205020404" pitchFamily="49" charset="0"/>
              </a:rPr>
              <a:t> n % 100 != 0)</a:t>
            </a:r>
            <a:endParaRPr lang="en-US" cap="non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636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Kratkostično</a:t>
            </a:r>
            <a:r>
              <a:rPr lang="en-US" dirty="0"/>
              <a:t> </a:t>
            </a:r>
            <a:r>
              <a:rPr lang="en-US" dirty="0" err="1"/>
              <a:t>vrednotenje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Če</a:t>
            </a:r>
            <a:r>
              <a:rPr lang="sl-SI" dirty="0"/>
              <a:t> je pri</a:t>
            </a:r>
            <a:br>
              <a:rPr lang="en-US" dirty="0"/>
            </a:br>
            <a:r>
              <a:rPr lang="en-US" dirty="0"/>
              <a:t>          </a:t>
            </a:r>
            <a:r>
              <a:rPr lang="sl-SI" dirty="0"/>
              <a:t>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A and B 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/>
              <a:t>že A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sl-SI" dirty="0"/>
              <a:t>, se B ne vrednoti</a:t>
            </a:r>
            <a:endParaRPr lang="en-US" dirty="0"/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A and B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Izračunamo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je A False,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poznamo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celote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B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sploh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ne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računamo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 or B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je A True,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kakšna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celega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izraza</a:t>
            </a:r>
            <a:endParaRPr lang="en-GB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73459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Pomen</a:t>
            </a:r>
            <a:r>
              <a:rPr lang="en-US" dirty="0"/>
              <a:t> KV</a:t>
            </a:r>
            <a:endParaRPr lang="sl-SI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Ali je </a:t>
            </a:r>
            <a:r>
              <a:rPr lang="en-US" dirty="0" err="1"/>
              <a:t>število</a:t>
            </a:r>
            <a:r>
              <a:rPr lang="en-US" dirty="0"/>
              <a:t> </a:t>
            </a:r>
            <a:r>
              <a:rPr lang="en-US" dirty="0" err="1"/>
              <a:t>deljivo</a:t>
            </a:r>
            <a:r>
              <a:rPr lang="en-US" dirty="0"/>
              <a:t> z </a:t>
            </a:r>
            <a:r>
              <a:rPr lang="en-US" dirty="0" err="1"/>
              <a:t>enicami</a:t>
            </a:r>
            <a:endParaRPr lang="en-US" dirty="0"/>
          </a:p>
          <a:p>
            <a:pPr lvl="1"/>
            <a:r>
              <a:rPr lang="en-US" dirty="0"/>
              <a:t>242, 1263, 8883, 761 so</a:t>
            </a:r>
          </a:p>
          <a:p>
            <a:pPr lvl="1"/>
            <a:r>
              <a:rPr lang="en-US" dirty="0"/>
              <a:t>2413, 17 pa ne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 n % (n % 10)  == 0: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print(n, 'je')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else: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print(n,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r>
              <a:rPr lang="en-US" dirty="0" err="1"/>
              <a:t>Kaj</a:t>
            </a:r>
            <a:r>
              <a:rPr lang="en-US" dirty="0"/>
              <a:t> je </a:t>
            </a:r>
            <a:r>
              <a:rPr lang="en-US" dirty="0" err="1"/>
              <a:t>morda</a:t>
            </a:r>
            <a:r>
              <a:rPr lang="en-US" dirty="0"/>
              <a:t> </a:t>
            </a:r>
            <a:r>
              <a:rPr lang="en-US" dirty="0" err="1"/>
              <a:t>narobe</a:t>
            </a:r>
            <a:r>
              <a:rPr lang="en-US" dirty="0"/>
              <a:t>?</a:t>
            </a:r>
          </a:p>
          <a:p>
            <a:r>
              <a:rPr lang="en-US" dirty="0"/>
              <a:t>8990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6468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Razmislek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endParaRPr lang="en-US" dirty="0"/>
          </a:p>
          <a:p>
            <a:r>
              <a:rPr lang="en-US" dirty="0" err="1"/>
              <a:t>Recimo</a:t>
            </a:r>
            <a:r>
              <a:rPr lang="en-US" dirty="0"/>
              <a:t>, da </a:t>
            </a:r>
            <a:r>
              <a:rPr lang="en-US" dirty="0" err="1"/>
              <a:t>števila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se </a:t>
            </a:r>
            <a:r>
              <a:rPr lang="en-US" dirty="0" err="1"/>
              <a:t>končajo</a:t>
            </a:r>
            <a:r>
              <a:rPr lang="en-US" dirty="0"/>
              <a:t> z 0, SO</a:t>
            </a:r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if n % (n % 10) == 0 or n % 10 == 0: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print(n, 'je')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else: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print(n, '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r>
              <a:rPr lang="en-US" dirty="0"/>
              <a:t>Bo v </a:t>
            </a:r>
            <a:r>
              <a:rPr lang="en-US" dirty="0" err="1"/>
              <a:t>redu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50776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Popravek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endParaRPr lang="en-US" dirty="0"/>
          </a:p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if n % 10 == 0 or n % (n % 10)== 0: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print(n, 'je')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else: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print(n, '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</p:txBody>
      </p:sp>
    </p:spTree>
    <p:extLst>
      <p:ext uri="{BB962C8B-B14F-4D97-AF65-F5344CB8AC3E}">
        <p14:creationId xmlns:p14="http://schemas.microsoft.com/office/powerpoint/2010/main" val="4046548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23528" y="404664"/>
            <a:ext cx="6840760" cy="2724323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 random</a:t>
            </a:r>
          </a:p>
          <a:p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kocka</a:t>
            </a:r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'''</a:t>
            </a:r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Simuliramo</a:t>
            </a:r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met </a:t>
            </a:r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kocke</a:t>
            </a:r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met = </a:t>
            </a:r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random.randint</a:t>
            </a:r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(1,6)</a:t>
            </a:r>
          </a:p>
          <a:p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return met</a:t>
            </a:r>
          </a:p>
        </p:txBody>
      </p:sp>
    </p:spTree>
    <p:extLst>
      <p:ext uri="{BB962C8B-B14F-4D97-AF65-F5344CB8AC3E}">
        <p14:creationId xmlns:p14="http://schemas.microsoft.com/office/powerpoint/2010/main" val="1126228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Kaj</a:t>
            </a:r>
            <a:r>
              <a:rPr lang="en-US" dirty="0"/>
              <a:t> pa met </a:t>
            </a:r>
            <a:r>
              <a:rPr lang="en-US" dirty="0" err="1"/>
              <a:t>kovanca</a:t>
            </a:r>
            <a:r>
              <a:rPr lang="en-US" dirty="0"/>
              <a:t>?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Radi</a:t>
            </a:r>
            <a:r>
              <a:rPr lang="en-US" sz="2800" dirty="0"/>
              <a:t> bi </a:t>
            </a:r>
            <a:r>
              <a:rPr lang="en-US" sz="2800" dirty="0" err="1"/>
              <a:t>funkcijo</a:t>
            </a:r>
            <a:r>
              <a:rPr lang="en-US" sz="2800" dirty="0"/>
              <a:t>, </a:t>
            </a:r>
            <a:r>
              <a:rPr lang="en-US" sz="2800" dirty="0" err="1"/>
              <a:t>ki</a:t>
            </a:r>
            <a:r>
              <a:rPr lang="en-US" sz="2800" dirty="0"/>
              <a:t> </a:t>
            </a:r>
            <a:r>
              <a:rPr lang="en-US" sz="2800" dirty="0" err="1"/>
              <a:t>vrne</a:t>
            </a:r>
            <a:r>
              <a:rPr lang="en-US" sz="2800" dirty="0"/>
              <a:t> '</a:t>
            </a:r>
            <a:r>
              <a:rPr lang="en-US" sz="2800" dirty="0" err="1"/>
              <a:t>grb</a:t>
            </a:r>
            <a:r>
              <a:rPr lang="en-US" sz="2800" dirty="0"/>
              <a:t>' </a:t>
            </a:r>
            <a:r>
              <a:rPr lang="en-US" sz="2800" dirty="0" err="1"/>
              <a:t>ali</a:t>
            </a:r>
            <a:r>
              <a:rPr lang="en-US" sz="2800" dirty="0"/>
              <a:t> '</a:t>
            </a:r>
            <a:r>
              <a:rPr lang="en-US" sz="2800" dirty="0" err="1"/>
              <a:t>cifra</a:t>
            </a:r>
            <a:r>
              <a:rPr lang="en-US" sz="2800" dirty="0"/>
              <a:t>'</a:t>
            </a:r>
            <a:endParaRPr lang="sl-SI" sz="2800" dirty="0"/>
          </a:p>
        </p:txBody>
      </p:sp>
      <p:pic>
        <p:nvPicPr>
          <p:cNvPr id="1026" name="Picture 2" descr="Yabancı Madeni Para kategorisindeki ürünler GittiGidiyor&amp;#39;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15" b="24270"/>
          <a:stretch/>
        </p:blipFill>
        <p:spPr bwMode="auto">
          <a:xfrm>
            <a:off x="3203848" y="1268760"/>
            <a:ext cx="2472209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0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Dve</a:t>
            </a:r>
            <a:r>
              <a:rPr lang="en-US" dirty="0"/>
              <a:t> </a:t>
            </a:r>
            <a:r>
              <a:rPr lang="en-US" dirty="0" err="1"/>
              <a:t>možnosti</a:t>
            </a:r>
            <a:endParaRPr lang="en-US" dirty="0"/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vrzi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(1,2)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met = </a:t>
            </a:r>
            <a:r>
              <a:rPr lang="en-US" dirty="0"/>
              <a:t>…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cifra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grb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r>
              <a:rPr lang="en-US" dirty="0" err="1"/>
              <a:t>Glede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to, </a:t>
            </a:r>
            <a:r>
              <a:rPr lang="en-US" dirty="0" err="1"/>
              <a:t>kaj</a:t>
            </a:r>
            <a:r>
              <a:rPr lang="en-US" dirty="0"/>
              <a:t> </a:t>
            </a:r>
            <a:r>
              <a:rPr lang="en-US" dirty="0" err="1"/>
              <a:t>imamo</a:t>
            </a:r>
            <a:r>
              <a:rPr lang="en-US" dirty="0"/>
              <a:t> v </a:t>
            </a:r>
            <a:r>
              <a:rPr lang="en-US" dirty="0" err="1"/>
              <a:t>spremenljivki</a:t>
            </a:r>
            <a:r>
              <a:rPr lang="en-US" dirty="0"/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vrzi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ž</a:t>
            </a:r>
            <a:r>
              <a:rPr lang="en-US" dirty="0" err="1"/>
              <a:t>elimo</a:t>
            </a:r>
            <a:r>
              <a:rPr lang="en-US" dirty="0"/>
              <a:t> </a:t>
            </a:r>
            <a:r>
              <a:rPr lang="en-US" dirty="0" err="1"/>
              <a:t>izvesti</a:t>
            </a:r>
            <a:r>
              <a:rPr lang="en-US" dirty="0"/>
              <a:t> </a:t>
            </a:r>
            <a:r>
              <a:rPr lang="en-US" dirty="0" err="1"/>
              <a:t>različne</a:t>
            </a:r>
            <a:r>
              <a:rPr lang="en-US" dirty="0"/>
              <a:t> </a:t>
            </a:r>
            <a:r>
              <a:rPr lang="en-US" dirty="0" err="1"/>
              <a:t>stvari</a:t>
            </a:r>
            <a:endParaRPr lang="en-US" dirty="0"/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Pogojni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stavek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sl-SI" dirty="0"/>
          </a:p>
        </p:txBody>
      </p:sp>
      <p:pic>
        <p:nvPicPr>
          <p:cNvPr id="2050" name="Picture 2" descr="Rezultat iskanja slik za kovanec lip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88640"/>
            <a:ext cx="2304256" cy="115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99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Pogojni</a:t>
            </a:r>
            <a:r>
              <a:rPr lang="en-US" dirty="0"/>
              <a:t> </a:t>
            </a:r>
            <a:r>
              <a:rPr lang="en-US" dirty="0" err="1"/>
              <a:t>stavek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kovanec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'''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Simuliramo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met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kovanca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vrzi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(1,2)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vrzi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== 1: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met =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cifra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else: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met = 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grb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return met</a:t>
            </a:r>
          </a:p>
        </p:txBody>
      </p:sp>
    </p:spTree>
    <p:extLst>
      <p:ext uri="{BB962C8B-B14F-4D97-AF65-F5344CB8AC3E}">
        <p14:creationId xmlns:p14="http://schemas.microsoft.com/office/powerpoint/2010/main" val="3481436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Pogojni stavek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buFontTx/>
              <a:buChar char="•"/>
            </a:pPr>
            <a:r>
              <a:rPr lang="en-GB" dirty="0">
                <a:latin typeface="Courier New" pitchFamily="49" charset="0"/>
              </a:rPr>
              <a:t>if </a:t>
            </a:r>
            <a:r>
              <a:rPr lang="sl-SI" i="1" u="sng" dirty="0">
                <a:latin typeface="Courier New" pitchFamily="49" charset="0"/>
              </a:rPr>
              <a:t>pogoj</a:t>
            </a:r>
            <a:r>
              <a:rPr lang="sl-SI" dirty="0">
                <a:latin typeface="Courier New" pitchFamily="49" charset="0"/>
              </a:rPr>
              <a:t> : </a:t>
            </a:r>
            <a:br>
              <a:rPr lang="sl-SI" dirty="0">
                <a:latin typeface="Courier New" pitchFamily="49" charset="0"/>
              </a:rPr>
            </a:br>
            <a:r>
              <a:rPr lang="sl-SI" dirty="0">
                <a:latin typeface="Courier New" pitchFamily="49" charset="0"/>
              </a:rPr>
              <a:t>  </a:t>
            </a:r>
            <a:r>
              <a:rPr lang="en-GB" i="1" dirty="0" err="1">
                <a:latin typeface="Courier New" pitchFamily="49" charset="0"/>
              </a:rPr>
              <a:t>stavek</a:t>
            </a:r>
            <a:r>
              <a:rPr lang="sl-SI" i="1" baseline="-25000" dirty="0">
                <a:latin typeface="Courier New" pitchFamily="49" charset="0"/>
              </a:rPr>
              <a:t>1a</a:t>
            </a:r>
            <a:br>
              <a:rPr lang="sl-SI" dirty="0">
                <a:latin typeface="Courier New" pitchFamily="49" charset="0"/>
              </a:rPr>
            </a:br>
            <a:r>
              <a:rPr lang="sl-SI" dirty="0">
                <a:latin typeface="Courier New" pitchFamily="49" charset="0"/>
              </a:rPr>
              <a:t>    </a:t>
            </a:r>
            <a:r>
              <a:rPr lang="sl-SI" i="1" dirty="0">
                <a:latin typeface="Courier New" pitchFamily="49" charset="0"/>
              </a:rPr>
              <a:t>...</a:t>
            </a:r>
            <a:br>
              <a:rPr lang="sl-SI" i="1" dirty="0">
                <a:latin typeface="Courier New" pitchFamily="49" charset="0"/>
              </a:rPr>
            </a:br>
            <a:r>
              <a:rPr lang="sl-SI" i="1" dirty="0">
                <a:latin typeface="Courier New" pitchFamily="49" charset="0"/>
              </a:rPr>
              <a:t>  </a:t>
            </a:r>
            <a:r>
              <a:rPr lang="sl-SI" i="1" dirty="0" err="1">
                <a:latin typeface="Courier New" pitchFamily="49" charset="0"/>
              </a:rPr>
              <a:t>stavek</a:t>
            </a:r>
            <a:r>
              <a:rPr lang="sl-SI" i="1" baseline="-25000" dirty="0" err="1">
                <a:latin typeface="Courier New" pitchFamily="49" charset="0"/>
              </a:rPr>
              <a:t>na</a:t>
            </a:r>
            <a:br>
              <a:rPr lang="sl-SI" i="1" dirty="0">
                <a:latin typeface="Courier New" pitchFamily="49" charset="0"/>
              </a:rPr>
            </a:br>
            <a:r>
              <a:rPr lang="sl-SI" dirty="0" err="1">
                <a:latin typeface="Courier New" pitchFamily="49" charset="0"/>
              </a:rPr>
              <a:t>else</a:t>
            </a:r>
            <a:r>
              <a:rPr lang="sl-SI" dirty="0">
                <a:latin typeface="Courier New" pitchFamily="49" charset="0"/>
              </a:rPr>
              <a:t> :</a:t>
            </a:r>
            <a:br>
              <a:rPr lang="sl-SI" dirty="0">
                <a:latin typeface="Courier New" pitchFamily="49" charset="0"/>
              </a:rPr>
            </a:br>
            <a:r>
              <a:rPr lang="sl-SI" dirty="0">
                <a:latin typeface="Courier New" pitchFamily="49" charset="0"/>
              </a:rPr>
              <a:t>  </a:t>
            </a:r>
            <a:r>
              <a:rPr lang="en-GB" i="1" dirty="0" err="1">
                <a:latin typeface="Courier New" pitchFamily="49" charset="0"/>
              </a:rPr>
              <a:t>stavek</a:t>
            </a:r>
            <a:r>
              <a:rPr lang="sl-SI" i="1" baseline="-25000" dirty="0">
                <a:latin typeface="Courier New" pitchFamily="49" charset="0"/>
              </a:rPr>
              <a:t>1b</a:t>
            </a:r>
            <a:br>
              <a:rPr lang="sl-SI" dirty="0">
                <a:latin typeface="Courier New" pitchFamily="49" charset="0"/>
              </a:rPr>
            </a:br>
            <a:r>
              <a:rPr lang="sl-SI" dirty="0">
                <a:latin typeface="Courier New" pitchFamily="49" charset="0"/>
              </a:rPr>
              <a:t>   </a:t>
            </a:r>
            <a:r>
              <a:rPr lang="sl-SI" i="1" dirty="0">
                <a:latin typeface="Courier New" pitchFamily="49" charset="0"/>
              </a:rPr>
              <a:t>...</a:t>
            </a:r>
            <a:br>
              <a:rPr lang="sl-SI" i="1" dirty="0">
                <a:latin typeface="Courier New" pitchFamily="49" charset="0"/>
              </a:rPr>
            </a:br>
            <a:r>
              <a:rPr lang="sl-SI" i="1" dirty="0">
                <a:latin typeface="Courier New" pitchFamily="49" charset="0"/>
              </a:rPr>
              <a:t>  </a:t>
            </a:r>
            <a:r>
              <a:rPr lang="sl-SI" i="1" dirty="0" err="1">
                <a:latin typeface="Courier New" pitchFamily="49" charset="0"/>
              </a:rPr>
              <a:t>stavek</a:t>
            </a:r>
            <a:r>
              <a:rPr lang="sl-SI" i="1" baseline="-25000" dirty="0" err="1">
                <a:latin typeface="Courier New" pitchFamily="49" charset="0"/>
              </a:rPr>
              <a:t>mb</a:t>
            </a:r>
            <a:br>
              <a:rPr lang="sl-SI" sz="2000" i="1" dirty="0">
                <a:latin typeface="Courier New" pitchFamily="49" charset="0"/>
              </a:rPr>
            </a:br>
            <a:endParaRPr lang="sl-SI" sz="200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Tx/>
              <a:buChar char="•"/>
            </a:pPr>
            <a:endParaRPr lang="en-US" sz="2000" dirty="0"/>
          </a:p>
        </p:txBody>
      </p:sp>
      <p:sp>
        <p:nvSpPr>
          <p:cNvPr id="19459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3347864" y="1484784"/>
            <a:ext cx="5579864" cy="293305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/>
              <a:t>Kaj</a:t>
            </a:r>
            <a:r>
              <a:rPr lang="en-GB" dirty="0"/>
              <a:t> </a:t>
            </a:r>
            <a:r>
              <a:rPr lang="en-GB" dirty="0" err="1"/>
              <a:t>pomeni</a:t>
            </a:r>
            <a:endParaRPr lang="sl-SI" dirty="0"/>
          </a:p>
          <a:p>
            <a:pPr marL="457200" lvl="1" indent="0">
              <a:buNone/>
            </a:pPr>
            <a:r>
              <a:rPr lang="en-GB" sz="2600" dirty="0" err="1"/>
              <a:t>če</a:t>
            </a:r>
            <a:r>
              <a:rPr lang="en-GB" sz="2600" dirty="0"/>
              <a:t> je </a:t>
            </a:r>
            <a:r>
              <a:rPr lang="sl-SI" sz="2600" dirty="0"/>
              <a:t>pogoj </a:t>
            </a:r>
            <a:r>
              <a:rPr lang="sl-SI" sz="2600" dirty="0" err="1">
                <a:latin typeface="Courier New" pitchFamily="49" charset="0"/>
              </a:rPr>
              <a:t>pogoj</a:t>
            </a:r>
            <a:r>
              <a:rPr lang="sl-SI" sz="2600" dirty="0"/>
              <a:t> izpolnjen</a:t>
            </a:r>
            <a:r>
              <a:rPr lang="en-GB" sz="2600" dirty="0"/>
              <a:t>, se </a:t>
            </a:r>
            <a:r>
              <a:rPr lang="en-GB" sz="2600" dirty="0" err="1"/>
              <a:t>izvede</a:t>
            </a:r>
            <a:r>
              <a:rPr lang="sl-SI" sz="2600" dirty="0"/>
              <a:t>jo</a:t>
            </a:r>
            <a:br>
              <a:rPr lang="sl-SI" sz="2600" dirty="0"/>
            </a:br>
            <a:r>
              <a:rPr lang="sl-SI" sz="2600" dirty="0"/>
              <a:t>   </a:t>
            </a:r>
            <a:r>
              <a:rPr lang="en-GB" sz="2600" dirty="0">
                <a:latin typeface="Courier New" pitchFamily="49" charset="0"/>
              </a:rPr>
              <a:t>stavek</a:t>
            </a:r>
            <a:r>
              <a:rPr lang="en-GB" sz="2600" baseline="-25000" dirty="0">
                <a:latin typeface="Courier New" pitchFamily="49" charset="0"/>
              </a:rPr>
              <a:t>1</a:t>
            </a:r>
            <a:r>
              <a:rPr lang="sl-SI" sz="2600" baseline="-25000" dirty="0">
                <a:latin typeface="Courier New" pitchFamily="49" charset="0"/>
              </a:rPr>
              <a:t>a</a:t>
            </a:r>
            <a:r>
              <a:rPr lang="en-GB" sz="2600" dirty="0"/>
              <a:t>,</a:t>
            </a:r>
            <a:r>
              <a:rPr lang="sl-SI" sz="2600" dirty="0"/>
              <a:t> ..., </a:t>
            </a:r>
            <a:r>
              <a:rPr lang="sl-SI" sz="2600" i="1" dirty="0" err="1">
                <a:latin typeface="Courier New" pitchFamily="49" charset="0"/>
              </a:rPr>
              <a:t>stavek</a:t>
            </a:r>
            <a:r>
              <a:rPr lang="sl-SI" sz="2600" i="1" baseline="-25000" dirty="0" err="1">
                <a:latin typeface="Courier New" pitchFamily="49" charset="0"/>
              </a:rPr>
              <a:t>na</a:t>
            </a:r>
            <a:endParaRPr lang="en-US" sz="2600" i="1" baseline="-25000" dirty="0">
              <a:latin typeface="Courier New" pitchFamily="49" charset="0"/>
            </a:endParaRPr>
          </a:p>
          <a:p>
            <a:pPr marL="457200" lvl="1" indent="0">
              <a:buNone/>
            </a:pPr>
            <a:r>
              <a:rPr lang="en-GB" sz="2600" dirty="0" err="1"/>
              <a:t>sicer</a:t>
            </a:r>
            <a:r>
              <a:rPr lang="en-GB" sz="2600" dirty="0"/>
              <a:t> pa</a:t>
            </a:r>
            <a:br>
              <a:rPr lang="sl-SI" sz="2600" dirty="0"/>
            </a:br>
            <a:r>
              <a:rPr lang="en-GB" sz="2600" dirty="0"/>
              <a:t> </a:t>
            </a:r>
            <a:r>
              <a:rPr lang="sl-SI" sz="2600" dirty="0"/>
              <a:t>  </a:t>
            </a:r>
            <a:r>
              <a:rPr lang="en-GB" sz="2600" dirty="0" err="1">
                <a:latin typeface="Courier New" pitchFamily="49" charset="0"/>
              </a:rPr>
              <a:t>stavek</a:t>
            </a:r>
            <a:r>
              <a:rPr lang="sl-SI" sz="2600" baseline="-25000" dirty="0">
                <a:latin typeface="Courier New" pitchFamily="49" charset="0"/>
              </a:rPr>
              <a:t>1b</a:t>
            </a:r>
            <a:r>
              <a:rPr lang="en-GB" sz="2600" dirty="0"/>
              <a:t>,</a:t>
            </a:r>
            <a:r>
              <a:rPr lang="sl-SI" sz="2600" dirty="0"/>
              <a:t> ..., </a:t>
            </a:r>
            <a:r>
              <a:rPr lang="sl-SI" sz="2600" i="1" dirty="0" err="1">
                <a:latin typeface="Courier New" pitchFamily="49" charset="0"/>
              </a:rPr>
              <a:t>stavek</a:t>
            </a:r>
            <a:r>
              <a:rPr lang="sl-SI" sz="2600" i="1" baseline="-25000" dirty="0" err="1">
                <a:latin typeface="Courier New" pitchFamily="49" charset="0"/>
              </a:rPr>
              <a:t>mb</a:t>
            </a:r>
            <a:endParaRPr lang="en-GB" sz="2600" i="1" baseline="-25000" dirty="0">
              <a:latin typeface="Courier New" pitchFamily="49" charset="0"/>
            </a:endParaRPr>
          </a:p>
          <a:p>
            <a:endParaRPr lang="sl-SI" sz="2200" dirty="0"/>
          </a:p>
        </p:txBody>
      </p:sp>
      <p:sp>
        <p:nvSpPr>
          <p:cNvPr id="19460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l-SI"/>
              <a:t>Matija Lokar, FMF</a:t>
            </a:r>
          </a:p>
        </p:txBody>
      </p:sp>
      <p:sp>
        <p:nvSpPr>
          <p:cNvPr id="19461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l-SI"/>
          </a:p>
        </p:txBody>
      </p:sp>
      <p:sp>
        <p:nvSpPr>
          <p:cNvPr id="922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>
              <a:defRPr/>
            </a:pPr>
            <a:fld id="{53594268-A898-48DE-9603-144711D925B1}" type="slidenum">
              <a:rPr lang="sl-SI"/>
              <a:pPr>
                <a:defRPr/>
              </a:pPr>
              <a:t>6</a:t>
            </a:fld>
            <a:endParaRPr lang="sl-SI"/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3347864" y="4828415"/>
            <a:ext cx="5579864" cy="13012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lnSpc>
                <a:spcPct val="110000"/>
              </a:lnSpc>
              <a:buFontTx/>
              <a:buChar char="•"/>
            </a:pPr>
            <a:endParaRPr lang="sl-SI" sz="1900" dirty="0">
              <a:latin typeface="Courier New" pitchFamily="49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sz="3200" dirty="0" err="1"/>
              <a:t>Pazi</a:t>
            </a:r>
            <a:r>
              <a:rPr lang="en-GB" sz="3200" dirty="0"/>
              <a:t> </a:t>
            </a:r>
            <a:r>
              <a:rPr lang="en-GB" sz="3200" dirty="0" err="1"/>
              <a:t>na</a:t>
            </a:r>
            <a:r>
              <a:rPr lang="en-GB" sz="3200" dirty="0"/>
              <a:t> </a:t>
            </a:r>
            <a:r>
              <a:rPr lang="sl-SI" sz="3200" dirty="0"/>
              <a:t>dvopičje in zamikanje</a:t>
            </a:r>
            <a:endParaRPr lang="en-US" sz="3200" dirty="0"/>
          </a:p>
          <a:p>
            <a:pPr marL="0" indent="0">
              <a:lnSpc>
                <a:spcPct val="90000"/>
              </a:lnSpc>
              <a:buNone/>
            </a:pPr>
            <a:endParaRPr lang="en-GB" sz="3200" dirty="0"/>
          </a:p>
          <a:p>
            <a:pPr marL="0" indent="0">
              <a:lnSpc>
                <a:spcPct val="90000"/>
              </a:lnSpc>
              <a:buNone/>
            </a:pPr>
            <a:r>
              <a:rPr lang="sl-SI" sz="3200" dirty="0"/>
              <a:t>Stavki v </a:t>
            </a:r>
            <a:r>
              <a:rPr lang="sl-SI" sz="3200" dirty="0">
                <a:latin typeface="Courier New" pitchFamily="49" charset="0"/>
              </a:rPr>
              <a:t>telesu pogojnega stavka </a:t>
            </a:r>
            <a:r>
              <a:rPr lang="en-US" sz="3200" dirty="0"/>
              <a:t>so </a:t>
            </a:r>
            <a:r>
              <a:rPr lang="sl-SI" sz="3200" dirty="0">
                <a:solidFill>
                  <a:srgbClr val="FF0000"/>
                </a:solidFill>
              </a:rPr>
              <a:t>enako</a:t>
            </a:r>
            <a:r>
              <a:rPr lang="sl-SI" sz="3200" dirty="0"/>
              <a:t> zamaknjeni!</a:t>
            </a:r>
          </a:p>
        </p:txBody>
      </p:sp>
    </p:spTree>
    <p:extLst>
      <p:ext uri="{BB962C8B-B14F-4D97-AF65-F5344CB8AC3E}">
        <p14:creationId xmlns:p14="http://schemas.microsoft.com/office/powerpoint/2010/main" val="427589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5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5" grpId="0" build="p" autoUpdateAnimBg="0"/>
      <p:bldP spid="19459" grpId="0" uiExpand="1" build="p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Shematsko</a:t>
            </a:r>
            <a:endParaRPr lang="en-GB"/>
          </a:p>
        </p:txBody>
      </p:sp>
      <p:sp>
        <p:nvSpPr>
          <p:cNvPr id="18434" name="AutoShap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Vejitev</a:t>
            </a:r>
          </a:p>
          <a:p>
            <a:r>
              <a:rPr lang="sl-SI" dirty="0"/>
              <a:t>Preverimo pogoj p</a:t>
            </a:r>
          </a:p>
          <a:p>
            <a:r>
              <a:rPr lang="sl-SI" dirty="0"/>
              <a:t>Če je resničen (</a:t>
            </a:r>
            <a:r>
              <a:rPr lang="en-US" dirty="0">
                <a:latin typeface="Courier New" pitchFamily="49" charset="0"/>
              </a:rPr>
              <a:t>True</a:t>
            </a:r>
            <a:r>
              <a:rPr lang="sl-SI" dirty="0"/>
              <a:t>), gremo in </a:t>
            </a:r>
            <a:br>
              <a:rPr lang="sl-SI" dirty="0"/>
            </a:br>
            <a:r>
              <a:rPr lang="sl-SI" dirty="0"/>
              <a:t>izvedemo akcijo A</a:t>
            </a:r>
          </a:p>
          <a:p>
            <a:r>
              <a:rPr lang="sl-SI" dirty="0"/>
              <a:t>Če pogoj ni resničen (</a:t>
            </a:r>
            <a:r>
              <a:rPr lang="en-US" dirty="0">
                <a:latin typeface="Courier New" pitchFamily="49" charset="0"/>
              </a:rPr>
              <a:t>False</a:t>
            </a:r>
            <a:r>
              <a:rPr lang="sl-SI" dirty="0"/>
              <a:t>),</a:t>
            </a:r>
            <a:br>
              <a:rPr lang="sl-SI" dirty="0"/>
            </a:br>
            <a:r>
              <a:rPr lang="sl-SI" dirty="0"/>
              <a:t>izvedemo akcijo B</a:t>
            </a:r>
          </a:p>
          <a:p>
            <a:r>
              <a:rPr lang="sl-SI" dirty="0"/>
              <a:t>Nadaljujemo za vejitvijo.</a:t>
            </a:r>
            <a:endParaRPr lang="en-GB" dirty="0"/>
          </a:p>
        </p:txBody>
      </p:sp>
      <p:sp>
        <p:nvSpPr>
          <p:cNvPr id="18435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l-SI"/>
              <a:t>Matija Lokar, FMF</a:t>
            </a:r>
          </a:p>
        </p:txBody>
      </p:sp>
      <p:sp>
        <p:nvSpPr>
          <p:cNvPr id="18436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l-SI"/>
          </a:p>
        </p:txBody>
      </p:sp>
      <p:sp>
        <p:nvSpPr>
          <p:cNvPr id="81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>
              <a:defRPr/>
            </a:pPr>
            <a:fld id="{7B810365-37C3-40C8-B6A8-E70568ED3C83}" type="slidenum">
              <a:rPr lang="sl-SI"/>
              <a:pPr>
                <a:defRPr/>
              </a:pPr>
              <a:t>7</a:t>
            </a:fld>
            <a:endParaRPr lang="sl-SI"/>
          </a:p>
        </p:txBody>
      </p:sp>
      <p:sp>
        <p:nvSpPr>
          <p:cNvPr id="18438" name="Rectangle 5"/>
          <p:cNvSpPr>
            <a:spLocks noChangeArrowheads="1"/>
          </p:cNvSpPr>
          <p:nvPr/>
        </p:nvSpPr>
        <p:spPr bwMode="auto">
          <a:xfrm>
            <a:off x="-1098550" y="1479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l-SI">
              <a:latin typeface="Perpetua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600200"/>
            <a:ext cx="2520060" cy="382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88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1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Pogojni stavek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484313"/>
            <a:ext cx="7772400" cy="4114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GB" dirty="0"/>
              <a:t>Druga </a:t>
            </a:r>
            <a:r>
              <a:rPr lang="en-GB" dirty="0" err="1"/>
              <a:t>oblika</a:t>
            </a:r>
            <a:endParaRPr lang="sl-SI" dirty="0"/>
          </a:p>
          <a:p>
            <a:pPr>
              <a:lnSpc>
                <a:spcPct val="90000"/>
              </a:lnSpc>
              <a:buFontTx/>
              <a:buChar char="•"/>
            </a:pPr>
            <a:r>
              <a:rPr lang="sl-SI" sz="2200" dirty="0"/>
              <a:t>S</a:t>
            </a:r>
            <a:r>
              <a:rPr lang="en-GB" sz="2200" dirty="0" err="1"/>
              <a:t>intaksa</a:t>
            </a:r>
            <a:endParaRPr lang="en-GB" sz="2200" dirty="0"/>
          </a:p>
          <a:p>
            <a:pPr lvl="2">
              <a:lnSpc>
                <a:spcPct val="110000"/>
              </a:lnSpc>
              <a:buFontTx/>
              <a:buChar char="•"/>
            </a:pPr>
            <a:r>
              <a:rPr lang="en-GB" sz="1900" dirty="0">
                <a:latin typeface="Courier New" pitchFamily="49" charset="0"/>
              </a:rPr>
              <a:t>if </a:t>
            </a:r>
            <a:r>
              <a:rPr lang="sl-SI" sz="1900" i="1" u="sng" dirty="0">
                <a:latin typeface="Courier New" pitchFamily="49" charset="0"/>
              </a:rPr>
              <a:t>pogoj</a:t>
            </a:r>
            <a:r>
              <a:rPr lang="sl-SI" sz="1900" dirty="0">
                <a:latin typeface="Courier New" pitchFamily="49" charset="0"/>
              </a:rPr>
              <a:t> :</a:t>
            </a:r>
            <a:br>
              <a:rPr lang="sl-SI" sz="1900" dirty="0">
                <a:latin typeface="Courier New" pitchFamily="49" charset="0"/>
              </a:rPr>
            </a:br>
            <a:r>
              <a:rPr lang="sl-SI" sz="1900" dirty="0">
                <a:latin typeface="Courier New" pitchFamily="49" charset="0"/>
              </a:rPr>
              <a:t>   </a:t>
            </a:r>
            <a:r>
              <a:rPr lang="en-GB" sz="1900" i="1" dirty="0" err="1">
                <a:latin typeface="Courier New" pitchFamily="49" charset="0"/>
              </a:rPr>
              <a:t>stavek</a:t>
            </a:r>
            <a:r>
              <a:rPr lang="sl-SI" sz="1900" i="1" baseline="-25000" dirty="0">
                <a:latin typeface="Courier New" pitchFamily="49" charset="0"/>
              </a:rPr>
              <a:t>1</a:t>
            </a:r>
            <a:br>
              <a:rPr lang="sl-SI" sz="1900" dirty="0">
                <a:latin typeface="Courier New" pitchFamily="49" charset="0"/>
              </a:rPr>
            </a:br>
            <a:r>
              <a:rPr lang="sl-SI" sz="1900" dirty="0">
                <a:latin typeface="Courier New" pitchFamily="49" charset="0"/>
              </a:rPr>
              <a:t>   </a:t>
            </a:r>
            <a:r>
              <a:rPr lang="sl-SI" sz="1900" i="1" dirty="0">
                <a:latin typeface="Courier New" pitchFamily="49" charset="0"/>
              </a:rPr>
              <a:t>stavek</a:t>
            </a:r>
            <a:r>
              <a:rPr lang="sl-SI" sz="1900" i="1" baseline="-25000" dirty="0">
                <a:latin typeface="Courier New" pitchFamily="49" charset="0"/>
              </a:rPr>
              <a:t>2</a:t>
            </a:r>
            <a:br>
              <a:rPr lang="sl-SI" sz="1900" i="1" dirty="0">
                <a:latin typeface="Courier New" pitchFamily="49" charset="0"/>
              </a:rPr>
            </a:br>
            <a:r>
              <a:rPr lang="sl-SI" sz="1900" i="1" dirty="0">
                <a:latin typeface="Courier New" pitchFamily="49" charset="0"/>
              </a:rPr>
              <a:t>   ...</a:t>
            </a:r>
            <a:br>
              <a:rPr lang="sl-SI" sz="1900" i="1" dirty="0">
                <a:latin typeface="Courier New" pitchFamily="49" charset="0"/>
              </a:rPr>
            </a:br>
            <a:r>
              <a:rPr lang="sl-SI" sz="1900" i="1" dirty="0">
                <a:latin typeface="Courier New" pitchFamily="49" charset="0"/>
              </a:rPr>
              <a:t>   </a:t>
            </a:r>
            <a:r>
              <a:rPr lang="sl-SI" sz="1900" i="1" dirty="0" err="1">
                <a:latin typeface="Courier New" pitchFamily="49" charset="0"/>
              </a:rPr>
              <a:t>stavek</a:t>
            </a:r>
            <a:r>
              <a:rPr lang="sl-SI" sz="1900" i="1" baseline="-25000" dirty="0" err="1">
                <a:latin typeface="Courier New" pitchFamily="49" charset="0"/>
              </a:rPr>
              <a:t>n</a:t>
            </a:r>
            <a:br>
              <a:rPr lang="sl-SI" sz="1900" i="1" dirty="0">
                <a:latin typeface="Courier New" pitchFamily="49" charset="0"/>
              </a:rPr>
            </a:br>
            <a:endParaRPr lang="sl-SI" sz="1900" dirty="0">
              <a:latin typeface="Courier New" pitchFamily="49" charset="0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200" dirty="0" err="1"/>
              <a:t>Pazi</a:t>
            </a:r>
            <a:r>
              <a:rPr lang="en-GB" sz="2200" dirty="0"/>
              <a:t> </a:t>
            </a:r>
            <a:r>
              <a:rPr lang="en-GB" sz="2200" dirty="0" err="1"/>
              <a:t>na</a:t>
            </a:r>
            <a:r>
              <a:rPr lang="en-GB" sz="2200" dirty="0"/>
              <a:t> </a:t>
            </a:r>
            <a:r>
              <a:rPr lang="sl-SI" sz="2200" dirty="0"/>
              <a:t>dvopičje in zamikanje</a:t>
            </a:r>
            <a:endParaRPr lang="en-GB" sz="2200" dirty="0"/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200" dirty="0" err="1"/>
              <a:t>Stavk</a:t>
            </a:r>
            <a:r>
              <a:rPr lang="sl-SI" sz="2200" dirty="0"/>
              <a:t>i</a:t>
            </a:r>
            <a:r>
              <a:rPr lang="en-GB" sz="2200" dirty="0"/>
              <a:t> se </a:t>
            </a:r>
            <a:r>
              <a:rPr lang="en-GB" sz="2200" dirty="0" err="1"/>
              <a:t>izvede</a:t>
            </a:r>
            <a:r>
              <a:rPr lang="sl-SI" sz="2200" dirty="0"/>
              <a:t>jo</a:t>
            </a:r>
            <a:r>
              <a:rPr lang="en-GB" sz="2200" dirty="0"/>
              <a:t>, </a:t>
            </a:r>
            <a:r>
              <a:rPr lang="sl-SI" sz="2200" dirty="0"/>
              <a:t>č</a:t>
            </a:r>
            <a:r>
              <a:rPr lang="en-GB" sz="2200" dirty="0"/>
              <a:t>e je </a:t>
            </a:r>
            <a:r>
              <a:rPr lang="sl-SI" sz="2200" dirty="0"/>
              <a:t>pogoj izpolnjen.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sl-SI" sz="2200" dirty="0"/>
              <a:t>To obliko uporabimo, če takrat, ko pogoj ni izpolnjen, nimamo opraviti ničesar.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sl-SI" sz="2200" dirty="0"/>
              <a:t>Stavki v </a:t>
            </a:r>
            <a:r>
              <a:rPr lang="sl-SI" sz="2200" dirty="0">
                <a:latin typeface="Courier New" pitchFamily="49" charset="0"/>
              </a:rPr>
              <a:t>telesu pogojnega stavka (enako zamaknjeni!)</a:t>
            </a:r>
            <a:r>
              <a:rPr lang="sl-SI" sz="2200" dirty="0"/>
              <a:t> se torej izvedejo le, če je pogoj izpolnjen. Če ni izpolnjen, se ne zgodi nič.</a:t>
            </a:r>
            <a:endParaRPr lang="en-GB" dirty="0"/>
          </a:p>
        </p:txBody>
      </p:sp>
      <p:sp>
        <p:nvSpPr>
          <p:cNvPr id="20483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l-SI"/>
              <a:t>Matija Lokar, FMF</a:t>
            </a:r>
          </a:p>
        </p:txBody>
      </p:sp>
      <p:sp>
        <p:nvSpPr>
          <p:cNvPr id="20484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l-SI"/>
          </a:p>
        </p:txBody>
      </p:sp>
      <p:sp>
        <p:nvSpPr>
          <p:cNvPr id="102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>
              <a:defRPr/>
            </a:pPr>
            <a:fld id="{49E8FBFF-32ED-48C6-B3DC-78B9031DBF0A}" type="slidenum">
              <a:rPr lang="sl-SI"/>
              <a:pPr>
                <a:defRPr/>
              </a:pPr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714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uiExpand="1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Pogoji</a:t>
            </a:r>
            <a:endParaRPr lang="en-GB"/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Primerjanje (relacijski operatorji)</a:t>
            </a:r>
          </a:p>
          <a:p>
            <a:pPr marL="457200" lvl="1" indent="0">
              <a:buNone/>
            </a:pPr>
            <a:r>
              <a:rPr lang="sl-SI" dirty="0"/>
              <a:t>&gt;</a:t>
            </a:r>
          </a:p>
          <a:p>
            <a:pPr marL="457200" lvl="1" indent="0">
              <a:buNone/>
            </a:pPr>
            <a:r>
              <a:rPr lang="sl-SI" dirty="0"/>
              <a:t>&lt;</a:t>
            </a:r>
          </a:p>
          <a:p>
            <a:pPr marL="457200" lvl="1" indent="0">
              <a:buNone/>
            </a:pPr>
            <a:r>
              <a:rPr lang="sl-SI" dirty="0"/>
              <a:t>&gt;=   (vrstni red pomemben!)</a:t>
            </a:r>
          </a:p>
          <a:p>
            <a:pPr marL="457200" lvl="1" indent="0">
              <a:buNone/>
            </a:pPr>
            <a:r>
              <a:rPr lang="sl-SI" dirty="0"/>
              <a:t>&lt;=</a:t>
            </a:r>
          </a:p>
          <a:p>
            <a:pPr marL="457200" lvl="1" indent="0">
              <a:buNone/>
            </a:pPr>
            <a:r>
              <a:rPr lang="sl-SI" dirty="0"/>
              <a:t>==   (pozor dva (2) enačaja)</a:t>
            </a:r>
          </a:p>
          <a:p>
            <a:pPr marL="457200" lvl="1" indent="0">
              <a:buNone/>
            </a:pPr>
            <a:r>
              <a:rPr lang="sl-SI" dirty="0"/>
              <a:t>!=</a:t>
            </a:r>
          </a:p>
          <a:p>
            <a:pPr lvl="1">
              <a:buFont typeface="Wingdings" pitchFamily="2" charset="2"/>
              <a:buNone/>
            </a:pPr>
            <a:endParaRPr lang="en-GB" dirty="0"/>
          </a:p>
        </p:txBody>
      </p:sp>
      <p:sp>
        <p:nvSpPr>
          <p:cNvPr id="21507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l-SI" dirty="0"/>
              <a:t>Matija Lokar, FMF</a:t>
            </a:r>
          </a:p>
        </p:txBody>
      </p:sp>
      <p:sp>
        <p:nvSpPr>
          <p:cNvPr id="21508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l-SI"/>
          </a:p>
        </p:txBody>
      </p:sp>
      <p:sp>
        <p:nvSpPr>
          <p:cNvPr id="112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>
              <a:defRPr/>
            </a:pPr>
            <a:fld id="{DAEEB1DC-9D6F-42D8-95D6-0118EE3C0CC8}" type="slidenum">
              <a:rPr lang="sl-SI"/>
              <a:pPr>
                <a:defRPr/>
              </a:pPr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521770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Simulacije&amp;quot;&quot;/&gt;&lt;property id=&quot;20307&quot; value=&quot;297&quot;/&gt;&lt;/object&gt;&lt;object type=&quot;3&quot; unique_id=&quot;10004&quot;&gt;&lt;property id=&quot;20148&quot; value=&quot;5&quot;/&gt;&lt;property id=&quot;20300&quot; value=&quot;Slide 2 - &amp;quot;Simulacija meta kocke&amp;quot;&quot;/&gt;&lt;property id=&quot;20307&quot; value=&quot;316&quot;/&gt;&lt;/object&gt;&lt;object type=&quot;3&quot; unique_id=&quot;10005&quot;&gt;&lt;property id=&quot;20148&quot; value=&quot;5&quot;/&gt;&lt;property id=&quot;20300&quot; value=&quot;Slide 3 - &amp;quot;Naključna števila&amp;quot;&quot;/&gt;&lt;property id=&quot;20307&quot; value=&quot;298&quot;/&gt;&lt;/object&gt;&lt;object type=&quot;3&quot; unique_id=&quot;10006&quot;&gt;&lt;property id=&quot;20148&quot; value=&quot;5&quot;/&gt;&lt;property id=&quot;20300&quot; value=&quot;Slide 4 - &amp;quot;Naključna števila&amp;quot;&quot;/&gt;&lt;property id=&quot;20307&quot; value=&quot;304&quot;/&gt;&lt;/object&gt;&lt;object type=&quot;3&quot; unique_id=&quot;10007&quot;&gt;&lt;property id=&quot;20148&quot; value=&quot;5&quot;/&gt;&lt;property id=&quot;20300&quot; value=&quot;Slide 5 - &amp;quot;random.randint(a, b)&amp;quot;&quot;/&gt;&lt;property id=&quot;20307&quot; value=&quot;305&quot;/&gt;&lt;/object&gt;&lt;object type=&quot;3&quot; unique_id=&quot;10042&quot;&gt;&lt;property id=&quot;20148&quot; value=&quot;5&quot;/&gt;&lt;property id=&quot;20300&quot; value=&quot;Slide 6 - &amp;quot;random.shuffle() in random.choice()&amp;quot;&quot;/&gt;&lt;property id=&quot;20307&quot; value=&quot;317&quot;/&gt;&lt;/object&gt;&lt;object type=&quot;3&quot; unique_id=&quot;10043&quot;&gt;&lt;property id=&quot;20148&quot; value=&quot;5&quot;/&gt;&lt;property id=&quot;20300&quot; value=&quot;Slide 7 - &amp;quot;Kako pa dobiti anagram&amp;quot;&quot;/&gt;&lt;property id=&quot;20307&quot; value=&quot;318&quot;/&gt;&lt;/object&gt;&lt;/object&gt;&lt;object type=&quot;8&quot; unique_id=&quot;1003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48616D55D14F4AA13757E6A82672C0" ma:contentTypeVersion="9" ma:contentTypeDescription="Create a new document." ma:contentTypeScope="" ma:versionID="52b125942e0fbb2c077bcde49937d1d0">
  <xsd:schema xmlns:xsd="http://www.w3.org/2001/XMLSchema" xmlns:xs="http://www.w3.org/2001/XMLSchema" xmlns:p="http://schemas.microsoft.com/office/2006/metadata/properties" xmlns:ns3="b7f4e004-abe9-45a1-ae09-574555d5a044" targetNamespace="http://schemas.microsoft.com/office/2006/metadata/properties" ma:root="true" ma:fieldsID="646ef4eea5f49641dd621ff7cf009630" ns3:_="">
    <xsd:import namespace="b7f4e004-abe9-45a1-ae09-574555d5a0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f4e004-abe9-45a1-ae09-574555d5a0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AE5E80-ADE1-45E5-B2E2-A169D2F03DD0}">
  <ds:schemaRefs>
    <ds:schemaRef ds:uri="http://purl.org/dc/dcmitype/"/>
    <ds:schemaRef ds:uri="http://purl.org/dc/elements/1.1/"/>
    <ds:schemaRef ds:uri="http://schemas.microsoft.com/office/2006/documentManagement/types"/>
    <ds:schemaRef ds:uri="http://schemas.microsoft.com/office/2006/metadata/properties"/>
    <ds:schemaRef ds:uri="b7f4e004-abe9-45a1-ae09-574555d5a044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99C8AAE-8AB0-4793-BDF0-3A837425A17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E52318-CF53-43D4-8756-454F752ED8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f4e004-abe9-45a1-ae09-574555d5a0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</TotalTime>
  <Words>680</Words>
  <Application>Microsoft Office PowerPoint</Application>
  <PresentationFormat>On-screen Show (4:3)</PresentationFormat>
  <Paragraphs>101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Courier New</vt:lpstr>
      <vt:lpstr>Perpetua</vt:lpstr>
      <vt:lpstr>Verdana</vt:lpstr>
      <vt:lpstr>Wingdings</vt:lpstr>
      <vt:lpstr>Office Theme</vt:lpstr>
      <vt:lpstr>PowerPoint Presentation</vt:lpstr>
      <vt:lpstr>PowerPoint Presentation</vt:lpstr>
      <vt:lpstr>Kaj pa met kovanca?</vt:lpstr>
      <vt:lpstr>PowerPoint Presentation</vt:lpstr>
      <vt:lpstr>Pogojni stavek</vt:lpstr>
      <vt:lpstr>Pogojni stavek</vt:lpstr>
      <vt:lpstr>Shematsko</vt:lpstr>
      <vt:lpstr>Pogojni stavek</vt:lpstr>
      <vt:lpstr>Pogoji</vt:lpstr>
      <vt:lpstr>Logične vrednosti</vt:lpstr>
      <vt:lpstr>Operacije</vt:lpstr>
      <vt:lpstr>(n % 400 == 0) or (n % 4 == 0 and n % 100 != 0)</vt:lpstr>
      <vt:lpstr>Kratkostično vrednotenje</vt:lpstr>
      <vt:lpstr>Pomen KV</vt:lpstr>
      <vt:lpstr>Razmislek</vt:lpstr>
      <vt:lpstr>Popravek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Matija Lokar</dc:creator>
  <cp:lastModifiedBy>Lokar, Matija</cp:lastModifiedBy>
  <cp:revision>80</cp:revision>
  <dcterms:created xsi:type="dcterms:W3CDTF">2009-10-14T11:33:25Z</dcterms:created>
  <dcterms:modified xsi:type="dcterms:W3CDTF">2021-10-27T13:20:38Z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0x010100CE48616D55D14F4AA13757E6A82672C0</vt:lpwstr>
  </property>
</Properties>
</file>