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8" r:id="rId3"/>
    <p:sldId id="289" r:id="rId4"/>
    <p:sldId id="290" r:id="rId5"/>
    <p:sldId id="291" r:id="rId6"/>
    <p:sldId id="295" r:id="rId7"/>
    <p:sldId id="293" r:id="rId8"/>
    <p:sldId id="294" r:id="rId9"/>
    <p:sldId id="292" r:id="rId10"/>
    <p:sldId id="258" r:id="rId11"/>
    <p:sldId id="284" r:id="rId12"/>
    <p:sldId id="285" r:id="rId13"/>
    <p:sldId id="259" r:id="rId14"/>
    <p:sldId id="287" r:id="rId15"/>
    <p:sldId id="286" r:id="rId16"/>
    <p:sldId id="257" r:id="rId17"/>
    <p:sldId id="260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68" r:id="rId26"/>
    <p:sldId id="270" r:id="rId27"/>
    <p:sldId id="269" r:id="rId28"/>
    <p:sldId id="271" r:id="rId29"/>
    <p:sldId id="272" r:id="rId30"/>
    <p:sldId id="273" r:id="rId31"/>
    <p:sldId id="274" r:id="rId32"/>
    <p:sldId id="275" r:id="rId33"/>
    <p:sldId id="276" r:id="rId34"/>
    <p:sldId id="277" r:id="rId35"/>
    <p:sldId id="278" r:id="rId36"/>
    <p:sldId id="279" r:id="rId37"/>
    <p:sldId id="282" r:id="rId38"/>
    <p:sldId id="283" r:id="rId39"/>
    <p:sldId id="280" r:id="rId40"/>
    <p:sldId id="281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4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76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23FF-B3B3-4D08-9790-0D617D1BD913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165AC-6794-4C77-A57C-464ABDC35A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190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23FF-B3B3-4D08-9790-0D617D1BD913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165AC-6794-4C77-A57C-464ABDC35A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715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23FF-B3B3-4D08-9790-0D617D1BD913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165AC-6794-4C77-A57C-464ABDC35A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700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23FF-B3B3-4D08-9790-0D617D1BD913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165AC-6794-4C77-A57C-464ABDC35A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69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23FF-B3B3-4D08-9790-0D617D1BD913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165AC-6794-4C77-A57C-464ABDC35A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602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23FF-B3B3-4D08-9790-0D617D1BD913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165AC-6794-4C77-A57C-464ABDC35A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744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23FF-B3B3-4D08-9790-0D617D1BD913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165AC-6794-4C77-A57C-464ABDC35A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433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23FF-B3B3-4D08-9790-0D617D1BD913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165AC-6794-4C77-A57C-464ABDC35A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252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23FF-B3B3-4D08-9790-0D617D1BD913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165AC-6794-4C77-A57C-464ABDC35A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427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23FF-B3B3-4D08-9790-0D617D1BD913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165AC-6794-4C77-A57C-464ABDC35A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838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23FF-B3B3-4D08-9790-0D617D1BD913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165AC-6794-4C77-A57C-464ABDC35A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964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A23FF-B3B3-4D08-9790-0D617D1BD913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165AC-6794-4C77-A57C-464ABDC35A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005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Izpeljani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/>
              <a:t>s</a:t>
            </a:r>
            <a:r>
              <a:rPr lang="sl-SI" dirty="0" smtClean="0"/>
              <a:t>eznami, množice, slovarji 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29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Polžje dirke (Tabele 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918" y="1825625"/>
            <a:ext cx="11569960" cy="47991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err="1" smtClean="0"/>
              <a:t>Tekmovalnega</a:t>
            </a:r>
            <a:r>
              <a:rPr lang="en-US" sz="2400" dirty="0" smtClean="0"/>
              <a:t> </a:t>
            </a:r>
            <a:r>
              <a:rPr lang="en-US" sz="2400" dirty="0" err="1" smtClean="0"/>
              <a:t>polža</a:t>
            </a:r>
            <a:r>
              <a:rPr lang="en-US" sz="2400" dirty="0" smtClean="0"/>
              <a:t> </a:t>
            </a:r>
            <a:r>
              <a:rPr lang="en-US" sz="2400" dirty="0" err="1" smtClean="0"/>
              <a:t>opišemo</a:t>
            </a:r>
            <a:r>
              <a:rPr lang="en-US" sz="2400" dirty="0" smtClean="0"/>
              <a:t> s </a:t>
            </a:r>
            <a:r>
              <a:rPr lang="en-US" sz="2400" dirty="0" err="1" smtClean="0"/>
              <a:t>tremi</a:t>
            </a:r>
            <a:r>
              <a:rPr lang="en-US" sz="2400" dirty="0" smtClean="0"/>
              <a:t> </a:t>
            </a:r>
            <a:r>
              <a:rPr lang="en-US" sz="2400" dirty="0" err="1" smtClean="0"/>
              <a:t>parametri</a:t>
            </a:r>
            <a:r>
              <a:rPr lang="en-US" sz="2400" dirty="0" smtClean="0"/>
              <a:t>: </a:t>
            </a:r>
            <a:r>
              <a:rPr lang="en-US" sz="2400" dirty="0" err="1" smtClean="0"/>
              <a:t>starostjo</a:t>
            </a:r>
            <a:r>
              <a:rPr lang="en-US" sz="2400" dirty="0" smtClean="0"/>
              <a:t>, </a:t>
            </a:r>
            <a:r>
              <a:rPr lang="en-US" sz="2400" dirty="0" err="1" smtClean="0"/>
              <a:t>težo</a:t>
            </a:r>
            <a:r>
              <a:rPr lang="en-US" sz="2400" dirty="0" smtClean="0"/>
              <a:t> in </a:t>
            </a:r>
            <a:r>
              <a:rPr lang="en-US" sz="2400" dirty="0" err="1" smtClean="0"/>
              <a:t>velikostjo</a:t>
            </a:r>
            <a:r>
              <a:rPr lang="en-US" sz="2400" dirty="0" smtClean="0"/>
              <a:t>. </a:t>
            </a:r>
            <a:r>
              <a:rPr lang="en-US" sz="2400" dirty="0" err="1" smtClean="0"/>
              <a:t>Faktor</a:t>
            </a:r>
            <a:r>
              <a:rPr lang="en-US" sz="2400" dirty="0" smtClean="0"/>
              <a:t> </a:t>
            </a:r>
            <a:r>
              <a:rPr lang="en-US" sz="2400" dirty="0" err="1" smtClean="0"/>
              <a:t>njegove</a:t>
            </a:r>
            <a:r>
              <a:rPr lang="en-US" sz="2400" dirty="0" smtClean="0"/>
              <a:t> </a:t>
            </a:r>
            <a:r>
              <a:rPr lang="en-US" sz="2400" dirty="0" err="1" smtClean="0"/>
              <a:t>tekmovalne</a:t>
            </a:r>
            <a:r>
              <a:rPr lang="en-US" sz="2400" dirty="0" smtClean="0"/>
              <a:t> </a:t>
            </a:r>
            <a:r>
              <a:rPr lang="en-US" sz="2400" dirty="0" err="1" smtClean="0"/>
              <a:t>sposobnosti</a:t>
            </a:r>
            <a:r>
              <a:rPr lang="en-US" sz="2400" dirty="0" smtClean="0"/>
              <a:t> </a:t>
            </a:r>
            <a:r>
              <a:rPr lang="en-US" sz="2400" dirty="0" err="1" smtClean="0"/>
              <a:t>opisuje</a:t>
            </a:r>
            <a:r>
              <a:rPr lang="en-US" sz="2400" dirty="0" smtClean="0"/>
              <a:t> </a:t>
            </a:r>
            <a:r>
              <a:rPr lang="en-US" sz="2400" dirty="0" err="1" smtClean="0"/>
              <a:t>takšna</a:t>
            </a:r>
            <a:r>
              <a:rPr lang="en-US" sz="2400" dirty="0" smtClean="0"/>
              <a:t> formula: </a:t>
            </a:r>
            <a:endParaRPr lang="sl-SI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faktor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=(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starost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+(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teža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velikost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400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400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sl-SI" sz="2400" dirty="0" smtClean="0"/>
              <a:t/>
            </a:r>
            <a:br>
              <a:rPr lang="sl-SI" sz="2400" dirty="0" smtClean="0"/>
            </a:br>
            <a:r>
              <a:rPr lang="sl-SI" sz="2400" dirty="0" smtClean="0"/>
              <a:t/>
            </a:r>
            <a:br>
              <a:rPr lang="sl-SI" sz="2400" dirty="0" smtClean="0"/>
            </a:br>
            <a:r>
              <a:rPr lang="en-US" sz="2400" dirty="0" err="1" smtClean="0"/>
              <a:t>pri</a:t>
            </a:r>
            <a:r>
              <a:rPr lang="en-US" sz="2400" dirty="0" smtClean="0"/>
              <a:t> </a:t>
            </a:r>
            <a:r>
              <a:rPr lang="en-US" sz="2400" dirty="0" err="1" smtClean="0"/>
              <a:t>čemer</a:t>
            </a:r>
            <a:r>
              <a:rPr lang="en-US" sz="2400" dirty="0" smtClean="0"/>
              <a:t> </a:t>
            </a:r>
            <a:r>
              <a:rPr lang="en-US" sz="2400" dirty="0" err="1" smtClean="0"/>
              <a:t>velja</a:t>
            </a:r>
            <a:r>
              <a:rPr lang="en-US" sz="2400" dirty="0" smtClean="0"/>
              <a:t> </a:t>
            </a:r>
            <a:r>
              <a:rPr lang="en-US" sz="2400" dirty="0" err="1" smtClean="0"/>
              <a:t>manj</a:t>
            </a:r>
            <a:r>
              <a:rPr lang="en-US" sz="2400" dirty="0" smtClean="0"/>
              <a:t> je </a:t>
            </a:r>
            <a:r>
              <a:rPr lang="en-US" sz="2400" dirty="0" err="1" smtClean="0"/>
              <a:t>bolje</a:t>
            </a:r>
            <a:r>
              <a:rPr lang="en-US" sz="2400" dirty="0" smtClean="0"/>
              <a:t> (</a:t>
            </a:r>
            <a:r>
              <a:rPr lang="en-US" sz="2400" dirty="0" err="1" smtClean="0"/>
              <a:t>manjša</a:t>
            </a:r>
            <a:r>
              <a:rPr lang="en-US" sz="2400" dirty="0" smtClean="0"/>
              <a:t> </a:t>
            </a:r>
            <a:r>
              <a:rPr lang="en-US" sz="2400" dirty="0" err="1" smtClean="0"/>
              <a:t>kot</a:t>
            </a:r>
            <a:r>
              <a:rPr lang="en-US" sz="2400" dirty="0" smtClean="0"/>
              <a:t> je </a:t>
            </a:r>
            <a:r>
              <a:rPr lang="en-US" sz="2400" dirty="0" err="1" smtClean="0"/>
              <a:t>vrednost</a:t>
            </a:r>
            <a:r>
              <a:rPr lang="en-US" sz="2400" dirty="0" smtClean="0"/>
              <a:t> </a:t>
            </a:r>
            <a:r>
              <a:rPr lang="en-US" sz="2400" dirty="0" err="1" smtClean="0"/>
              <a:t>faktorja</a:t>
            </a:r>
            <a:r>
              <a:rPr lang="en-US" sz="2400" dirty="0" smtClean="0"/>
              <a:t>, </a:t>
            </a:r>
            <a:r>
              <a:rPr lang="en-US" sz="2400" dirty="0" err="1" smtClean="0"/>
              <a:t>boljši</a:t>
            </a:r>
            <a:r>
              <a:rPr lang="en-US" sz="2400" dirty="0" smtClean="0"/>
              <a:t> je </a:t>
            </a:r>
            <a:r>
              <a:rPr lang="en-US" sz="2400" dirty="0" err="1" smtClean="0"/>
              <a:t>polž</a:t>
            </a:r>
            <a:r>
              <a:rPr lang="en-US" sz="2400" dirty="0" smtClean="0"/>
              <a:t>).</a:t>
            </a:r>
          </a:p>
          <a:p>
            <a:pPr marL="0" indent="0">
              <a:buNone/>
            </a:pPr>
            <a:r>
              <a:rPr lang="en-US" sz="2400" dirty="0" smtClean="0"/>
              <a:t>Med </a:t>
            </a:r>
            <a:r>
              <a:rPr lang="en-US" sz="2400" dirty="0" err="1" smtClean="0"/>
              <a:t>vsemi</a:t>
            </a:r>
            <a:r>
              <a:rPr lang="en-US" sz="2400" dirty="0" smtClean="0"/>
              <a:t> </a:t>
            </a:r>
            <a:r>
              <a:rPr lang="en-US" sz="2400" dirty="0" err="1" smtClean="0"/>
              <a:t>polži</a:t>
            </a:r>
            <a:r>
              <a:rPr lang="en-US" sz="2400" dirty="0" smtClean="0"/>
              <a:t> </a:t>
            </a:r>
            <a:r>
              <a:rPr lang="en-US" sz="2400" dirty="0" err="1" smtClean="0"/>
              <a:t>želimo</a:t>
            </a:r>
            <a:r>
              <a:rPr lang="en-US" sz="2400" dirty="0" smtClean="0"/>
              <a:t> </a:t>
            </a:r>
            <a:r>
              <a:rPr lang="en-US" sz="2400" dirty="0" err="1" smtClean="0"/>
              <a:t>poiskati</a:t>
            </a:r>
            <a:r>
              <a:rPr lang="en-US" sz="2400" dirty="0" smtClean="0"/>
              <a:t> </a:t>
            </a:r>
            <a:r>
              <a:rPr lang="en-US" sz="2400" dirty="0" err="1" smtClean="0"/>
              <a:t>najboljšega</a:t>
            </a:r>
            <a:r>
              <a:rPr lang="en-US" sz="2400" dirty="0" smtClean="0"/>
              <a:t>. </a:t>
            </a:r>
            <a:r>
              <a:rPr lang="en-US" sz="2400" dirty="0" err="1" smtClean="0"/>
              <a:t>Napišite</a:t>
            </a:r>
            <a:r>
              <a:rPr lang="en-US" sz="2400" dirty="0" smtClean="0"/>
              <a:t> </a:t>
            </a:r>
            <a:r>
              <a:rPr lang="en-US" sz="2400" dirty="0" err="1" smtClean="0"/>
              <a:t>funkcijo</a:t>
            </a:r>
            <a:r>
              <a:rPr lang="en-US" sz="2400" dirty="0" smtClean="0"/>
              <a:t>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najboljsi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(s)</a:t>
            </a:r>
            <a:r>
              <a:rPr lang="en-US" sz="2400" dirty="0" smtClean="0"/>
              <a:t>, </a:t>
            </a:r>
            <a:r>
              <a:rPr lang="en-US" sz="2400" dirty="0" err="1" smtClean="0"/>
              <a:t>ki</a:t>
            </a:r>
            <a:r>
              <a:rPr lang="en-US" sz="2400" dirty="0" smtClean="0"/>
              <a:t> </a:t>
            </a:r>
            <a:r>
              <a:rPr lang="en-US" sz="2400" dirty="0" err="1" smtClean="0"/>
              <a:t>sprejme</a:t>
            </a:r>
            <a:r>
              <a:rPr lang="en-US" sz="2400" dirty="0" smtClean="0"/>
              <a:t> </a:t>
            </a:r>
            <a:r>
              <a:rPr lang="en-US" sz="2400" dirty="0" err="1" smtClean="0"/>
              <a:t>seznam</a:t>
            </a:r>
            <a:r>
              <a:rPr lang="en-US" sz="2400" dirty="0" smtClean="0"/>
              <a:t> </a:t>
            </a:r>
            <a:r>
              <a:rPr lang="en-US" sz="2400" dirty="0" err="1" smtClean="0"/>
              <a:t>opisov</a:t>
            </a:r>
            <a:r>
              <a:rPr lang="en-US" sz="2400" dirty="0" smtClean="0"/>
              <a:t> </a:t>
            </a:r>
            <a:r>
              <a:rPr lang="en-US" sz="2400" dirty="0" err="1" smtClean="0"/>
              <a:t>polžev</a:t>
            </a:r>
            <a:r>
              <a:rPr lang="en-US" sz="2400" dirty="0" smtClean="0"/>
              <a:t> (</a:t>
            </a:r>
            <a:r>
              <a:rPr lang="en-US" sz="2400" dirty="0" err="1" smtClean="0"/>
              <a:t>seznam</a:t>
            </a:r>
            <a:r>
              <a:rPr lang="en-US" sz="2400" dirty="0" smtClean="0"/>
              <a:t> </a:t>
            </a:r>
            <a:r>
              <a:rPr lang="en-US" sz="2400" dirty="0" err="1" smtClean="0"/>
              <a:t>trojčkov</a:t>
            </a:r>
            <a:r>
              <a:rPr lang="en-US" sz="2400" dirty="0" smtClean="0"/>
              <a:t> [</a:t>
            </a:r>
            <a:r>
              <a:rPr lang="en-US" sz="2400" dirty="0" err="1" smtClean="0"/>
              <a:t>starost</a:t>
            </a:r>
            <a:r>
              <a:rPr lang="en-US" sz="2400" dirty="0" smtClean="0"/>
              <a:t>, </a:t>
            </a:r>
            <a:r>
              <a:rPr lang="en-US" sz="2400" dirty="0" err="1" smtClean="0"/>
              <a:t>teža</a:t>
            </a:r>
            <a:r>
              <a:rPr lang="en-US" sz="2400" dirty="0" smtClean="0"/>
              <a:t>, </a:t>
            </a:r>
            <a:r>
              <a:rPr lang="en-US" sz="2400" dirty="0" err="1" smtClean="0"/>
              <a:t>velikost</a:t>
            </a:r>
            <a:r>
              <a:rPr lang="en-US" sz="2400" dirty="0" smtClean="0"/>
              <a:t>]) in </a:t>
            </a:r>
            <a:r>
              <a:rPr lang="en-US" sz="2400" dirty="0" err="1" smtClean="0"/>
              <a:t>vrne</a:t>
            </a:r>
            <a:r>
              <a:rPr lang="en-US" sz="2400" dirty="0" smtClean="0"/>
              <a:t> </a:t>
            </a:r>
            <a:r>
              <a:rPr lang="en-US" sz="2400" dirty="0" err="1" smtClean="0"/>
              <a:t>faktor</a:t>
            </a:r>
            <a:r>
              <a:rPr lang="en-US" sz="2400" dirty="0" smtClean="0"/>
              <a:t> </a:t>
            </a:r>
            <a:r>
              <a:rPr lang="en-US" sz="2400" dirty="0" err="1" smtClean="0"/>
              <a:t>za</a:t>
            </a:r>
            <a:r>
              <a:rPr lang="en-US" sz="2400" dirty="0" smtClean="0"/>
              <a:t> </a:t>
            </a:r>
            <a:r>
              <a:rPr lang="en-US" sz="2400" dirty="0" err="1" smtClean="0"/>
              <a:t>najboljšega</a:t>
            </a:r>
            <a:r>
              <a:rPr lang="en-US" sz="2400" dirty="0" smtClean="0"/>
              <a:t> </a:t>
            </a:r>
            <a:r>
              <a:rPr lang="en-US" sz="2400" dirty="0" err="1" smtClean="0"/>
              <a:t>polža</a:t>
            </a:r>
            <a:r>
              <a:rPr lang="en-US" sz="2400" dirty="0" smtClean="0"/>
              <a:t>, </a:t>
            </a:r>
            <a:r>
              <a:rPr lang="en-US" sz="2400" dirty="0" err="1" smtClean="0"/>
              <a:t>spet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dve</a:t>
            </a:r>
            <a:r>
              <a:rPr lang="en-US" sz="2400" dirty="0" smtClean="0"/>
              <a:t> </a:t>
            </a:r>
            <a:r>
              <a:rPr lang="en-US" sz="2400" dirty="0" err="1" smtClean="0"/>
              <a:t>decimalni</a:t>
            </a:r>
            <a:r>
              <a:rPr lang="en-US" sz="2400" dirty="0" smtClean="0"/>
              <a:t> </a:t>
            </a:r>
            <a:r>
              <a:rPr lang="en-US" sz="2400" dirty="0" err="1" smtClean="0"/>
              <a:t>mesti</a:t>
            </a:r>
            <a:r>
              <a:rPr lang="en-US" sz="2400" dirty="0" smtClean="0"/>
              <a:t> </a:t>
            </a:r>
            <a:r>
              <a:rPr lang="en-US" sz="2400" dirty="0" err="1" smtClean="0"/>
              <a:t>natančno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najboljsi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([[5, 6, 72], [4, 17, 77], [14, 21, 22], [17, 36, 64], [13, 29, 23]])</a:t>
            </a:r>
          </a:p>
          <a:p>
            <a:pPr marL="0" indent="0">
              <a:buNone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16.39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95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sposobnost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(s, t, v):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'''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Vrne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sposobnost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polža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return round((s + (t/v)**2)**2,2)</a:t>
            </a:r>
          </a:p>
          <a:p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najboljsi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polzi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'''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Določi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faktor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sposobnosti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najboljšega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polža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polz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polzi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[0] #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prvi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polž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nF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sposobnost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polz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[0],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polz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[1],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polz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[2]) #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prvi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je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najboljši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;-)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for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polz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polzi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#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prvega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bomo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sicer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gledali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dvakrat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a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kaj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zato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sposobnost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polz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[0],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polz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[1],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polz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[2])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if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nF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#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našli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smo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boljšega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nF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return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nF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6217920" y="4123113"/>
            <a:ext cx="2795451" cy="190031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3200" dirty="0" smtClean="0"/>
              <a:t>Ok, ampak ...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6575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sposobnost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s, t, v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'''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Vrne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sposobnost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polža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return round((s + (t/v)**2)**2,2)</a:t>
            </a:r>
          </a:p>
          <a:p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najboljsi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polzi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'''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Določi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faktor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sposobnosti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najboljšega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polža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polz</a:t>
            </a:r>
            <a:r>
              <a:rPr lang="en-US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polzi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[0] #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prvi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polž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sposobnost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polz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[0],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polz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[1],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polz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[2]) #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prvi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je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najboljši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;-)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for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polz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polzi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#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prvega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bomo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sicer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gledali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dvakrat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a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kaj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zato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sposobnost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polz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[0],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polz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[1],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polz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[2])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if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&lt;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nF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#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našli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smo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boljšega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nF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nF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345061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sposobnost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starost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teža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velikost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'''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Vrne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sposobnost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polža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z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danimi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podatki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'''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round((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starost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+ 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teža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velikost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)**2)**2,2)</a:t>
            </a: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najboljsi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tabPolzi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'''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Določi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faktor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sposobnosti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najboljšega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polža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v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tabeli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polz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tabPolzi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[0] #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prvi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polž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najboljsiFaktor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sposobnost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polz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[0],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polz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[1],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polz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[2]) #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prvi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je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najboljši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;-)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for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polz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tabPolzi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#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prvega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bomo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sicer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gledali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dvakrat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a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kaj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zato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kakoSposoben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sposobnost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polz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[0],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polz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[1],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polz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[2])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if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kakoSposoben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&lt;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najboljsiFaktor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#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našli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smo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boljšega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najboljsiFaktor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kakoSposoben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najboljsiFaktor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42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Kako pa z izpeljanimi tabelami?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56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sposobnost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(s, t, v):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'''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Vrne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sposobnost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polža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return round((s + (t/v)**2)**2,2)</a:t>
            </a:r>
          </a:p>
          <a:p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</a:p>
          <a:p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najboljsi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tabPolzi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return min([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sposobnost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polz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[0], 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polz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[1], 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polz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[2])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polz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tabPolzi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13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9332" y="5282600"/>
            <a:ext cx="12903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pomnoziV2(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recept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faktor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'''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Vrne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nov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recept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spremenjen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faktor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return {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sestavina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kolicina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faktor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sestavina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kolicina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recept.items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()}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Tomo – Kuhamo in pečemo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787610"/>
            <a:ext cx="10515600" cy="18341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1600" dirty="0"/>
              <a:t>Sestavine, ki jih potrebujemo za </a:t>
            </a:r>
            <a:r>
              <a:rPr lang="sl-SI" sz="1600" dirty="0" err="1"/>
              <a:t>nek</a:t>
            </a:r>
            <a:r>
              <a:rPr lang="sl-SI" sz="1600" dirty="0"/>
              <a:t> recept, opišemo s slovarjem, v katerem so ključi sestavine, vrednosti pa količine, ki jih </a:t>
            </a:r>
            <a:r>
              <a:rPr lang="sl-SI" sz="1600" dirty="0" smtClean="0"/>
              <a:t>potrebujemo. Sestavite </a:t>
            </a:r>
            <a:r>
              <a:rPr lang="sl-SI" sz="1600" dirty="0"/>
              <a:t>funkcijo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pomnozi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(recept, faktor)</a:t>
            </a:r>
            <a:r>
              <a:rPr lang="sl-SI" sz="1600" dirty="0"/>
              <a:t>, ki sestavi in vrne nov recept. Ta naj vsebuje iste sestavine kot recept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recept</a:t>
            </a:r>
            <a:r>
              <a:rPr lang="sl-SI" sz="1600" dirty="0"/>
              <a:t>, le da so vse količine v njem pomnožene z danim faktorjem</a:t>
            </a:r>
            <a:r>
              <a:rPr lang="sl-SI" sz="1600" dirty="0" smtClean="0"/>
              <a:t>.</a:t>
            </a:r>
            <a:endParaRPr lang="sl-SI" sz="1600" dirty="0"/>
          </a:p>
          <a:p>
            <a:pPr marL="0" indent="0"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pomnozi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({'jajca': 4, 'moka': 500}, 2)</a:t>
            </a:r>
          </a:p>
          <a:p>
            <a:pPr marL="0" indent="0"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{'jajca': 8, 'moka': 1000}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1733" y="3377232"/>
            <a:ext cx="12903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pomnozi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recept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faktor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'''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Vrne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nov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recept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spremenjen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za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faktor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novR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for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sestavina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kolicina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recept.items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novR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sestavina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kolicina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faktor</a:t>
            </a:r>
            <a:endParaRPr lang="en-US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return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novR</a:t>
            </a:r>
            <a:endParaRPr lang="en-US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68170" y="5854923"/>
            <a:ext cx="10860797" cy="430077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TextBox 5"/>
          <p:cNvSpPr txBox="1"/>
          <p:nvPr/>
        </p:nvSpPr>
        <p:spPr>
          <a:xfrm>
            <a:off x="9139157" y="4988812"/>
            <a:ext cx="1301857" cy="646331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  <a:lvl6pPr>
              <a:defRPr>
                <a:solidFill>
                  <a:schemeClr val="accent2"/>
                </a:solidFill>
              </a:defRPr>
            </a:lvl6pPr>
            <a:lvl7pPr>
              <a:defRPr>
                <a:solidFill>
                  <a:schemeClr val="accent2"/>
                </a:solidFill>
              </a:defRPr>
            </a:lvl7pPr>
            <a:lvl8pPr>
              <a:defRPr>
                <a:solidFill>
                  <a:schemeClr val="accent2"/>
                </a:solidFill>
              </a:defRPr>
            </a:lvl8pPr>
            <a:lvl9pPr>
              <a:defRPr>
                <a:solidFill>
                  <a:schemeClr val="accent2"/>
                </a:solidFill>
              </a:defRPr>
            </a:lvl9pPr>
          </a:lstStyle>
          <a:p>
            <a:r>
              <a:rPr lang="en-US" dirty="0" err="1" smtClean="0"/>
              <a:t>Izpeljani</a:t>
            </a:r>
            <a:r>
              <a:rPr lang="en-US" dirty="0" smtClean="0"/>
              <a:t> </a:t>
            </a:r>
            <a:r>
              <a:rPr lang="en-US" dirty="0" err="1"/>
              <a:t>slovar</a:t>
            </a:r>
            <a:endParaRPr lang="sl-SI" dirty="0"/>
          </a:p>
        </p:txBody>
      </p:sp>
      <p:sp>
        <p:nvSpPr>
          <p:cNvPr id="7" name="Rounded Rectangle 6"/>
          <p:cNvSpPr/>
          <p:nvPr/>
        </p:nvSpPr>
        <p:spPr>
          <a:xfrm>
            <a:off x="981201" y="4012419"/>
            <a:ext cx="6675895" cy="976393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41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  <p:bldP spid="4" grpId="0" animBg="1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Zakaj gre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Potrebujemo naslednji dve tabeli</a:t>
            </a:r>
          </a:p>
          <a:p>
            <a:endParaRPr lang="sl-SI" dirty="0" smtClean="0"/>
          </a:p>
          <a:p>
            <a:pPr marL="457200" lvl="1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 =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x² : x in {0 ... 9}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 =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1, 2, 4, 8, ..., 2¹²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sl-SI" dirty="0"/>
          </a:p>
          <a:p>
            <a:pPr marL="0" indent="0">
              <a:buNone/>
            </a:pPr>
            <a:r>
              <a:rPr lang="sl-SI" dirty="0" smtClean="0"/>
              <a:t>Kako bi do sedaj to naredili?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81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Demo </a:t>
            </a:r>
            <a:r>
              <a:rPr lang="sl-SI" dirty="0" smtClean="0"/>
              <a:t>'klasika'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82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Lahko pa tudi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1825625"/>
            <a:ext cx="1192452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S = [x**2 for x in range(10)]</a:t>
            </a:r>
          </a:p>
          <a:p>
            <a:pPr marL="0" indent="0">
              <a:buNone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V = [2**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 range(13)]</a:t>
            </a:r>
          </a:p>
          <a:p>
            <a:pPr marL="0" indent="0">
              <a:buNone/>
            </a:pP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 print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[0, 1, 4, 9, 16, 25, 36, 49, 64, 81]</a:t>
            </a:r>
          </a:p>
          <a:p>
            <a:pPr marL="0" indent="0">
              <a:buNone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[1, 2, 4, 8, 16, 32, 64, 128, 256, 512, 1024, 2048, 4096]</a:t>
            </a:r>
          </a:p>
          <a:p>
            <a:pPr marL="0" indent="0">
              <a:buNone/>
            </a:pPr>
            <a:endParaRPr lang="sl-SI" sz="2400" dirty="0" smtClean="0"/>
          </a:p>
        </p:txBody>
      </p:sp>
      <p:sp>
        <p:nvSpPr>
          <p:cNvPr id="2" name="Rectangular Callout 1"/>
          <p:cNvSpPr/>
          <p:nvPr/>
        </p:nvSpPr>
        <p:spPr>
          <a:xfrm>
            <a:off x="6662057" y="1970768"/>
            <a:ext cx="4934857" cy="1483632"/>
          </a:xfrm>
          <a:prstGeom prst="wedgeRectCallout">
            <a:avLst>
              <a:gd name="adj1" fmla="val -97892"/>
              <a:gd name="adj2" fmla="val 468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600" dirty="0" smtClean="0"/>
              <a:t>Dva ukaza?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53162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Pokaži črke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sl-SI" dirty="0"/>
              <a:t>Napiši funkcijo </a:t>
            </a:r>
            <a:r>
              <a:rPr lang="sl-SI" b="1" i="1" dirty="0" err="1" smtClean="0"/>
              <a:t>pokaziČrke</a:t>
            </a:r>
            <a:r>
              <a:rPr lang="sl-SI" b="1" i="1" dirty="0" smtClean="0"/>
              <a:t>(beseda</a:t>
            </a:r>
            <a:r>
              <a:rPr lang="sl-SI" b="1" i="1" dirty="0"/>
              <a:t>, </a:t>
            </a:r>
            <a:r>
              <a:rPr lang="sl-SI" b="1" i="1" dirty="0" smtClean="0"/>
              <a:t>črke</a:t>
            </a:r>
            <a:r>
              <a:rPr lang="sl-SI" b="1" i="1" dirty="0"/>
              <a:t>), </a:t>
            </a:r>
            <a:r>
              <a:rPr lang="sl-SI" dirty="0"/>
              <a:t>ki kot argument sprejme besedo in množico </a:t>
            </a:r>
            <a:r>
              <a:rPr lang="sl-SI" dirty="0" smtClean="0"/>
              <a:t>črk</a:t>
            </a:r>
            <a:r>
              <a:rPr lang="sl-SI" dirty="0"/>
              <a:t>. Funkcija mora vrniti besedo, v kateri so vse črke, ki ne nastopajo v množici </a:t>
            </a:r>
            <a:r>
              <a:rPr lang="sl-SI" dirty="0" smtClean="0"/>
              <a:t>črke</a:t>
            </a:r>
            <a:r>
              <a:rPr lang="sl-SI" dirty="0"/>
              <a:t>, spremenjene v pike</a:t>
            </a:r>
            <a:r>
              <a:rPr lang="sl-SI" dirty="0" smtClean="0"/>
              <a:t>.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pokazi_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crke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('PONUDNIK', {'O', 'N'}) </a:t>
            </a:r>
            <a:endParaRPr lang="sl-SI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'.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ON..N..'</a:t>
            </a:r>
          </a:p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pokazi_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crke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('PONUDNIK', 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set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(['O', 'I', 'K'])) </a:t>
            </a:r>
            <a:endParaRPr lang="sl-SI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'.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O....IK'</a:t>
            </a:r>
          </a:p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pokazi_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crke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('PONUDNIK', 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set()) </a:t>
            </a:r>
            <a:endParaRPr lang="sl-SI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'........'</a:t>
            </a: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pokazi_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crke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('PONUDNIK', {'P', 'O', 'N', 'I', 'K', 'U'}) </a:t>
            </a:r>
            <a:endParaRPr lang="sl-SI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PONU.NIK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01729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Še en zgled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trijePangrami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'Šerif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 za domačo vajo spet kuhal žgance.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  <a:p>
            <a:pPr marL="0" indent="0">
              <a:buNone/>
            </a:pP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'V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kožuščku hudobnega fanta stopiclja mizar.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  <a:p>
            <a:pPr marL="0" indent="0">
              <a:buNone/>
            </a:pP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'Pri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Jakcu bom vzel šest čudežnih fig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.'</a:t>
            </a:r>
            <a:endParaRPr lang="sl-SI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tab_besed = 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trijePangrami.split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(tab_besed)</a:t>
            </a:r>
          </a:p>
          <a:p>
            <a:pPr marL="0" indent="0">
              <a:buNone/>
            </a:pP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sestavimo tabelo, ki vsebuje dolžine teh besed</a:t>
            </a:r>
          </a:p>
          <a:p>
            <a:pPr marL="0" indent="0">
              <a:buNone/>
            </a:pPr>
            <a:endParaRPr lang="sl-SI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sl-SI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75658" y="5087333"/>
            <a:ext cx="9260114" cy="156966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endParaRPr lang="sl-SI" sz="3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sl-SI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len(beseda) for beseda in </a:t>
            </a:r>
            <a:r>
              <a:rPr lang="sl-SI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tab_besed]</a:t>
            </a:r>
            <a:endParaRPr lang="sl-SI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36072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 splošnem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62269" y="3116424"/>
            <a:ext cx="99915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tab = [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izraz(</a:t>
            </a:r>
            <a:r>
              <a:rPr lang="sl-SI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elt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sl-SI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elt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ponovnik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74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Kar ustreza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2437" y="2497429"/>
            <a:ext cx="6980853" cy="2167877"/>
          </a:xfrm>
        </p:spPr>
        <p:txBody>
          <a:bodyPr/>
          <a:lstStyle/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tab = list()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elt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ponovnik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tab.append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(izraz(el))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11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31640" y="727788"/>
            <a:ext cx="99915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tab = [ izraz(</a:t>
            </a:r>
            <a:r>
              <a:rPr lang="sl-SI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elt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for </a:t>
            </a:r>
            <a:r>
              <a:rPr lang="sl-SI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elt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sl-SI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ponovnik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]</a:t>
            </a:r>
            <a:endParaRPr lang="en-US" sz="3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573694" y="3374507"/>
            <a:ext cx="6980853" cy="216787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tab = list()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ponovnik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tab.append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(izraz(el))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683967" y="2146041"/>
            <a:ext cx="2127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err="1" smtClean="0"/>
              <a:t>vs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8269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Zgled – tabela, ki pove, koliko števk ima n!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1372" y="1762125"/>
            <a:ext cx="7750628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import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factorial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stevke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[len(str(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factorial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(x))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for x in range(20)]</a:t>
            </a:r>
          </a:p>
          <a:p>
            <a:pPr marL="0" indent="0">
              <a:buNone/>
            </a:pP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tab = [(x,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factorial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(x),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len(str(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factorial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(x))))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for x in range(20)]</a:t>
            </a:r>
          </a:p>
          <a:p>
            <a:pPr marL="0" indent="0">
              <a:buNone/>
            </a:pP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pprint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import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pprint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as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pp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(tab)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172" y="1690688"/>
            <a:ext cx="3832574" cy="442277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9626138" y="157942"/>
            <a:ext cx="1620982" cy="43226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Oblika import!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9077498" y="5897332"/>
            <a:ext cx="1620982" cy="43226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</a:t>
            </a:r>
            <a:r>
              <a:rPr lang="sl-SI" dirty="0" smtClean="0"/>
              <a:t>print</a:t>
            </a:r>
            <a:r>
              <a:rPr lang="en-US" dirty="0" smtClean="0"/>
              <a:t> </a:t>
            </a:r>
            <a:r>
              <a:rPr lang="sl-SI" dirty="0" smtClean="0"/>
              <a:t>?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8899451" y="590204"/>
            <a:ext cx="1020726" cy="117192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5284381" y="590204"/>
            <a:ext cx="4603608" cy="452405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4579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Podobno velja za množice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62269" y="3116424"/>
            <a:ext cx="99915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mno</a:t>
            </a:r>
            <a:r>
              <a:rPr lang="sl-SI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{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izraz(</a:t>
            </a:r>
            <a:r>
              <a:rPr lang="sl-SI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elt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sl-SI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elt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ponovnik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52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In slovarje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62269" y="3116424"/>
            <a:ext cx="99915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slo = {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izKlj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elt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: </a:t>
            </a:r>
            <a:r>
              <a:rPr lang="sl-SI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izVre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elt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</a:t>
            </a:r>
            <a:r>
              <a:rPr lang="sl-SI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elt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ponovnik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35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Zgled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Imamo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država_glavno_mesto = {'Slovenija' : Ljubljana,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'Brazilija' : '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Brazilia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',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'Maroko' : 'Rabat',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'Švedska' : 'Stockholm',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'Italija' : 'Rim'}</a:t>
            </a:r>
          </a:p>
          <a:p>
            <a:pPr marL="0" indent="0">
              <a:buNone/>
            </a:pPr>
            <a:r>
              <a:rPr lang="sl-SI" dirty="0"/>
              <a:t> </a:t>
            </a:r>
            <a:r>
              <a:rPr lang="sl-SI" dirty="0" smtClean="0"/>
              <a:t>                                              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38200" y="5711309"/>
            <a:ext cx="668586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2800" dirty="0" smtClean="0"/>
              <a:t>Radi bi vnesli kraj in dobili, v kateri državi je! </a:t>
            </a:r>
          </a:p>
          <a:p>
            <a:r>
              <a:rPr lang="sl-SI" sz="2800" dirty="0" smtClean="0"/>
              <a:t>Potrebujemo torej </a:t>
            </a:r>
            <a:r>
              <a:rPr lang="sl-SI" sz="2800" dirty="0" smtClean="0"/>
              <a:t>'obratni' </a:t>
            </a:r>
            <a:r>
              <a:rPr lang="sl-SI" sz="2800" dirty="0" smtClean="0"/>
              <a:t>slovar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4204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'Obratni' </a:t>
            </a:r>
            <a:r>
              <a:rPr lang="sl-SI" dirty="0" smtClean="0"/>
              <a:t>slovar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m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esto_država = {mesto : država </a:t>
            </a:r>
            <a:b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for država, mesto in država_glavno_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mesto.items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()}</a:t>
            </a:r>
          </a:p>
          <a:p>
            <a:pPr marL="0" indent="0">
              <a:buNone/>
            </a:pP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(mesto_država)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38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Zgled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besede = ['hi', '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foxtrot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', 'hotel']</a:t>
            </a:r>
          </a:p>
          <a:p>
            <a:pPr marL="0" indent="0">
              <a:buNone/>
            </a:pPr>
            <a:r>
              <a:rPr lang="sl-SI" dirty="0" smtClean="0"/>
              <a:t>Sestavimo slovar, ki prvi črki besede priredi besedo</a:t>
            </a: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 smtClean="0"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sl-SI" dirty="0" smtClean="0"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cs typeface="Courier New" panose="02070309020205020404" pitchFamily="49" charset="0"/>
              </a:rPr>
              <a:t>Kaj dobimo</a:t>
            </a:r>
            <a:r>
              <a:rPr lang="sl-SI" dirty="0" smtClean="0">
                <a:cs typeface="Courier New" panose="02070309020205020404" pitchFamily="49" charset="0"/>
              </a:rPr>
              <a:t>?</a:t>
            </a:r>
            <a:endParaRPr lang="en-US" dirty="0" smtClean="0"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 smtClean="0"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 err="1" smtClean="0">
                <a:cs typeface="Courier New" panose="02070309020205020404" pitchFamily="49" charset="0"/>
              </a:rPr>
              <a:t>Kaj</a:t>
            </a:r>
            <a:r>
              <a:rPr lang="en-US" dirty="0">
                <a:cs typeface="Courier New" panose="02070309020205020404" pitchFamily="49" charset="0"/>
              </a:rPr>
              <a:t> pa z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{ x[0:2] : x for x in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besede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}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11560" y="3135085"/>
            <a:ext cx="8714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 x[0] : x for x in </a:t>
            </a:r>
            <a:r>
              <a:rPr lang="en-US" sz="3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besede</a:t>
            </a:r>
            <a:r>
              <a:rPr lang="en-US" sz="3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}</a:t>
            </a:r>
          </a:p>
          <a:p>
            <a:endParaRPr lang="en-US" sz="3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962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Ideja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Najprej</a:t>
            </a:r>
            <a:r>
              <a:rPr lang="en-US" dirty="0"/>
              <a:t> </a:t>
            </a:r>
            <a:r>
              <a:rPr lang="en-US" dirty="0" err="1"/>
              <a:t>sestavimo</a:t>
            </a:r>
            <a:r>
              <a:rPr lang="en-US" dirty="0"/>
              <a:t> </a:t>
            </a:r>
            <a:r>
              <a:rPr lang="en-US" dirty="0" err="1"/>
              <a:t>prazen</a:t>
            </a:r>
            <a:r>
              <a:rPr lang="en-US" dirty="0"/>
              <a:t> </a:t>
            </a:r>
            <a:r>
              <a:rPr lang="en-US" dirty="0" err="1"/>
              <a:t>niz</a:t>
            </a:r>
            <a:r>
              <a:rPr lang="en-US" dirty="0"/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</a:t>
            </a:r>
            <a:r>
              <a:rPr lang="en-US" dirty="0"/>
              <a:t>. </a:t>
            </a:r>
            <a:endParaRPr lang="sl-SI" dirty="0" smtClean="0"/>
          </a:p>
          <a:p>
            <a:r>
              <a:rPr lang="en-US" dirty="0" err="1" smtClean="0"/>
              <a:t>Nato</a:t>
            </a:r>
            <a:r>
              <a:rPr lang="en-US" dirty="0" smtClean="0"/>
              <a:t> </a:t>
            </a:r>
            <a:r>
              <a:rPr lang="en-US" dirty="0" err="1"/>
              <a:t>gremo</a:t>
            </a:r>
            <a:r>
              <a:rPr lang="en-US" dirty="0"/>
              <a:t> </a:t>
            </a:r>
            <a:r>
              <a:rPr lang="en-US" dirty="0" err="1"/>
              <a:t>čez</a:t>
            </a:r>
            <a:r>
              <a:rPr lang="en-US" dirty="0"/>
              <a:t> </a:t>
            </a:r>
            <a:r>
              <a:rPr lang="en-US" dirty="0" err="1"/>
              <a:t>dano</a:t>
            </a:r>
            <a:r>
              <a:rPr lang="en-US" dirty="0"/>
              <a:t> </a:t>
            </a:r>
            <a:r>
              <a:rPr lang="en-US" dirty="0" err="1"/>
              <a:t>besedo</a:t>
            </a:r>
            <a:r>
              <a:rPr lang="en-US" dirty="0"/>
              <a:t>, </a:t>
            </a:r>
            <a:r>
              <a:rPr lang="en-US" dirty="0" err="1"/>
              <a:t>črko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črko</a:t>
            </a:r>
            <a:r>
              <a:rPr lang="en-US" dirty="0"/>
              <a:t>. </a:t>
            </a:r>
            <a:endParaRPr lang="sl-SI" dirty="0" smtClean="0"/>
          </a:p>
          <a:p>
            <a:r>
              <a:rPr lang="en-US" dirty="0" err="1" smtClean="0"/>
              <a:t>Če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določena</a:t>
            </a:r>
            <a:r>
              <a:rPr lang="en-US" dirty="0"/>
              <a:t> </a:t>
            </a:r>
            <a:r>
              <a:rPr lang="en-US" dirty="0" err="1"/>
              <a:t>črka</a:t>
            </a:r>
            <a:r>
              <a:rPr lang="en-US" dirty="0"/>
              <a:t> v </a:t>
            </a:r>
            <a:r>
              <a:rPr lang="en-US" dirty="0" err="1"/>
              <a:t>množici</a:t>
            </a:r>
            <a:r>
              <a:rPr lang="en-US" dirty="0"/>
              <a:t>, v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bes</a:t>
            </a:r>
            <a:r>
              <a:rPr lang="en-US" dirty="0" smtClean="0"/>
              <a:t> </a:t>
            </a:r>
            <a:r>
              <a:rPr lang="en-US" dirty="0" err="1"/>
              <a:t>dodamo</a:t>
            </a:r>
            <a:r>
              <a:rPr lang="en-US" dirty="0"/>
              <a:t> to </a:t>
            </a:r>
            <a:r>
              <a:rPr lang="en-US" dirty="0" err="1"/>
              <a:t>črko</a:t>
            </a:r>
            <a:r>
              <a:rPr lang="en-US" dirty="0"/>
              <a:t>, </a:t>
            </a:r>
            <a:r>
              <a:rPr lang="en-US" dirty="0" err="1"/>
              <a:t>sicer</a:t>
            </a:r>
            <a:r>
              <a:rPr lang="en-US" dirty="0"/>
              <a:t> </a:t>
            </a:r>
            <a:r>
              <a:rPr lang="en-US" dirty="0" err="1"/>
              <a:t>dodamo</a:t>
            </a:r>
            <a:r>
              <a:rPr lang="en-US" dirty="0"/>
              <a:t> </a:t>
            </a:r>
            <a:r>
              <a:rPr lang="en-US" dirty="0" err="1"/>
              <a:t>namesto</a:t>
            </a:r>
            <a:r>
              <a:rPr lang="en-US" dirty="0"/>
              <a:t> </a:t>
            </a:r>
            <a:r>
              <a:rPr lang="en-US" dirty="0" err="1"/>
              <a:t>nje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piko</a:t>
            </a:r>
            <a:r>
              <a:rPr lang="en-US" dirty="0"/>
              <a:t>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43709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'Dodatki' </a:t>
            </a:r>
            <a:r>
              <a:rPr lang="sl-SI" dirty="0" smtClean="0"/>
              <a:t>k izpeljanim stvarem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1271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sl-SI" dirty="0" smtClean="0"/>
              <a:t>Potrebujemo naslednji množici</a:t>
            </a:r>
          </a:p>
          <a:p>
            <a:pPr marL="0" indent="0">
              <a:buNone/>
            </a:pPr>
            <a:endParaRPr lang="sl-SI" sz="1000" dirty="0" smtClean="0"/>
          </a:p>
          <a:p>
            <a:pPr marL="457200" lvl="1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 = {x² : x in {0 ... 9}}</a:t>
            </a:r>
          </a:p>
          <a:p>
            <a:pPr marL="457200" lvl="1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 =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 | x </a:t>
            </a:r>
            <a:r>
              <a:rPr lang="el-G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ε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&amp;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sod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sl-SI" dirty="0"/>
          </a:p>
          <a:p>
            <a:r>
              <a:rPr lang="sl-SI" dirty="0" smtClean="0"/>
              <a:t>Kako do M?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600200" y="5022334"/>
            <a:ext cx="9753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**2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 x in </a:t>
            </a:r>
            <a:r>
              <a:rPr lang="sl-SI" sz="3200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range(1</a:t>
            </a:r>
            <a:r>
              <a:rPr lang="en-US" sz="3200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sl-SI" sz="3200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sl-SI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M = 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en-US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en-US" sz="32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 x in S </a:t>
            </a:r>
            <a:r>
              <a:rPr lang="en-US" sz="3200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x % 2 == </a:t>
            </a:r>
            <a:r>
              <a:rPr lang="en-US" sz="3200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sl-SI" sz="3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46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'Dodatki'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38200" y="1922624"/>
            <a:ext cx="99915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tab = [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izraz(</a:t>
            </a:r>
            <a:r>
              <a:rPr lang="sl-SI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elt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sl-SI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elt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ponovnik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sl-SI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pogoj(</a:t>
            </a:r>
            <a:r>
              <a:rPr lang="sl-SI" sz="3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elt</a:t>
            </a: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sz="3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sl-SI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58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Praštevila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30" y="1690688"/>
            <a:ext cx="11075940" cy="4989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3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Slovar števil med 1 in 10000 z natanko tremi delitelji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š</a:t>
            </a:r>
            <a:r>
              <a:rPr lang="sl-SI" dirty="0" smtClean="0"/>
              <a:t>tevilo : nabor deliteljev</a:t>
            </a:r>
          </a:p>
          <a:p>
            <a:pPr marL="0" indent="0">
              <a:buNone/>
            </a:pPr>
            <a:r>
              <a:rPr lang="sl-SI" dirty="0" smtClean="0"/>
              <a:t>121 : (1, 11, 121)</a:t>
            </a: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dirty="0" smtClean="0"/>
              <a:t>Ideja?</a:t>
            </a:r>
          </a:p>
          <a:p>
            <a:endParaRPr lang="sl-SI" dirty="0"/>
          </a:p>
          <a:p>
            <a:pPr marL="0" indent="0">
              <a:buNone/>
            </a:pP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trijeDel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{x*x : (1,x,x*x) for x in range(101)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is_prime(x) }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880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Zgled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800" y="1825625"/>
            <a:ext cx="11176000" cy="4351338"/>
          </a:xfrm>
        </p:spPr>
        <p:txBody>
          <a:bodyPr/>
          <a:lstStyle/>
          <a:p>
            <a:r>
              <a:rPr lang="sl-SI" dirty="0" smtClean="0"/>
              <a:t>Denimo, da potrebujemo množico praštevil med 2 in 50</a:t>
            </a:r>
          </a:p>
          <a:p>
            <a:r>
              <a:rPr lang="sl-SI" dirty="0" smtClean="0"/>
              <a:t>Ideja:</a:t>
            </a:r>
          </a:p>
          <a:p>
            <a:pPr lvl="1"/>
            <a:r>
              <a:rPr lang="sl-SI" dirty="0" smtClean="0"/>
              <a:t>Sestavimo množico vseh sestavljenih števil med 2 in 50</a:t>
            </a:r>
          </a:p>
          <a:p>
            <a:pPr lvl="2"/>
            <a:r>
              <a:rPr lang="sl-SI" dirty="0" smtClean="0"/>
              <a:t>Vsi večkratniki 2, 3 </a:t>
            </a:r>
          </a:p>
          <a:p>
            <a:pPr lvl="2"/>
            <a:r>
              <a:rPr lang="sl-SI" dirty="0"/>
              <a:t>d</a:t>
            </a:r>
            <a:r>
              <a:rPr lang="sl-SI" dirty="0" smtClean="0"/>
              <a:t>o večkratnikov:</a:t>
            </a:r>
          </a:p>
          <a:p>
            <a:pPr lvl="3"/>
            <a:r>
              <a:rPr lang="sl-SI" dirty="0" smtClean="0"/>
              <a:t>7</a:t>
            </a:r>
          </a:p>
          <a:p>
            <a:pPr lvl="1"/>
            <a:r>
              <a:rPr lang="sl-SI" dirty="0" smtClean="0"/>
              <a:t>Potem je dobiti praštevila enostavno ;-)</a:t>
            </a:r>
          </a:p>
          <a:p>
            <a:pPr marL="0" indent="0">
              <a:buNone/>
            </a:pP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sest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j for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 range(2, 8) for j in range(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*2, 50,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praš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 for x in range(2, 50) if x not in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sest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sl-SI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710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Lahko tudi v enem izrazu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77800" y="1879600"/>
            <a:ext cx="12014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praš</a:t>
            </a:r>
            <a:r>
              <a:rPr lang="en-US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x for x in range(2, 50) </a:t>
            </a:r>
            <a:r>
              <a:rPr lang="sl-SI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sl-SI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x not in </a:t>
            </a:r>
            <a:r>
              <a:rPr lang="sl-SI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sl-SI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{</a:t>
            </a:r>
            <a:r>
              <a:rPr lang="en-US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j for </a:t>
            </a:r>
            <a:r>
              <a:rPr lang="en-US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 range(2, 8) </a:t>
            </a:r>
            <a:r>
              <a:rPr lang="sl-SI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sl-SI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</a:t>
            </a:r>
            <a:r>
              <a:rPr lang="en-US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j in range(</a:t>
            </a:r>
            <a:r>
              <a:rPr lang="en-US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*2, 50, </a:t>
            </a:r>
            <a:r>
              <a:rPr lang="en-US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sz="28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sl-SI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}</a:t>
            </a:r>
          </a:p>
          <a:p>
            <a:pPr lvl="1"/>
            <a:r>
              <a:rPr lang="sl-SI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}</a:t>
            </a:r>
            <a:endParaRPr lang="sl-SI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30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Nekaj primerov uporab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Sestavi tabelo tistih vrstic  v datoteki, ki vsebujejo določen niz</a:t>
            </a:r>
            <a:endParaRPr lang="en-US" dirty="0" smtClean="0"/>
          </a:p>
          <a:p>
            <a:endParaRPr lang="en-US" dirty="0" smtClean="0"/>
          </a:p>
          <a:p>
            <a:r>
              <a:rPr lang="sl-SI" dirty="0" smtClean="0"/>
              <a:t>Dana </a:t>
            </a:r>
            <a:r>
              <a:rPr lang="sl-SI" dirty="0" smtClean="0"/>
              <a:t>je tabela z meritvami v st Celzija. Za kolege v ZDA tabelo pretvori v tako s st Fahrenheita</a:t>
            </a:r>
          </a:p>
          <a:p>
            <a:endParaRPr lang="en-US" dirty="0" smtClean="0"/>
          </a:p>
          <a:p>
            <a:r>
              <a:rPr lang="sl-SI" dirty="0" smtClean="0"/>
              <a:t>Sestavi kartezični produkt dveh množic </a:t>
            </a:r>
          </a:p>
          <a:p>
            <a:endParaRPr lang="en-US" dirty="0" smtClean="0"/>
          </a:p>
          <a:p>
            <a:r>
              <a:rPr lang="sl-SI" dirty="0" smtClean="0"/>
              <a:t>Sestavi </a:t>
            </a:r>
            <a:r>
              <a:rPr lang="sl-SI" dirty="0" smtClean="0"/>
              <a:t>tabelo vseh pitagorejskih trojic do 30</a:t>
            </a:r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1529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Sestavi tabelo </a:t>
            </a:r>
            <a:r>
              <a:rPr lang="en-US" dirty="0" err="1" smtClean="0"/>
              <a:t>tistih</a:t>
            </a:r>
            <a:r>
              <a:rPr lang="en-US" dirty="0" smtClean="0"/>
              <a:t> </a:t>
            </a:r>
            <a:r>
              <a:rPr lang="sl-SI" dirty="0" smtClean="0"/>
              <a:t>vrstic  </a:t>
            </a:r>
            <a:r>
              <a:rPr lang="sl-SI" dirty="0" smtClean="0"/>
              <a:t>v datoteki, ki vsebujejo določen niz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44129" y="2825614"/>
            <a:ext cx="115037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iskani =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'konec'</a:t>
            </a:r>
            <a:endParaRPr lang="sl-SI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dat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('test.txt', 'r')</a:t>
            </a:r>
            <a:endParaRPr lang="en-US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ul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vr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vr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dat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iskani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vr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242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Sestavi kartezični produkt dveh množic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44129" y="2825614"/>
            <a:ext cx="115037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barve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'red', 'green', 'yellow', 'blue'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stvari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'h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iša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avto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žoga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obarvane_stvari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x,y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for x in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barve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y in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stvari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270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Dana je tabela z meritvami v st Celzija. Za kolege v ZDA tabelo pretvori v tako s st Fahrenheita</a:t>
            </a:r>
          </a:p>
        </p:txBody>
      </p:sp>
      <p:sp>
        <p:nvSpPr>
          <p:cNvPr id="5" name="Rectangle 4"/>
          <p:cNvSpPr/>
          <p:nvPr/>
        </p:nvSpPr>
        <p:spPr>
          <a:xfrm>
            <a:off x="344129" y="2825614"/>
            <a:ext cx="115037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Celsius = [39.2, 36.5, 37.3, 37.8]</a:t>
            </a:r>
          </a:p>
          <a:p>
            <a:r>
              <a:rPr lang="de-DE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Fahrenheit = [ ((9/5)*x + 32) </a:t>
            </a:r>
            <a:r>
              <a:rPr lang="de-DE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de-DE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x in Celsius ]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326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Koda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pokaziČrke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(beseda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črke):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'''Vrne novo besedo tako, da vse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zn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b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ki niso v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množici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črke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prikaže kot pike''' 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bes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for znak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in beseda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znak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črke: # je med znanimi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bes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+=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znak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bes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+=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'.'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bes</a:t>
            </a:r>
          </a:p>
        </p:txBody>
      </p:sp>
    </p:spTree>
    <p:extLst>
      <p:ext uri="{BB962C8B-B14F-4D97-AF65-F5344CB8AC3E}">
        <p14:creationId xmlns:p14="http://schemas.microsoft.com/office/powerpoint/2010/main" val="3702337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Sestavi tabelo vseh pitagorejskih trojic do 30</a:t>
            </a:r>
          </a:p>
        </p:txBody>
      </p:sp>
      <p:sp>
        <p:nvSpPr>
          <p:cNvPr id="5" name="Rectangle 4"/>
          <p:cNvSpPr/>
          <p:nvPr/>
        </p:nvSpPr>
        <p:spPr>
          <a:xfrm>
            <a:off x="727587" y="2566219"/>
            <a:ext cx="1073682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rojke = 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x,y,z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for x in range(1,30)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y in range(x,30)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z in range(y,30) if x**2 + y**2 == z**2]</a:t>
            </a:r>
            <a:endParaRPr lang="sl-SI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pp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(trojke)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305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KODA II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pokaziČrke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(beseda, črke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'''Vrne novo besedo tako, da vse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zn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ke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b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ki niso v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množici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črke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, prikaže kot pike''' 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bes =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for znak in beseda: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bes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+= </a:t>
            </a:r>
            <a:r>
              <a:rPr lang="sl-SI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znak </a:t>
            </a:r>
            <a:r>
              <a:rPr lang="sl-SI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znak in </a:t>
            </a:r>
            <a:r>
              <a:rPr lang="sl-SI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črke </a:t>
            </a:r>
            <a:r>
              <a:rPr lang="sl-SI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sl-SI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'.'</a:t>
            </a:r>
            <a:endParaRPr lang="sl-SI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bes</a:t>
            </a: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4" name="TextBox 3"/>
          <p:cNvSpPr txBox="1"/>
          <p:nvPr/>
        </p:nvSpPr>
        <p:spPr>
          <a:xfrm>
            <a:off x="5679760" y="5153252"/>
            <a:ext cx="1820497" cy="46166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2400" dirty="0" smtClean="0"/>
              <a:t>Pogojni izraz</a:t>
            </a:r>
            <a:endParaRPr lang="en-US" sz="2400" dirty="0"/>
          </a:p>
        </p:txBody>
      </p:sp>
      <p:sp>
        <p:nvSpPr>
          <p:cNvPr id="5" name="Right Brace 4"/>
          <p:cNvSpPr/>
          <p:nvPr/>
        </p:nvSpPr>
        <p:spPr>
          <a:xfrm rot="5400000">
            <a:off x="6488018" y="1872476"/>
            <a:ext cx="375292" cy="5916385"/>
          </a:xfrm>
          <a:prstGeom prst="rightBrace">
            <a:avLst>
              <a:gd name="adj1" fmla="val 8333"/>
              <a:gd name="adj2" fmla="val 48714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12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'lepljenje'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'LEPILO'.</a:t>
            </a:r>
            <a:r>
              <a:rPr lang="sl-SI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sl-SI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tabelaNizov</a:t>
            </a:r>
            <a:r>
              <a:rPr lang="sl-SI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sl-SI" dirty="0" smtClean="0"/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'-'.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(['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Tra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Tra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''.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(['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Tra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', '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Trarara</a:t>
            </a:r>
            <a:r>
              <a:rPr lang="sl-SI" dirty="0" smtClean="0"/>
              <a:t>'</a:t>
            </a:r>
            <a:endParaRPr lang="sl-SI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40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KODA III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48677"/>
            <a:ext cx="10515600" cy="432828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pokaziČrke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(beseda, črke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'''Vrne novo besedo tako, da vse zanke, </a:t>
            </a:r>
            <a:b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ki niso v črke, prikaže kot pike''' 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#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sestavimo tabelo črk, oz. pik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bes =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[] 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znak in beseda: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bes.append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(znak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znak in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črke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'.')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vrnemo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'zlepljene'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zanke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return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''.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(bes)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6139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45246"/>
            <a:ext cx="10515600" cy="1325563"/>
          </a:xfrm>
        </p:spPr>
        <p:txBody>
          <a:bodyPr/>
          <a:lstStyle/>
          <a:p>
            <a:r>
              <a:rPr lang="sl-SI" dirty="0" smtClean="0"/>
              <a:t>TVORBA TABEL</a:t>
            </a:r>
            <a:endParaRPr lang="sl-SI" dirty="0"/>
          </a:p>
        </p:txBody>
      </p:sp>
      <p:sp>
        <p:nvSpPr>
          <p:cNvPr id="6" name="TextBox 5"/>
          <p:cNvSpPr txBox="1"/>
          <p:nvPr/>
        </p:nvSpPr>
        <p:spPr>
          <a:xfrm>
            <a:off x="2842590" y="2077279"/>
            <a:ext cx="531743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sl-SI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ab = []</a:t>
            </a:r>
          </a:p>
          <a:p>
            <a:r>
              <a:rPr lang="sl-SI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sl-SI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 …</a:t>
            </a:r>
          </a:p>
          <a:p>
            <a:r>
              <a:rPr lang="sl-SI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tab.append</a:t>
            </a:r>
            <a:r>
              <a:rPr lang="sl-SI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(nekaj)</a:t>
            </a:r>
            <a:endParaRPr lang="en-US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51920" y="4883666"/>
            <a:ext cx="4701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sl-SI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ab = [nekaj for …]</a:t>
            </a:r>
          </a:p>
        </p:txBody>
      </p:sp>
      <p:sp>
        <p:nvSpPr>
          <p:cNvPr id="4" name="Down Arrow 3"/>
          <p:cNvSpPr/>
          <p:nvPr/>
        </p:nvSpPr>
        <p:spPr>
          <a:xfrm>
            <a:off x="4825446" y="3568147"/>
            <a:ext cx="477078" cy="1063487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762036" y="2951130"/>
            <a:ext cx="3959680" cy="156966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3200" dirty="0" smtClean="0"/>
              <a:t>Izpeljana tabela</a:t>
            </a:r>
          </a:p>
          <a:p>
            <a:endParaRPr lang="sl-SI" sz="3200" dirty="0"/>
          </a:p>
          <a:p>
            <a:r>
              <a:rPr lang="sl-SI" sz="3200" dirty="0" smtClean="0"/>
              <a:t>[</a:t>
            </a:r>
            <a:r>
              <a:rPr lang="sl-SI" sz="3200" i="1" dirty="0" smtClean="0"/>
              <a:t>izraz</a:t>
            </a:r>
            <a:r>
              <a:rPr lang="sl-SI" sz="3200" dirty="0" smtClean="0"/>
              <a:t> for </a:t>
            </a:r>
            <a:r>
              <a:rPr lang="sl-SI" sz="3200" i="1" dirty="0" smtClean="0"/>
              <a:t>sp</a:t>
            </a:r>
            <a:r>
              <a:rPr lang="sl-SI" sz="3200" dirty="0" smtClean="0"/>
              <a:t> in </a:t>
            </a:r>
            <a:r>
              <a:rPr lang="sl-SI" sz="3200" i="1" dirty="0" err="1" smtClean="0"/>
              <a:t>iter</a:t>
            </a:r>
            <a:r>
              <a:rPr lang="sl-SI" sz="3200" dirty="0" smtClean="0"/>
              <a:t>]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8060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KODA IV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246" y="1825625"/>
            <a:ext cx="11025554" cy="10658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pokaziČrke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(beseda, črke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''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'Vrne novo besedo tako, da vse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zn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ke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b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ki 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niso v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množici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črke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prikaže kot pike''' </a:t>
            </a:r>
          </a:p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return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''.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([znak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znak in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črke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'.'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znak 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beseda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  <a:endParaRPr lang="en-US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return ''.</a:t>
            </a:r>
            <a:r>
              <a:rPr lang="sl-SI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([znak </a:t>
            </a:r>
            <a:r>
              <a:rPr lang="sl-SI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znak in </a:t>
            </a:r>
            <a:r>
              <a:rPr lang="sl-SI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črke</a:t>
            </a: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sl-SI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'.' for znak in beseda])</a:t>
            </a:r>
          </a:p>
          <a:p>
            <a:pPr marL="0" indent="0">
              <a:buNone/>
            </a:pP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415106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1674</Words>
  <Application>Microsoft Office PowerPoint</Application>
  <PresentationFormat>Widescreen</PresentationFormat>
  <Paragraphs>277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Arial</vt:lpstr>
      <vt:lpstr>Calibri</vt:lpstr>
      <vt:lpstr>Calibri Light</vt:lpstr>
      <vt:lpstr>Courier New</vt:lpstr>
      <vt:lpstr>Office Theme</vt:lpstr>
      <vt:lpstr>Izpeljani</vt:lpstr>
      <vt:lpstr>Pokaži črke</vt:lpstr>
      <vt:lpstr>Ideja</vt:lpstr>
      <vt:lpstr>Koda</vt:lpstr>
      <vt:lpstr>KODA II</vt:lpstr>
      <vt:lpstr>'lepljenje'</vt:lpstr>
      <vt:lpstr>KODA III</vt:lpstr>
      <vt:lpstr>TVORBA TABEL</vt:lpstr>
      <vt:lpstr>KODA IV</vt:lpstr>
      <vt:lpstr>Polžje dirke (Tabele I)</vt:lpstr>
      <vt:lpstr>PowerPoint Presentation</vt:lpstr>
      <vt:lpstr>PowerPoint Presentation</vt:lpstr>
      <vt:lpstr>PowerPoint Presentation</vt:lpstr>
      <vt:lpstr>Kako pa z izpeljanimi tabelami?</vt:lpstr>
      <vt:lpstr>PowerPoint Presentation</vt:lpstr>
      <vt:lpstr>Tomo – Kuhamo in pečemo</vt:lpstr>
      <vt:lpstr>Zakaj gre </vt:lpstr>
      <vt:lpstr>Demo 'klasika'</vt:lpstr>
      <vt:lpstr>Lahko pa tudi</vt:lpstr>
      <vt:lpstr>Še en zgled</vt:lpstr>
      <vt:lpstr>V splošnem</vt:lpstr>
      <vt:lpstr>Kar ustreza</vt:lpstr>
      <vt:lpstr>PowerPoint Presentation</vt:lpstr>
      <vt:lpstr>Zgled – tabela, ki pove, koliko števk ima n!</vt:lpstr>
      <vt:lpstr>Podobno velja za množice</vt:lpstr>
      <vt:lpstr>In slovarje</vt:lpstr>
      <vt:lpstr>Zgled</vt:lpstr>
      <vt:lpstr>'Obratni' slovar</vt:lpstr>
      <vt:lpstr>Zgled</vt:lpstr>
      <vt:lpstr>'Dodatki' k izpeljanim stvarem</vt:lpstr>
      <vt:lpstr>'Dodatki'</vt:lpstr>
      <vt:lpstr>Praštevila</vt:lpstr>
      <vt:lpstr>Slovar števil med 1 in 10000 z natanko tremi delitelji</vt:lpstr>
      <vt:lpstr>Zgled</vt:lpstr>
      <vt:lpstr>Lahko tudi v enem izrazu</vt:lpstr>
      <vt:lpstr>Nekaj primerov uporab</vt:lpstr>
      <vt:lpstr>Sestavi tabelo tistih vrstic  v datoteki, ki vsebujejo določen niz</vt:lpstr>
      <vt:lpstr>Sestavi kartezični produkt dveh množic </vt:lpstr>
      <vt:lpstr>Dana je tabela z meritvami v st Celzija. Za kolege v ZDA tabelo pretvori v tako s st Fahrenheita</vt:lpstr>
      <vt:lpstr>Sestavi tabelo vseh pitagorejskih trojic do 30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Izpeljani</dc:title>
  <dc:creator>Lokar, Matija</dc:creator>
  <cp:lastModifiedBy>Matija Lokar</cp:lastModifiedBy>
  <cp:revision>25</cp:revision>
  <dcterms:created xsi:type="dcterms:W3CDTF">2016-04-20T06:08:26Z</dcterms:created>
  <dcterms:modified xsi:type="dcterms:W3CDTF">2022-03-22T13:56:58Z</dcterms:modified>
</cp:coreProperties>
</file>