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4"/>
  </p:notesMasterIdLst>
  <p:sldIdLst>
    <p:sldId id="256" r:id="rId2"/>
    <p:sldId id="257" r:id="rId3"/>
    <p:sldId id="290" r:id="rId4"/>
    <p:sldId id="361" r:id="rId5"/>
    <p:sldId id="269" r:id="rId6"/>
    <p:sldId id="274" r:id="rId7"/>
    <p:sldId id="272" r:id="rId8"/>
    <p:sldId id="362" r:id="rId9"/>
    <p:sldId id="280" r:id="rId10"/>
    <p:sldId id="291" r:id="rId11"/>
    <p:sldId id="355" r:id="rId12"/>
    <p:sldId id="292" r:id="rId13"/>
    <p:sldId id="360" r:id="rId14"/>
    <p:sldId id="294" r:id="rId15"/>
    <p:sldId id="297" r:id="rId16"/>
    <p:sldId id="295" r:id="rId17"/>
    <p:sldId id="301" r:id="rId18"/>
    <p:sldId id="302" r:id="rId19"/>
    <p:sldId id="303" r:id="rId20"/>
    <p:sldId id="305" r:id="rId21"/>
    <p:sldId id="306" r:id="rId22"/>
    <p:sldId id="307" r:id="rId23"/>
    <p:sldId id="308" r:id="rId24"/>
    <p:sldId id="309" r:id="rId25"/>
    <p:sldId id="310" r:id="rId26"/>
    <p:sldId id="313" r:id="rId27"/>
    <p:sldId id="311" r:id="rId28"/>
    <p:sldId id="314" r:id="rId29"/>
    <p:sldId id="312" r:id="rId30"/>
    <p:sldId id="315" r:id="rId31"/>
    <p:sldId id="316" r:id="rId32"/>
    <p:sldId id="318" r:id="rId33"/>
    <p:sldId id="319" r:id="rId34"/>
    <p:sldId id="320" r:id="rId35"/>
    <p:sldId id="321" r:id="rId36"/>
    <p:sldId id="322" r:id="rId37"/>
    <p:sldId id="323" r:id="rId38"/>
    <p:sldId id="324" r:id="rId39"/>
    <p:sldId id="325" r:id="rId40"/>
    <p:sldId id="326" r:id="rId41"/>
    <p:sldId id="327" r:id="rId42"/>
    <p:sldId id="328" r:id="rId43"/>
    <p:sldId id="329" r:id="rId44"/>
    <p:sldId id="330" r:id="rId45"/>
    <p:sldId id="331" r:id="rId46"/>
    <p:sldId id="332" r:id="rId47"/>
    <p:sldId id="333" r:id="rId48"/>
    <p:sldId id="334" r:id="rId49"/>
    <p:sldId id="335" r:id="rId50"/>
    <p:sldId id="336" r:id="rId51"/>
    <p:sldId id="337" r:id="rId52"/>
    <p:sldId id="338" r:id="rId53"/>
    <p:sldId id="339" r:id="rId54"/>
    <p:sldId id="340" r:id="rId55"/>
    <p:sldId id="341" r:id="rId56"/>
    <p:sldId id="342" r:id="rId57"/>
    <p:sldId id="343" r:id="rId58"/>
    <p:sldId id="344" r:id="rId59"/>
    <p:sldId id="345" r:id="rId60"/>
    <p:sldId id="346" r:id="rId61"/>
    <p:sldId id="347" r:id="rId62"/>
    <p:sldId id="348" r:id="rId63"/>
    <p:sldId id="349" r:id="rId64"/>
    <p:sldId id="350" r:id="rId65"/>
    <p:sldId id="351" r:id="rId66"/>
    <p:sldId id="352" r:id="rId67"/>
    <p:sldId id="353" r:id="rId68"/>
    <p:sldId id="300" r:id="rId69"/>
    <p:sldId id="356" r:id="rId70"/>
    <p:sldId id="358" r:id="rId71"/>
    <p:sldId id="354" r:id="rId72"/>
    <p:sldId id="359" r:id="rId73"/>
  </p:sldIdLst>
  <p:sldSz cx="9144000" cy="6858000" type="screen4x3"/>
  <p:notesSz cx="6858000" cy="9144000"/>
  <p:custDataLst>
    <p:tags r:id="rId75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E4E4E4"/>
    <a:srgbClr val="DED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notesMaster" Target="notesMasters/notesMaster1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165B78-22D3-46AE-83F7-95660F989B58}" type="datetimeFigureOut">
              <a:rPr lang="sl-SI" smtClean="0"/>
              <a:t>30. 03. 2017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C416C0-37B8-4471-A6D4-445AA44F69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98904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3187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39688" eaLnBrk="1" hangingPunct="1">
              <a:spcBef>
                <a:spcPts val="413"/>
              </a:spcBef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250 vertices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3F1-D72A-4830-BE3C-90278F01032A}" type="datetimeFigureOut">
              <a:rPr lang="sl-SI" smtClean="0"/>
              <a:t>30. 03. 2017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7BF2-E2E5-4681-94EA-D4BF56B010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87719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3F1-D72A-4830-BE3C-90278F01032A}" type="datetimeFigureOut">
              <a:rPr lang="sl-SI" smtClean="0"/>
              <a:t>30. 03. 2017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7BF2-E2E5-4681-94EA-D4BF56B010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00367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3F1-D72A-4830-BE3C-90278F01032A}" type="datetimeFigureOut">
              <a:rPr lang="sl-SI" smtClean="0"/>
              <a:t>30. 03. 2017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7BF2-E2E5-4681-94EA-D4BF56B010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7314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3F1-D72A-4830-BE3C-90278F01032A}" type="datetimeFigureOut">
              <a:rPr lang="sl-SI" smtClean="0"/>
              <a:t>30. 03. 2017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7BF2-E2E5-4681-94EA-D4BF56B010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84506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3F1-D72A-4830-BE3C-90278F01032A}" type="datetimeFigureOut">
              <a:rPr lang="sl-SI" smtClean="0"/>
              <a:t>30. 03. 2017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7BF2-E2E5-4681-94EA-D4BF56B010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902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3F1-D72A-4830-BE3C-90278F01032A}" type="datetimeFigureOut">
              <a:rPr lang="sl-SI" smtClean="0"/>
              <a:t>30. 03. 2017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7BF2-E2E5-4681-94EA-D4BF56B010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5258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3F1-D72A-4830-BE3C-90278F01032A}" type="datetimeFigureOut">
              <a:rPr lang="sl-SI" smtClean="0"/>
              <a:t>30. 03. 2017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7BF2-E2E5-4681-94EA-D4BF56B010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162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3F1-D72A-4830-BE3C-90278F01032A}" type="datetimeFigureOut">
              <a:rPr lang="sl-SI" smtClean="0"/>
              <a:t>30. 03. 2017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7BF2-E2E5-4681-94EA-D4BF56B010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97260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3F1-D72A-4830-BE3C-90278F01032A}" type="datetimeFigureOut">
              <a:rPr lang="sl-SI" smtClean="0"/>
              <a:t>30. 03. 2017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7BF2-E2E5-4681-94EA-D4BF56B010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73483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3F1-D72A-4830-BE3C-90278F01032A}" type="datetimeFigureOut">
              <a:rPr lang="sl-SI" smtClean="0"/>
              <a:t>30. 03. 2017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7BF2-E2E5-4681-94EA-D4BF56B010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2422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3F1-D72A-4830-BE3C-90278F01032A}" type="datetimeFigureOut">
              <a:rPr lang="sl-SI" smtClean="0"/>
              <a:t>30. 03. 2017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7BF2-E2E5-4681-94EA-D4BF56B010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4114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9C3F1-D72A-4830-BE3C-90278F01032A}" type="datetimeFigureOut">
              <a:rPr lang="sl-SI" smtClean="0"/>
              <a:t>30. 03. 2017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B7BF2-E2E5-4681-94EA-D4BF56B010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060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princeton.edu/introalgsds/55dijkstra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44DemoBellmanFord.pptx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videolectures.net/mit6046jf05_demaine_lec18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hyperlink" Target="http://videolectures.net/mit6046jf05_demaine_lec18/" TargetMode="Externa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Problem najkrajših poti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err="1" smtClean="0"/>
              <a:t>Bellman</a:t>
            </a:r>
            <a:r>
              <a:rPr lang="sl-SI" dirty="0" smtClean="0"/>
              <a:t> Fordov algoritem </a:t>
            </a:r>
            <a:endParaRPr lang="sl-SI" dirty="0"/>
          </a:p>
        </p:txBody>
      </p:sp>
      <p:sp>
        <p:nvSpPr>
          <p:cNvPr id="4" name="TextBox 3"/>
          <p:cNvSpPr txBox="1"/>
          <p:nvPr/>
        </p:nvSpPr>
        <p:spPr>
          <a:xfrm>
            <a:off x="3491880" y="5589240"/>
            <a:ext cx="54726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Povzeto (tudi del slik) delno po: </a:t>
            </a:r>
          </a:p>
          <a:p>
            <a:r>
              <a:rPr lang="sl-SI" dirty="0" err="1" smtClean="0"/>
              <a:t>Algorithms</a:t>
            </a:r>
            <a:r>
              <a:rPr lang="sl-SI" dirty="0" smtClean="0"/>
              <a:t> </a:t>
            </a:r>
            <a:r>
              <a:rPr lang="sl-SI" dirty="0"/>
              <a:t>in Java, </a:t>
            </a:r>
            <a:r>
              <a:rPr lang="sl-SI" dirty="0" err="1"/>
              <a:t>Chapter</a:t>
            </a:r>
            <a:r>
              <a:rPr lang="sl-SI" dirty="0"/>
              <a:t> 21</a:t>
            </a:r>
          </a:p>
          <a:p>
            <a:r>
              <a:rPr lang="sl-SI" b="1" dirty="0">
                <a:hlinkClick r:id="rId2"/>
              </a:rPr>
              <a:t>http://</a:t>
            </a:r>
            <a:r>
              <a:rPr lang="sl-SI" b="1" dirty="0" smtClean="0">
                <a:hlinkClick r:id="rId2"/>
              </a:rPr>
              <a:t>www.cs.princeton.edu/introalgsds/55dijkstra</a:t>
            </a:r>
            <a:r>
              <a:rPr lang="sl-SI" b="1" dirty="0" smtClean="0"/>
              <a:t>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0228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514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928572" y="6592342"/>
            <a:ext cx="215428" cy="205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522368" indent="-200911"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803643" indent="-160729"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125101" indent="-160729"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1446558" indent="-160729"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1768015" indent="-160729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089473" indent="-160729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2410930" indent="-160729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2732387" indent="-160729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B1F855DC-2610-4167-B0DB-70543C86BABF}" type="slidenum">
              <a:rPr lang="en-US" sz="8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10</a:t>
            </a:fld>
            <a:endParaRPr lang="en-US" sz="8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5141" name="Rectangle 3"/>
          <p:cNvSpPr>
            <a:spLocks/>
          </p:cNvSpPr>
          <p:nvPr/>
        </p:nvSpPr>
        <p:spPr bwMode="auto">
          <a:xfrm>
            <a:off x="7237512" y="1178719"/>
            <a:ext cx="1175320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1273" bIns="0">
            <a:spAutoFit/>
          </a:bodyPr>
          <a:lstStyle/>
          <a:p>
            <a:pPr marL="40182">
              <a:lnSpc>
                <a:spcPct val="150000"/>
              </a:lnSpc>
            </a:pP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</a:t>
            </a:r>
            <a:r>
              <a:rPr lang="en-US" sz="1300" dirty="0"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1   5.0</a:t>
            </a:r>
          </a:p>
          <a:p>
            <a:pPr marL="40182">
              <a:lnSpc>
                <a:spcPct val="150000"/>
              </a:lnSpc>
            </a:pP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</a:t>
            </a:r>
            <a:r>
              <a:rPr lang="en-US" sz="1300" dirty="0"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4   9.0</a:t>
            </a:r>
          </a:p>
          <a:p>
            <a:pPr marL="40182">
              <a:lnSpc>
                <a:spcPct val="150000"/>
              </a:lnSpc>
            </a:pP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</a:t>
            </a:r>
            <a:r>
              <a:rPr lang="en-US" sz="1300" dirty="0"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7   8.0</a:t>
            </a:r>
          </a:p>
          <a:p>
            <a:pPr marL="40182">
              <a:lnSpc>
                <a:spcPct val="150000"/>
              </a:lnSpc>
            </a:pP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</a:t>
            </a:r>
            <a:r>
              <a:rPr lang="en-US" sz="1300" dirty="0"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2  12.0</a:t>
            </a:r>
          </a:p>
          <a:p>
            <a:pPr marL="40182">
              <a:lnSpc>
                <a:spcPct val="150000"/>
              </a:lnSpc>
            </a:pP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</a:t>
            </a:r>
            <a:r>
              <a:rPr lang="en-US" sz="1300" dirty="0"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3  15.0</a:t>
            </a:r>
          </a:p>
          <a:p>
            <a:pPr marL="40182">
              <a:lnSpc>
                <a:spcPct val="150000"/>
              </a:lnSpc>
            </a:pP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</a:t>
            </a:r>
            <a:r>
              <a:rPr lang="en-US" sz="1300" dirty="0"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7   4.0</a:t>
            </a:r>
          </a:p>
          <a:p>
            <a:pPr marL="40182">
              <a:lnSpc>
                <a:spcPct val="150000"/>
              </a:lnSpc>
            </a:pP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</a:t>
            </a:r>
            <a:r>
              <a:rPr lang="en-US" sz="1300" dirty="0"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3   3.0</a:t>
            </a:r>
          </a:p>
          <a:p>
            <a:pPr marL="40182">
              <a:lnSpc>
                <a:spcPct val="150000"/>
              </a:lnSpc>
            </a:pP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</a:t>
            </a:r>
            <a:r>
              <a:rPr lang="en-US" sz="1300" dirty="0"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6  11.0</a:t>
            </a:r>
          </a:p>
          <a:p>
            <a:pPr marL="40182">
              <a:lnSpc>
                <a:spcPct val="150000"/>
              </a:lnSpc>
            </a:pP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</a:t>
            </a:r>
            <a:r>
              <a:rPr lang="en-US" sz="1300" dirty="0"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6   9.0</a:t>
            </a:r>
          </a:p>
          <a:p>
            <a:pPr marL="40182">
              <a:lnSpc>
                <a:spcPct val="150000"/>
              </a:lnSpc>
            </a:pP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</a:t>
            </a:r>
            <a:r>
              <a:rPr lang="en-US" sz="1300" dirty="0"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5   4.0</a:t>
            </a:r>
          </a:p>
          <a:p>
            <a:pPr marL="40182">
              <a:lnSpc>
                <a:spcPct val="150000"/>
              </a:lnSpc>
            </a:pP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</a:t>
            </a:r>
            <a:r>
              <a:rPr lang="en-US" sz="1300" dirty="0"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6  20.0</a:t>
            </a:r>
          </a:p>
          <a:p>
            <a:pPr marL="40182">
              <a:lnSpc>
                <a:spcPct val="150000"/>
              </a:lnSpc>
            </a:pP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</a:t>
            </a:r>
            <a:r>
              <a:rPr lang="en-US" sz="1300" dirty="0"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7   5.0</a:t>
            </a:r>
          </a:p>
          <a:p>
            <a:pPr marL="40182">
              <a:lnSpc>
                <a:spcPct val="150000"/>
              </a:lnSpc>
            </a:pP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</a:t>
            </a:r>
            <a:r>
              <a:rPr lang="en-US" sz="1300" dirty="0"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2   1.0</a:t>
            </a:r>
          </a:p>
          <a:p>
            <a:pPr marL="40182">
              <a:lnSpc>
                <a:spcPct val="150000"/>
              </a:lnSpc>
            </a:pP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</a:t>
            </a:r>
            <a:r>
              <a:rPr lang="en-US" sz="1300" dirty="0"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6  13.0</a:t>
            </a:r>
          </a:p>
          <a:p>
            <a:pPr marL="40182">
              <a:lnSpc>
                <a:spcPct val="150000"/>
              </a:lnSpc>
            </a:pP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</a:t>
            </a:r>
            <a:r>
              <a:rPr lang="en-US" sz="1300" dirty="0"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5   6.0</a:t>
            </a:r>
          </a:p>
          <a:p>
            <a:pPr marL="40182">
              <a:lnSpc>
                <a:spcPct val="150000"/>
              </a:lnSpc>
            </a:pP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</a:t>
            </a:r>
            <a:r>
              <a:rPr lang="en-US" sz="1300" dirty="0"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300" dirty="0"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2   7.0</a:t>
            </a:r>
          </a:p>
        </p:txBody>
      </p:sp>
      <p:sp>
        <p:nvSpPr>
          <p:cNvPr id="5167" name="Rectangle 45"/>
          <p:cNvSpPr>
            <a:spLocks/>
          </p:cNvSpPr>
          <p:nvPr/>
        </p:nvSpPr>
        <p:spPr bwMode="auto">
          <a:xfrm>
            <a:off x="714375" y="5965031"/>
            <a:ext cx="2959462" cy="280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1273" bIns="0">
            <a:spAutoFit/>
          </a:bodyPr>
          <a:lstStyle/>
          <a:p>
            <a:pPr marL="40182">
              <a:lnSpc>
                <a:spcPct val="140000"/>
              </a:lnSpc>
            </a:pPr>
            <a:r>
              <a:rPr lang="sl-SI" sz="1300" b="1" dirty="0"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Omrežje z vrednostnimi povezavami</a:t>
            </a:r>
            <a:endParaRPr lang="en-US" sz="1300" b="1" dirty="0"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92907" y="2312789"/>
            <a:ext cx="5834434" cy="3178969"/>
            <a:chOff x="392907" y="2312789"/>
            <a:chExt cx="5834434" cy="3178969"/>
          </a:xfrm>
        </p:grpSpPr>
        <p:cxnSp>
          <p:nvCxnSpPr>
            <p:cNvPr id="5122" name="Straight Connector 36"/>
            <p:cNvCxnSpPr>
              <a:cxnSpLocks noChangeShapeType="1"/>
              <a:stCxn id="5142" idx="6"/>
              <a:endCxn id="5144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23" name="Straight Connector 34"/>
            <p:cNvCxnSpPr>
              <a:cxnSpLocks noChangeShapeType="1"/>
              <a:stCxn id="5148" idx="5"/>
              <a:endCxn id="5149" idx="1"/>
            </p:cNvCxnSpPr>
            <p:nvPr/>
          </p:nvCxnSpPr>
          <p:spPr bwMode="auto">
            <a:xfrm>
              <a:off x="4429125" y="3845348"/>
              <a:ext cx="1493490" cy="131936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24" name="Straight Connector 32"/>
            <p:cNvCxnSpPr>
              <a:cxnSpLocks noChangeShapeType="1"/>
              <a:stCxn id="5148" idx="7"/>
              <a:endCxn id="5146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25" name="Straight Connector 30"/>
            <p:cNvCxnSpPr>
              <a:cxnSpLocks noChangeShapeType="1"/>
              <a:stCxn id="5145" idx="5"/>
              <a:endCxn id="5148" idx="1"/>
            </p:cNvCxnSpPr>
            <p:nvPr/>
          </p:nvCxnSpPr>
          <p:spPr bwMode="auto">
            <a:xfrm>
              <a:off x="2755926" y="2626445"/>
              <a:ext cx="1420936" cy="96663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26" name="Straight Connector 28"/>
            <p:cNvCxnSpPr>
              <a:cxnSpLocks noChangeShapeType="1"/>
              <a:stCxn id="5145" idx="4"/>
              <a:endCxn id="5144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27" name="Straight Connector 26"/>
            <p:cNvCxnSpPr>
              <a:cxnSpLocks noChangeShapeType="1"/>
              <a:stCxn id="5144" idx="6"/>
              <a:endCxn id="5148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28" name="Straight Connector 24"/>
            <p:cNvCxnSpPr>
              <a:cxnSpLocks noChangeShapeType="1"/>
              <a:stCxn id="5144" idx="5"/>
              <a:endCxn id="5147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29" name="Straight Connector 22"/>
            <p:cNvCxnSpPr>
              <a:cxnSpLocks noChangeShapeType="1"/>
              <a:stCxn id="5147" idx="7"/>
              <a:endCxn id="5148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30" name="Straight Connector 20"/>
            <p:cNvCxnSpPr>
              <a:cxnSpLocks noChangeShapeType="1"/>
              <a:stCxn id="5147" idx="5"/>
              <a:endCxn id="5149" idx="2"/>
            </p:cNvCxnSpPr>
            <p:nvPr/>
          </p:nvCxnSpPr>
          <p:spPr bwMode="auto">
            <a:xfrm>
              <a:off x="3278312" y="4762873"/>
              <a:ext cx="2591842" cy="527967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31" name="Straight Connector 17"/>
            <p:cNvCxnSpPr>
              <a:cxnSpLocks noChangeShapeType="1"/>
              <a:stCxn id="5143" idx="6"/>
              <a:endCxn id="5147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32" name="Straight Connector 15"/>
            <p:cNvCxnSpPr>
              <a:cxnSpLocks noChangeShapeType="1"/>
              <a:stCxn id="5143" idx="7"/>
              <a:endCxn id="5144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33" name="Straight Connector 12"/>
            <p:cNvCxnSpPr>
              <a:cxnSpLocks noChangeShapeType="1"/>
              <a:stCxn id="5142" idx="4"/>
              <a:endCxn id="5143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34" name="Straight Connector 10"/>
            <p:cNvCxnSpPr>
              <a:cxnSpLocks noChangeShapeType="1"/>
              <a:stCxn id="5143" idx="5"/>
              <a:endCxn id="5149" idx="3"/>
            </p:cNvCxnSpPr>
            <p:nvPr/>
          </p:nvCxnSpPr>
          <p:spPr bwMode="auto">
            <a:xfrm flipV="1">
              <a:off x="1001242" y="5416972"/>
              <a:ext cx="4921374" cy="178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35" name="Straight Connector 8"/>
            <p:cNvCxnSpPr>
              <a:cxnSpLocks noChangeShapeType="1"/>
              <a:stCxn id="5146" idx="5"/>
              <a:endCxn id="5149" idx="0"/>
            </p:cNvCxnSpPr>
            <p:nvPr/>
          </p:nvCxnSpPr>
          <p:spPr bwMode="auto">
            <a:xfrm>
              <a:off x="5170290" y="2617515"/>
              <a:ext cx="878458" cy="249473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36" name="Straight Connector 6"/>
            <p:cNvCxnSpPr>
              <a:cxnSpLocks noChangeShapeType="1"/>
              <a:stCxn id="5145" idx="6"/>
              <a:endCxn id="5146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37" name="Straight Connector 2"/>
            <p:cNvCxnSpPr>
              <a:cxnSpLocks noChangeShapeType="1"/>
              <a:stCxn id="5142" idx="7"/>
              <a:endCxn id="5145" idx="2"/>
            </p:cNvCxnSpPr>
            <p:nvPr/>
          </p:nvCxnSpPr>
          <p:spPr bwMode="auto">
            <a:xfrm flipV="1">
              <a:off x="1001241" y="2500313"/>
              <a:ext cx="1449958" cy="57931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142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5143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5144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5145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5146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5147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5148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5149" name="Oval 27"/>
            <p:cNvSpPr>
              <a:spLocks/>
            </p:cNvSpPr>
            <p:nvPr/>
          </p:nvSpPr>
          <p:spPr bwMode="auto">
            <a:xfrm>
              <a:off x="5870153" y="51122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5150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5151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5152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9</a:t>
              </a:r>
            </a:p>
          </p:txBody>
        </p:sp>
        <p:sp>
          <p:nvSpPr>
            <p:cNvPr id="5153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5154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5155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5156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5157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5158" name="Oval 36"/>
            <p:cNvSpPr>
              <a:spLocks/>
            </p:cNvSpPr>
            <p:nvPr/>
          </p:nvSpPr>
          <p:spPr bwMode="auto">
            <a:xfrm>
              <a:off x="1508001" y="267109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5159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5160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5161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5162" name="Oval 40"/>
            <p:cNvSpPr>
              <a:spLocks/>
            </p:cNvSpPr>
            <p:nvPr/>
          </p:nvSpPr>
          <p:spPr bwMode="auto">
            <a:xfrm>
              <a:off x="3241477" y="2973586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12</a:t>
              </a:r>
            </a:p>
          </p:txBody>
        </p:sp>
        <p:sp>
          <p:nvSpPr>
            <p:cNvPr id="5163" name="Oval 41"/>
            <p:cNvSpPr>
              <a:spLocks/>
            </p:cNvSpPr>
            <p:nvPr/>
          </p:nvSpPr>
          <p:spPr bwMode="auto">
            <a:xfrm>
              <a:off x="3187898" y="5232797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20</a:t>
              </a:r>
            </a:p>
          </p:txBody>
        </p:sp>
        <p:sp>
          <p:nvSpPr>
            <p:cNvPr id="5164" name="Oval 42"/>
            <p:cNvSpPr>
              <a:spLocks/>
            </p:cNvSpPr>
            <p:nvPr/>
          </p:nvSpPr>
          <p:spPr bwMode="auto">
            <a:xfrm>
              <a:off x="4052962" y="484547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13</a:t>
              </a:r>
            </a:p>
          </p:txBody>
        </p:sp>
        <p:sp>
          <p:nvSpPr>
            <p:cNvPr id="5165" name="Oval 43"/>
            <p:cNvSpPr>
              <a:spLocks/>
            </p:cNvSpPr>
            <p:nvPr/>
          </p:nvSpPr>
          <p:spPr bwMode="auto">
            <a:xfrm>
              <a:off x="4732734" y="4161234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11</a:t>
              </a:r>
            </a:p>
          </p:txBody>
        </p:sp>
        <p:sp>
          <p:nvSpPr>
            <p:cNvPr id="5166" name="Oval 44"/>
            <p:cNvSpPr>
              <a:spLocks/>
            </p:cNvSpPr>
            <p:nvPr/>
          </p:nvSpPr>
          <p:spPr bwMode="auto">
            <a:xfrm>
              <a:off x="5305351" y="3524994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9</a:t>
              </a:r>
            </a:p>
          </p:txBody>
        </p:sp>
        <p:cxnSp>
          <p:nvCxnSpPr>
            <p:cNvPr id="5168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49" name="Rectangle 45"/>
          <p:cNvSpPr>
            <a:spLocks/>
          </p:cNvSpPr>
          <p:nvPr/>
        </p:nvSpPr>
        <p:spPr bwMode="auto">
          <a:xfrm>
            <a:off x="4052963" y="6122146"/>
            <a:ext cx="4839517" cy="560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41273" bIns="0">
            <a:spAutoFit/>
          </a:bodyPr>
          <a:lstStyle/>
          <a:p>
            <a:pPr marL="40182" algn="r">
              <a:lnSpc>
                <a:spcPct val="140000"/>
              </a:lnSpc>
            </a:pPr>
            <a:r>
              <a:rPr lang="sl-SI" sz="1300" b="1" dirty="0" smtClean="0"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Izbrani vrstni red povezav </a:t>
            </a:r>
          </a:p>
          <a:p>
            <a:pPr marL="40182" algn="r">
              <a:lnSpc>
                <a:spcPct val="140000"/>
              </a:lnSpc>
            </a:pPr>
            <a:r>
              <a:rPr lang="sl-SI" sz="1300" b="1" dirty="0"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u</a:t>
            </a:r>
            <a:r>
              <a:rPr lang="sl-SI" sz="1300" b="1" dirty="0" smtClean="0"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rejeno po izhodnih vozliščih, v splošnem poljubno!</a:t>
            </a:r>
            <a:endParaRPr lang="en-US" sz="1300" b="1" dirty="0"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699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Končno drevo</a:t>
            </a:r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928572" y="6592342"/>
            <a:ext cx="215428" cy="205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522368" indent="-200911"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803643" indent="-160729"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125101" indent="-160729"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1446558" indent="-160729"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1768015" indent="-160729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089473" indent="-160729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2410930" indent="-160729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2732387" indent="-160729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C334A337-1E0C-4E2F-B5CF-D7C95F77CF0D}" type="slidenum">
              <a:rPr lang="en-US" sz="8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11</a:t>
            </a:fld>
            <a:endParaRPr lang="en-US" sz="8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51210" name="Line 8"/>
          <p:cNvSpPr>
            <a:spLocks noChangeShapeType="1"/>
          </p:cNvSpPr>
          <p:nvPr/>
        </p:nvSpPr>
        <p:spPr bwMode="auto">
          <a:xfrm flipH="1">
            <a:off x="4259461" y="2652117"/>
            <a:ext cx="669727" cy="111286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1" name="Line 9"/>
          <p:cNvSpPr>
            <a:spLocks noChangeShapeType="1"/>
          </p:cNvSpPr>
          <p:nvPr/>
        </p:nvSpPr>
        <p:spPr bwMode="auto">
          <a:xfrm rot="10800000">
            <a:off x="4388941" y="3810744"/>
            <a:ext cx="1513582" cy="1332756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1213" name="Line 11"/>
          <p:cNvSpPr>
            <a:spLocks noChangeShapeType="1"/>
          </p:cNvSpPr>
          <p:nvPr/>
        </p:nvSpPr>
        <p:spPr bwMode="auto">
          <a:xfrm rot="10800000">
            <a:off x="879574" y="3312914"/>
            <a:ext cx="0" cy="1794867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1214" name="Line 12"/>
          <p:cNvSpPr>
            <a:spLocks noChangeShapeType="1"/>
          </p:cNvSpPr>
          <p:nvPr/>
        </p:nvSpPr>
        <p:spPr bwMode="auto">
          <a:xfrm rot="10800000">
            <a:off x="894086" y="3222501"/>
            <a:ext cx="1543719" cy="41969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5" name="Line 13"/>
          <p:cNvSpPr>
            <a:spLocks noChangeShapeType="1"/>
          </p:cNvSpPr>
          <p:nvPr/>
        </p:nvSpPr>
        <p:spPr bwMode="auto">
          <a:xfrm flipH="1">
            <a:off x="914178" y="2579564"/>
            <a:ext cx="1532557" cy="608335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</a:endParaRPr>
          </a:p>
        </p:txBody>
      </p:sp>
      <p:sp>
        <p:nvSpPr>
          <p:cNvPr id="51216" name="Line 14"/>
          <p:cNvSpPr>
            <a:spLocks noChangeShapeType="1"/>
          </p:cNvSpPr>
          <p:nvPr/>
        </p:nvSpPr>
        <p:spPr bwMode="auto">
          <a:xfrm rot="10800000">
            <a:off x="2683371" y="2524869"/>
            <a:ext cx="1433215" cy="10827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9" name="Line 17"/>
          <p:cNvSpPr>
            <a:spLocks noChangeShapeType="1"/>
          </p:cNvSpPr>
          <p:nvPr/>
        </p:nvSpPr>
        <p:spPr bwMode="auto">
          <a:xfrm flipH="1">
            <a:off x="3175621" y="3812977"/>
            <a:ext cx="939850" cy="823764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20" name="Line 18"/>
          <p:cNvSpPr>
            <a:spLocks noChangeShapeType="1"/>
          </p:cNvSpPr>
          <p:nvPr/>
        </p:nvSpPr>
        <p:spPr bwMode="auto">
          <a:xfrm flipH="1">
            <a:off x="877342" y="4689202"/>
            <a:ext cx="2087314" cy="597173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1222" name="Oval 20"/>
          <p:cNvSpPr>
            <a:spLocks/>
          </p:cNvSpPr>
          <p:nvPr/>
        </p:nvSpPr>
        <p:spPr bwMode="auto">
          <a:xfrm>
            <a:off x="2464594" y="3513832"/>
            <a:ext cx="357188" cy="357188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51223" name="Oval 21"/>
          <p:cNvSpPr>
            <a:spLocks/>
          </p:cNvSpPr>
          <p:nvPr/>
        </p:nvSpPr>
        <p:spPr bwMode="auto">
          <a:xfrm>
            <a:off x="2451199" y="2321719"/>
            <a:ext cx="357188" cy="357188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51224" name="Oval 22"/>
          <p:cNvSpPr>
            <a:spLocks/>
          </p:cNvSpPr>
          <p:nvPr/>
        </p:nvSpPr>
        <p:spPr bwMode="auto">
          <a:xfrm>
            <a:off x="4865564" y="2312789"/>
            <a:ext cx="357188" cy="357188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51225" name="Oval 23"/>
          <p:cNvSpPr>
            <a:spLocks/>
          </p:cNvSpPr>
          <p:nvPr/>
        </p:nvSpPr>
        <p:spPr bwMode="auto">
          <a:xfrm>
            <a:off x="2973586" y="4458146"/>
            <a:ext cx="357188" cy="357188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51226" name="Oval 24"/>
          <p:cNvSpPr>
            <a:spLocks/>
          </p:cNvSpPr>
          <p:nvPr/>
        </p:nvSpPr>
        <p:spPr bwMode="auto">
          <a:xfrm>
            <a:off x="4124400" y="3540621"/>
            <a:ext cx="357188" cy="357188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51227" name="Oval 25"/>
          <p:cNvSpPr>
            <a:spLocks/>
          </p:cNvSpPr>
          <p:nvPr/>
        </p:nvSpPr>
        <p:spPr bwMode="auto">
          <a:xfrm>
            <a:off x="5870153" y="5112246"/>
            <a:ext cx="357188" cy="357188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51229" name="Line 27"/>
          <p:cNvSpPr>
            <a:spLocks noChangeShapeType="1"/>
          </p:cNvSpPr>
          <p:nvPr/>
        </p:nvSpPr>
        <p:spPr bwMode="auto">
          <a:xfrm>
            <a:off x="6511975" y="2634258"/>
            <a:ext cx="2176611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30" name="Oval 28"/>
          <p:cNvSpPr>
            <a:spLocks/>
          </p:cNvSpPr>
          <p:nvPr/>
        </p:nvSpPr>
        <p:spPr bwMode="auto">
          <a:xfrm>
            <a:off x="696515" y="3027164"/>
            <a:ext cx="357188" cy="357188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51233" name="Rectangle 31"/>
          <p:cNvSpPr>
            <a:spLocks/>
          </p:cNvSpPr>
          <p:nvPr/>
        </p:nvSpPr>
        <p:spPr bwMode="auto">
          <a:xfrm>
            <a:off x="6518672" y="2375297"/>
            <a:ext cx="2384227" cy="22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1273" bIns="0"/>
          <a:lstStyle/>
          <a:p>
            <a:pPr marL="40182" algn="just">
              <a:lnSpc>
                <a:spcPct val="140000"/>
              </a:lnSpc>
            </a:pP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40182" algn="just">
              <a:lnSpc>
                <a:spcPct val="140000"/>
              </a:lnSpc>
            </a:pP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40182" algn="just">
              <a:lnSpc>
                <a:spcPct val="140000"/>
              </a:lnSpc>
            </a:pP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40182" algn="just">
              <a:lnSpc>
                <a:spcPct val="140000"/>
              </a:lnSpc>
            </a:pP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40182" algn="just">
              <a:lnSpc>
                <a:spcPct val="140000"/>
              </a:lnSpc>
            </a:pP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3    17.0       2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40182" algn="just">
              <a:lnSpc>
                <a:spcPct val="140000"/>
              </a:lnSpc>
            </a:pP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40182" algn="just">
              <a:lnSpc>
                <a:spcPct val="140000"/>
              </a:lnSpc>
            </a:pP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40182" algn="just">
              <a:lnSpc>
                <a:spcPct val="140000"/>
              </a:lnSpc>
            </a:pP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6    25.0       2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40182" algn="just">
              <a:lnSpc>
                <a:spcPct val="140000"/>
              </a:lnSpc>
            </a:pP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cxnSp>
        <p:nvCxnSpPr>
          <p:cNvPr id="34" name="Straight Connector 28"/>
          <p:cNvCxnSpPr>
            <a:cxnSpLocks noChangeShapeType="1"/>
          </p:cNvCxnSpPr>
          <p:nvPr/>
        </p:nvCxnSpPr>
        <p:spPr bwMode="auto">
          <a:xfrm>
            <a:off x="2643187" y="2732484"/>
            <a:ext cx="13395" cy="834926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Straight Connector 26"/>
          <p:cNvCxnSpPr>
            <a:cxnSpLocks noChangeShapeType="1"/>
          </p:cNvCxnSpPr>
          <p:nvPr/>
        </p:nvCxnSpPr>
        <p:spPr bwMode="auto">
          <a:xfrm>
            <a:off x="2835176" y="3746004"/>
            <a:ext cx="1302619" cy="26789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Straight Connector 24"/>
          <p:cNvCxnSpPr>
            <a:cxnSpLocks noChangeShapeType="1"/>
            <a:stCxn id="51222" idx="5"/>
          </p:cNvCxnSpPr>
          <p:nvPr/>
        </p:nvCxnSpPr>
        <p:spPr bwMode="auto">
          <a:xfrm>
            <a:off x="2769472" y="3818711"/>
            <a:ext cx="269817" cy="745323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Straight Connector 20"/>
          <p:cNvCxnSpPr>
            <a:cxnSpLocks noChangeShapeType="1"/>
          </p:cNvCxnSpPr>
          <p:nvPr/>
        </p:nvCxnSpPr>
        <p:spPr bwMode="auto">
          <a:xfrm>
            <a:off x="3291707" y="4816451"/>
            <a:ext cx="2591842" cy="527967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Straight Connector 15"/>
          <p:cNvCxnSpPr>
            <a:cxnSpLocks noChangeShapeType="1"/>
            <a:stCxn id="47" idx="7"/>
          </p:cNvCxnSpPr>
          <p:nvPr/>
        </p:nvCxnSpPr>
        <p:spPr bwMode="auto">
          <a:xfrm flipV="1">
            <a:off x="1014637" y="3872136"/>
            <a:ext cx="1515814" cy="136401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Straight Connector 10"/>
          <p:cNvCxnSpPr>
            <a:cxnSpLocks noChangeShapeType="1"/>
            <a:stCxn id="47" idx="5"/>
          </p:cNvCxnSpPr>
          <p:nvPr/>
        </p:nvCxnSpPr>
        <p:spPr bwMode="auto">
          <a:xfrm flipV="1">
            <a:off x="1014636" y="5470550"/>
            <a:ext cx="4921374" cy="17859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8"/>
          <p:cNvCxnSpPr>
            <a:cxnSpLocks noChangeShapeType="1"/>
          </p:cNvCxnSpPr>
          <p:nvPr/>
        </p:nvCxnSpPr>
        <p:spPr bwMode="auto">
          <a:xfrm>
            <a:off x="5183684" y="2671093"/>
            <a:ext cx="878458" cy="2494731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Straight Connector 6"/>
          <p:cNvCxnSpPr>
            <a:cxnSpLocks noChangeShapeType="1"/>
          </p:cNvCxnSpPr>
          <p:nvPr/>
        </p:nvCxnSpPr>
        <p:spPr bwMode="auto">
          <a:xfrm flipV="1">
            <a:off x="2821782" y="2544961"/>
            <a:ext cx="2057177" cy="893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Oval 21"/>
          <p:cNvSpPr>
            <a:spLocks/>
          </p:cNvSpPr>
          <p:nvPr/>
        </p:nvSpPr>
        <p:spPr bwMode="auto">
          <a:xfrm>
            <a:off x="709910" y="5183683"/>
            <a:ext cx="357188" cy="357188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54" name="Rectangle 28"/>
          <p:cNvSpPr>
            <a:spLocks/>
          </p:cNvSpPr>
          <p:nvPr/>
        </p:nvSpPr>
        <p:spPr bwMode="auto">
          <a:xfrm>
            <a:off x="406301" y="3107531"/>
            <a:ext cx="175046" cy="280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1273" bIns="0">
            <a:spAutoFit/>
          </a:bodyPr>
          <a:lstStyle/>
          <a:p>
            <a:pPr marL="40182">
              <a:lnSpc>
                <a:spcPct val="140000"/>
              </a:lnSpc>
            </a:pPr>
            <a:r>
              <a:rPr lang="en-US" sz="1300" b="1"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s</a:t>
            </a:r>
          </a:p>
        </p:txBody>
      </p:sp>
      <p:sp>
        <p:nvSpPr>
          <p:cNvPr id="55" name="Oval 29"/>
          <p:cNvSpPr>
            <a:spLocks/>
          </p:cNvSpPr>
          <p:nvPr/>
        </p:nvSpPr>
        <p:spPr bwMode="auto">
          <a:xfrm>
            <a:off x="2638723" y="4071937"/>
            <a:ext cx="535781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56" name="Oval 30"/>
          <p:cNvSpPr>
            <a:spLocks/>
          </p:cNvSpPr>
          <p:nvPr/>
        </p:nvSpPr>
        <p:spPr bwMode="auto">
          <a:xfrm>
            <a:off x="683121" y="4000500"/>
            <a:ext cx="437555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9</a:t>
            </a:r>
          </a:p>
        </p:txBody>
      </p:sp>
      <p:sp>
        <p:nvSpPr>
          <p:cNvPr id="57" name="Oval 31"/>
          <p:cNvSpPr>
            <a:spLocks/>
          </p:cNvSpPr>
          <p:nvPr/>
        </p:nvSpPr>
        <p:spPr bwMode="auto">
          <a:xfrm>
            <a:off x="1629668" y="3393281"/>
            <a:ext cx="267891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58" name="Oval 32"/>
          <p:cNvSpPr>
            <a:spLocks/>
          </p:cNvSpPr>
          <p:nvPr/>
        </p:nvSpPr>
        <p:spPr bwMode="auto">
          <a:xfrm>
            <a:off x="2120801" y="4804172"/>
            <a:ext cx="330398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59" name="Oval 33"/>
          <p:cNvSpPr>
            <a:spLocks/>
          </p:cNvSpPr>
          <p:nvPr/>
        </p:nvSpPr>
        <p:spPr bwMode="auto">
          <a:xfrm>
            <a:off x="1602879" y="4384477"/>
            <a:ext cx="321469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60" name="Oval 34"/>
          <p:cNvSpPr>
            <a:spLocks/>
          </p:cNvSpPr>
          <p:nvPr/>
        </p:nvSpPr>
        <p:spPr bwMode="auto">
          <a:xfrm>
            <a:off x="3245941" y="3661172"/>
            <a:ext cx="357188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61" name="Oval 35"/>
          <p:cNvSpPr>
            <a:spLocks/>
          </p:cNvSpPr>
          <p:nvPr/>
        </p:nvSpPr>
        <p:spPr bwMode="auto">
          <a:xfrm>
            <a:off x="3531691" y="4125516"/>
            <a:ext cx="348258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62" name="Oval 36"/>
          <p:cNvSpPr>
            <a:spLocks/>
          </p:cNvSpPr>
          <p:nvPr/>
        </p:nvSpPr>
        <p:spPr bwMode="auto">
          <a:xfrm>
            <a:off x="1521396" y="2724671"/>
            <a:ext cx="339328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63" name="Oval 37"/>
          <p:cNvSpPr>
            <a:spLocks/>
          </p:cNvSpPr>
          <p:nvPr/>
        </p:nvSpPr>
        <p:spPr bwMode="auto">
          <a:xfrm>
            <a:off x="2477988" y="2902148"/>
            <a:ext cx="339328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64" name="Oval 38"/>
          <p:cNvSpPr>
            <a:spLocks/>
          </p:cNvSpPr>
          <p:nvPr/>
        </p:nvSpPr>
        <p:spPr bwMode="auto">
          <a:xfrm>
            <a:off x="3254871" y="2437805"/>
            <a:ext cx="339328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15</a:t>
            </a:r>
          </a:p>
        </p:txBody>
      </p:sp>
      <p:sp>
        <p:nvSpPr>
          <p:cNvPr id="65" name="Oval 39"/>
          <p:cNvSpPr>
            <a:spLocks/>
          </p:cNvSpPr>
          <p:nvPr/>
        </p:nvSpPr>
        <p:spPr bwMode="auto">
          <a:xfrm>
            <a:off x="4451449" y="3116461"/>
            <a:ext cx="339328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66" name="Oval 40"/>
          <p:cNvSpPr>
            <a:spLocks/>
          </p:cNvSpPr>
          <p:nvPr/>
        </p:nvSpPr>
        <p:spPr bwMode="auto">
          <a:xfrm>
            <a:off x="3254871" y="3027164"/>
            <a:ext cx="339328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12</a:t>
            </a:r>
          </a:p>
        </p:txBody>
      </p:sp>
      <p:sp>
        <p:nvSpPr>
          <p:cNvPr id="67" name="Oval 41"/>
          <p:cNvSpPr>
            <a:spLocks/>
          </p:cNvSpPr>
          <p:nvPr/>
        </p:nvSpPr>
        <p:spPr bwMode="auto">
          <a:xfrm>
            <a:off x="3201293" y="5286375"/>
            <a:ext cx="437555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20</a:t>
            </a:r>
          </a:p>
        </p:txBody>
      </p:sp>
      <p:sp>
        <p:nvSpPr>
          <p:cNvPr id="68" name="Oval 42"/>
          <p:cNvSpPr>
            <a:spLocks/>
          </p:cNvSpPr>
          <p:nvPr/>
        </p:nvSpPr>
        <p:spPr bwMode="auto">
          <a:xfrm>
            <a:off x="4066357" y="4899050"/>
            <a:ext cx="437555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13</a:t>
            </a:r>
          </a:p>
        </p:txBody>
      </p:sp>
      <p:sp>
        <p:nvSpPr>
          <p:cNvPr id="69" name="Oval 43"/>
          <p:cNvSpPr>
            <a:spLocks/>
          </p:cNvSpPr>
          <p:nvPr/>
        </p:nvSpPr>
        <p:spPr bwMode="auto">
          <a:xfrm>
            <a:off x="4746129" y="4214812"/>
            <a:ext cx="437555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11</a:t>
            </a:r>
          </a:p>
        </p:txBody>
      </p:sp>
      <p:sp>
        <p:nvSpPr>
          <p:cNvPr id="70" name="Oval 44"/>
          <p:cNvSpPr>
            <a:spLocks/>
          </p:cNvSpPr>
          <p:nvPr/>
        </p:nvSpPr>
        <p:spPr bwMode="auto">
          <a:xfrm>
            <a:off x="5318745" y="3578572"/>
            <a:ext cx="437555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9</a:t>
            </a:r>
          </a:p>
        </p:txBody>
      </p:sp>
      <p:cxnSp>
        <p:nvCxnSpPr>
          <p:cNvPr id="71" name="Straight Connector 4"/>
          <p:cNvCxnSpPr>
            <a:cxnSpLocks noChangeShapeType="1"/>
          </p:cNvCxnSpPr>
          <p:nvPr/>
        </p:nvCxnSpPr>
        <p:spPr bwMode="auto">
          <a:xfrm>
            <a:off x="4265042" y="2578447"/>
            <a:ext cx="642938" cy="642938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stealth" w="med" len="med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79482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DEMO</a:t>
            </a:r>
            <a:endParaRPr lang="sl-S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err="1">
                <a:hlinkClick r:id="rId2" action="ppaction://hlinkpres?slideindex=1&amp;slidetitle="/>
              </a:rPr>
              <a:t>44DemoBellmanFord.pptx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0642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Ali je potrebno narediti v prejšnjem zgledu še korake 2, 3, 4?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0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l-SI" dirty="0" smtClean="0"/>
              <a:t>Velik primer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16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700">
                <a:solidFill>
                  <a:srgbClr val="004080"/>
                </a:solidFill>
                <a:latin typeface="Comic Sans MS" charset="0"/>
                <a:ea typeface="ヒラギノ明朝 ProN W3" charset="0"/>
                <a:cs typeface="ヒラギノ明朝 ProN W3" charset="0"/>
                <a:sym typeface="Comic Sans MS" charset="0"/>
              </a:defRPr>
            </a:lvl1pPr>
            <a:lvl2pPr marL="522368" indent="-200911">
              <a:defRPr sz="1700">
                <a:solidFill>
                  <a:srgbClr val="000000"/>
                </a:solidFill>
                <a:latin typeface="Comic Sans MS" charset="0"/>
                <a:ea typeface="ヒラギノ明朝 ProN W3" charset="0"/>
                <a:cs typeface="ヒラギノ明朝 ProN W3" charset="0"/>
                <a:sym typeface="Comic Sans MS" charset="0"/>
              </a:defRPr>
            </a:lvl2pPr>
            <a:lvl3pPr marL="803643" indent="-160729">
              <a:defRPr sz="1700">
                <a:solidFill>
                  <a:srgbClr val="000000"/>
                </a:solidFill>
                <a:latin typeface="Comic Sans MS" charset="0"/>
                <a:ea typeface="ヒラギノ明朝 ProN W3" charset="0"/>
                <a:cs typeface="ヒラギノ明朝 ProN W3" charset="0"/>
                <a:sym typeface="Comic Sans MS" charset="0"/>
              </a:defRPr>
            </a:lvl3pPr>
            <a:lvl4pPr marL="1125101" indent="-160729">
              <a:defRPr sz="1700">
                <a:solidFill>
                  <a:srgbClr val="000000"/>
                </a:solidFill>
                <a:latin typeface="Comic Sans MS" charset="0"/>
                <a:ea typeface="ヒラギノ明朝 ProN W3" charset="0"/>
                <a:cs typeface="ヒラギノ明朝 ProN W3" charset="0"/>
                <a:sym typeface="Comic Sans MS" charset="0"/>
              </a:defRPr>
            </a:lvl4pPr>
            <a:lvl5pPr marL="1446558" indent="-160729">
              <a:defRPr sz="1700">
                <a:solidFill>
                  <a:srgbClr val="000000"/>
                </a:solidFill>
                <a:latin typeface="Comic Sans MS" charset="0"/>
                <a:ea typeface="ヒラギノ明朝 ProN W3" charset="0"/>
                <a:cs typeface="ヒラギノ明朝 ProN W3" charset="0"/>
                <a:sym typeface="Comic Sans MS" charset="0"/>
              </a:defRPr>
            </a:lvl5pPr>
            <a:lvl6pPr marL="1768015" indent="-160729" eaLnBrk="0" hangingPunct="0">
              <a:defRPr sz="1700">
                <a:solidFill>
                  <a:srgbClr val="000000"/>
                </a:solidFill>
                <a:latin typeface="Comic Sans MS" charset="0"/>
                <a:ea typeface="ヒラギノ明朝 ProN W3" charset="0"/>
                <a:cs typeface="ヒラギノ明朝 ProN W3" charset="0"/>
                <a:sym typeface="Comic Sans MS" charset="0"/>
              </a:defRPr>
            </a:lvl6pPr>
            <a:lvl7pPr marL="2089473" indent="-160729" eaLnBrk="0" hangingPunct="0">
              <a:defRPr sz="1700">
                <a:solidFill>
                  <a:srgbClr val="000000"/>
                </a:solidFill>
                <a:latin typeface="Comic Sans MS" charset="0"/>
                <a:ea typeface="ヒラギノ明朝 ProN W3" charset="0"/>
                <a:cs typeface="ヒラギノ明朝 ProN W3" charset="0"/>
                <a:sym typeface="Comic Sans MS" charset="0"/>
              </a:defRPr>
            </a:lvl7pPr>
            <a:lvl8pPr marL="2410930" indent="-160729" eaLnBrk="0" hangingPunct="0">
              <a:defRPr sz="1700">
                <a:solidFill>
                  <a:srgbClr val="000000"/>
                </a:solidFill>
                <a:latin typeface="Comic Sans MS" charset="0"/>
                <a:ea typeface="ヒラギノ明朝 ProN W3" charset="0"/>
                <a:cs typeface="ヒラギノ明朝 ProN W3" charset="0"/>
                <a:sym typeface="Comic Sans MS" charset="0"/>
              </a:defRPr>
            </a:lvl8pPr>
            <a:lvl9pPr marL="2732387" indent="-160729" eaLnBrk="0" hangingPunct="0">
              <a:defRPr sz="1700">
                <a:solidFill>
                  <a:srgbClr val="000000"/>
                </a:solidFill>
                <a:latin typeface="Comic Sans MS" charset="0"/>
                <a:ea typeface="ヒラギノ明朝 ProN W3" charset="0"/>
                <a:cs typeface="ヒラギノ明朝 ProN W3" charset="0"/>
                <a:sym typeface="Comic Sans MS" charset="0"/>
              </a:defRPr>
            </a:lvl9pPr>
          </a:lstStyle>
          <a:p>
            <a:fld id="{844149FB-9B2F-41A8-9A40-F9495266FB51}" type="slidenum">
              <a:rPr lang="en-US" sz="800">
                <a:solidFill>
                  <a:srgbClr val="000000"/>
                </a:solidFill>
                <a:latin typeface="Lucida Sans" charset="0"/>
                <a:ea typeface="Lucida Sans" charset="0"/>
                <a:cs typeface="Lucida Sans" charset="0"/>
                <a:sym typeface="Lucida Sans" charset="0"/>
              </a:rPr>
              <a:pPr/>
              <a:t>14</a:t>
            </a:fld>
            <a:endParaRPr lang="en-US" sz="800">
              <a:solidFill>
                <a:srgbClr val="000000"/>
              </a:solidFill>
              <a:latin typeface="Lucida Sans" charset="0"/>
              <a:ea typeface="Lucida Sans" charset="0"/>
              <a:cs typeface="Lucida Sans" charset="0"/>
              <a:sym typeface="Lucida Sans" charset="0"/>
            </a:endParaRPr>
          </a:p>
        </p:txBody>
      </p:sp>
      <p:pic>
        <p:nvPicPr>
          <p:cNvPr id="9216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12"/>
          <a:stretch>
            <a:fillRect/>
          </a:stretch>
        </p:blipFill>
        <p:spPr bwMode="auto">
          <a:xfrm>
            <a:off x="107504" y="1268760"/>
            <a:ext cx="8675362" cy="522365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cxnSp>
        <p:nvCxnSpPr>
          <p:cNvPr id="4" name="Straight Arrow Connector 3"/>
          <p:cNvCxnSpPr/>
          <p:nvPr/>
        </p:nvCxnSpPr>
        <p:spPr>
          <a:xfrm flipH="1">
            <a:off x="4499992" y="836712"/>
            <a:ext cx="504056" cy="86409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148064" y="838699"/>
            <a:ext cx="2448272" cy="86409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355976" y="404664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Drevo se spreminja!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71400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Kaj, če spremenimo vrstni red povezav</a:t>
            </a:r>
            <a:endParaRPr lang="en-US" dirty="0" smtClean="0"/>
          </a:p>
        </p:txBody>
      </p:sp>
      <p:sp>
        <p:nvSpPr>
          <p:cNvPr id="514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928572" y="6592342"/>
            <a:ext cx="215428" cy="205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522368" indent="-200911"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803643" indent="-160729"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125101" indent="-160729"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1446558" indent="-160729"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1768015" indent="-160729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089473" indent="-160729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2410930" indent="-160729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2732387" indent="-160729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B1F855DC-2610-4167-B0DB-70543C86BABF}" type="slidenum">
              <a:rPr lang="en-US" sz="8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15</a:t>
            </a:fld>
            <a:endParaRPr lang="en-US" sz="8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5141" name="Rectangle 3"/>
          <p:cNvSpPr>
            <a:spLocks/>
          </p:cNvSpPr>
          <p:nvPr/>
        </p:nvSpPr>
        <p:spPr bwMode="auto">
          <a:xfrm>
            <a:off x="6298162" y="1117337"/>
            <a:ext cx="1223090" cy="344709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41273" bIns="0">
            <a:spAutoFit/>
          </a:bodyPr>
          <a:lstStyle/>
          <a:p>
            <a:r>
              <a:rPr lang="sl-SI" sz="1400" dirty="0">
                <a:latin typeface="Courier New" pitchFamily="49" charset="0"/>
                <a:cs typeface="Courier New" pitchFamily="49" charset="0"/>
              </a:rPr>
              <a:t>0 → 1   5.0</a:t>
            </a:r>
          </a:p>
          <a:p>
            <a:r>
              <a:rPr lang="sl-SI" sz="1400" dirty="0">
                <a:latin typeface="Courier New" pitchFamily="49" charset="0"/>
                <a:cs typeface="Courier New" pitchFamily="49" charset="0"/>
              </a:rPr>
              <a:t>5 → 2   1.0</a:t>
            </a:r>
          </a:p>
          <a:p>
            <a:r>
              <a:rPr lang="sl-SI" sz="1400" dirty="0">
                <a:latin typeface="Courier New" pitchFamily="49" charset="0"/>
                <a:cs typeface="Courier New" pitchFamily="49" charset="0"/>
              </a:rPr>
              <a:t>1 → 2  12.0</a:t>
            </a:r>
          </a:p>
          <a:p>
            <a:r>
              <a:rPr lang="sl-SI" sz="1400" dirty="0">
                <a:latin typeface="Courier New" pitchFamily="49" charset="0"/>
                <a:cs typeface="Courier New" pitchFamily="49" charset="0"/>
              </a:rPr>
              <a:t>7 → 2   7.0</a:t>
            </a:r>
          </a:p>
          <a:p>
            <a:r>
              <a:rPr lang="sl-SI" sz="1400" dirty="0">
                <a:latin typeface="Courier New" pitchFamily="49" charset="0"/>
                <a:cs typeface="Courier New" pitchFamily="49" charset="0"/>
              </a:rPr>
              <a:t>1 → 3  15.0</a:t>
            </a:r>
          </a:p>
          <a:p>
            <a:r>
              <a:rPr lang="sl-SI" sz="1400" dirty="0">
                <a:latin typeface="Courier New" pitchFamily="49" charset="0"/>
                <a:cs typeface="Courier New" pitchFamily="49" charset="0"/>
              </a:rPr>
              <a:t>2 → 3   3.0</a:t>
            </a:r>
          </a:p>
          <a:p>
            <a:r>
              <a:rPr lang="sl-SI" sz="1400" dirty="0">
                <a:latin typeface="Courier New" pitchFamily="49" charset="0"/>
                <a:cs typeface="Courier New" pitchFamily="49" charset="0"/>
              </a:rPr>
              <a:t>0 → 4   9.0</a:t>
            </a:r>
          </a:p>
          <a:p>
            <a:r>
              <a:rPr lang="sl-SI" sz="1400" dirty="0">
                <a:latin typeface="Courier New" pitchFamily="49" charset="0"/>
                <a:cs typeface="Courier New" pitchFamily="49" charset="0"/>
              </a:rPr>
              <a:t>4 → 5   4.0</a:t>
            </a:r>
          </a:p>
          <a:p>
            <a:r>
              <a:rPr lang="sl-SI" sz="1400" dirty="0">
                <a:latin typeface="Courier New" pitchFamily="49" charset="0"/>
                <a:cs typeface="Courier New" pitchFamily="49" charset="0"/>
              </a:rPr>
              <a:t>7 → 5   6.0</a:t>
            </a:r>
          </a:p>
          <a:p>
            <a:r>
              <a:rPr lang="sl-SI" sz="1400" dirty="0">
                <a:latin typeface="Courier New" pitchFamily="49" charset="0"/>
                <a:cs typeface="Courier New" pitchFamily="49" charset="0"/>
              </a:rPr>
              <a:t>4 → 6  20.0</a:t>
            </a:r>
          </a:p>
          <a:p>
            <a:r>
              <a:rPr lang="sl-SI" sz="1400" dirty="0">
                <a:latin typeface="Courier New" pitchFamily="49" charset="0"/>
                <a:cs typeface="Courier New" pitchFamily="49" charset="0"/>
              </a:rPr>
              <a:t>2 → 6  11.0</a:t>
            </a:r>
          </a:p>
          <a:p>
            <a:r>
              <a:rPr lang="sl-SI" sz="1400" dirty="0">
                <a:latin typeface="Courier New" pitchFamily="49" charset="0"/>
                <a:cs typeface="Courier New" pitchFamily="49" charset="0"/>
              </a:rPr>
              <a:t>3 → 6   9.0</a:t>
            </a:r>
          </a:p>
          <a:p>
            <a:r>
              <a:rPr lang="sl-SI" sz="1400" dirty="0">
                <a:latin typeface="Courier New" pitchFamily="49" charset="0"/>
                <a:cs typeface="Courier New" pitchFamily="49" charset="0"/>
              </a:rPr>
              <a:t>5 → 6  13.0</a:t>
            </a:r>
          </a:p>
          <a:p>
            <a:r>
              <a:rPr lang="sl-SI" sz="1400" dirty="0">
                <a:latin typeface="Courier New" pitchFamily="49" charset="0"/>
                <a:cs typeface="Courier New" pitchFamily="49" charset="0"/>
              </a:rPr>
              <a:t>4 → 7   5.0</a:t>
            </a:r>
          </a:p>
          <a:p>
            <a:r>
              <a:rPr lang="sl-SI" sz="1400" dirty="0">
                <a:latin typeface="Courier New" pitchFamily="49" charset="0"/>
                <a:cs typeface="Courier New" pitchFamily="49" charset="0"/>
              </a:rPr>
              <a:t>0 → 7   8.0</a:t>
            </a:r>
          </a:p>
          <a:p>
            <a:r>
              <a:rPr lang="sl-SI" sz="1400" dirty="0">
                <a:latin typeface="Courier New" pitchFamily="49" charset="0"/>
                <a:cs typeface="Courier New" pitchFamily="49" charset="0"/>
              </a:rPr>
              <a:t>1 → 7   4.0</a:t>
            </a:r>
          </a:p>
        </p:txBody>
      </p:sp>
      <p:sp>
        <p:nvSpPr>
          <p:cNvPr id="49" name="Rectangle 45"/>
          <p:cNvSpPr>
            <a:spLocks/>
          </p:cNvSpPr>
          <p:nvPr/>
        </p:nvSpPr>
        <p:spPr bwMode="auto">
          <a:xfrm>
            <a:off x="6372200" y="4869160"/>
            <a:ext cx="2274980" cy="280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1273" bIns="0">
            <a:spAutoFit/>
          </a:bodyPr>
          <a:lstStyle/>
          <a:p>
            <a:pPr marL="40182">
              <a:lnSpc>
                <a:spcPct val="140000"/>
              </a:lnSpc>
            </a:pPr>
            <a:r>
              <a:rPr lang="sl-SI" sz="1300" b="1" dirty="0" smtClean="0"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Še dva vrstna reda povezav</a:t>
            </a:r>
            <a:endParaRPr lang="en-US" sz="1300" b="1" dirty="0"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52" name="Rectangle 3"/>
          <p:cNvSpPr>
            <a:spLocks/>
          </p:cNvSpPr>
          <p:nvPr/>
        </p:nvSpPr>
        <p:spPr bwMode="auto">
          <a:xfrm>
            <a:off x="7596606" y="1128801"/>
            <a:ext cx="1330490" cy="344709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41273" bIns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0 → 1   5.0</a:t>
            </a: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5 → 6  13.0</a:t>
            </a: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7 → 5   6.0</a:t>
            </a: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0 → 4   9.0</a:t>
            </a: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0 → 7   8.0</a:t>
            </a: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1 → 7   4.0</a:t>
            </a: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2 → 3   3.0</a:t>
            </a: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1 → 3  15.0</a:t>
            </a: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3 → 6   9.0</a:t>
            </a: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4 → 5   4.0</a:t>
            </a: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4 → 6  20.0</a:t>
            </a: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4 → 7   5.0</a:t>
            </a: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5 → 2   1.0 </a:t>
            </a: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2 → 6  11.0</a:t>
            </a: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1 → 2  12.0</a:t>
            </a: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7 → 2 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7.0</a:t>
            </a:r>
            <a:endParaRPr lang="sl-SI" sz="1400" dirty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0" y="1197159"/>
            <a:ext cx="5216612" cy="2821781"/>
            <a:chOff x="392907" y="2312789"/>
            <a:chExt cx="5834434" cy="3178969"/>
          </a:xfrm>
        </p:grpSpPr>
        <p:cxnSp>
          <p:nvCxnSpPr>
            <p:cNvPr id="54" name="Straight Connector 36"/>
            <p:cNvCxnSpPr>
              <a:cxnSpLocks noChangeShapeType="1"/>
              <a:stCxn id="70" idx="6"/>
              <a:endCxn id="72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5" name="Straight Connector 34"/>
            <p:cNvCxnSpPr>
              <a:cxnSpLocks noChangeShapeType="1"/>
              <a:stCxn id="76" idx="5"/>
              <a:endCxn id="77" idx="1"/>
            </p:cNvCxnSpPr>
            <p:nvPr/>
          </p:nvCxnSpPr>
          <p:spPr bwMode="auto">
            <a:xfrm>
              <a:off x="4429125" y="3845348"/>
              <a:ext cx="1493490" cy="131936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6" name="Straight Connector 32"/>
            <p:cNvCxnSpPr>
              <a:cxnSpLocks noChangeShapeType="1"/>
              <a:stCxn id="76" idx="7"/>
              <a:endCxn id="74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7" name="Straight Connector 30"/>
            <p:cNvCxnSpPr>
              <a:cxnSpLocks noChangeShapeType="1"/>
              <a:stCxn id="73" idx="5"/>
              <a:endCxn id="76" idx="1"/>
            </p:cNvCxnSpPr>
            <p:nvPr/>
          </p:nvCxnSpPr>
          <p:spPr bwMode="auto">
            <a:xfrm>
              <a:off x="2755926" y="2626445"/>
              <a:ext cx="1420936" cy="96663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8" name="Straight Connector 28"/>
            <p:cNvCxnSpPr>
              <a:cxnSpLocks noChangeShapeType="1"/>
              <a:stCxn id="73" idx="4"/>
              <a:endCxn id="72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9" name="Straight Connector 26"/>
            <p:cNvCxnSpPr>
              <a:cxnSpLocks noChangeShapeType="1"/>
              <a:stCxn id="72" idx="6"/>
              <a:endCxn id="76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" name="Straight Connector 24"/>
            <p:cNvCxnSpPr>
              <a:cxnSpLocks noChangeShapeType="1"/>
              <a:stCxn id="72" idx="5"/>
              <a:endCxn id="75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" name="Straight Connector 22"/>
            <p:cNvCxnSpPr>
              <a:cxnSpLocks noChangeShapeType="1"/>
              <a:stCxn id="75" idx="7"/>
              <a:endCxn id="76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2" name="Straight Connector 20"/>
            <p:cNvCxnSpPr>
              <a:cxnSpLocks noChangeShapeType="1"/>
              <a:stCxn id="75" idx="5"/>
              <a:endCxn id="77" idx="2"/>
            </p:cNvCxnSpPr>
            <p:nvPr/>
          </p:nvCxnSpPr>
          <p:spPr bwMode="auto">
            <a:xfrm>
              <a:off x="3278312" y="4762873"/>
              <a:ext cx="2591842" cy="527967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3" name="Straight Connector 17"/>
            <p:cNvCxnSpPr>
              <a:cxnSpLocks noChangeShapeType="1"/>
              <a:stCxn id="71" idx="6"/>
              <a:endCxn id="75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4" name="Straight Connector 15"/>
            <p:cNvCxnSpPr>
              <a:cxnSpLocks noChangeShapeType="1"/>
              <a:stCxn id="71" idx="7"/>
              <a:endCxn id="72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5" name="Straight Connector 12"/>
            <p:cNvCxnSpPr>
              <a:cxnSpLocks noChangeShapeType="1"/>
              <a:stCxn id="70" idx="4"/>
              <a:endCxn id="71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6" name="Straight Connector 10"/>
            <p:cNvCxnSpPr>
              <a:cxnSpLocks noChangeShapeType="1"/>
              <a:stCxn id="71" idx="5"/>
              <a:endCxn id="77" idx="3"/>
            </p:cNvCxnSpPr>
            <p:nvPr/>
          </p:nvCxnSpPr>
          <p:spPr bwMode="auto">
            <a:xfrm flipV="1">
              <a:off x="1001242" y="5416972"/>
              <a:ext cx="4921374" cy="178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7" name="Straight Connector 8"/>
            <p:cNvCxnSpPr>
              <a:cxnSpLocks noChangeShapeType="1"/>
              <a:stCxn id="74" idx="5"/>
              <a:endCxn id="77" idx="0"/>
            </p:cNvCxnSpPr>
            <p:nvPr/>
          </p:nvCxnSpPr>
          <p:spPr bwMode="auto">
            <a:xfrm>
              <a:off x="5170290" y="2617515"/>
              <a:ext cx="878458" cy="249473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8" name="Straight Connector 6"/>
            <p:cNvCxnSpPr>
              <a:cxnSpLocks noChangeShapeType="1"/>
              <a:stCxn id="73" idx="6"/>
              <a:endCxn id="74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9" name="Straight Connector 2"/>
            <p:cNvCxnSpPr>
              <a:cxnSpLocks noChangeShapeType="1"/>
              <a:stCxn id="70" idx="7"/>
              <a:endCxn id="73" idx="2"/>
            </p:cNvCxnSpPr>
            <p:nvPr/>
          </p:nvCxnSpPr>
          <p:spPr bwMode="auto">
            <a:xfrm flipV="1">
              <a:off x="1001241" y="2500313"/>
              <a:ext cx="1449958" cy="57931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0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71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72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73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74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75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76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77" name="Oval 27"/>
            <p:cNvSpPr>
              <a:spLocks/>
            </p:cNvSpPr>
            <p:nvPr/>
          </p:nvSpPr>
          <p:spPr bwMode="auto">
            <a:xfrm>
              <a:off x="5870153" y="51122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78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79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80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9</a:t>
              </a:r>
            </a:p>
          </p:txBody>
        </p:sp>
        <p:sp>
          <p:nvSpPr>
            <p:cNvPr id="81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82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83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84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85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86" name="Oval 36"/>
            <p:cNvSpPr>
              <a:spLocks/>
            </p:cNvSpPr>
            <p:nvPr/>
          </p:nvSpPr>
          <p:spPr bwMode="auto">
            <a:xfrm>
              <a:off x="1508001" y="267109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87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88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89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90" name="Oval 40"/>
            <p:cNvSpPr>
              <a:spLocks/>
            </p:cNvSpPr>
            <p:nvPr/>
          </p:nvSpPr>
          <p:spPr bwMode="auto">
            <a:xfrm>
              <a:off x="3241477" y="2973586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12</a:t>
              </a:r>
            </a:p>
          </p:txBody>
        </p:sp>
        <p:sp>
          <p:nvSpPr>
            <p:cNvPr id="91" name="Oval 41"/>
            <p:cNvSpPr>
              <a:spLocks/>
            </p:cNvSpPr>
            <p:nvPr/>
          </p:nvSpPr>
          <p:spPr bwMode="auto">
            <a:xfrm>
              <a:off x="3187898" y="5232797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20</a:t>
              </a:r>
            </a:p>
          </p:txBody>
        </p:sp>
        <p:sp>
          <p:nvSpPr>
            <p:cNvPr id="92" name="Oval 42"/>
            <p:cNvSpPr>
              <a:spLocks/>
            </p:cNvSpPr>
            <p:nvPr/>
          </p:nvSpPr>
          <p:spPr bwMode="auto">
            <a:xfrm>
              <a:off x="4052962" y="484547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13</a:t>
              </a:r>
            </a:p>
          </p:txBody>
        </p:sp>
        <p:sp>
          <p:nvSpPr>
            <p:cNvPr id="93" name="Oval 43"/>
            <p:cNvSpPr>
              <a:spLocks/>
            </p:cNvSpPr>
            <p:nvPr/>
          </p:nvSpPr>
          <p:spPr bwMode="auto">
            <a:xfrm>
              <a:off x="4732734" y="4161234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11</a:t>
              </a:r>
            </a:p>
          </p:txBody>
        </p:sp>
        <p:sp>
          <p:nvSpPr>
            <p:cNvPr id="94" name="Oval 44"/>
            <p:cNvSpPr>
              <a:spLocks/>
            </p:cNvSpPr>
            <p:nvPr/>
          </p:nvSpPr>
          <p:spPr bwMode="auto">
            <a:xfrm>
              <a:off x="5305351" y="3524994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9</a:t>
              </a:r>
            </a:p>
          </p:txBody>
        </p:sp>
        <p:cxnSp>
          <p:nvCxnSpPr>
            <p:cNvPr id="95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689" y="4575899"/>
            <a:ext cx="3217470" cy="1948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4108" y="4575899"/>
            <a:ext cx="1673645" cy="22386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-22079" y="4066059"/>
            <a:ext cx="1482734" cy="28007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100" dirty="0">
                <a:latin typeface="Courier New" pitchFamily="49" charset="0"/>
                <a:cs typeface="Courier New" pitchFamily="49" charset="0"/>
              </a:rPr>
              <a:t>0 → 1   5.0</a:t>
            </a:r>
            <a:endParaRPr lang="sl-SI" sz="11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100" dirty="0">
                <a:latin typeface="Courier New" pitchFamily="49" charset="0"/>
                <a:cs typeface="Courier New" pitchFamily="49" charset="0"/>
              </a:rPr>
              <a:t>0 → 4   9.0</a:t>
            </a:r>
            <a:endParaRPr lang="sl-SI" sz="11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100" dirty="0">
                <a:latin typeface="Courier New" pitchFamily="49" charset="0"/>
                <a:cs typeface="Courier New" pitchFamily="49" charset="0"/>
              </a:rPr>
              <a:t>0 → 7   8.0</a:t>
            </a:r>
            <a:endParaRPr lang="sl-SI" sz="11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100" dirty="0">
                <a:latin typeface="Courier New" pitchFamily="49" charset="0"/>
                <a:cs typeface="Courier New" pitchFamily="49" charset="0"/>
              </a:rPr>
              <a:t>1 → 2  12.0</a:t>
            </a:r>
            <a:endParaRPr lang="sl-SI" sz="11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100" dirty="0">
                <a:latin typeface="Courier New" pitchFamily="49" charset="0"/>
                <a:cs typeface="Courier New" pitchFamily="49" charset="0"/>
              </a:rPr>
              <a:t>1 → 3  15.0</a:t>
            </a:r>
            <a:endParaRPr lang="sl-SI" sz="11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100" dirty="0">
                <a:latin typeface="Courier New" pitchFamily="49" charset="0"/>
                <a:cs typeface="Courier New" pitchFamily="49" charset="0"/>
              </a:rPr>
              <a:t>1 → 7   4.0</a:t>
            </a:r>
            <a:endParaRPr lang="sl-SI" sz="11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100" dirty="0">
                <a:latin typeface="Courier New" pitchFamily="49" charset="0"/>
                <a:cs typeface="Courier New" pitchFamily="49" charset="0"/>
              </a:rPr>
              <a:t>2 → 3   3.0</a:t>
            </a:r>
            <a:endParaRPr lang="sl-SI" sz="11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100" dirty="0">
                <a:latin typeface="Courier New" pitchFamily="49" charset="0"/>
                <a:cs typeface="Courier New" pitchFamily="49" charset="0"/>
              </a:rPr>
              <a:t>2 → 6  11.0</a:t>
            </a:r>
            <a:endParaRPr lang="sl-SI" sz="11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100" dirty="0">
                <a:latin typeface="Courier New" pitchFamily="49" charset="0"/>
                <a:cs typeface="Courier New" pitchFamily="49" charset="0"/>
              </a:rPr>
              <a:t>3 → 6   9.0</a:t>
            </a:r>
            <a:endParaRPr lang="sl-SI" sz="11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100" dirty="0">
                <a:latin typeface="Courier New" pitchFamily="49" charset="0"/>
                <a:cs typeface="Courier New" pitchFamily="49" charset="0"/>
              </a:rPr>
              <a:t>4 → 5   4.0</a:t>
            </a:r>
            <a:endParaRPr lang="sl-SI" sz="11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100" dirty="0">
                <a:latin typeface="Courier New" pitchFamily="49" charset="0"/>
                <a:cs typeface="Courier New" pitchFamily="49" charset="0"/>
              </a:rPr>
              <a:t>4 → 6  20.0</a:t>
            </a:r>
            <a:endParaRPr lang="sl-SI" sz="11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100" dirty="0">
                <a:latin typeface="Courier New" pitchFamily="49" charset="0"/>
                <a:cs typeface="Courier New" pitchFamily="49" charset="0"/>
              </a:rPr>
              <a:t>4 → 7   5.0</a:t>
            </a:r>
            <a:endParaRPr lang="sl-SI" sz="11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100" dirty="0">
                <a:latin typeface="Courier New" pitchFamily="49" charset="0"/>
                <a:cs typeface="Courier New" pitchFamily="49" charset="0"/>
              </a:rPr>
              <a:t>5 → 2   1.0</a:t>
            </a:r>
            <a:endParaRPr lang="sl-SI" sz="11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100" dirty="0">
                <a:latin typeface="Courier New" pitchFamily="49" charset="0"/>
                <a:cs typeface="Courier New" pitchFamily="49" charset="0"/>
              </a:rPr>
              <a:t>5 → 6  13.0</a:t>
            </a:r>
            <a:endParaRPr lang="sl-SI" sz="11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100" dirty="0">
                <a:latin typeface="Courier New" pitchFamily="49" charset="0"/>
                <a:cs typeface="Courier New" pitchFamily="49" charset="0"/>
              </a:rPr>
              <a:t>7 → 5   6.0</a:t>
            </a:r>
            <a:endParaRPr lang="sl-SI" sz="11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100" dirty="0">
                <a:latin typeface="Courier New" pitchFamily="49" charset="0"/>
                <a:cs typeface="Courier New" pitchFamily="49" charset="0"/>
              </a:rPr>
              <a:t>7 → 2  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7.0</a:t>
            </a:r>
            <a:endParaRPr lang="sl-SI" sz="1100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6" name="Straight Arrow Connector 5"/>
          <p:cNvCxnSpPr>
            <a:stCxn id="49" idx="0"/>
            <a:endCxn id="5141" idx="2"/>
          </p:cNvCxnSpPr>
          <p:nvPr/>
        </p:nvCxnSpPr>
        <p:spPr>
          <a:xfrm flipH="1" flipV="1">
            <a:off x="6909707" y="4564435"/>
            <a:ext cx="599983" cy="304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49" idx="0"/>
            <a:endCxn id="52" idx="2"/>
          </p:cNvCxnSpPr>
          <p:nvPr/>
        </p:nvCxnSpPr>
        <p:spPr>
          <a:xfrm flipV="1">
            <a:off x="7509690" y="4575899"/>
            <a:ext cx="752161" cy="2932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7054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148064" y="1916832"/>
            <a:ext cx="86409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l-SI" sz="1400" b="1" dirty="0" err="1" smtClean="0"/>
              <a:t>distTo</a:t>
            </a:r>
            <a:r>
              <a:rPr lang="sl-SI" sz="1400" b="1" dirty="0" smtClean="0"/>
              <a:t>[]</a:t>
            </a:r>
            <a:br>
              <a:rPr lang="sl-SI" sz="1400" b="1" dirty="0" smtClean="0"/>
            </a:br>
            <a:r>
              <a:rPr lang="sl-SI" sz="1400" b="1" dirty="0" err="1" smtClean="0"/>
              <a:t>edgeTo</a:t>
            </a:r>
            <a:r>
              <a:rPr lang="sl-SI" sz="1400" b="1" dirty="0" smtClean="0"/>
              <a:t>[]</a:t>
            </a:r>
            <a:endParaRPr lang="sl-SI" sz="14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38" t="48462" r="11305" b="14423"/>
          <a:stretch/>
        </p:blipFill>
        <p:spPr bwMode="auto">
          <a:xfrm>
            <a:off x="33164" y="1628800"/>
            <a:ext cx="9067786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Še kak zgled in primerjava z </a:t>
            </a:r>
            <a:r>
              <a:rPr lang="sl-SI" dirty="0" err="1" smtClean="0"/>
              <a:t>Dijkst</a:t>
            </a:r>
            <a:r>
              <a:rPr lang="sl-SI" dirty="0" smtClean="0"/>
              <a:t>. </a:t>
            </a:r>
            <a:r>
              <a:rPr lang="sl-SI" dirty="0"/>
              <a:t>a</a:t>
            </a:r>
            <a:r>
              <a:rPr lang="sl-SI" dirty="0" smtClean="0"/>
              <a:t>lg.</a:t>
            </a:r>
            <a:endParaRPr lang="sl-SI" dirty="0"/>
          </a:p>
        </p:txBody>
      </p:sp>
      <p:sp>
        <p:nvSpPr>
          <p:cNvPr id="7" name="Rectangle 6"/>
          <p:cNvSpPr/>
          <p:nvPr/>
        </p:nvSpPr>
        <p:spPr>
          <a:xfrm>
            <a:off x="6372200" y="2462445"/>
            <a:ext cx="2520280" cy="4056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Rectangle 7"/>
          <p:cNvSpPr/>
          <p:nvPr/>
        </p:nvSpPr>
        <p:spPr>
          <a:xfrm>
            <a:off x="6372200" y="2462445"/>
            <a:ext cx="2448272" cy="405626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tx1"/>
                </a:solidFill>
              </a:rPr>
              <a:t>Drevo </a:t>
            </a:r>
            <a:r>
              <a:rPr lang="sl-SI" dirty="0" err="1" smtClean="0">
                <a:solidFill>
                  <a:schemeClr val="tx1"/>
                </a:solidFill>
              </a:rPr>
              <a:t>najkr</a:t>
            </a:r>
            <a:r>
              <a:rPr lang="sl-SI" dirty="0" smtClean="0">
                <a:solidFill>
                  <a:schemeClr val="tx1"/>
                </a:solidFill>
              </a:rPr>
              <a:t>. poti</a:t>
            </a:r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5661248"/>
            <a:ext cx="56886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Vrstni red: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/>
              <a:t>Sosede (povezave) dodajamo v vrsto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/>
              <a:t>Sosede </a:t>
            </a:r>
            <a:r>
              <a:rPr lang="sl-SI" smtClean="0"/>
              <a:t>(povezave) dodajamo </a:t>
            </a:r>
            <a:r>
              <a:rPr lang="sl-SI" dirty="0" smtClean="0"/>
              <a:t>v sklad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5882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Kaj pa za ta graf?</a:t>
            </a:r>
            <a:br>
              <a:rPr lang="sl-SI" dirty="0" smtClean="0"/>
            </a:br>
            <a:r>
              <a:rPr lang="sl-SI" dirty="0" smtClean="0"/>
              <a:t>(začetek v A)</a:t>
            </a:r>
            <a:endParaRPr lang="sl-SI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71" t="36944" r="19534" b="25595"/>
          <a:stretch/>
        </p:blipFill>
        <p:spPr bwMode="auto">
          <a:xfrm>
            <a:off x="755576" y="1340768"/>
            <a:ext cx="5466670" cy="374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55576" y="5733256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Iz: </a:t>
            </a:r>
            <a:r>
              <a:rPr lang="sl-SI" dirty="0">
                <a:hlinkClick r:id="rId3"/>
              </a:rPr>
              <a:t>http://videolectures.net/mit6046jf05_demaine_lec18</a:t>
            </a:r>
            <a:r>
              <a:rPr lang="sl-SI" dirty="0" smtClean="0">
                <a:hlinkClick r:id="rId3"/>
              </a:rPr>
              <a:t>/</a:t>
            </a:r>
            <a:r>
              <a:rPr lang="sl-SI" dirty="0" smtClean="0"/>
              <a:t> </a:t>
            </a:r>
            <a:endParaRPr lang="sl-SI" dirty="0"/>
          </a:p>
        </p:txBody>
      </p:sp>
      <p:grpSp>
        <p:nvGrpSpPr>
          <p:cNvPr id="18" name="Group 17"/>
          <p:cNvGrpSpPr/>
          <p:nvPr/>
        </p:nvGrpSpPr>
        <p:grpSpPr>
          <a:xfrm>
            <a:off x="2987824" y="1412776"/>
            <a:ext cx="3816424" cy="2160240"/>
            <a:chOff x="2987824" y="1412776"/>
            <a:chExt cx="3816424" cy="2160240"/>
          </a:xfrm>
        </p:grpSpPr>
        <p:cxnSp>
          <p:nvCxnSpPr>
            <p:cNvPr id="8" name="Straight Arrow Connector 7"/>
            <p:cNvCxnSpPr/>
            <p:nvPr/>
          </p:nvCxnSpPr>
          <p:spPr>
            <a:xfrm flipH="1">
              <a:off x="4211960" y="1412776"/>
              <a:ext cx="2592288" cy="7920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>
              <a:off x="4067944" y="1412776"/>
              <a:ext cx="2736304" cy="144016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H="1">
              <a:off x="4788024" y="1412776"/>
              <a:ext cx="2016224" cy="2016224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H="1">
              <a:off x="3779912" y="1412776"/>
              <a:ext cx="3024336" cy="216024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flipH="1">
              <a:off x="2987824" y="1412776"/>
              <a:ext cx="3816424" cy="144016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/>
          <p:cNvSpPr txBox="1"/>
          <p:nvPr/>
        </p:nvSpPr>
        <p:spPr>
          <a:xfrm>
            <a:off x="6837514" y="1124744"/>
            <a:ext cx="151216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Vrstni red jemanja povezav</a:t>
            </a:r>
          </a:p>
          <a:p>
            <a:endParaRPr lang="sl-SI" dirty="0" smtClean="0"/>
          </a:p>
          <a:p>
            <a:r>
              <a:rPr lang="sl-SI" dirty="0" smtClean="0"/>
              <a:t>-------------</a:t>
            </a:r>
          </a:p>
          <a:p>
            <a:endParaRPr lang="sl-SI" dirty="0"/>
          </a:p>
          <a:p>
            <a:r>
              <a:rPr lang="sl-SI" dirty="0" smtClean="0"/>
              <a:t>Ali bi lahko vmes spremenili vrstni red?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70141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bi naredil </a:t>
            </a:r>
            <a:r>
              <a:rPr lang="sl-SI" dirty="0" err="1" smtClean="0"/>
              <a:t>Dij</a:t>
            </a:r>
            <a:r>
              <a:rPr lang="sl-SI" dirty="0" smtClean="0"/>
              <a:t>. alg.?</a:t>
            </a:r>
            <a:endParaRPr lang="sl-SI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71" t="36944" r="19534" b="25595"/>
          <a:stretch/>
        </p:blipFill>
        <p:spPr bwMode="auto">
          <a:xfrm>
            <a:off x="1915896" y="2041635"/>
            <a:ext cx="5312207" cy="3643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012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Kaj pa tukaj?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5940152" y="1996758"/>
            <a:ext cx="252028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Imamo negativen cikel!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Kateri?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Ali so vsa vozlišča dosegljiva iz s?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Je "nujno" vzeti ta negativni cikel?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Ali je vsak cikel, ki vsebuje povezavo -20, negativen?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…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1284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Problem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64704"/>
          </a:xfrm>
        </p:spPr>
        <p:txBody>
          <a:bodyPr/>
          <a:lstStyle/>
          <a:p>
            <a:r>
              <a:rPr lang="sl-SI" dirty="0" smtClean="0"/>
              <a:t>Dano je omrežje</a:t>
            </a:r>
            <a:endParaRPr lang="sl-SI" dirty="0"/>
          </a:p>
        </p:txBody>
      </p:sp>
      <p:grpSp>
        <p:nvGrpSpPr>
          <p:cNvPr id="4" name="Group 3"/>
          <p:cNvGrpSpPr/>
          <p:nvPr/>
        </p:nvGrpSpPr>
        <p:grpSpPr>
          <a:xfrm>
            <a:off x="1937841" y="2256015"/>
            <a:ext cx="5834434" cy="3170039"/>
            <a:chOff x="392907" y="2321719"/>
            <a:chExt cx="5834434" cy="3170039"/>
          </a:xfrm>
        </p:grpSpPr>
        <p:cxnSp>
          <p:nvCxnSpPr>
            <p:cNvPr id="5" name="Straight Arrow Connector 4"/>
            <p:cNvCxnSpPr>
              <a:stCxn id="11" idx="6"/>
              <a:endCxn id="15" idx="2"/>
            </p:cNvCxnSpPr>
            <p:nvPr/>
          </p:nvCxnSpPr>
          <p:spPr>
            <a:xfrm>
              <a:off x="2821782" y="3692426"/>
              <a:ext cx="1302618" cy="26789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>
              <a:stCxn id="15" idx="7"/>
              <a:endCxn id="13" idx="3"/>
            </p:cNvCxnSpPr>
            <p:nvPr/>
          </p:nvCxnSpPr>
          <p:spPr>
            <a:xfrm flipV="1">
              <a:off x="4429279" y="2626598"/>
              <a:ext cx="373624" cy="96633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>
              <a:stCxn id="12" idx="5"/>
              <a:endCxn id="15" idx="1"/>
            </p:cNvCxnSpPr>
            <p:nvPr/>
          </p:nvCxnSpPr>
          <p:spPr>
            <a:xfrm>
              <a:off x="2756078" y="2626598"/>
              <a:ext cx="1420631" cy="96633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>
              <a:stCxn id="12" idx="6"/>
              <a:endCxn id="13" idx="2"/>
            </p:cNvCxnSpPr>
            <p:nvPr/>
          </p:nvCxnSpPr>
          <p:spPr>
            <a:xfrm>
              <a:off x="2808387" y="2500313"/>
              <a:ext cx="194220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" name="Oval 19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5079" bIns="0" anchor="ctr"/>
            <a:lstStyle/>
            <a:p>
              <a:pPr marL="4465" algn="ctr"/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10" name="Oval 20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5079" bIns="0" anchor="ctr"/>
            <a:lstStyle/>
            <a:p>
              <a:pPr marL="4465" algn="ctr"/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11" name="Oval 21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5079" bIns="0" anchor="ctr"/>
            <a:lstStyle/>
            <a:p>
              <a:pPr marL="4465" algn="ctr"/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12" name="Oval 22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5079" bIns="0" anchor="ctr"/>
            <a:lstStyle/>
            <a:p>
              <a:pPr marL="4465" algn="ctr"/>
              <a:r>
                <a:rPr lang="en-US" sz="1300" dirty="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13" name="Oval 23"/>
            <p:cNvSpPr>
              <a:spLocks/>
            </p:cNvSpPr>
            <p:nvPr/>
          </p:nvSpPr>
          <p:spPr bwMode="auto">
            <a:xfrm>
              <a:off x="4750594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5079" bIns="0" anchor="ctr"/>
            <a:lstStyle/>
            <a:p>
              <a:pPr marL="4465" algn="ctr"/>
              <a:r>
                <a:rPr lang="en-US" sz="1300" dirty="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14" name="Oval 24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5079" bIns="0" anchor="ctr"/>
            <a:lstStyle/>
            <a:p>
              <a:pPr marL="4465" algn="ctr"/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15" name="Oval 25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5079" bIns="0" anchor="ctr"/>
            <a:lstStyle/>
            <a:p>
              <a:pPr marL="4465" algn="ctr"/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16" name="Oval 26"/>
            <p:cNvSpPr>
              <a:spLocks/>
            </p:cNvSpPr>
            <p:nvPr/>
          </p:nvSpPr>
          <p:spPr bwMode="auto">
            <a:xfrm>
              <a:off x="5870153" y="51122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5079" bIns="0" anchor="ctr"/>
            <a:lstStyle/>
            <a:p>
              <a:pPr marL="4465" algn="ctr"/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17" name="Rectangle 27"/>
            <p:cNvSpPr>
              <a:spLocks/>
            </p:cNvSpPr>
            <p:nvPr/>
          </p:nvSpPr>
          <p:spPr bwMode="auto">
            <a:xfrm>
              <a:off x="392907" y="3053953"/>
              <a:ext cx="175046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rgbClr val="000000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/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18" name="Oval 33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cap="flat">
                  <a:solidFill>
                    <a:srgbClr val="000000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/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19" name="Oval 38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cap="flat">
                  <a:solidFill>
                    <a:srgbClr val="000000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/>
              <a:r>
                <a:rPr lang="sl-SI" sz="1300" dirty="0" smtClean="0">
                  <a:ea typeface="Lucida Sans" charset="0"/>
                  <a:cs typeface="Lucida Sans" charset="0"/>
                </a:rPr>
                <a:t>-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3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0" name="Oval 39"/>
            <p:cNvSpPr>
              <a:spLocks/>
            </p:cNvSpPr>
            <p:nvPr/>
          </p:nvSpPr>
          <p:spPr bwMode="auto">
            <a:xfrm>
              <a:off x="3241477" y="2973586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cap="flat">
                  <a:solidFill>
                    <a:srgbClr val="000000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/>
              <a:r>
                <a:rPr lang="en-US" sz="1300">
                  <a:ea typeface="Lucida Sans" charset="0"/>
                  <a:cs typeface="Lucida Sans" charset="0"/>
                </a:rPr>
                <a:t>12</a:t>
              </a:r>
            </a:p>
          </p:txBody>
        </p:sp>
        <p:sp>
          <p:nvSpPr>
            <p:cNvPr id="21" name="Oval 37"/>
            <p:cNvSpPr>
              <a:spLocks/>
            </p:cNvSpPr>
            <p:nvPr/>
          </p:nvSpPr>
          <p:spPr bwMode="auto">
            <a:xfrm>
              <a:off x="3557365" y="2385342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cap="flat">
                  <a:solidFill>
                    <a:srgbClr val="000000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/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cxnSp>
          <p:nvCxnSpPr>
            <p:cNvPr id="22" name="Straight Arrow Connector 21"/>
            <p:cNvCxnSpPr>
              <a:stCxn id="13" idx="5"/>
              <a:endCxn id="16" idx="0"/>
            </p:cNvCxnSpPr>
            <p:nvPr/>
          </p:nvCxnSpPr>
          <p:spPr>
            <a:xfrm>
              <a:off x="5055473" y="2626598"/>
              <a:ext cx="993274" cy="248564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Oval 43"/>
            <p:cNvSpPr>
              <a:spLocks/>
            </p:cNvSpPr>
            <p:nvPr/>
          </p:nvSpPr>
          <p:spPr bwMode="auto">
            <a:xfrm>
              <a:off x="5232797" y="3527227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cap="flat">
                  <a:solidFill>
                    <a:srgbClr val="000000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/>
              <a:r>
                <a:rPr lang="en-US" sz="1300">
                  <a:ea typeface="Lucida Sans" charset="0"/>
                  <a:cs typeface="Lucida Sans" charset="0"/>
                </a:rPr>
                <a:t>9</a:t>
              </a:r>
            </a:p>
          </p:txBody>
        </p:sp>
        <p:cxnSp>
          <p:nvCxnSpPr>
            <p:cNvPr id="24" name="Straight Arrow Connector 23"/>
            <p:cNvCxnSpPr>
              <a:stCxn id="15" idx="5"/>
              <a:endCxn id="16" idx="1"/>
            </p:cNvCxnSpPr>
            <p:nvPr/>
          </p:nvCxnSpPr>
          <p:spPr>
            <a:xfrm>
              <a:off x="4429279" y="3845500"/>
              <a:ext cx="1493183" cy="131905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Oval 42"/>
            <p:cNvSpPr>
              <a:spLocks/>
            </p:cNvSpPr>
            <p:nvPr/>
          </p:nvSpPr>
          <p:spPr bwMode="auto">
            <a:xfrm>
              <a:off x="4732734" y="4161234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cap="flat">
                  <a:solidFill>
                    <a:srgbClr val="000000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/>
              <a:r>
                <a:rPr lang="en-US" sz="1300">
                  <a:ea typeface="Lucida Sans" charset="0"/>
                  <a:cs typeface="Lucida Sans" charset="0"/>
                </a:rPr>
                <a:t>11</a:t>
              </a:r>
            </a:p>
          </p:txBody>
        </p:sp>
        <p:cxnSp>
          <p:nvCxnSpPr>
            <p:cNvPr id="26" name="Straight Arrow Connector 25"/>
            <p:cNvCxnSpPr>
              <a:stCxn id="11" idx="5"/>
              <a:endCxn id="14" idx="1"/>
            </p:cNvCxnSpPr>
            <p:nvPr/>
          </p:nvCxnSpPr>
          <p:spPr>
            <a:xfrm>
              <a:off x="2769473" y="3818711"/>
              <a:ext cx="256422" cy="691744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Oval 28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cap="flat">
                  <a:solidFill>
                    <a:srgbClr val="000000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/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cxnSp>
          <p:nvCxnSpPr>
            <p:cNvPr id="28" name="Straight Arrow Connector 27"/>
            <p:cNvCxnSpPr>
              <a:stCxn id="14" idx="7"/>
              <a:endCxn id="15" idx="3"/>
            </p:cNvCxnSpPr>
            <p:nvPr/>
          </p:nvCxnSpPr>
          <p:spPr>
            <a:xfrm flipV="1">
              <a:off x="3278465" y="3845500"/>
              <a:ext cx="898244" cy="66495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Oval 34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cap="flat">
                  <a:solidFill>
                    <a:srgbClr val="000000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/>
              <a:r>
                <a:rPr lang="sl-SI" sz="1300" dirty="0" smtClean="0">
                  <a:ea typeface="Lucida Sans" charset="0"/>
                  <a:cs typeface="Lucida Sans" charset="0"/>
                </a:rPr>
                <a:t>-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1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30" name="Straight Arrow Connector 29"/>
            <p:cNvCxnSpPr>
              <a:stCxn id="14" idx="5"/>
              <a:endCxn id="16" idx="2"/>
            </p:cNvCxnSpPr>
            <p:nvPr/>
          </p:nvCxnSpPr>
          <p:spPr>
            <a:xfrm>
              <a:off x="3278465" y="4763025"/>
              <a:ext cx="2591688" cy="52781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Oval 41"/>
            <p:cNvSpPr>
              <a:spLocks/>
            </p:cNvSpPr>
            <p:nvPr/>
          </p:nvSpPr>
          <p:spPr bwMode="auto">
            <a:xfrm>
              <a:off x="4086044" y="4840181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cap="flat">
                  <a:solidFill>
                    <a:srgbClr val="000000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/>
              <a:r>
                <a:rPr lang="en-US" sz="1300">
                  <a:ea typeface="Lucida Sans" charset="0"/>
                  <a:cs typeface="Lucida Sans" charset="0"/>
                </a:rPr>
                <a:t>13</a:t>
              </a:r>
            </a:p>
          </p:txBody>
        </p:sp>
        <p:cxnSp>
          <p:nvCxnSpPr>
            <p:cNvPr id="32" name="Straight Arrow Connector 31"/>
            <p:cNvCxnSpPr>
              <a:stCxn id="10" idx="5"/>
              <a:endCxn id="16" idx="3"/>
            </p:cNvCxnSpPr>
            <p:nvPr/>
          </p:nvCxnSpPr>
          <p:spPr>
            <a:xfrm flipV="1">
              <a:off x="1001394" y="5417125"/>
              <a:ext cx="4921068" cy="17859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Oval 40"/>
            <p:cNvSpPr>
              <a:spLocks/>
            </p:cNvSpPr>
            <p:nvPr/>
          </p:nvSpPr>
          <p:spPr bwMode="auto">
            <a:xfrm>
              <a:off x="3187898" y="5232797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cap="flat">
                  <a:solidFill>
                    <a:srgbClr val="000000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/>
              <a:r>
                <a:rPr lang="en-US" sz="1300">
                  <a:ea typeface="Lucida Sans" charset="0"/>
                  <a:cs typeface="Lucida Sans" charset="0"/>
                </a:rPr>
                <a:t>20</a:t>
              </a:r>
            </a:p>
          </p:txBody>
        </p:sp>
        <p:cxnSp>
          <p:nvCxnSpPr>
            <p:cNvPr id="34" name="Straight Arrow Connector 33"/>
            <p:cNvCxnSpPr>
              <a:stCxn id="10" idx="6"/>
              <a:endCxn id="14" idx="2"/>
            </p:cNvCxnSpPr>
            <p:nvPr/>
          </p:nvCxnSpPr>
          <p:spPr>
            <a:xfrm flipV="1">
              <a:off x="1053703" y="4636740"/>
              <a:ext cx="1919883" cy="671959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Oval 31"/>
            <p:cNvSpPr>
              <a:spLocks/>
            </p:cNvSpPr>
            <p:nvPr/>
          </p:nvSpPr>
          <p:spPr bwMode="auto">
            <a:xfrm>
              <a:off x="2002131" y="481533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cap="flat">
                  <a:solidFill>
                    <a:srgbClr val="000000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/>
              <a:r>
                <a:rPr lang="sl-SI" sz="1300" dirty="0" smtClean="0">
                  <a:ea typeface="Lucida Sans" charset="0"/>
                  <a:cs typeface="Lucida Sans" charset="0"/>
                </a:rPr>
                <a:t>-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36" name="Straight Arrow Connector 35"/>
            <p:cNvCxnSpPr>
              <a:stCxn id="10" idx="7"/>
              <a:endCxn id="11" idx="3"/>
            </p:cNvCxnSpPr>
            <p:nvPr/>
          </p:nvCxnSpPr>
          <p:spPr>
            <a:xfrm flipV="1">
              <a:off x="1001394" y="3818711"/>
              <a:ext cx="1515509" cy="1363703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7" name="Oval 32"/>
            <p:cNvSpPr>
              <a:spLocks/>
            </p:cNvSpPr>
            <p:nvPr/>
          </p:nvSpPr>
          <p:spPr bwMode="auto">
            <a:xfrm>
              <a:off x="1616372" y="4363727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cap="flat">
                  <a:solidFill>
                    <a:srgbClr val="000000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/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cxnSp>
          <p:nvCxnSpPr>
            <p:cNvPr id="38" name="Straight Arrow Connector 37"/>
            <p:cNvCxnSpPr>
              <a:stCxn id="9" idx="4"/>
              <a:endCxn id="10" idx="0"/>
            </p:cNvCxnSpPr>
            <p:nvPr/>
          </p:nvCxnSpPr>
          <p:spPr>
            <a:xfrm>
              <a:off x="875109" y="3384352"/>
              <a:ext cx="0" cy="1745753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Oval 29"/>
            <p:cNvSpPr>
              <a:spLocks/>
            </p:cNvSpPr>
            <p:nvPr/>
          </p:nvSpPr>
          <p:spPr bwMode="auto">
            <a:xfrm>
              <a:off x="662701" y="4040788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cap="flat">
                  <a:solidFill>
                    <a:srgbClr val="000000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/>
              <a:r>
                <a:rPr lang="en-US" sz="1300">
                  <a:ea typeface="Lucida Sans" charset="0"/>
                  <a:cs typeface="Lucida Sans" charset="0"/>
                </a:rPr>
                <a:t>9</a:t>
              </a:r>
            </a:p>
          </p:txBody>
        </p:sp>
        <p:cxnSp>
          <p:nvCxnSpPr>
            <p:cNvPr id="40" name="Straight Arrow Connector 39"/>
            <p:cNvCxnSpPr>
              <a:stCxn id="9" idx="5"/>
              <a:endCxn id="11" idx="2"/>
            </p:cNvCxnSpPr>
            <p:nvPr/>
          </p:nvCxnSpPr>
          <p:spPr>
            <a:xfrm>
              <a:off x="1001394" y="3332043"/>
              <a:ext cx="1463200" cy="360383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Oval 30"/>
            <p:cNvSpPr>
              <a:spLocks/>
            </p:cNvSpPr>
            <p:nvPr/>
          </p:nvSpPr>
          <p:spPr bwMode="auto">
            <a:xfrm>
              <a:off x="1616273" y="3397746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cap="flat">
                  <a:solidFill>
                    <a:srgbClr val="000000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/>
              <a:r>
                <a:rPr lang="sl-SI" sz="1300" dirty="0" smtClean="0">
                  <a:ea typeface="Lucida Sans" charset="0"/>
                  <a:cs typeface="Lucida Sans" charset="0"/>
                </a:rPr>
                <a:t>-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8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2" name="Straight Arrow Connector 41"/>
            <p:cNvCxnSpPr>
              <a:stCxn id="9" idx="7"/>
              <a:endCxn id="12" idx="3"/>
            </p:cNvCxnSpPr>
            <p:nvPr/>
          </p:nvCxnSpPr>
          <p:spPr>
            <a:xfrm flipV="1">
              <a:off x="1001394" y="2626598"/>
              <a:ext cx="1502114" cy="45287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Oval 35"/>
            <p:cNvSpPr>
              <a:spLocks/>
            </p:cNvSpPr>
            <p:nvPr/>
          </p:nvSpPr>
          <p:spPr bwMode="auto">
            <a:xfrm>
              <a:off x="1570958" y="2714625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cap="flat">
                  <a:solidFill>
                    <a:srgbClr val="000000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/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cxnSp>
          <p:nvCxnSpPr>
            <p:cNvPr id="44" name="Straight Arrow Connector 43"/>
            <p:cNvCxnSpPr>
              <a:stCxn id="12" idx="4"/>
              <a:endCxn id="11" idx="0"/>
            </p:cNvCxnSpPr>
            <p:nvPr/>
          </p:nvCxnSpPr>
          <p:spPr>
            <a:xfrm>
              <a:off x="2629793" y="2678907"/>
              <a:ext cx="13395" cy="83492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Oval 36"/>
            <p:cNvSpPr>
              <a:spLocks/>
            </p:cNvSpPr>
            <p:nvPr/>
          </p:nvSpPr>
          <p:spPr bwMode="auto">
            <a:xfrm>
              <a:off x="2462922" y="293147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cap="flat">
                  <a:solidFill>
                    <a:srgbClr val="000000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/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</p:grpSp>
      <p:sp>
        <p:nvSpPr>
          <p:cNvPr id="46" name="Content Placeholder 2"/>
          <p:cNvSpPr txBox="1">
            <a:spLocks/>
          </p:cNvSpPr>
          <p:nvPr/>
        </p:nvSpPr>
        <p:spPr>
          <a:xfrm>
            <a:off x="251916" y="5589240"/>
            <a:ext cx="8229600" cy="96470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dirty="0" smtClean="0"/>
              <a:t>Iščemo graf najkrajših poti iz točke s do vseh ostalih vozlišč. Ali lahko uporabimo </a:t>
            </a:r>
            <a:r>
              <a:rPr lang="sl-SI" dirty="0" err="1" smtClean="0"/>
              <a:t>Dijkstrin</a:t>
            </a:r>
            <a:r>
              <a:rPr lang="sl-SI" dirty="0" smtClean="0"/>
              <a:t> algoritem?</a:t>
            </a:r>
          </a:p>
        </p:txBody>
      </p:sp>
    </p:spTree>
    <p:extLst>
      <p:ext uri="{BB962C8B-B14F-4D97-AF65-F5344CB8AC3E}">
        <p14:creationId xmlns:p14="http://schemas.microsoft.com/office/powerpoint/2010/main" val="1018203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Prvi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0	-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∞	-</a:t>
            </a:r>
          </a:p>
          <a:p>
            <a:r>
              <a:rPr lang="sl-SI" dirty="0" smtClean="0"/>
              <a:t>2</a:t>
            </a:r>
            <a:r>
              <a:rPr lang="sl-SI" dirty="0"/>
              <a:t>	∞	-</a:t>
            </a:r>
          </a:p>
          <a:p>
            <a:r>
              <a:rPr lang="sl-SI" dirty="0" smtClean="0"/>
              <a:t>3</a:t>
            </a:r>
            <a:r>
              <a:rPr lang="sl-SI" dirty="0"/>
              <a:t>	∞	-</a:t>
            </a:r>
          </a:p>
          <a:p>
            <a:r>
              <a:rPr lang="sl-SI" dirty="0" smtClean="0"/>
              <a:t>4</a:t>
            </a:r>
            <a:r>
              <a:rPr lang="sl-SI" dirty="0"/>
              <a:t>	∞	-</a:t>
            </a:r>
          </a:p>
          <a:p>
            <a:r>
              <a:rPr lang="sl-SI" dirty="0" smtClean="0"/>
              <a:t>5</a:t>
            </a:r>
            <a:r>
              <a:rPr lang="sl-SI" dirty="0"/>
              <a:t>	∞	-</a:t>
            </a:r>
          </a:p>
          <a:p>
            <a:r>
              <a:rPr lang="sl-SI" dirty="0" smtClean="0"/>
              <a:t>6</a:t>
            </a:r>
            <a:r>
              <a:rPr lang="sl-SI" dirty="0"/>
              <a:t>	∞	</a:t>
            </a:r>
            <a:r>
              <a:rPr lang="sl-SI" dirty="0" smtClean="0"/>
              <a:t>-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5386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Prvi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 smtClean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0	-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∞	-</a:t>
            </a:r>
          </a:p>
          <a:p>
            <a:r>
              <a:rPr lang="sl-SI" dirty="0" smtClean="0"/>
              <a:t>2</a:t>
            </a:r>
            <a:r>
              <a:rPr lang="sl-SI" dirty="0"/>
              <a:t>	∞	-</a:t>
            </a:r>
          </a:p>
          <a:p>
            <a:r>
              <a:rPr lang="sl-SI" dirty="0" smtClean="0"/>
              <a:t>3</a:t>
            </a:r>
            <a:r>
              <a:rPr lang="sl-SI" dirty="0"/>
              <a:t>	∞	-</a:t>
            </a:r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∞	-</a:t>
            </a:r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8</a:t>
            </a:r>
            <a:r>
              <a:rPr lang="sl-SI" dirty="0"/>
              <a:t>	0</a:t>
            </a:r>
          </a:p>
        </p:txBody>
      </p:sp>
    </p:spTree>
    <p:extLst>
      <p:ext uri="{BB962C8B-B14F-4D97-AF65-F5344CB8AC3E}">
        <p14:creationId xmlns:p14="http://schemas.microsoft.com/office/powerpoint/2010/main" val="329757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Prvi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 smtClean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6 - 2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0	-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∞	-</a:t>
            </a:r>
          </a:p>
          <a:p>
            <a:r>
              <a:rPr lang="sl-SI" dirty="0" smtClean="0"/>
              <a:t>2</a:t>
            </a:r>
            <a:r>
              <a:rPr lang="sl-SI" dirty="0"/>
              <a:t>	∞	-</a:t>
            </a:r>
          </a:p>
          <a:p>
            <a:r>
              <a:rPr lang="sl-SI" dirty="0" smtClean="0"/>
              <a:t>3</a:t>
            </a:r>
            <a:r>
              <a:rPr lang="sl-SI" dirty="0"/>
              <a:t>	∞	-</a:t>
            </a:r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∞	-</a:t>
            </a:r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8</a:t>
            </a:r>
            <a:r>
              <a:rPr lang="sl-SI" dirty="0"/>
              <a:t>	0</a:t>
            </a:r>
          </a:p>
        </p:txBody>
      </p:sp>
    </p:spTree>
    <p:extLst>
      <p:ext uri="{BB962C8B-B14F-4D97-AF65-F5344CB8AC3E}">
        <p14:creationId xmlns:p14="http://schemas.microsoft.com/office/powerpoint/2010/main" val="385340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Prvi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 smtClean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0	-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∞	-</a:t>
            </a:r>
          </a:p>
          <a:p>
            <a:r>
              <a:rPr lang="sl-SI" dirty="0" smtClean="0"/>
              <a:t>2</a:t>
            </a:r>
            <a:r>
              <a:rPr lang="sl-SI" dirty="0"/>
              <a:t>	∞	-</a:t>
            </a:r>
          </a:p>
          <a:p>
            <a:r>
              <a:rPr lang="sl-SI" dirty="0" smtClean="0"/>
              <a:t>3</a:t>
            </a:r>
            <a:r>
              <a:rPr lang="sl-SI" dirty="0"/>
              <a:t>	∞	-</a:t>
            </a:r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1050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Prvi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 smtClean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0	-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∞	-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∞	-</a:t>
            </a:r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9881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Prvi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 smtClean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r>
              <a:rPr lang="sl-SI" dirty="0">
                <a:sym typeface="Wingdings 2"/>
              </a:rPr>
              <a:t>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0	-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∞	-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∞	-</a:t>
            </a:r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7194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Drugi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 smtClean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0	-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∞	-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∞	-</a:t>
            </a:r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2899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Drugi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  <a:r>
              <a:rPr lang="sl-SI" dirty="0">
                <a:sym typeface="Wingdings 2"/>
              </a:rPr>
              <a:t></a:t>
            </a:r>
            <a:r>
              <a:rPr lang="sl-SI" dirty="0" smtClean="0"/>
              <a:t>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0	-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-13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10</a:t>
            </a:r>
            <a:r>
              <a:rPr lang="sl-SI" dirty="0"/>
              <a:t>	</a:t>
            </a:r>
            <a:r>
              <a:rPr lang="sl-SI" dirty="0" smtClean="0"/>
              <a:t>2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03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Drugi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  <a:r>
              <a:rPr lang="sl-SI" dirty="0">
                <a:sym typeface="Wingdings 2"/>
              </a:rPr>
              <a:t></a:t>
            </a:r>
            <a:r>
              <a:rPr lang="sl-SI" dirty="0" smtClean="0"/>
              <a:t>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0	-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-13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10</a:t>
            </a:r>
            <a:r>
              <a:rPr lang="sl-SI" dirty="0"/>
              <a:t>	</a:t>
            </a:r>
            <a:r>
              <a:rPr lang="sl-SI" dirty="0" smtClean="0"/>
              <a:t>2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3114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Drugi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  <a:r>
              <a:rPr lang="sl-SI" dirty="0">
                <a:sym typeface="Wingdings 2"/>
              </a:rPr>
              <a:t></a:t>
            </a:r>
            <a:r>
              <a:rPr lang="sl-SI" dirty="0" smtClean="0"/>
              <a:t>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r>
              <a:rPr lang="sl-SI" dirty="0">
                <a:sym typeface="Wingdings 2"/>
              </a:rPr>
              <a:t>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0	-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-13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10</a:t>
            </a:r>
            <a:r>
              <a:rPr lang="sl-SI" dirty="0"/>
              <a:t>	</a:t>
            </a:r>
            <a:r>
              <a:rPr lang="sl-SI" dirty="0" smtClean="0"/>
              <a:t>2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4979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Bellman</a:t>
            </a:r>
            <a:r>
              <a:rPr lang="sl-SI" dirty="0" smtClean="0"/>
              <a:t> Ford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Izhajamo iz splošnega algoritma</a:t>
            </a:r>
          </a:p>
          <a:p>
            <a:r>
              <a:rPr lang="sl-SI" dirty="0"/>
              <a:t>Nastavimo </a:t>
            </a:r>
          </a:p>
          <a:p>
            <a:pPr lvl="1"/>
            <a:r>
              <a:rPr lang="sl-SI" dirty="0" err="1" smtClean="0">
                <a:sym typeface="Courier New Bold" charset="0"/>
              </a:rPr>
              <a:t>distTo</a:t>
            </a:r>
            <a:r>
              <a:rPr lang="en-US" dirty="0" smtClean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</a:t>
            </a:r>
            <a:r>
              <a:rPr lang="sl-SI" dirty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s</a:t>
            </a:r>
            <a:r>
              <a:rPr lang="en-US" dirty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]</a:t>
            </a:r>
            <a:r>
              <a:rPr lang="sl-SI" dirty="0"/>
              <a:t> = 0</a:t>
            </a:r>
          </a:p>
          <a:p>
            <a:pPr lvl="1"/>
            <a:r>
              <a:rPr lang="sl-SI" dirty="0" err="1" smtClean="0">
                <a:sym typeface="Courier New Bold" charset="0"/>
              </a:rPr>
              <a:t>distTo</a:t>
            </a:r>
            <a:r>
              <a:rPr lang="en-US" dirty="0" smtClean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[v</a:t>
            </a:r>
            <a:r>
              <a:rPr lang="en-US" dirty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]</a:t>
            </a:r>
            <a:r>
              <a:rPr lang="sl-SI" dirty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= </a:t>
            </a:r>
            <a:r>
              <a:rPr lang="sl-SI" dirty="0">
                <a:ea typeface="Courier New Bold" charset="0"/>
                <a:cs typeface="Courier New Bold" charset="0"/>
                <a:sym typeface="Courier New Bold" charset="0"/>
              </a:rPr>
              <a:t>∞ za v ≠ s</a:t>
            </a:r>
          </a:p>
          <a:p>
            <a:r>
              <a:rPr lang="sl-SI" dirty="0">
                <a:sym typeface="Courier New Bold" charset="0"/>
              </a:rPr>
              <a:t>Dokler ni "vse v redu" (ni izpolnjeno pravilo optimalnosti)</a:t>
            </a:r>
          </a:p>
          <a:p>
            <a:pPr lvl="1"/>
            <a:r>
              <a:rPr lang="sl-SI" dirty="0">
                <a:sym typeface="Courier New Bold" charset="0"/>
              </a:rPr>
              <a:t>"popravi" ustrezne vrednosti</a:t>
            </a:r>
            <a:endParaRPr lang="sl-SI" dirty="0"/>
          </a:p>
          <a:p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8383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Tretji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0	-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-13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10</a:t>
            </a:r>
            <a:r>
              <a:rPr lang="sl-SI" dirty="0"/>
              <a:t>	</a:t>
            </a:r>
            <a:r>
              <a:rPr lang="sl-SI" dirty="0" smtClean="0"/>
              <a:t>2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7741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Tretji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>
                <a:solidFill>
                  <a:srgbClr val="FF0000"/>
                </a:solidFill>
              </a:rPr>
              <a:t>1 – 0</a:t>
            </a:r>
            <a:r>
              <a:rPr lang="sl-SI" dirty="0" smtClean="0"/>
              <a:t>, 1 – 3, 1 – 6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</a:t>
            </a:r>
            <a:r>
              <a:rPr lang="sl-SI" b="1" dirty="0" smtClean="0">
                <a:solidFill>
                  <a:srgbClr val="FF0000"/>
                </a:solidFill>
              </a:rPr>
              <a:t>-8</a:t>
            </a:r>
            <a:r>
              <a:rPr lang="sl-SI" dirty="0" smtClean="0"/>
              <a:t>	</a:t>
            </a:r>
            <a:r>
              <a:rPr lang="sl-SI" dirty="0" smtClean="0">
                <a:solidFill>
                  <a:srgbClr val="FF0000"/>
                </a:solidFill>
              </a:rPr>
              <a:t>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-13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10</a:t>
            </a:r>
            <a:r>
              <a:rPr lang="sl-SI" dirty="0"/>
              <a:t>	</a:t>
            </a:r>
            <a:r>
              <a:rPr lang="sl-SI" dirty="0" smtClean="0"/>
              <a:t>2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1537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Tretji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</a:t>
            </a:r>
            <a:r>
              <a:rPr lang="sl-SI" dirty="0" smtClean="0">
                <a:solidFill>
                  <a:srgbClr val="FF0000"/>
                </a:solidFill>
              </a:rPr>
              <a:t>, 1 – 3</a:t>
            </a:r>
            <a:r>
              <a:rPr lang="sl-SI" dirty="0" smtClean="0"/>
              <a:t>, 1 – 6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-8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-13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>
                <a:solidFill>
                  <a:srgbClr val="FF0000"/>
                </a:solidFill>
              </a:rPr>
              <a:t>2</a:t>
            </a:r>
            <a:r>
              <a:rPr lang="sl-SI" dirty="0"/>
              <a:t>	</a:t>
            </a:r>
            <a:r>
              <a:rPr lang="sl-SI" dirty="0" smtClean="0">
                <a:solidFill>
                  <a:srgbClr val="FF0000"/>
                </a:solidFill>
              </a:rPr>
              <a:t>1</a:t>
            </a:r>
            <a:endParaRPr lang="sl-SI" dirty="0">
              <a:solidFill>
                <a:srgbClr val="FF0000"/>
              </a:solidFill>
            </a:endParaRPr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0945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Tretji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</a:t>
            </a:r>
            <a:r>
              <a:rPr lang="sl-SI" dirty="0" smtClean="0">
                <a:solidFill>
                  <a:srgbClr val="00B050"/>
                </a:solidFill>
              </a:rPr>
              <a:t>, 1 – 6 </a:t>
            </a:r>
            <a:r>
              <a:rPr lang="sl-SI" dirty="0">
                <a:sym typeface="Wingdings 2"/>
              </a:rPr>
              <a:t></a:t>
            </a:r>
            <a:r>
              <a:rPr lang="sl-SI" dirty="0" smtClean="0"/>
              <a:t>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-8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-13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>
                <a:solidFill>
                  <a:srgbClr val="FF0000"/>
                </a:solidFill>
              </a:rPr>
              <a:t>2</a:t>
            </a:r>
            <a:r>
              <a:rPr lang="sl-SI" dirty="0"/>
              <a:t>	</a:t>
            </a:r>
            <a:r>
              <a:rPr lang="sl-SI" dirty="0" smtClean="0">
                <a:solidFill>
                  <a:srgbClr val="FF0000"/>
                </a:solidFill>
              </a:rPr>
              <a:t>1</a:t>
            </a:r>
            <a:endParaRPr lang="sl-SI" dirty="0">
              <a:solidFill>
                <a:srgbClr val="FF0000"/>
              </a:solidFill>
            </a:endParaRPr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>
                <a:solidFill>
                  <a:srgbClr val="00B050"/>
                </a:solidFill>
              </a:rPr>
              <a:t>7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9587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Tretji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  <a:r>
              <a:rPr lang="sl-SI" dirty="0">
                <a:sym typeface="Wingdings 2"/>
              </a:rPr>
              <a:t></a:t>
            </a:r>
            <a:r>
              <a:rPr lang="sl-SI" dirty="0" smtClean="0"/>
              <a:t>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>
                <a:solidFill>
                  <a:srgbClr val="FF0000"/>
                </a:solidFill>
              </a:rPr>
              <a:t>2 – 1</a:t>
            </a:r>
            <a:r>
              <a:rPr lang="sl-SI" dirty="0" smtClean="0"/>
              <a:t>, 2 – 3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-8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-13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1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4495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Tretji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  <a:r>
              <a:rPr lang="sl-SI" dirty="0">
                <a:sym typeface="Wingdings 2"/>
              </a:rPr>
              <a:t></a:t>
            </a:r>
            <a:r>
              <a:rPr lang="sl-SI" dirty="0" smtClean="0"/>
              <a:t>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-8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-13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1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6121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Tretji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  <a:r>
              <a:rPr lang="sl-SI" dirty="0">
                <a:sym typeface="Wingdings 2"/>
              </a:rPr>
              <a:t></a:t>
            </a:r>
            <a:r>
              <a:rPr lang="sl-SI" dirty="0" smtClean="0"/>
              <a:t>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r>
              <a:rPr lang="sl-SI" dirty="0">
                <a:sym typeface="Wingdings 2"/>
              </a:rPr>
              <a:t>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-8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-13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1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0101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Četrti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>
                <a:solidFill>
                  <a:srgbClr val="FF0000"/>
                </a:solidFill>
              </a:rPr>
              <a:t>0 – 4</a:t>
            </a:r>
            <a:r>
              <a:rPr lang="sl-SI" dirty="0" smtClean="0"/>
              <a:t>, 0 – 6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-8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-13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1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4455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Četrti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-8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-13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1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>
                <a:solidFill>
                  <a:srgbClr val="FF0000"/>
                </a:solidFill>
              </a:rPr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>
                <a:solidFill>
                  <a:srgbClr val="FF0000"/>
                </a:solidFill>
              </a:rPr>
              <a:t>0</a:t>
            </a:r>
            <a:r>
              <a:rPr lang="sl-SI" dirty="0"/>
              <a:t>	</a:t>
            </a:r>
            <a:r>
              <a:rPr lang="sl-SI" dirty="0" smtClean="0">
                <a:solidFill>
                  <a:srgbClr val="FF0000"/>
                </a:solidFill>
              </a:rPr>
              <a:t>0</a:t>
            </a:r>
            <a:endParaRPr lang="sl-S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254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Četrti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  <a:r>
              <a:rPr lang="sl-SI" dirty="0">
                <a:sym typeface="Wingdings 2"/>
              </a:rPr>
              <a:t></a:t>
            </a:r>
            <a:r>
              <a:rPr lang="sl-SI" dirty="0" smtClean="0"/>
              <a:t>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-8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-13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1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0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2338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R</a:t>
            </a:r>
            <a:r>
              <a:rPr lang="sl-SI" dirty="0" smtClean="0"/>
              <a:t>ezultat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" indent="0"/>
            <a:r>
              <a:rPr lang="sl-SI" dirty="0" smtClean="0"/>
              <a:t> Drevo najkrajših poti bomo predstavili z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>
                <a:solidFill>
                  <a:srgbClr val="004080"/>
                </a:solidFill>
              </a:rPr>
              <a:t> </a:t>
            </a:r>
            <a:r>
              <a:rPr lang="sl-SI" sz="2000" dirty="0" err="1" smtClean="0">
                <a:sym typeface="Courier New Bold" charset="0"/>
              </a:rPr>
              <a:t>distTo</a:t>
            </a:r>
            <a:r>
              <a:rPr lang="en-US" sz="2000" dirty="0" smtClean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[v]</a:t>
            </a:r>
            <a:r>
              <a:rPr lang="sl-SI" sz="2000" dirty="0" smtClean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: </a:t>
            </a:r>
            <a:r>
              <a:rPr lang="en-US" dirty="0" smtClean="0"/>
              <a:t> </a:t>
            </a:r>
            <a:r>
              <a:rPr lang="sl-SI" dirty="0" smtClean="0"/>
              <a:t>dolžina najkrajše poti od s do v</a:t>
            </a:r>
            <a:r>
              <a:rPr lang="en-US" dirty="0" smtClean="0"/>
              <a:t>.</a:t>
            </a:r>
            <a:endParaRPr lang="en-US" dirty="0"/>
          </a:p>
          <a:p>
            <a:pPr marL="379413" lvl="1"/>
            <a:r>
              <a:rPr lang="en-US" dirty="0">
                <a:solidFill>
                  <a:srgbClr val="004080"/>
                </a:solidFill>
              </a:rPr>
              <a:t> </a:t>
            </a:r>
            <a:r>
              <a:rPr lang="sl-SI" sz="2000" dirty="0" err="1" smtClean="0">
                <a:sym typeface="Courier New Bold" charset="0"/>
              </a:rPr>
              <a:t>edgeTo</a:t>
            </a:r>
            <a:r>
              <a:rPr lang="en-US" sz="2000" dirty="0" smtClean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[v</a:t>
            </a:r>
            <a:r>
              <a:rPr lang="en-US" sz="2000" dirty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]</a:t>
            </a:r>
            <a:r>
              <a:rPr lang="en-US" dirty="0"/>
              <a:t> </a:t>
            </a:r>
            <a:r>
              <a:rPr lang="sl-SI" dirty="0" smtClean="0"/>
              <a:t>je zadnja povezava na najkrajši poti od s do v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8863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Četrti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  <a:r>
              <a:rPr lang="sl-SI" dirty="0">
                <a:sym typeface="Wingdings 2"/>
              </a:rPr>
              <a:t></a:t>
            </a:r>
            <a:r>
              <a:rPr lang="sl-SI" dirty="0" smtClean="0"/>
              <a:t>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-8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-13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1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0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0065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Četrti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  <a:r>
              <a:rPr lang="sl-SI" dirty="0">
                <a:sym typeface="Wingdings 2"/>
              </a:rPr>
              <a:t></a:t>
            </a:r>
            <a:r>
              <a:rPr lang="sl-SI" dirty="0" smtClean="0"/>
              <a:t>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>
                <a:solidFill>
                  <a:srgbClr val="FF0000"/>
                </a:solidFill>
              </a:rPr>
              <a:t>4 – 6, </a:t>
            </a:r>
            <a:r>
              <a:rPr lang="sl-SI" dirty="0" smtClean="0"/>
              <a:t>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-8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-13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1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>
                <a:solidFill>
                  <a:srgbClr val="FF0000"/>
                </a:solidFill>
              </a:rPr>
              <a:t>-1</a:t>
            </a:r>
            <a:r>
              <a:rPr lang="sl-SI" dirty="0"/>
              <a:t>	</a:t>
            </a:r>
            <a:r>
              <a:rPr lang="sl-SI" dirty="0" smtClean="0">
                <a:solidFill>
                  <a:srgbClr val="FF0000"/>
                </a:solidFill>
              </a:rPr>
              <a:t>4</a:t>
            </a:r>
            <a:endParaRPr lang="sl-S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03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Četrti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  <a:r>
              <a:rPr lang="sl-SI" dirty="0">
                <a:sym typeface="Wingdings 2"/>
              </a:rPr>
              <a:t></a:t>
            </a:r>
            <a:r>
              <a:rPr lang="sl-SI" dirty="0" smtClean="0"/>
              <a:t>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</a:t>
            </a:r>
            <a:r>
              <a:rPr lang="sl-SI" dirty="0" smtClean="0">
                <a:solidFill>
                  <a:srgbClr val="FF0000"/>
                </a:solidFill>
              </a:rPr>
              <a:t>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-8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-13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1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9428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Četrti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  <a:r>
              <a:rPr lang="sl-SI" dirty="0">
                <a:sym typeface="Wingdings 2"/>
              </a:rPr>
              <a:t></a:t>
            </a:r>
            <a:r>
              <a:rPr lang="sl-SI" dirty="0" smtClean="0"/>
              <a:t>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-8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-13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7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1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>
                <a:solidFill>
                  <a:srgbClr val="FF0000"/>
                </a:solidFill>
              </a:rPr>
              <a:t>-2</a:t>
            </a:r>
            <a:r>
              <a:rPr lang="sl-SI" dirty="0"/>
              <a:t>	</a:t>
            </a:r>
            <a:r>
              <a:rPr lang="sl-SI" b="1" dirty="0" smtClean="0">
                <a:solidFill>
                  <a:srgbClr val="FF0000"/>
                </a:solidFill>
              </a:rPr>
              <a:t>4</a:t>
            </a:r>
            <a:endParaRPr lang="sl-SI" b="1" dirty="0">
              <a:solidFill>
                <a:srgbClr val="FF0000"/>
              </a:solidFill>
            </a:endParaRPr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  <p:sp>
        <p:nvSpPr>
          <p:cNvPr id="3" name="Rounded Rectangle 2"/>
          <p:cNvSpPr/>
          <p:nvPr/>
        </p:nvSpPr>
        <p:spPr>
          <a:xfrm>
            <a:off x="7524328" y="4009207"/>
            <a:ext cx="360040" cy="23332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7412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Četrti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  <a:r>
              <a:rPr lang="sl-SI" dirty="0">
                <a:sym typeface="Wingdings 2"/>
              </a:rPr>
              <a:t></a:t>
            </a:r>
            <a:r>
              <a:rPr lang="sl-SI" dirty="0" smtClean="0"/>
              <a:t>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-8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-13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>
                <a:solidFill>
                  <a:srgbClr val="FF0000"/>
                </a:solidFill>
              </a:rPr>
              <a:t>-1</a:t>
            </a:r>
            <a:r>
              <a:rPr lang="sl-SI" dirty="0">
                <a:solidFill>
                  <a:srgbClr val="FF0000"/>
                </a:solidFill>
              </a:rPr>
              <a:t>	</a:t>
            </a:r>
            <a:r>
              <a:rPr lang="sl-SI" dirty="0" smtClean="0">
                <a:solidFill>
                  <a:srgbClr val="FF0000"/>
                </a:solidFill>
              </a:rPr>
              <a:t>5</a:t>
            </a:r>
            <a:endParaRPr lang="sl-SI" dirty="0">
              <a:solidFill>
                <a:srgbClr val="FF0000"/>
              </a:solidFill>
            </a:endParaRPr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1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-2</a:t>
            </a:r>
            <a:r>
              <a:rPr lang="sl-SI" dirty="0"/>
              <a:t>	</a:t>
            </a:r>
            <a:r>
              <a:rPr lang="sl-SI" b="1" dirty="0" smtClean="0"/>
              <a:t>4</a:t>
            </a:r>
            <a:endParaRPr lang="sl-SI" b="1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7120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Četrti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  <a:r>
              <a:rPr lang="sl-SI" dirty="0">
                <a:sym typeface="Wingdings 2"/>
              </a:rPr>
              <a:t></a:t>
            </a:r>
            <a:r>
              <a:rPr lang="sl-SI" dirty="0" smtClean="0"/>
              <a:t>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r>
              <a:rPr lang="sl-SI" dirty="0">
                <a:sym typeface="Wingdings 2"/>
              </a:rPr>
              <a:t>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-8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-13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1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-2</a:t>
            </a:r>
            <a:r>
              <a:rPr lang="sl-SI" dirty="0"/>
              <a:t>	</a:t>
            </a:r>
            <a:r>
              <a:rPr lang="sl-SI" b="1" dirty="0" smtClean="0"/>
              <a:t>4</a:t>
            </a:r>
            <a:endParaRPr lang="sl-SI" b="1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8101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Peti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-8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-13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1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-2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1130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Peti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 smtClean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  <a:r>
              <a:rPr lang="sl-SI" dirty="0" smtClean="0">
                <a:sym typeface="Wingdings 2"/>
              </a:rPr>
              <a:t></a:t>
            </a:r>
            <a:r>
              <a:rPr lang="sl-SI" dirty="0" smtClean="0"/>
              <a:t>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>
                <a:solidFill>
                  <a:srgbClr val="FF0000"/>
                </a:solidFill>
              </a:rPr>
              <a:t>2 – 1, </a:t>
            </a:r>
            <a:r>
              <a:rPr lang="sl-SI" dirty="0" smtClean="0"/>
              <a:t>2 – 3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-8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solidFill>
                  <a:srgbClr val="FF0000"/>
                </a:solidFill>
                <a:latin typeface="Calibri"/>
              </a:rPr>
              <a:t>-21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1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-2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6173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Peti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 smtClean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  <a:r>
              <a:rPr lang="sl-SI" dirty="0" smtClean="0">
                <a:sym typeface="Wingdings 2"/>
              </a:rPr>
              <a:t></a:t>
            </a:r>
            <a:r>
              <a:rPr lang="sl-SI" dirty="0" smtClean="0"/>
              <a:t>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</a:t>
            </a:r>
            <a:r>
              <a:rPr lang="sl-SI" dirty="0" smtClean="0">
                <a:solidFill>
                  <a:srgbClr val="FF0000"/>
                </a:solidFill>
              </a:rPr>
              <a:t>2 – 3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-8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solidFill>
                  <a:srgbClr val="FF0000"/>
                </a:solidFill>
                <a:latin typeface="Calibri"/>
              </a:rPr>
              <a:t>-21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1</a:t>
            </a:r>
            <a:r>
              <a:rPr lang="sl-SI" dirty="0" smtClean="0">
                <a:solidFill>
                  <a:srgbClr val="FF0000"/>
                </a:solidFill>
              </a:rPr>
              <a:t>, 2</a:t>
            </a:r>
            <a:endParaRPr lang="sl-SI" dirty="0">
              <a:solidFill>
                <a:srgbClr val="FF0000"/>
              </a:solidFill>
            </a:endParaRPr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-2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1316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Peti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 smtClean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  <a:r>
              <a:rPr lang="sl-SI" dirty="0" smtClean="0">
                <a:sym typeface="Wingdings 2"/>
              </a:rPr>
              <a:t></a:t>
            </a:r>
            <a:r>
              <a:rPr lang="sl-SI" dirty="0" smtClean="0"/>
              <a:t>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-8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-21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1, 2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-2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9399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Algoritem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Nastavimo </a:t>
            </a:r>
          </a:p>
          <a:p>
            <a:pPr lvl="1"/>
            <a:r>
              <a:rPr lang="sl-SI" dirty="0" err="1" smtClean="0">
                <a:sym typeface="Courier New Bold" charset="0"/>
              </a:rPr>
              <a:t>distTo</a:t>
            </a:r>
            <a:r>
              <a:rPr lang="en-US" dirty="0" smtClean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</a:t>
            </a:r>
            <a:r>
              <a:rPr lang="sl-SI" dirty="0" smtClean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s</a:t>
            </a:r>
            <a:r>
              <a:rPr lang="en-US" dirty="0" smtClean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]</a:t>
            </a:r>
            <a:r>
              <a:rPr lang="sl-SI" dirty="0" smtClean="0"/>
              <a:t> = 0</a:t>
            </a:r>
          </a:p>
          <a:p>
            <a:pPr lvl="1"/>
            <a:r>
              <a:rPr lang="sl-SI" dirty="0" err="1">
                <a:sym typeface="Courier New Bold" charset="0"/>
              </a:rPr>
              <a:t>distTo</a:t>
            </a:r>
            <a:r>
              <a:rPr lang="en-US" dirty="0" smtClean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[v]</a:t>
            </a:r>
            <a:r>
              <a:rPr lang="sl-SI" dirty="0" smtClean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= </a:t>
            </a:r>
            <a:r>
              <a:rPr lang="sl-SI" dirty="0" smtClean="0">
                <a:latin typeface="Calibri"/>
                <a:ea typeface="Courier New Bold" charset="0"/>
                <a:cs typeface="Courier New Bold" charset="0"/>
                <a:sym typeface="Courier New Bold" charset="0"/>
              </a:rPr>
              <a:t>∞ za v ≠ s</a:t>
            </a:r>
          </a:p>
          <a:p>
            <a:r>
              <a:rPr lang="sl-SI" dirty="0" smtClean="0">
                <a:latin typeface="Calibri"/>
                <a:sym typeface="Courier New Bold" charset="0"/>
              </a:rPr>
              <a:t>Ponovimo |V| krat</a:t>
            </a:r>
          </a:p>
          <a:p>
            <a:pPr lvl="1"/>
            <a:r>
              <a:rPr lang="sl-SI" dirty="0" smtClean="0">
                <a:latin typeface="Calibri"/>
                <a:sym typeface="Courier New Bold" charset="0"/>
              </a:rPr>
              <a:t>Za vsako povezavo: </a:t>
            </a:r>
          </a:p>
          <a:p>
            <a:pPr lvl="2"/>
            <a:r>
              <a:rPr lang="sl-SI" dirty="0" smtClean="0">
                <a:latin typeface="Calibri"/>
                <a:sym typeface="Courier New Bold" charset="0"/>
              </a:rPr>
              <a:t>"popravi" ustrezne vrednosti </a:t>
            </a:r>
          </a:p>
          <a:p>
            <a:pPr lvl="2"/>
            <a:r>
              <a:rPr lang="sl-SI" dirty="0" smtClean="0"/>
              <a:t>for </a:t>
            </a:r>
            <a:r>
              <a:rPr lang="sl-SI" dirty="0"/>
              <a:t>(</a:t>
            </a:r>
            <a:r>
              <a:rPr lang="sl-SI" dirty="0" err="1"/>
              <a:t>int</a:t>
            </a:r>
            <a:r>
              <a:rPr lang="sl-SI" dirty="0"/>
              <a:t> v = 0; v &lt; </a:t>
            </a:r>
            <a:r>
              <a:rPr lang="sl-SI" dirty="0" err="1"/>
              <a:t>G.V</a:t>
            </a:r>
            <a:r>
              <a:rPr lang="sl-SI" dirty="0"/>
              <a:t>(); v++)      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    for </a:t>
            </a:r>
            <a:r>
              <a:rPr lang="sl-SI" dirty="0"/>
              <a:t>(</a:t>
            </a:r>
            <a:r>
              <a:rPr lang="sl-SI" dirty="0" err="1"/>
              <a:t>DirectedEdge</a:t>
            </a:r>
            <a:r>
              <a:rPr lang="sl-SI" dirty="0"/>
              <a:t> e : </a:t>
            </a:r>
            <a:r>
              <a:rPr lang="sl-SI" dirty="0" err="1"/>
              <a:t>G.adj</a:t>
            </a:r>
            <a:r>
              <a:rPr lang="sl-SI" dirty="0"/>
              <a:t>(v</a:t>
            </a:r>
            <a:r>
              <a:rPr lang="sl-SI" dirty="0" smtClean="0"/>
              <a:t>))</a:t>
            </a:r>
            <a:br>
              <a:rPr lang="sl-SI" dirty="0" smtClean="0"/>
            </a:br>
            <a:r>
              <a:rPr lang="sl-SI" dirty="0" smtClean="0"/>
              <a:t>         </a:t>
            </a:r>
            <a:r>
              <a:rPr lang="sl-SI" dirty="0" err="1"/>
              <a:t>relax</a:t>
            </a:r>
            <a:r>
              <a:rPr lang="sl-SI" dirty="0"/>
              <a:t>(e);</a:t>
            </a:r>
          </a:p>
          <a:p>
            <a:pPr lvl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0859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Peti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 smtClean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  <a:r>
              <a:rPr lang="sl-SI" dirty="0" smtClean="0">
                <a:sym typeface="Wingdings 2"/>
              </a:rPr>
              <a:t></a:t>
            </a:r>
            <a:r>
              <a:rPr lang="sl-SI" dirty="0" smtClean="0"/>
              <a:t>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-8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-21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1, 2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-2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1887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Peti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 smtClean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  <a:r>
              <a:rPr lang="sl-SI" dirty="0" smtClean="0">
                <a:sym typeface="Wingdings 2"/>
              </a:rPr>
              <a:t></a:t>
            </a:r>
            <a:r>
              <a:rPr lang="sl-SI" dirty="0" smtClean="0"/>
              <a:t>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r>
              <a:rPr lang="sl-SI" dirty="0">
                <a:sym typeface="Wingdings 2"/>
              </a:rPr>
              <a:t>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-8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-21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1, 2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-2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4963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Šesti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-8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-21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1, 2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-2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7703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Šesti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>
                <a:solidFill>
                  <a:srgbClr val="FF0000"/>
                </a:solidFill>
              </a:rPr>
              <a:t>1 – 0, </a:t>
            </a:r>
            <a:r>
              <a:rPr lang="sl-SI" dirty="0" smtClean="0"/>
              <a:t>1 – 3, 1 – 6 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-8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-21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1, 2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-2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0979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Šesti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>
                <a:solidFill>
                  <a:srgbClr val="FF0000"/>
                </a:solidFill>
              </a:rPr>
              <a:t>1 – 0, </a:t>
            </a:r>
            <a:r>
              <a:rPr lang="sl-SI" dirty="0" smtClean="0"/>
              <a:t>1 – 3, 1 – 6 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</a:t>
            </a:r>
            <a:r>
              <a:rPr lang="sl-SI" dirty="0" smtClean="0">
                <a:solidFill>
                  <a:srgbClr val="FF0000"/>
                </a:solidFill>
              </a:rPr>
              <a:t>-16</a:t>
            </a:r>
            <a:r>
              <a:rPr lang="sl-SI" dirty="0" smtClean="0"/>
              <a:t>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-21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1, 2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-2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1210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Šesti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</a:t>
            </a:r>
            <a:r>
              <a:rPr lang="sl-SI" dirty="0" smtClean="0">
                <a:solidFill>
                  <a:srgbClr val="FF0000"/>
                </a:solidFill>
              </a:rPr>
              <a:t>, 1 – 3, </a:t>
            </a:r>
            <a:r>
              <a:rPr lang="sl-SI" dirty="0" smtClean="0"/>
              <a:t>1 – 6 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-16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-21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1, 2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-2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79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Šesti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</a:t>
            </a:r>
            <a:r>
              <a:rPr lang="sl-SI" dirty="0" smtClean="0">
                <a:solidFill>
                  <a:srgbClr val="FF0000"/>
                </a:solidFill>
              </a:rPr>
              <a:t>, 1 – 3, </a:t>
            </a:r>
            <a:r>
              <a:rPr lang="sl-SI" dirty="0" smtClean="0"/>
              <a:t>1 – 6 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-16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-21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>
                <a:solidFill>
                  <a:srgbClr val="FF0000"/>
                </a:solidFill>
              </a:rPr>
              <a:t>-6</a:t>
            </a:r>
            <a:r>
              <a:rPr lang="sl-SI" dirty="0"/>
              <a:t>	</a:t>
            </a:r>
            <a:r>
              <a:rPr lang="sl-SI" dirty="0" smtClean="0">
                <a:solidFill>
                  <a:srgbClr val="FF0000"/>
                </a:solidFill>
              </a:rPr>
              <a:t>1</a:t>
            </a:r>
            <a:endParaRPr lang="sl-SI" dirty="0">
              <a:solidFill>
                <a:srgbClr val="FF0000"/>
              </a:solidFill>
            </a:endParaRPr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-2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05697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Šesti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</a:t>
            </a:r>
            <a:r>
              <a:rPr lang="sl-SI" dirty="0" smtClean="0">
                <a:solidFill>
                  <a:srgbClr val="00B050"/>
                </a:solidFill>
              </a:rPr>
              <a:t>1 – 6 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-16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-21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1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-2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>
                <a:solidFill>
                  <a:srgbClr val="00B050"/>
                </a:solidFill>
              </a:rPr>
              <a:t>-1</a:t>
            </a:r>
            <a:r>
              <a:rPr lang="sl-SI" dirty="0">
                <a:solidFill>
                  <a:srgbClr val="00B050"/>
                </a:solidFill>
              </a:rPr>
              <a:t>	</a:t>
            </a:r>
            <a:r>
              <a:rPr lang="sl-SI" dirty="0" smtClean="0">
                <a:solidFill>
                  <a:srgbClr val="00B050"/>
                </a:solidFill>
              </a:rPr>
              <a:t>4</a:t>
            </a:r>
            <a:endParaRPr lang="sl-SI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74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Šesti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  <a:r>
              <a:rPr lang="sl-SI" dirty="0">
                <a:sym typeface="Wingdings 2"/>
              </a:rPr>
              <a:t></a:t>
            </a:r>
            <a:r>
              <a:rPr lang="sl-SI" dirty="0" smtClean="0"/>
              <a:t>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-16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-21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1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-2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4488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Šesti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  <a:r>
              <a:rPr lang="sl-SI" dirty="0">
                <a:sym typeface="Wingdings 2"/>
              </a:rPr>
              <a:t></a:t>
            </a:r>
            <a:r>
              <a:rPr lang="sl-SI" dirty="0" smtClean="0"/>
              <a:t>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  <a:r>
              <a:rPr lang="sl-SI" dirty="0">
                <a:sym typeface="Wingdings 2"/>
              </a:rPr>
              <a:t>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r>
              <a:rPr lang="sl-SI" dirty="0">
                <a:sym typeface="Wingdings 2"/>
              </a:rPr>
              <a:t>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-16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-21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1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-2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4485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Popravljanje</a:t>
            </a:r>
            <a:endParaRPr lang="sl-S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01" t="64892" r="18453" b="15000"/>
          <a:stretch/>
        </p:blipFill>
        <p:spPr bwMode="auto">
          <a:xfrm>
            <a:off x="755576" y="1584221"/>
            <a:ext cx="7265474" cy="1817350"/>
          </a:xfrm>
          <a:prstGeom prst="rect">
            <a:avLst/>
          </a:prstGeom>
          <a:noFill/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55576" y="3933056"/>
            <a:ext cx="77768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 private void relax(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DirectedEdge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 e) {  </a:t>
            </a:r>
            <a:r>
              <a:rPr lang="sl-SI" dirty="0" smtClean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/>
            </a:r>
            <a:br>
              <a:rPr lang="sl-SI" dirty="0" smtClean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</a:br>
            <a:r>
              <a:rPr lang="sl-SI" dirty="0" smtClean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dirty="0" smtClean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 v =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e.from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(), w = e.to();    </a:t>
            </a:r>
            <a:r>
              <a:rPr lang="sl-SI" dirty="0" smtClean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/>
            </a:r>
            <a:br>
              <a:rPr lang="sl-SI" dirty="0" smtClean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</a:br>
            <a:r>
              <a:rPr lang="sl-SI" dirty="0" smtClean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     </a:t>
            </a:r>
            <a:r>
              <a:rPr lang="en-US" dirty="0" smtClean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if 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distTo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[w] &gt;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distTo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[v] +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e.weight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())  </a:t>
            </a:r>
            <a:r>
              <a:rPr lang="en-US" dirty="0" smtClean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{        </a:t>
            </a:r>
            <a:r>
              <a:rPr lang="sl-SI" dirty="0" smtClean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/>
            </a:r>
            <a:br>
              <a:rPr lang="sl-SI" dirty="0" smtClean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</a:br>
            <a:r>
              <a:rPr lang="sl-SI" dirty="0" smtClean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       </a:t>
            </a:r>
            <a:r>
              <a:rPr lang="en-US" dirty="0" err="1" smtClean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distTo</a:t>
            </a:r>
            <a:r>
              <a:rPr lang="en-US" dirty="0" smtClean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[w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] =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distTo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[v] +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e.weight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();    </a:t>
            </a:r>
            <a:endParaRPr lang="sl-SI" dirty="0" smtClean="0">
              <a:solidFill>
                <a:srgbClr val="000000"/>
              </a:solidFill>
              <a:latin typeface="Courier New" pitchFamily="49" charset="0"/>
              <a:ea typeface="Courier New Bold" charset="0"/>
              <a:cs typeface="Courier New" pitchFamily="49" charset="0"/>
              <a:sym typeface="Courier New Bold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 </a:t>
            </a:r>
            <a:r>
              <a:rPr lang="sl-SI" dirty="0" smtClean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smtClean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edgeTo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[w] = e; </a:t>
            </a:r>
            <a:endParaRPr lang="sl-SI" dirty="0" smtClean="0">
              <a:solidFill>
                <a:srgbClr val="000000"/>
              </a:solidFill>
              <a:latin typeface="Courier New" pitchFamily="49" charset="0"/>
              <a:ea typeface="Courier New Bold" charset="0"/>
              <a:cs typeface="Courier New" pitchFamily="49" charset="0"/>
              <a:sym typeface="Courier New Bold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 </a:t>
            </a:r>
            <a:r>
              <a:rPr lang="sl-SI" dirty="0" smtClean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}        </a:t>
            </a:r>
            <a:endParaRPr lang="sl-SI" dirty="0" smtClean="0">
              <a:solidFill>
                <a:srgbClr val="000000"/>
              </a:solidFill>
              <a:latin typeface="Courier New" pitchFamily="49" charset="0"/>
              <a:ea typeface="Courier New Bold" charset="0"/>
              <a:cs typeface="Courier New" pitchFamily="49" charset="0"/>
              <a:sym typeface="Courier New Bold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}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34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Sedmi korak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-16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-21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1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-2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  <p:sp>
        <p:nvSpPr>
          <p:cNvPr id="3" name="TextBox 2"/>
          <p:cNvSpPr txBox="1"/>
          <p:nvPr/>
        </p:nvSpPr>
        <p:spPr>
          <a:xfrm rot="19127171">
            <a:off x="2652069" y="4264452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b="1" dirty="0" smtClean="0">
                <a:solidFill>
                  <a:srgbClr val="FF0000"/>
                </a:solidFill>
              </a:rPr>
              <a:t>Koliko korakov pa je?</a:t>
            </a:r>
            <a:endParaRPr lang="sl-SI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93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/>
          <a:lstStyle/>
          <a:p>
            <a:r>
              <a:rPr lang="sl-SI" dirty="0" smtClean="0"/>
              <a:t>KONEC</a:t>
            </a:r>
            <a:endParaRPr lang="sl-SI" dirty="0"/>
          </a:p>
        </p:txBody>
      </p:sp>
      <p:grpSp>
        <p:nvGrpSpPr>
          <p:cNvPr id="54" name="Group 53"/>
          <p:cNvGrpSpPr/>
          <p:nvPr/>
        </p:nvGrpSpPr>
        <p:grpSpPr>
          <a:xfrm>
            <a:off x="344420" y="1613435"/>
            <a:ext cx="4525119" cy="2962424"/>
            <a:chOff x="392907" y="2312789"/>
            <a:chExt cx="4829845" cy="3174504"/>
          </a:xfrm>
        </p:grpSpPr>
        <p:cxnSp>
          <p:nvCxnSpPr>
            <p:cNvPr id="5" name="Straight Connector 36"/>
            <p:cNvCxnSpPr>
              <a:cxnSpLocks noChangeShapeType="1"/>
              <a:stCxn id="21" idx="6"/>
              <a:endCxn id="23" idx="2"/>
            </p:cNvCxnSpPr>
            <p:nvPr/>
          </p:nvCxnSpPr>
          <p:spPr bwMode="auto">
            <a:xfrm>
              <a:off x="1053703" y="3205758"/>
              <a:ext cx="1410891" cy="4866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32"/>
            <p:cNvCxnSpPr>
              <a:cxnSpLocks noChangeShapeType="1"/>
              <a:stCxn id="27" idx="7"/>
              <a:endCxn id="25" idx="3"/>
            </p:cNvCxnSpPr>
            <p:nvPr/>
          </p:nvCxnSpPr>
          <p:spPr bwMode="auto">
            <a:xfrm flipV="1">
              <a:off x="4429126" y="2617516"/>
              <a:ext cx="488900" cy="97556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30"/>
            <p:cNvCxnSpPr>
              <a:cxnSpLocks noChangeShapeType="1"/>
              <a:stCxn id="27" idx="1"/>
              <a:endCxn id="24" idx="5"/>
            </p:cNvCxnSpPr>
            <p:nvPr/>
          </p:nvCxnSpPr>
          <p:spPr bwMode="auto">
            <a:xfrm flipH="1" flipV="1">
              <a:off x="2756078" y="2626598"/>
              <a:ext cx="1420631" cy="96633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8"/>
            <p:cNvCxnSpPr>
              <a:cxnSpLocks noChangeShapeType="1"/>
              <a:stCxn id="24" idx="4"/>
              <a:endCxn id="23" idx="0"/>
            </p:cNvCxnSpPr>
            <p:nvPr/>
          </p:nvCxnSpPr>
          <p:spPr bwMode="auto">
            <a:xfrm>
              <a:off x="2629793" y="2678906"/>
              <a:ext cx="13395" cy="83492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6"/>
            <p:cNvCxnSpPr>
              <a:cxnSpLocks noChangeShapeType="1"/>
              <a:stCxn id="23" idx="6"/>
              <a:endCxn id="27" idx="2"/>
            </p:cNvCxnSpPr>
            <p:nvPr/>
          </p:nvCxnSpPr>
          <p:spPr bwMode="auto">
            <a:xfrm>
              <a:off x="2821781" y="3692426"/>
              <a:ext cx="1302619" cy="2678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24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769320" y="3818558"/>
              <a:ext cx="256729" cy="69205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22"/>
            <p:cNvCxnSpPr>
              <a:cxnSpLocks noChangeShapeType="1"/>
              <a:stCxn id="26" idx="7"/>
              <a:endCxn id="27" idx="3"/>
            </p:cNvCxnSpPr>
            <p:nvPr/>
          </p:nvCxnSpPr>
          <p:spPr bwMode="auto">
            <a:xfrm flipV="1">
              <a:off x="3278312" y="3845347"/>
              <a:ext cx="898549" cy="66526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7"/>
            <p:cNvCxnSpPr>
              <a:cxnSpLocks noChangeShapeType="1"/>
              <a:stCxn id="22" idx="6"/>
              <a:endCxn id="26" idx="2"/>
            </p:cNvCxnSpPr>
            <p:nvPr/>
          </p:nvCxnSpPr>
          <p:spPr bwMode="auto">
            <a:xfrm flipV="1">
              <a:off x="1053703" y="4636741"/>
              <a:ext cx="1919883" cy="6719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5"/>
            <p:cNvCxnSpPr>
              <a:cxnSpLocks noChangeShapeType="1"/>
              <a:stCxn id="22" idx="7"/>
              <a:endCxn id="23" idx="3"/>
            </p:cNvCxnSpPr>
            <p:nvPr/>
          </p:nvCxnSpPr>
          <p:spPr bwMode="auto">
            <a:xfrm flipV="1">
              <a:off x="1001242" y="3818558"/>
              <a:ext cx="1515814" cy="13640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2"/>
            <p:cNvCxnSpPr>
              <a:cxnSpLocks noChangeShapeType="1"/>
              <a:stCxn id="21" idx="4"/>
              <a:endCxn id="22" idx="0"/>
            </p:cNvCxnSpPr>
            <p:nvPr/>
          </p:nvCxnSpPr>
          <p:spPr bwMode="auto">
            <a:xfrm>
              <a:off x="875109" y="3384352"/>
              <a:ext cx="0" cy="174575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6"/>
            <p:cNvCxnSpPr>
              <a:cxnSpLocks noChangeShapeType="1"/>
              <a:stCxn id="24" idx="6"/>
              <a:endCxn id="25" idx="2"/>
            </p:cNvCxnSpPr>
            <p:nvPr/>
          </p:nvCxnSpPr>
          <p:spPr bwMode="auto">
            <a:xfrm flipV="1">
              <a:off x="2808387" y="2491383"/>
              <a:ext cx="2057177" cy="89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"/>
            <p:cNvCxnSpPr>
              <a:cxnSpLocks noChangeShapeType="1"/>
              <a:stCxn id="24" idx="3"/>
              <a:endCxn id="21" idx="7"/>
            </p:cNvCxnSpPr>
            <p:nvPr/>
          </p:nvCxnSpPr>
          <p:spPr bwMode="auto">
            <a:xfrm flipH="1">
              <a:off x="1001394" y="2626598"/>
              <a:ext cx="1502114" cy="45287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696515" y="3027164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696515" y="5130105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2464594" y="3513832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451199" y="232171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65564" y="2312789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973586" y="4458146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24400" y="3540621"/>
              <a:ext cx="357188" cy="357188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9" name="Rectangle 28"/>
            <p:cNvSpPr>
              <a:spLocks/>
            </p:cNvSpPr>
            <p:nvPr/>
          </p:nvSpPr>
          <p:spPr bwMode="auto">
            <a:xfrm>
              <a:off x="392907" y="3053953"/>
              <a:ext cx="175046" cy="280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2625328" y="4018359"/>
              <a:ext cx="53578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669726" y="3946922"/>
              <a:ext cx="437555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1616273" y="3339703"/>
              <a:ext cx="267891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2107406" y="4750594"/>
              <a:ext cx="33039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589484" y="4330898"/>
              <a:ext cx="321469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232547" y="3607594"/>
              <a:ext cx="35718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6" name="Oval 35"/>
            <p:cNvSpPr>
              <a:spLocks/>
            </p:cNvSpPr>
            <p:nvPr/>
          </p:nvSpPr>
          <p:spPr bwMode="auto">
            <a:xfrm>
              <a:off x="3518297" y="4071937"/>
              <a:ext cx="34825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7" name="Oval 36"/>
            <p:cNvSpPr>
              <a:spLocks/>
            </p:cNvSpPr>
            <p:nvPr/>
          </p:nvSpPr>
          <p:spPr bwMode="auto">
            <a:xfrm>
              <a:off x="1580554" y="2723554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8" name="Oval 37"/>
            <p:cNvSpPr>
              <a:spLocks/>
            </p:cNvSpPr>
            <p:nvPr/>
          </p:nvSpPr>
          <p:spPr bwMode="auto">
            <a:xfrm>
              <a:off x="2464594" y="2848570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9" name="Oval 38"/>
            <p:cNvSpPr>
              <a:spLocks/>
            </p:cNvSpPr>
            <p:nvPr/>
          </p:nvSpPr>
          <p:spPr bwMode="auto">
            <a:xfrm>
              <a:off x="3241477" y="2384227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40" name="Oval 39"/>
            <p:cNvSpPr>
              <a:spLocks/>
            </p:cNvSpPr>
            <p:nvPr/>
          </p:nvSpPr>
          <p:spPr bwMode="auto">
            <a:xfrm>
              <a:off x="4438055" y="3062883"/>
              <a:ext cx="339328" cy="2589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41" name="Oval 40"/>
            <p:cNvSpPr>
              <a:spLocks/>
            </p:cNvSpPr>
            <p:nvPr/>
          </p:nvSpPr>
          <p:spPr bwMode="auto">
            <a:xfrm>
              <a:off x="3137463" y="2853036"/>
              <a:ext cx="486109" cy="379512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46" name="Straight Connector 4"/>
            <p:cNvCxnSpPr>
              <a:cxnSpLocks noChangeShapeType="1"/>
            </p:cNvCxnSpPr>
            <p:nvPr/>
          </p:nvCxnSpPr>
          <p:spPr bwMode="auto">
            <a:xfrm>
              <a:off x="4251648" y="2524869"/>
              <a:ext cx="642938" cy="642938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-16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-21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1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-2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  <p:sp>
        <p:nvSpPr>
          <p:cNvPr id="4" name="TextBox 3"/>
          <p:cNvSpPr txBox="1"/>
          <p:nvPr/>
        </p:nvSpPr>
        <p:spPr>
          <a:xfrm>
            <a:off x="4584039" y="5157192"/>
            <a:ext cx="36603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 smtClean="0"/>
              <a:t>So to prave vrednosti?</a:t>
            </a:r>
          </a:p>
          <a:p>
            <a:endParaRPr lang="sl-SI" sz="2000" b="1" dirty="0"/>
          </a:p>
          <a:p>
            <a:r>
              <a:rPr lang="sl-SI" sz="2000" b="1" dirty="0" smtClean="0"/>
              <a:t>Kakšno je drevo?</a:t>
            </a:r>
            <a:endParaRPr lang="sl-SI" sz="2000" b="1" dirty="0"/>
          </a:p>
        </p:txBody>
      </p:sp>
    </p:spTree>
    <p:extLst>
      <p:ext uri="{BB962C8B-B14F-4D97-AF65-F5344CB8AC3E}">
        <p14:creationId xmlns:p14="http://schemas.microsoft.com/office/powerpoint/2010/main" val="3020932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>
            <a:normAutofit/>
          </a:bodyPr>
          <a:lstStyle/>
          <a:p>
            <a:r>
              <a:rPr lang="sl-SI" dirty="0" smtClean="0"/>
              <a:t>Drevo</a:t>
            </a:r>
            <a:endParaRPr lang="sl-SI" dirty="0"/>
          </a:p>
        </p:txBody>
      </p:sp>
      <p:cxnSp>
        <p:nvCxnSpPr>
          <p:cNvPr id="5" name="Straight Connector 36"/>
          <p:cNvCxnSpPr>
            <a:cxnSpLocks noChangeShapeType="1"/>
            <a:stCxn id="21" idx="6"/>
            <a:endCxn id="23" idx="2"/>
          </p:cNvCxnSpPr>
          <p:nvPr/>
        </p:nvCxnSpPr>
        <p:spPr bwMode="auto">
          <a:xfrm>
            <a:off x="963525" y="2446747"/>
            <a:ext cx="1321875" cy="45415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32"/>
          <p:cNvCxnSpPr>
            <a:cxnSpLocks noChangeShapeType="1"/>
            <a:stCxn id="27" idx="7"/>
            <a:endCxn id="25" idx="3"/>
          </p:cNvCxnSpPr>
          <p:nvPr/>
        </p:nvCxnSpPr>
        <p:spPr bwMode="auto">
          <a:xfrm flipV="1">
            <a:off x="4125985" y="1897804"/>
            <a:ext cx="458054" cy="910393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Connector 30"/>
          <p:cNvCxnSpPr>
            <a:cxnSpLocks noChangeShapeType="1"/>
            <a:stCxn id="27" idx="1"/>
            <a:endCxn id="24" idx="5"/>
          </p:cNvCxnSpPr>
          <p:nvPr/>
        </p:nvCxnSpPr>
        <p:spPr bwMode="auto">
          <a:xfrm flipH="1" flipV="1">
            <a:off x="2558493" y="1906279"/>
            <a:ext cx="1331000" cy="901774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28"/>
          <p:cNvCxnSpPr>
            <a:cxnSpLocks noChangeShapeType="1"/>
            <a:stCxn id="24" idx="4"/>
            <a:endCxn id="23" idx="0"/>
          </p:cNvCxnSpPr>
          <p:nvPr/>
        </p:nvCxnSpPr>
        <p:spPr bwMode="auto">
          <a:xfrm>
            <a:off x="2440176" y="1955093"/>
            <a:ext cx="12550" cy="779147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Connector 26"/>
          <p:cNvCxnSpPr>
            <a:cxnSpLocks noChangeShapeType="1"/>
            <a:stCxn id="23" idx="6"/>
            <a:endCxn id="27" idx="2"/>
          </p:cNvCxnSpPr>
          <p:nvPr/>
        </p:nvCxnSpPr>
        <p:spPr bwMode="auto">
          <a:xfrm>
            <a:off x="2620051" y="2900902"/>
            <a:ext cx="1220434" cy="24999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Connector 24"/>
          <p:cNvCxnSpPr>
            <a:cxnSpLocks noChangeShapeType="1"/>
            <a:stCxn id="23" idx="5"/>
            <a:endCxn id="26" idx="1"/>
          </p:cNvCxnSpPr>
          <p:nvPr/>
        </p:nvCxnSpPr>
        <p:spPr bwMode="auto">
          <a:xfrm>
            <a:off x="2570900" y="3018608"/>
            <a:ext cx="240531" cy="645817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Connector 22"/>
          <p:cNvCxnSpPr>
            <a:cxnSpLocks noChangeShapeType="1"/>
            <a:stCxn id="26" idx="7"/>
            <a:endCxn id="27" idx="3"/>
          </p:cNvCxnSpPr>
          <p:nvPr/>
        </p:nvCxnSpPr>
        <p:spPr bwMode="auto">
          <a:xfrm flipV="1">
            <a:off x="3047778" y="3043607"/>
            <a:ext cx="841857" cy="620818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Connector 17"/>
          <p:cNvCxnSpPr>
            <a:cxnSpLocks noChangeShapeType="1"/>
            <a:stCxn id="22" idx="6"/>
            <a:endCxn id="26" idx="2"/>
          </p:cNvCxnSpPr>
          <p:nvPr/>
        </p:nvCxnSpPr>
        <p:spPr bwMode="auto">
          <a:xfrm flipV="1">
            <a:off x="963525" y="3782130"/>
            <a:ext cx="1798753" cy="627067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5"/>
          <p:cNvCxnSpPr>
            <a:cxnSpLocks noChangeShapeType="1"/>
            <a:stCxn id="22" idx="7"/>
            <a:endCxn id="23" idx="3"/>
          </p:cNvCxnSpPr>
          <p:nvPr/>
        </p:nvCxnSpPr>
        <p:spPr bwMode="auto">
          <a:xfrm flipV="1">
            <a:off x="914374" y="3018608"/>
            <a:ext cx="1420178" cy="1272884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Straight Connector 12"/>
          <p:cNvCxnSpPr>
            <a:cxnSpLocks noChangeShapeType="1"/>
            <a:stCxn id="21" idx="4"/>
            <a:endCxn id="22" idx="0"/>
          </p:cNvCxnSpPr>
          <p:nvPr/>
        </p:nvCxnSpPr>
        <p:spPr bwMode="auto">
          <a:xfrm>
            <a:off x="796199" y="2613410"/>
            <a:ext cx="0" cy="162912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6"/>
          <p:cNvCxnSpPr>
            <a:cxnSpLocks noChangeShapeType="1"/>
            <a:stCxn id="24" idx="6"/>
            <a:endCxn id="25" idx="2"/>
          </p:cNvCxnSpPr>
          <p:nvPr/>
        </p:nvCxnSpPr>
        <p:spPr bwMode="auto">
          <a:xfrm flipV="1">
            <a:off x="2607502" y="1780098"/>
            <a:ext cx="1927385" cy="8333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2"/>
          <p:cNvCxnSpPr>
            <a:cxnSpLocks noChangeShapeType="1"/>
            <a:stCxn id="24" idx="3"/>
            <a:endCxn id="21" idx="7"/>
          </p:cNvCxnSpPr>
          <p:nvPr/>
        </p:nvCxnSpPr>
        <p:spPr bwMode="auto">
          <a:xfrm flipH="1">
            <a:off x="914516" y="1906279"/>
            <a:ext cx="1407342" cy="422620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Oval 20"/>
          <p:cNvSpPr>
            <a:spLocks/>
          </p:cNvSpPr>
          <p:nvPr/>
        </p:nvSpPr>
        <p:spPr bwMode="auto">
          <a:xfrm>
            <a:off x="628873" y="2280085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2" name="Oval 21"/>
          <p:cNvSpPr>
            <a:spLocks/>
          </p:cNvSpPr>
          <p:nvPr/>
        </p:nvSpPr>
        <p:spPr bwMode="auto">
          <a:xfrm>
            <a:off x="628873" y="4242534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3" name="Oval 22"/>
          <p:cNvSpPr>
            <a:spLocks/>
          </p:cNvSpPr>
          <p:nvPr/>
        </p:nvSpPr>
        <p:spPr bwMode="auto">
          <a:xfrm>
            <a:off x="2285400" y="2734240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sl-SI" sz="1300" dirty="0">
                <a:ea typeface="Lucida Sans" charset="0"/>
                <a:cs typeface="Lucida Sans" charset="0"/>
              </a:rPr>
              <a:t>6</a:t>
            </a:r>
            <a:endParaRPr lang="en-US" sz="1300" dirty="0">
              <a:ea typeface="Lucida Sans" charset="0"/>
              <a:cs typeface="Lucida Sans" charset="0"/>
            </a:endParaRPr>
          </a:p>
        </p:txBody>
      </p:sp>
      <p:sp>
        <p:nvSpPr>
          <p:cNvPr id="24" name="Oval 23"/>
          <p:cNvSpPr>
            <a:spLocks/>
          </p:cNvSpPr>
          <p:nvPr/>
        </p:nvSpPr>
        <p:spPr bwMode="auto">
          <a:xfrm>
            <a:off x="2272850" y="1621768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5" name="Oval 24"/>
          <p:cNvSpPr>
            <a:spLocks/>
          </p:cNvSpPr>
          <p:nvPr/>
        </p:nvSpPr>
        <p:spPr bwMode="auto">
          <a:xfrm>
            <a:off x="4534887" y="1613435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6" name="Oval 25"/>
          <p:cNvSpPr>
            <a:spLocks/>
          </p:cNvSpPr>
          <p:nvPr/>
        </p:nvSpPr>
        <p:spPr bwMode="auto">
          <a:xfrm>
            <a:off x="2762278" y="3615467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7" name="Oval 26"/>
          <p:cNvSpPr>
            <a:spLocks/>
          </p:cNvSpPr>
          <p:nvPr/>
        </p:nvSpPr>
        <p:spPr bwMode="auto">
          <a:xfrm>
            <a:off x="3840485" y="2759239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9" name="Rectangle 28"/>
          <p:cNvSpPr>
            <a:spLocks/>
          </p:cNvSpPr>
          <p:nvPr/>
        </p:nvSpPr>
        <p:spPr bwMode="auto">
          <a:xfrm>
            <a:off x="344420" y="2305084"/>
            <a:ext cx="164002" cy="261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1273" bIns="0">
            <a:spAutoFit/>
          </a:bodyPr>
          <a:lstStyle/>
          <a:p>
            <a:pPr marL="40182">
              <a:lnSpc>
                <a:spcPct val="140000"/>
              </a:lnSpc>
            </a:pPr>
            <a:r>
              <a:rPr lang="en-US" sz="1300" b="1"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s</a:t>
            </a:r>
          </a:p>
        </p:txBody>
      </p:sp>
      <p:sp>
        <p:nvSpPr>
          <p:cNvPr id="30" name="Oval 29"/>
          <p:cNvSpPr>
            <a:spLocks/>
          </p:cNvSpPr>
          <p:nvPr/>
        </p:nvSpPr>
        <p:spPr bwMode="auto">
          <a:xfrm>
            <a:off x="2435992" y="3205060"/>
            <a:ext cx="501977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31" name="Oval 30"/>
          <p:cNvSpPr>
            <a:spLocks/>
          </p:cNvSpPr>
          <p:nvPr/>
        </p:nvSpPr>
        <p:spPr bwMode="auto">
          <a:xfrm>
            <a:off x="603774" y="3138396"/>
            <a:ext cx="40994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sl-SI" sz="1300" dirty="0" smtClean="0">
                <a:ea typeface="Lucida Sans" charset="0"/>
                <a:cs typeface="Lucida Sans" charset="0"/>
              </a:rPr>
              <a:t>2</a:t>
            </a:r>
            <a:endParaRPr lang="en-US" sz="1300" dirty="0">
              <a:ea typeface="Lucida Sans" charset="0"/>
              <a:cs typeface="Lucida Sans" charset="0"/>
            </a:endParaRPr>
          </a:p>
        </p:txBody>
      </p:sp>
      <p:sp>
        <p:nvSpPr>
          <p:cNvPr id="32" name="Oval 31"/>
          <p:cNvSpPr>
            <a:spLocks/>
          </p:cNvSpPr>
          <p:nvPr/>
        </p:nvSpPr>
        <p:spPr bwMode="auto">
          <a:xfrm>
            <a:off x="1490601" y="2571744"/>
            <a:ext cx="25098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33" name="Oval 32"/>
          <p:cNvSpPr>
            <a:spLocks/>
          </p:cNvSpPr>
          <p:nvPr/>
        </p:nvSpPr>
        <p:spPr bwMode="auto">
          <a:xfrm>
            <a:off x="1950747" y="3888377"/>
            <a:ext cx="309552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4" name="Oval 33"/>
          <p:cNvSpPr>
            <a:spLocks/>
          </p:cNvSpPr>
          <p:nvPr/>
        </p:nvSpPr>
        <p:spPr bwMode="auto">
          <a:xfrm>
            <a:off x="1465502" y="3496720"/>
            <a:ext cx="301187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5" name="Oval 34"/>
          <p:cNvSpPr>
            <a:spLocks/>
          </p:cNvSpPr>
          <p:nvPr/>
        </p:nvSpPr>
        <p:spPr bwMode="auto">
          <a:xfrm>
            <a:off x="3004901" y="2821738"/>
            <a:ext cx="334652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36" name="Oval 35"/>
          <p:cNvSpPr>
            <a:spLocks/>
          </p:cNvSpPr>
          <p:nvPr/>
        </p:nvSpPr>
        <p:spPr bwMode="auto">
          <a:xfrm>
            <a:off x="3272622" y="3255059"/>
            <a:ext cx="326286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7" name="Oval 36"/>
          <p:cNvSpPr>
            <a:spLocks/>
          </p:cNvSpPr>
          <p:nvPr/>
        </p:nvSpPr>
        <p:spPr bwMode="auto">
          <a:xfrm>
            <a:off x="1457136" y="1996758"/>
            <a:ext cx="31791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8" name="Oval 37"/>
          <p:cNvSpPr>
            <a:spLocks/>
          </p:cNvSpPr>
          <p:nvPr/>
        </p:nvSpPr>
        <p:spPr bwMode="auto">
          <a:xfrm>
            <a:off x="2285400" y="2113422"/>
            <a:ext cx="31791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sl-SI" sz="1300" dirty="0" smtClean="0">
                <a:ea typeface="Lucida Sans" charset="0"/>
                <a:cs typeface="Lucida Sans" charset="0"/>
              </a:rPr>
              <a:t>2</a:t>
            </a:r>
            <a:r>
              <a:rPr lang="en-US" sz="1300" dirty="0" smtClean="0">
                <a:ea typeface="Lucida Sans" charset="0"/>
                <a:cs typeface="Lucida Sans" charset="0"/>
              </a:rPr>
              <a:t>4</a:t>
            </a:r>
            <a:endParaRPr lang="en-US" sz="1300" dirty="0">
              <a:ea typeface="Lucida Sans" charset="0"/>
              <a:cs typeface="Lucida Sans" charset="0"/>
            </a:endParaRPr>
          </a:p>
        </p:txBody>
      </p:sp>
      <p:sp>
        <p:nvSpPr>
          <p:cNvPr id="39" name="Oval 38"/>
          <p:cNvSpPr>
            <a:spLocks/>
          </p:cNvSpPr>
          <p:nvPr/>
        </p:nvSpPr>
        <p:spPr bwMode="auto">
          <a:xfrm>
            <a:off x="3013267" y="1680100"/>
            <a:ext cx="31791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 dirty="0">
                <a:ea typeface="Lucida Sans" charset="0"/>
                <a:cs typeface="Lucida Sans" charset="0"/>
              </a:rPr>
              <a:t>15</a:t>
            </a:r>
          </a:p>
        </p:txBody>
      </p:sp>
      <p:sp>
        <p:nvSpPr>
          <p:cNvPr id="40" name="Oval 39"/>
          <p:cNvSpPr>
            <a:spLocks/>
          </p:cNvSpPr>
          <p:nvPr/>
        </p:nvSpPr>
        <p:spPr bwMode="auto">
          <a:xfrm>
            <a:off x="4134350" y="2313417"/>
            <a:ext cx="31791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41" name="Oval 40"/>
          <p:cNvSpPr>
            <a:spLocks/>
          </p:cNvSpPr>
          <p:nvPr/>
        </p:nvSpPr>
        <p:spPr bwMode="auto">
          <a:xfrm>
            <a:off x="2915816" y="2117590"/>
            <a:ext cx="455439" cy="354158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sl-SI" sz="1300" dirty="0" smtClean="0">
                <a:ea typeface="Lucida Sans" charset="0"/>
                <a:cs typeface="Lucida Sans" charset="0"/>
              </a:rPr>
              <a:t>-20</a:t>
            </a:r>
            <a:endParaRPr lang="en-US" sz="1300" dirty="0">
              <a:ea typeface="Lucida Sans" charset="0"/>
              <a:cs typeface="Lucida Sans" charset="0"/>
            </a:endParaRPr>
          </a:p>
        </p:txBody>
      </p:sp>
      <p:cxnSp>
        <p:nvCxnSpPr>
          <p:cNvPr id="46" name="Straight Connector 4"/>
          <p:cNvCxnSpPr>
            <a:cxnSpLocks noChangeShapeType="1"/>
          </p:cNvCxnSpPr>
          <p:nvPr/>
        </p:nvCxnSpPr>
        <p:spPr bwMode="auto">
          <a:xfrm>
            <a:off x="3959704" y="1811347"/>
            <a:ext cx="602374" cy="599985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stealth" w="med" len="med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-16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-21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1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-2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1102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>
            <a:normAutofit/>
          </a:bodyPr>
          <a:lstStyle/>
          <a:p>
            <a:r>
              <a:rPr lang="sl-SI" dirty="0" smtClean="0"/>
              <a:t>Drevo</a:t>
            </a:r>
            <a:endParaRPr lang="sl-SI" dirty="0"/>
          </a:p>
        </p:txBody>
      </p:sp>
      <p:cxnSp>
        <p:nvCxnSpPr>
          <p:cNvPr id="5" name="Straight Connector 36"/>
          <p:cNvCxnSpPr>
            <a:cxnSpLocks noChangeShapeType="1"/>
            <a:stCxn id="21" idx="6"/>
            <a:endCxn id="23" idx="2"/>
          </p:cNvCxnSpPr>
          <p:nvPr/>
        </p:nvCxnSpPr>
        <p:spPr bwMode="auto">
          <a:xfrm>
            <a:off x="963525" y="2446747"/>
            <a:ext cx="1321875" cy="45415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32"/>
          <p:cNvCxnSpPr>
            <a:cxnSpLocks noChangeShapeType="1"/>
            <a:stCxn id="27" idx="7"/>
            <a:endCxn id="25" idx="3"/>
          </p:cNvCxnSpPr>
          <p:nvPr/>
        </p:nvCxnSpPr>
        <p:spPr bwMode="auto">
          <a:xfrm flipV="1">
            <a:off x="4125985" y="1897804"/>
            <a:ext cx="458054" cy="910393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Connector 30"/>
          <p:cNvCxnSpPr>
            <a:cxnSpLocks noChangeShapeType="1"/>
            <a:stCxn id="27" idx="1"/>
            <a:endCxn id="24" idx="5"/>
          </p:cNvCxnSpPr>
          <p:nvPr/>
        </p:nvCxnSpPr>
        <p:spPr bwMode="auto">
          <a:xfrm flipH="1" flipV="1">
            <a:off x="2558493" y="1906279"/>
            <a:ext cx="1331000" cy="901774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28"/>
          <p:cNvCxnSpPr>
            <a:cxnSpLocks noChangeShapeType="1"/>
            <a:stCxn id="24" idx="4"/>
            <a:endCxn id="23" idx="0"/>
          </p:cNvCxnSpPr>
          <p:nvPr/>
        </p:nvCxnSpPr>
        <p:spPr bwMode="auto">
          <a:xfrm>
            <a:off x="2440176" y="1955093"/>
            <a:ext cx="12550" cy="779147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Connector 26"/>
          <p:cNvCxnSpPr>
            <a:cxnSpLocks noChangeShapeType="1"/>
            <a:stCxn id="23" idx="6"/>
            <a:endCxn id="27" idx="2"/>
          </p:cNvCxnSpPr>
          <p:nvPr/>
        </p:nvCxnSpPr>
        <p:spPr bwMode="auto">
          <a:xfrm>
            <a:off x="2620051" y="2900902"/>
            <a:ext cx="1220434" cy="24999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Connector 24"/>
          <p:cNvCxnSpPr>
            <a:cxnSpLocks noChangeShapeType="1"/>
            <a:stCxn id="23" idx="5"/>
            <a:endCxn id="26" idx="1"/>
          </p:cNvCxnSpPr>
          <p:nvPr/>
        </p:nvCxnSpPr>
        <p:spPr bwMode="auto">
          <a:xfrm>
            <a:off x="2570900" y="3018608"/>
            <a:ext cx="240531" cy="645817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Connector 22"/>
          <p:cNvCxnSpPr>
            <a:cxnSpLocks noChangeShapeType="1"/>
            <a:stCxn id="26" idx="7"/>
            <a:endCxn id="27" idx="3"/>
          </p:cNvCxnSpPr>
          <p:nvPr/>
        </p:nvCxnSpPr>
        <p:spPr bwMode="auto">
          <a:xfrm flipV="1">
            <a:off x="3047778" y="3043607"/>
            <a:ext cx="841857" cy="620818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Connector 17"/>
          <p:cNvCxnSpPr>
            <a:cxnSpLocks noChangeShapeType="1"/>
            <a:stCxn id="22" idx="6"/>
            <a:endCxn id="26" idx="2"/>
          </p:cNvCxnSpPr>
          <p:nvPr/>
        </p:nvCxnSpPr>
        <p:spPr bwMode="auto">
          <a:xfrm flipV="1">
            <a:off x="963525" y="3782130"/>
            <a:ext cx="1798753" cy="627067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5"/>
          <p:cNvCxnSpPr>
            <a:cxnSpLocks noChangeShapeType="1"/>
            <a:stCxn id="22" idx="7"/>
            <a:endCxn id="23" idx="3"/>
          </p:cNvCxnSpPr>
          <p:nvPr/>
        </p:nvCxnSpPr>
        <p:spPr bwMode="auto">
          <a:xfrm flipV="1">
            <a:off x="914374" y="3018608"/>
            <a:ext cx="1420178" cy="1272884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Straight Connector 12"/>
          <p:cNvCxnSpPr>
            <a:cxnSpLocks noChangeShapeType="1"/>
            <a:stCxn id="21" idx="4"/>
            <a:endCxn id="22" idx="0"/>
          </p:cNvCxnSpPr>
          <p:nvPr/>
        </p:nvCxnSpPr>
        <p:spPr bwMode="auto">
          <a:xfrm>
            <a:off x="796199" y="2613410"/>
            <a:ext cx="0" cy="162912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6"/>
          <p:cNvCxnSpPr>
            <a:cxnSpLocks noChangeShapeType="1"/>
            <a:stCxn id="24" idx="6"/>
            <a:endCxn id="25" idx="2"/>
          </p:cNvCxnSpPr>
          <p:nvPr/>
        </p:nvCxnSpPr>
        <p:spPr bwMode="auto">
          <a:xfrm flipV="1">
            <a:off x="2607502" y="1780098"/>
            <a:ext cx="1927385" cy="8333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2"/>
          <p:cNvCxnSpPr>
            <a:cxnSpLocks noChangeShapeType="1"/>
            <a:stCxn id="24" idx="3"/>
            <a:endCxn id="21" idx="7"/>
          </p:cNvCxnSpPr>
          <p:nvPr/>
        </p:nvCxnSpPr>
        <p:spPr bwMode="auto">
          <a:xfrm flipH="1">
            <a:off x="914516" y="1906279"/>
            <a:ext cx="1407342" cy="422620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Oval 20"/>
          <p:cNvSpPr>
            <a:spLocks/>
          </p:cNvSpPr>
          <p:nvPr/>
        </p:nvSpPr>
        <p:spPr bwMode="auto">
          <a:xfrm>
            <a:off x="628873" y="2280085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2" name="Oval 21"/>
          <p:cNvSpPr>
            <a:spLocks/>
          </p:cNvSpPr>
          <p:nvPr/>
        </p:nvSpPr>
        <p:spPr bwMode="auto">
          <a:xfrm>
            <a:off x="628873" y="4242534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3" name="Oval 22"/>
          <p:cNvSpPr>
            <a:spLocks/>
          </p:cNvSpPr>
          <p:nvPr/>
        </p:nvSpPr>
        <p:spPr bwMode="auto">
          <a:xfrm>
            <a:off x="2285400" y="2734240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sl-SI" sz="1300" dirty="0">
                <a:ea typeface="Lucida Sans" charset="0"/>
                <a:cs typeface="Lucida Sans" charset="0"/>
              </a:rPr>
              <a:t>6</a:t>
            </a:r>
            <a:endParaRPr lang="en-US" sz="1300" dirty="0">
              <a:ea typeface="Lucida Sans" charset="0"/>
              <a:cs typeface="Lucida Sans" charset="0"/>
            </a:endParaRPr>
          </a:p>
        </p:txBody>
      </p:sp>
      <p:sp>
        <p:nvSpPr>
          <p:cNvPr id="24" name="Oval 23"/>
          <p:cNvSpPr>
            <a:spLocks/>
          </p:cNvSpPr>
          <p:nvPr/>
        </p:nvSpPr>
        <p:spPr bwMode="auto">
          <a:xfrm>
            <a:off x="2272850" y="1621768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5" name="Oval 24"/>
          <p:cNvSpPr>
            <a:spLocks/>
          </p:cNvSpPr>
          <p:nvPr/>
        </p:nvSpPr>
        <p:spPr bwMode="auto">
          <a:xfrm>
            <a:off x="4534887" y="1613435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6" name="Oval 25"/>
          <p:cNvSpPr>
            <a:spLocks/>
          </p:cNvSpPr>
          <p:nvPr/>
        </p:nvSpPr>
        <p:spPr bwMode="auto">
          <a:xfrm>
            <a:off x="2762278" y="3615467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7" name="Oval 26"/>
          <p:cNvSpPr>
            <a:spLocks/>
          </p:cNvSpPr>
          <p:nvPr/>
        </p:nvSpPr>
        <p:spPr bwMode="auto">
          <a:xfrm>
            <a:off x="3840485" y="2759239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9" name="Rectangle 28"/>
          <p:cNvSpPr>
            <a:spLocks/>
          </p:cNvSpPr>
          <p:nvPr/>
        </p:nvSpPr>
        <p:spPr bwMode="auto">
          <a:xfrm>
            <a:off x="344420" y="2305084"/>
            <a:ext cx="164002" cy="261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1273" bIns="0">
            <a:spAutoFit/>
          </a:bodyPr>
          <a:lstStyle/>
          <a:p>
            <a:pPr marL="40182">
              <a:lnSpc>
                <a:spcPct val="140000"/>
              </a:lnSpc>
            </a:pPr>
            <a:r>
              <a:rPr lang="en-US" sz="1300" b="1"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s</a:t>
            </a:r>
          </a:p>
        </p:txBody>
      </p:sp>
      <p:sp>
        <p:nvSpPr>
          <p:cNvPr id="30" name="Oval 29"/>
          <p:cNvSpPr>
            <a:spLocks/>
          </p:cNvSpPr>
          <p:nvPr/>
        </p:nvSpPr>
        <p:spPr bwMode="auto">
          <a:xfrm>
            <a:off x="2435992" y="3205060"/>
            <a:ext cx="501977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31" name="Oval 30"/>
          <p:cNvSpPr>
            <a:spLocks/>
          </p:cNvSpPr>
          <p:nvPr/>
        </p:nvSpPr>
        <p:spPr bwMode="auto">
          <a:xfrm>
            <a:off x="603774" y="3138396"/>
            <a:ext cx="40994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sl-SI" sz="1300" dirty="0" smtClean="0">
                <a:ea typeface="Lucida Sans" charset="0"/>
                <a:cs typeface="Lucida Sans" charset="0"/>
              </a:rPr>
              <a:t>2</a:t>
            </a:r>
            <a:endParaRPr lang="en-US" sz="1300" dirty="0">
              <a:ea typeface="Lucida Sans" charset="0"/>
              <a:cs typeface="Lucida Sans" charset="0"/>
            </a:endParaRPr>
          </a:p>
        </p:txBody>
      </p:sp>
      <p:sp>
        <p:nvSpPr>
          <p:cNvPr id="32" name="Oval 31"/>
          <p:cNvSpPr>
            <a:spLocks/>
          </p:cNvSpPr>
          <p:nvPr/>
        </p:nvSpPr>
        <p:spPr bwMode="auto">
          <a:xfrm>
            <a:off x="1490601" y="2571744"/>
            <a:ext cx="25098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33" name="Oval 32"/>
          <p:cNvSpPr>
            <a:spLocks/>
          </p:cNvSpPr>
          <p:nvPr/>
        </p:nvSpPr>
        <p:spPr bwMode="auto">
          <a:xfrm>
            <a:off x="1950747" y="3888377"/>
            <a:ext cx="309552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4" name="Oval 33"/>
          <p:cNvSpPr>
            <a:spLocks/>
          </p:cNvSpPr>
          <p:nvPr/>
        </p:nvSpPr>
        <p:spPr bwMode="auto">
          <a:xfrm>
            <a:off x="1465502" y="3496720"/>
            <a:ext cx="301187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5" name="Oval 34"/>
          <p:cNvSpPr>
            <a:spLocks/>
          </p:cNvSpPr>
          <p:nvPr/>
        </p:nvSpPr>
        <p:spPr bwMode="auto">
          <a:xfrm>
            <a:off x="3004901" y="2821738"/>
            <a:ext cx="334652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36" name="Oval 35"/>
          <p:cNvSpPr>
            <a:spLocks/>
          </p:cNvSpPr>
          <p:nvPr/>
        </p:nvSpPr>
        <p:spPr bwMode="auto">
          <a:xfrm>
            <a:off x="3272622" y="3255059"/>
            <a:ext cx="326286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7" name="Oval 36"/>
          <p:cNvSpPr>
            <a:spLocks/>
          </p:cNvSpPr>
          <p:nvPr/>
        </p:nvSpPr>
        <p:spPr bwMode="auto">
          <a:xfrm>
            <a:off x="1457136" y="1996758"/>
            <a:ext cx="31791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8" name="Oval 37"/>
          <p:cNvSpPr>
            <a:spLocks/>
          </p:cNvSpPr>
          <p:nvPr/>
        </p:nvSpPr>
        <p:spPr bwMode="auto">
          <a:xfrm>
            <a:off x="2285400" y="2113422"/>
            <a:ext cx="31791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sl-SI" sz="1300" dirty="0" smtClean="0">
                <a:ea typeface="Lucida Sans" charset="0"/>
                <a:cs typeface="Lucida Sans" charset="0"/>
              </a:rPr>
              <a:t>2</a:t>
            </a:r>
            <a:r>
              <a:rPr lang="en-US" sz="1300" dirty="0" smtClean="0">
                <a:ea typeface="Lucida Sans" charset="0"/>
                <a:cs typeface="Lucida Sans" charset="0"/>
              </a:rPr>
              <a:t>4</a:t>
            </a:r>
            <a:endParaRPr lang="en-US" sz="1300" dirty="0">
              <a:ea typeface="Lucida Sans" charset="0"/>
              <a:cs typeface="Lucida Sans" charset="0"/>
            </a:endParaRPr>
          </a:p>
        </p:txBody>
      </p:sp>
      <p:sp>
        <p:nvSpPr>
          <p:cNvPr id="39" name="Oval 38"/>
          <p:cNvSpPr>
            <a:spLocks/>
          </p:cNvSpPr>
          <p:nvPr/>
        </p:nvSpPr>
        <p:spPr bwMode="auto">
          <a:xfrm>
            <a:off x="3013267" y="1680100"/>
            <a:ext cx="31791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 dirty="0">
                <a:ea typeface="Lucida Sans" charset="0"/>
                <a:cs typeface="Lucida Sans" charset="0"/>
              </a:rPr>
              <a:t>15</a:t>
            </a:r>
          </a:p>
        </p:txBody>
      </p:sp>
      <p:sp>
        <p:nvSpPr>
          <p:cNvPr id="40" name="Oval 39"/>
          <p:cNvSpPr>
            <a:spLocks/>
          </p:cNvSpPr>
          <p:nvPr/>
        </p:nvSpPr>
        <p:spPr bwMode="auto">
          <a:xfrm>
            <a:off x="4134350" y="2313417"/>
            <a:ext cx="31791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41" name="Oval 40"/>
          <p:cNvSpPr>
            <a:spLocks/>
          </p:cNvSpPr>
          <p:nvPr/>
        </p:nvSpPr>
        <p:spPr bwMode="auto">
          <a:xfrm>
            <a:off x="2915816" y="2117590"/>
            <a:ext cx="455439" cy="354158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sl-SI" sz="1300" dirty="0" smtClean="0">
                <a:ea typeface="Lucida Sans" charset="0"/>
                <a:cs typeface="Lucida Sans" charset="0"/>
              </a:rPr>
              <a:t>-20</a:t>
            </a:r>
            <a:endParaRPr lang="en-US" sz="1300" dirty="0">
              <a:ea typeface="Lucida Sans" charset="0"/>
              <a:cs typeface="Lucida Sans" charset="0"/>
            </a:endParaRPr>
          </a:p>
        </p:txBody>
      </p:sp>
      <p:cxnSp>
        <p:nvCxnSpPr>
          <p:cNvPr id="46" name="Straight Connector 4"/>
          <p:cNvCxnSpPr>
            <a:cxnSpLocks noChangeShapeType="1"/>
          </p:cNvCxnSpPr>
          <p:nvPr/>
        </p:nvCxnSpPr>
        <p:spPr bwMode="auto">
          <a:xfrm>
            <a:off x="3959704" y="1811347"/>
            <a:ext cx="602374" cy="599985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stealth" w="med" len="med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-16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-21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1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-2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2322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>
            <a:normAutofit/>
          </a:bodyPr>
          <a:lstStyle/>
          <a:p>
            <a:r>
              <a:rPr lang="sl-SI" dirty="0" smtClean="0"/>
              <a:t>Drevo</a:t>
            </a:r>
            <a:endParaRPr lang="sl-SI" dirty="0"/>
          </a:p>
        </p:txBody>
      </p:sp>
      <p:cxnSp>
        <p:nvCxnSpPr>
          <p:cNvPr id="5" name="Straight Connector 36"/>
          <p:cNvCxnSpPr>
            <a:cxnSpLocks noChangeShapeType="1"/>
            <a:stCxn id="21" idx="6"/>
            <a:endCxn id="23" idx="2"/>
          </p:cNvCxnSpPr>
          <p:nvPr/>
        </p:nvCxnSpPr>
        <p:spPr bwMode="auto">
          <a:xfrm>
            <a:off x="963525" y="2446747"/>
            <a:ext cx="1321875" cy="45415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32"/>
          <p:cNvCxnSpPr>
            <a:cxnSpLocks noChangeShapeType="1"/>
            <a:stCxn id="27" idx="7"/>
            <a:endCxn id="25" idx="3"/>
          </p:cNvCxnSpPr>
          <p:nvPr/>
        </p:nvCxnSpPr>
        <p:spPr bwMode="auto">
          <a:xfrm flipV="1">
            <a:off x="4125985" y="1897804"/>
            <a:ext cx="458054" cy="910393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Connector 30"/>
          <p:cNvCxnSpPr>
            <a:cxnSpLocks noChangeShapeType="1"/>
            <a:stCxn id="27" idx="1"/>
            <a:endCxn id="24" idx="5"/>
          </p:cNvCxnSpPr>
          <p:nvPr/>
        </p:nvCxnSpPr>
        <p:spPr bwMode="auto">
          <a:xfrm flipH="1" flipV="1">
            <a:off x="2558493" y="1906279"/>
            <a:ext cx="1331000" cy="901774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28"/>
          <p:cNvCxnSpPr>
            <a:cxnSpLocks noChangeShapeType="1"/>
            <a:stCxn id="24" idx="4"/>
            <a:endCxn id="23" idx="0"/>
          </p:cNvCxnSpPr>
          <p:nvPr/>
        </p:nvCxnSpPr>
        <p:spPr bwMode="auto">
          <a:xfrm>
            <a:off x="2440176" y="1955093"/>
            <a:ext cx="12550" cy="779147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Connector 26"/>
          <p:cNvCxnSpPr>
            <a:cxnSpLocks noChangeShapeType="1"/>
            <a:stCxn id="23" idx="6"/>
            <a:endCxn id="27" idx="2"/>
          </p:cNvCxnSpPr>
          <p:nvPr/>
        </p:nvCxnSpPr>
        <p:spPr bwMode="auto">
          <a:xfrm>
            <a:off x="2620051" y="2900902"/>
            <a:ext cx="1220434" cy="24999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Connector 24"/>
          <p:cNvCxnSpPr>
            <a:cxnSpLocks noChangeShapeType="1"/>
            <a:stCxn id="23" idx="5"/>
            <a:endCxn id="26" idx="1"/>
          </p:cNvCxnSpPr>
          <p:nvPr/>
        </p:nvCxnSpPr>
        <p:spPr bwMode="auto">
          <a:xfrm>
            <a:off x="2570900" y="3018608"/>
            <a:ext cx="240531" cy="645817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Connector 22"/>
          <p:cNvCxnSpPr>
            <a:cxnSpLocks noChangeShapeType="1"/>
            <a:stCxn id="26" idx="7"/>
            <a:endCxn id="27" idx="3"/>
          </p:cNvCxnSpPr>
          <p:nvPr/>
        </p:nvCxnSpPr>
        <p:spPr bwMode="auto">
          <a:xfrm flipV="1">
            <a:off x="3047778" y="3043607"/>
            <a:ext cx="841857" cy="620818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Connector 17"/>
          <p:cNvCxnSpPr>
            <a:cxnSpLocks noChangeShapeType="1"/>
            <a:stCxn id="22" idx="6"/>
            <a:endCxn id="26" idx="2"/>
          </p:cNvCxnSpPr>
          <p:nvPr/>
        </p:nvCxnSpPr>
        <p:spPr bwMode="auto">
          <a:xfrm flipV="1">
            <a:off x="963525" y="3782130"/>
            <a:ext cx="1798753" cy="627067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5"/>
          <p:cNvCxnSpPr>
            <a:cxnSpLocks noChangeShapeType="1"/>
            <a:stCxn id="22" idx="7"/>
            <a:endCxn id="23" idx="3"/>
          </p:cNvCxnSpPr>
          <p:nvPr/>
        </p:nvCxnSpPr>
        <p:spPr bwMode="auto">
          <a:xfrm flipV="1">
            <a:off x="914374" y="3018608"/>
            <a:ext cx="1420178" cy="1272884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Straight Connector 12"/>
          <p:cNvCxnSpPr>
            <a:cxnSpLocks noChangeShapeType="1"/>
            <a:stCxn id="21" idx="4"/>
            <a:endCxn id="22" idx="0"/>
          </p:cNvCxnSpPr>
          <p:nvPr/>
        </p:nvCxnSpPr>
        <p:spPr bwMode="auto">
          <a:xfrm>
            <a:off x="796199" y="2613410"/>
            <a:ext cx="0" cy="162912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6"/>
          <p:cNvCxnSpPr>
            <a:cxnSpLocks noChangeShapeType="1"/>
            <a:stCxn id="24" idx="6"/>
            <a:endCxn id="25" idx="2"/>
          </p:cNvCxnSpPr>
          <p:nvPr/>
        </p:nvCxnSpPr>
        <p:spPr bwMode="auto">
          <a:xfrm flipV="1">
            <a:off x="2607502" y="1780098"/>
            <a:ext cx="1927385" cy="8333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2"/>
          <p:cNvCxnSpPr>
            <a:cxnSpLocks noChangeShapeType="1"/>
            <a:stCxn id="24" idx="3"/>
            <a:endCxn id="21" idx="7"/>
          </p:cNvCxnSpPr>
          <p:nvPr/>
        </p:nvCxnSpPr>
        <p:spPr bwMode="auto">
          <a:xfrm flipH="1">
            <a:off x="914516" y="1906279"/>
            <a:ext cx="1407342" cy="422620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Oval 20"/>
          <p:cNvSpPr>
            <a:spLocks/>
          </p:cNvSpPr>
          <p:nvPr/>
        </p:nvSpPr>
        <p:spPr bwMode="auto">
          <a:xfrm>
            <a:off x="628873" y="2280085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2" name="Oval 21"/>
          <p:cNvSpPr>
            <a:spLocks/>
          </p:cNvSpPr>
          <p:nvPr/>
        </p:nvSpPr>
        <p:spPr bwMode="auto">
          <a:xfrm>
            <a:off x="628873" y="4242534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3" name="Oval 22"/>
          <p:cNvSpPr>
            <a:spLocks/>
          </p:cNvSpPr>
          <p:nvPr/>
        </p:nvSpPr>
        <p:spPr bwMode="auto">
          <a:xfrm>
            <a:off x="2285400" y="2734240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sl-SI" sz="1300" dirty="0">
                <a:ea typeface="Lucida Sans" charset="0"/>
                <a:cs typeface="Lucida Sans" charset="0"/>
              </a:rPr>
              <a:t>6</a:t>
            </a:r>
            <a:endParaRPr lang="en-US" sz="1300" dirty="0">
              <a:ea typeface="Lucida Sans" charset="0"/>
              <a:cs typeface="Lucida Sans" charset="0"/>
            </a:endParaRPr>
          </a:p>
        </p:txBody>
      </p:sp>
      <p:sp>
        <p:nvSpPr>
          <p:cNvPr id="24" name="Oval 23"/>
          <p:cNvSpPr>
            <a:spLocks/>
          </p:cNvSpPr>
          <p:nvPr/>
        </p:nvSpPr>
        <p:spPr bwMode="auto">
          <a:xfrm>
            <a:off x="2272850" y="1621768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5" name="Oval 24"/>
          <p:cNvSpPr>
            <a:spLocks/>
          </p:cNvSpPr>
          <p:nvPr/>
        </p:nvSpPr>
        <p:spPr bwMode="auto">
          <a:xfrm>
            <a:off x="4534887" y="1613435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6" name="Oval 25"/>
          <p:cNvSpPr>
            <a:spLocks/>
          </p:cNvSpPr>
          <p:nvPr/>
        </p:nvSpPr>
        <p:spPr bwMode="auto">
          <a:xfrm>
            <a:off x="2762278" y="3615467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7" name="Oval 26"/>
          <p:cNvSpPr>
            <a:spLocks/>
          </p:cNvSpPr>
          <p:nvPr/>
        </p:nvSpPr>
        <p:spPr bwMode="auto">
          <a:xfrm>
            <a:off x="3840485" y="2759239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9" name="Rectangle 28"/>
          <p:cNvSpPr>
            <a:spLocks/>
          </p:cNvSpPr>
          <p:nvPr/>
        </p:nvSpPr>
        <p:spPr bwMode="auto">
          <a:xfrm>
            <a:off x="344420" y="2305084"/>
            <a:ext cx="164002" cy="261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1273" bIns="0">
            <a:spAutoFit/>
          </a:bodyPr>
          <a:lstStyle/>
          <a:p>
            <a:pPr marL="40182">
              <a:lnSpc>
                <a:spcPct val="140000"/>
              </a:lnSpc>
            </a:pPr>
            <a:r>
              <a:rPr lang="en-US" sz="1300" b="1"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s</a:t>
            </a:r>
          </a:p>
        </p:txBody>
      </p:sp>
      <p:sp>
        <p:nvSpPr>
          <p:cNvPr id="30" name="Oval 29"/>
          <p:cNvSpPr>
            <a:spLocks/>
          </p:cNvSpPr>
          <p:nvPr/>
        </p:nvSpPr>
        <p:spPr bwMode="auto">
          <a:xfrm>
            <a:off x="2435992" y="3205060"/>
            <a:ext cx="501977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31" name="Oval 30"/>
          <p:cNvSpPr>
            <a:spLocks/>
          </p:cNvSpPr>
          <p:nvPr/>
        </p:nvSpPr>
        <p:spPr bwMode="auto">
          <a:xfrm>
            <a:off x="603774" y="3138396"/>
            <a:ext cx="40994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sl-SI" sz="1300" dirty="0" smtClean="0">
                <a:ea typeface="Lucida Sans" charset="0"/>
                <a:cs typeface="Lucida Sans" charset="0"/>
              </a:rPr>
              <a:t>2</a:t>
            </a:r>
            <a:endParaRPr lang="en-US" sz="1300" dirty="0">
              <a:ea typeface="Lucida Sans" charset="0"/>
              <a:cs typeface="Lucida Sans" charset="0"/>
            </a:endParaRPr>
          </a:p>
        </p:txBody>
      </p:sp>
      <p:sp>
        <p:nvSpPr>
          <p:cNvPr id="32" name="Oval 31"/>
          <p:cNvSpPr>
            <a:spLocks/>
          </p:cNvSpPr>
          <p:nvPr/>
        </p:nvSpPr>
        <p:spPr bwMode="auto">
          <a:xfrm>
            <a:off x="1490601" y="2571744"/>
            <a:ext cx="25098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33" name="Oval 32"/>
          <p:cNvSpPr>
            <a:spLocks/>
          </p:cNvSpPr>
          <p:nvPr/>
        </p:nvSpPr>
        <p:spPr bwMode="auto">
          <a:xfrm>
            <a:off x="1950747" y="3888377"/>
            <a:ext cx="309552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4" name="Oval 33"/>
          <p:cNvSpPr>
            <a:spLocks/>
          </p:cNvSpPr>
          <p:nvPr/>
        </p:nvSpPr>
        <p:spPr bwMode="auto">
          <a:xfrm>
            <a:off x="1465502" y="3496720"/>
            <a:ext cx="301187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5" name="Oval 34"/>
          <p:cNvSpPr>
            <a:spLocks/>
          </p:cNvSpPr>
          <p:nvPr/>
        </p:nvSpPr>
        <p:spPr bwMode="auto">
          <a:xfrm>
            <a:off x="3004901" y="2821738"/>
            <a:ext cx="334652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36" name="Oval 35"/>
          <p:cNvSpPr>
            <a:spLocks/>
          </p:cNvSpPr>
          <p:nvPr/>
        </p:nvSpPr>
        <p:spPr bwMode="auto">
          <a:xfrm>
            <a:off x="3272622" y="3255059"/>
            <a:ext cx="326286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7" name="Oval 36"/>
          <p:cNvSpPr>
            <a:spLocks/>
          </p:cNvSpPr>
          <p:nvPr/>
        </p:nvSpPr>
        <p:spPr bwMode="auto">
          <a:xfrm>
            <a:off x="1457136" y="1996758"/>
            <a:ext cx="31791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8" name="Oval 37"/>
          <p:cNvSpPr>
            <a:spLocks/>
          </p:cNvSpPr>
          <p:nvPr/>
        </p:nvSpPr>
        <p:spPr bwMode="auto">
          <a:xfrm>
            <a:off x="2285400" y="2113422"/>
            <a:ext cx="31791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sl-SI" sz="1300" dirty="0" smtClean="0">
                <a:ea typeface="Lucida Sans" charset="0"/>
                <a:cs typeface="Lucida Sans" charset="0"/>
              </a:rPr>
              <a:t>2</a:t>
            </a:r>
            <a:r>
              <a:rPr lang="en-US" sz="1300" dirty="0" smtClean="0">
                <a:ea typeface="Lucida Sans" charset="0"/>
                <a:cs typeface="Lucida Sans" charset="0"/>
              </a:rPr>
              <a:t>4</a:t>
            </a:r>
            <a:endParaRPr lang="en-US" sz="1300" dirty="0">
              <a:ea typeface="Lucida Sans" charset="0"/>
              <a:cs typeface="Lucida Sans" charset="0"/>
            </a:endParaRPr>
          </a:p>
        </p:txBody>
      </p:sp>
      <p:sp>
        <p:nvSpPr>
          <p:cNvPr id="39" name="Oval 38"/>
          <p:cNvSpPr>
            <a:spLocks/>
          </p:cNvSpPr>
          <p:nvPr/>
        </p:nvSpPr>
        <p:spPr bwMode="auto">
          <a:xfrm>
            <a:off x="3013267" y="1680100"/>
            <a:ext cx="31791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 dirty="0">
                <a:ea typeface="Lucida Sans" charset="0"/>
                <a:cs typeface="Lucida Sans" charset="0"/>
              </a:rPr>
              <a:t>15</a:t>
            </a:r>
          </a:p>
        </p:txBody>
      </p:sp>
      <p:sp>
        <p:nvSpPr>
          <p:cNvPr id="40" name="Oval 39"/>
          <p:cNvSpPr>
            <a:spLocks/>
          </p:cNvSpPr>
          <p:nvPr/>
        </p:nvSpPr>
        <p:spPr bwMode="auto">
          <a:xfrm>
            <a:off x="4134350" y="2313417"/>
            <a:ext cx="31791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41" name="Oval 40"/>
          <p:cNvSpPr>
            <a:spLocks/>
          </p:cNvSpPr>
          <p:nvPr/>
        </p:nvSpPr>
        <p:spPr bwMode="auto">
          <a:xfrm>
            <a:off x="2915816" y="2117590"/>
            <a:ext cx="455439" cy="354158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sl-SI" sz="1300" dirty="0" smtClean="0">
                <a:ea typeface="Lucida Sans" charset="0"/>
                <a:cs typeface="Lucida Sans" charset="0"/>
              </a:rPr>
              <a:t>-20</a:t>
            </a:r>
            <a:endParaRPr lang="en-US" sz="1300" dirty="0">
              <a:ea typeface="Lucida Sans" charset="0"/>
              <a:cs typeface="Lucida Sans" charset="0"/>
            </a:endParaRPr>
          </a:p>
        </p:txBody>
      </p:sp>
      <p:cxnSp>
        <p:nvCxnSpPr>
          <p:cNvPr id="46" name="Straight Connector 4"/>
          <p:cNvCxnSpPr>
            <a:cxnSpLocks noChangeShapeType="1"/>
          </p:cNvCxnSpPr>
          <p:nvPr/>
        </p:nvCxnSpPr>
        <p:spPr bwMode="auto">
          <a:xfrm>
            <a:off x="3959704" y="1811347"/>
            <a:ext cx="602374" cy="599985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stealth" w="med" len="med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-16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-21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1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-2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7784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>
            <a:normAutofit/>
          </a:bodyPr>
          <a:lstStyle/>
          <a:p>
            <a:r>
              <a:rPr lang="sl-SI" dirty="0" smtClean="0"/>
              <a:t>Drevo</a:t>
            </a:r>
            <a:endParaRPr lang="sl-SI" dirty="0"/>
          </a:p>
        </p:txBody>
      </p:sp>
      <p:cxnSp>
        <p:nvCxnSpPr>
          <p:cNvPr id="5" name="Straight Connector 36"/>
          <p:cNvCxnSpPr>
            <a:cxnSpLocks noChangeShapeType="1"/>
            <a:stCxn id="21" idx="6"/>
            <a:endCxn id="23" idx="2"/>
          </p:cNvCxnSpPr>
          <p:nvPr/>
        </p:nvCxnSpPr>
        <p:spPr bwMode="auto">
          <a:xfrm>
            <a:off x="963525" y="2446747"/>
            <a:ext cx="1321875" cy="45415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32"/>
          <p:cNvCxnSpPr>
            <a:cxnSpLocks noChangeShapeType="1"/>
            <a:stCxn id="27" idx="7"/>
            <a:endCxn id="25" idx="3"/>
          </p:cNvCxnSpPr>
          <p:nvPr/>
        </p:nvCxnSpPr>
        <p:spPr bwMode="auto">
          <a:xfrm flipV="1">
            <a:off x="4125985" y="1897804"/>
            <a:ext cx="458054" cy="910393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Connector 30"/>
          <p:cNvCxnSpPr>
            <a:cxnSpLocks noChangeShapeType="1"/>
            <a:stCxn id="27" idx="1"/>
            <a:endCxn id="24" idx="5"/>
          </p:cNvCxnSpPr>
          <p:nvPr/>
        </p:nvCxnSpPr>
        <p:spPr bwMode="auto">
          <a:xfrm flipH="1" flipV="1">
            <a:off x="2558493" y="1906279"/>
            <a:ext cx="1331000" cy="901774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28"/>
          <p:cNvCxnSpPr>
            <a:cxnSpLocks noChangeShapeType="1"/>
            <a:stCxn id="24" idx="4"/>
            <a:endCxn id="23" idx="0"/>
          </p:cNvCxnSpPr>
          <p:nvPr/>
        </p:nvCxnSpPr>
        <p:spPr bwMode="auto">
          <a:xfrm>
            <a:off x="2440176" y="1955093"/>
            <a:ext cx="12550" cy="779147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Connector 26"/>
          <p:cNvCxnSpPr>
            <a:cxnSpLocks noChangeShapeType="1"/>
            <a:stCxn id="23" idx="6"/>
            <a:endCxn id="27" idx="2"/>
          </p:cNvCxnSpPr>
          <p:nvPr/>
        </p:nvCxnSpPr>
        <p:spPr bwMode="auto">
          <a:xfrm>
            <a:off x="2620051" y="2900902"/>
            <a:ext cx="1220434" cy="24999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Connector 24"/>
          <p:cNvCxnSpPr>
            <a:cxnSpLocks noChangeShapeType="1"/>
            <a:stCxn id="23" idx="5"/>
            <a:endCxn id="26" idx="1"/>
          </p:cNvCxnSpPr>
          <p:nvPr/>
        </p:nvCxnSpPr>
        <p:spPr bwMode="auto">
          <a:xfrm>
            <a:off x="2570900" y="3018608"/>
            <a:ext cx="240531" cy="645817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Connector 22"/>
          <p:cNvCxnSpPr>
            <a:cxnSpLocks noChangeShapeType="1"/>
            <a:stCxn id="26" idx="7"/>
            <a:endCxn id="27" idx="3"/>
          </p:cNvCxnSpPr>
          <p:nvPr/>
        </p:nvCxnSpPr>
        <p:spPr bwMode="auto">
          <a:xfrm flipV="1">
            <a:off x="3047778" y="3043607"/>
            <a:ext cx="841857" cy="620818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Connector 17"/>
          <p:cNvCxnSpPr>
            <a:cxnSpLocks noChangeShapeType="1"/>
            <a:stCxn id="22" idx="6"/>
            <a:endCxn id="26" idx="2"/>
          </p:cNvCxnSpPr>
          <p:nvPr/>
        </p:nvCxnSpPr>
        <p:spPr bwMode="auto">
          <a:xfrm flipV="1">
            <a:off x="963525" y="3782130"/>
            <a:ext cx="1798753" cy="627067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5"/>
          <p:cNvCxnSpPr>
            <a:cxnSpLocks noChangeShapeType="1"/>
            <a:stCxn id="22" idx="7"/>
            <a:endCxn id="23" idx="3"/>
          </p:cNvCxnSpPr>
          <p:nvPr/>
        </p:nvCxnSpPr>
        <p:spPr bwMode="auto">
          <a:xfrm flipV="1">
            <a:off x="914374" y="3018608"/>
            <a:ext cx="1420178" cy="1272884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Straight Connector 12"/>
          <p:cNvCxnSpPr>
            <a:cxnSpLocks noChangeShapeType="1"/>
            <a:stCxn id="21" idx="4"/>
            <a:endCxn id="22" idx="0"/>
          </p:cNvCxnSpPr>
          <p:nvPr/>
        </p:nvCxnSpPr>
        <p:spPr bwMode="auto">
          <a:xfrm>
            <a:off x="796199" y="2613410"/>
            <a:ext cx="0" cy="1629125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6"/>
          <p:cNvCxnSpPr>
            <a:cxnSpLocks noChangeShapeType="1"/>
            <a:stCxn id="24" idx="6"/>
            <a:endCxn id="25" idx="2"/>
          </p:cNvCxnSpPr>
          <p:nvPr/>
        </p:nvCxnSpPr>
        <p:spPr bwMode="auto">
          <a:xfrm flipV="1">
            <a:off x="2607502" y="1780098"/>
            <a:ext cx="1927385" cy="8333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2"/>
          <p:cNvCxnSpPr>
            <a:cxnSpLocks noChangeShapeType="1"/>
            <a:stCxn id="24" idx="3"/>
            <a:endCxn id="21" idx="7"/>
          </p:cNvCxnSpPr>
          <p:nvPr/>
        </p:nvCxnSpPr>
        <p:spPr bwMode="auto">
          <a:xfrm flipH="1">
            <a:off x="914516" y="1906279"/>
            <a:ext cx="1407342" cy="422620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Oval 20"/>
          <p:cNvSpPr>
            <a:spLocks/>
          </p:cNvSpPr>
          <p:nvPr/>
        </p:nvSpPr>
        <p:spPr bwMode="auto">
          <a:xfrm>
            <a:off x="628873" y="2280085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2" name="Oval 21"/>
          <p:cNvSpPr>
            <a:spLocks/>
          </p:cNvSpPr>
          <p:nvPr/>
        </p:nvSpPr>
        <p:spPr bwMode="auto">
          <a:xfrm>
            <a:off x="628873" y="4242534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3" name="Oval 22"/>
          <p:cNvSpPr>
            <a:spLocks/>
          </p:cNvSpPr>
          <p:nvPr/>
        </p:nvSpPr>
        <p:spPr bwMode="auto">
          <a:xfrm>
            <a:off x="2285400" y="2734240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sl-SI" sz="1300" dirty="0">
                <a:ea typeface="Lucida Sans" charset="0"/>
                <a:cs typeface="Lucida Sans" charset="0"/>
              </a:rPr>
              <a:t>6</a:t>
            </a:r>
            <a:endParaRPr lang="en-US" sz="1300" dirty="0">
              <a:ea typeface="Lucida Sans" charset="0"/>
              <a:cs typeface="Lucida Sans" charset="0"/>
            </a:endParaRPr>
          </a:p>
        </p:txBody>
      </p:sp>
      <p:sp>
        <p:nvSpPr>
          <p:cNvPr id="24" name="Oval 23"/>
          <p:cNvSpPr>
            <a:spLocks/>
          </p:cNvSpPr>
          <p:nvPr/>
        </p:nvSpPr>
        <p:spPr bwMode="auto">
          <a:xfrm>
            <a:off x="2272850" y="1621768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5" name="Oval 24"/>
          <p:cNvSpPr>
            <a:spLocks/>
          </p:cNvSpPr>
          <p:nvPr/>
        </p:nvSpPr>
        <p:spPr bwMode="auto">
          <a:xfrm>
            <a:off x="4534887" y="1613435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6" name="Oval 25"/>
          <p:cNvSpPr>
            <a:spLocks/>
          </p:cNvSpPr>
          <p:nvPr/>
        </p:nvSpPr>
        <p:spPr bwMode="auto">
          <a:xfrm>
            <a:off x="2762278" y="3615467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7" name="Oval 26"/>
          <p:cNvSpPr>
            <a:spLocks/>
          </p:cNvSpPr>
          <p:nvPr/>
        </p:nvSpPr>
        <p:spPr bwMode="auto">
          <a:xfrm>
            <a:off x="3840485" y="2759239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9" name="Rectangle 28"/>
          <p:cNvSpPr>
            <a:spLocks/>
          </p:cNvSpPr>
          <p:nvPr/>
        </p:nvSpPr>
        <p:spPr bwMode="auto">
          <a:xfrm>
            <a:off x="344420" y="2305084"/>
            <a:ext cx="164002" cy="261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1273" bIns="0">
            <a:spAutoFit/>
          </a:bodyPr>
          <a:lstStyle/>
          <a:p>
            <a:pPr marL="40182">
              <a:lnSpc>
                <a:spcPct val="140000"/>
              </a:lnSpc>
            </a:pPr>
            <a:r>
              <a:rPr lang="en-US" sz="1300" b="1"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s</a:t>
            </a:r>
          </a:p>
        </p:txBody>
      </p:sp>
      <p:sp>
        <p:nvSpPr>
          <p:cNvPr id="30" name="Oval 29"/>
          <p:cNvSpPr>
            <a:spLocks/>
          </p:cNvSpPr>
          <p:nvPr/>
        </p:nvSpPr>
        <p:spPr bwMode="auto">
          <a:xfrm>
            <a:off x="2435992" y="3205060"/>
            <a:ext cx="501977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31" name="Oval 30"/>
          <p:cNvSpPr>
            <a:spLocks/>
          </p:cNvSpPr>
          <p:nvPr/>
        </p:nvSpPr>
        <p:spPr bwMode="auto">
          <a:xfrm>
            <a:off x="603774" y="3138396"/>
            <a:ext cx="40994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sl-SI" sz="1300" dirty="0" smtClean="0">
                <a:ea typeface="Lucida Sans" charset="0"/>
                <a:cs typeface="Lucida Sans" charset="0"/>
              </a:rPr>
              <a:t>2</a:t>
            </a:r>
            <a:endParaRPr lang="en-US" sz="1300" dirty="0">
              <a:ea typeface="Lucida Sans" charset="0"/>
              <a:cs typeface="Lucida Sans" charset="0"/>
            </a:endParaRPr>
          </a:p>
        </p:txBody>
      </p:sp>
      <p:sp>
        <p:nvSpPr>
          <p:cNvPr id="32" name="Oval 31"/>
          <p:cNvSpPr>
            <a:spLocks/>
          </p:cNvSpPr>
          <p:nvPr/>
        </p:nvSpPr>
        <p:spPr bwMode="auto">
          <a:xfrm>
            <a:off x="1490601" y="2571744"/>
            <a:ext cx="25098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33" name="Oval 32"/>
          <p:cNvSpPr>
            <a:spLocks/>
          </p:cNvSpPr>
          <p:nvPr/>
        </p:nvSpPr>
        <p:spPr bwMode="auto">
          <a:xfrm>
            <a:off x="1950747" y="3888377"/>
            <a:ext cx="309552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4" name="Oval 33"/>
          <p:cNvSpPr>
            <a:spLocks/>
          </p:cNvSpPr>
          <p:nvPr/>
        </p:nvSpPr>
        <p:spPr bwMode="auto">
          <a:xfrm>
            <a:off x="1465502" y="3496720"/>
            <a:ext cx="301187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5" name="Oval 34"/>
          <p:cNvSpPr>
            <a:spLocks/>
          </p:cNvSpPr>
          <p:nvPr/>
        </p:nvSpPr>
        <p:spPr bwMode="auto">
          <a:xfrm>
            <a:off x="3004901" y="2821738"/>
            <a:ext cx="334652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36" name="Oval 35"/>
          <p:cNvSpPr>
            <a:spLocks/>
          </p:cNvSpPr>
          <p:nvPr/>
        </p:nvSpPr>
        <p:spPr bwMode="auto">
          <a:xfrm>
            <a:off x="3272622" y="3255059"/>
            <a:ext cx="326286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7" name="Oval 36"/>
          <p:cNvSpPr>
            <a:spLocks/>
          </p:cNvSpPr>
          <p:nvPr/>
        </p:nvSpPr>
        <p:spPr bwMode="auto">
          <a:xfrm>
            <a:off x="1457136" y="1996758"/>
            <a:ext cx="31791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8" name="Oval 37"/>
          <p:cNvSpPr>
            <a:spLocks/>
          </p:cNvSpPr>
          <p:nvPr/>
        </p:nvSpPr>
        <p:spPr bwMode="auto">
          <a:xfrm>
            <a:off x="2285400" y="2113422"/>
            <a:ext cx="31791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sl-SI" sz="1300" dirty="0" smtClean="0">
                <a:ea typeface="Lucida Sans" charset="0"/>
                <a:cs typeface="Lucida Sans" charset="0"/>
              </a:rPr>
              <a:t>2</a:t>
            </a:r>
            <a:r>
              <a:rPr lang="en-US" sz="1300" dirty="0" smtClean="0">
                <a:ea typeface="Lucida Sans" charset="0"/>
                <a:cs typeface="Lucida Sans" charset="0"/>
              </a:rPr>
              <a:t>4</a:t>
            </a:r>
            <a:endParaRPr lang="en-US" sz="1300" dirty="0">
              <a:ea typeface="Lucida Sans" charset="0"/>
              <a:cs typeface="Lucida Sans" charset="0"/>
            </a:endParaRPr>
          </a:p>
        </p:txBody>
      </p:sp>
      <p:sp>
        <p:nvSpPr>
          <p:cNvPr id="39" name="Oval 38"/>
          <p:cNvSpPr>
            <a:spLocks/>
          </p:cNvSpPr>
          <p:nvPr/>
        </p:nvSpPr>
        <p:spPr bwMode="auto">
          <a:xfrm>
            <a:off x="3013267" y="1680100"/>
            <a:ext cx="31791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 dirty="0">
                <a:ea typeface="Lucida Sans" charset="0"/>
                <a:cs typeface="Lucida Sans" charset="0"/>
              </a:rPr>
              <a:t>15</a:t>
            </a:r>
          </a:p>
        </p:txBody>
      </p:sp>
      <p:sp>
        <p:nvSpPr>
          <p:cNvPr id="40" name="Oval 39"/>
          <p:cNvSpPr>
            <a:spLocks/>
          </p:cNvSpPr>
          <p:nvPr/>
        </p:nvSpPr>
        <p:spPr bwMode="auto">
          <a:xfrm>
            <a:off x="4134350" y="2313417"/>
            <a:ext cx="31791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41" name="Oval 40"/>
          <p:cNvSpPr>
            <a:spLocks/>
          </p:cNvSpPr>
          <p:nvPr/>
        </p:nvSpPr>
        <p:spPr bwMode="auto">
          <a:xfrm>
            <a:off x="2915816" y="2117590"/>
            <a:ext cx="455439" cy="354158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sl-SI" sz="1300" dirty="0" smtClean="0">
                <a:ea typeface="Lucida Sans" charset="0"/>
                <a:cs typeface="Lucida Sans" charset="0"/>
              </a:rPr>
              <a:t>-20</a:t>
            </a:r>
            <a:endParaRPr lang="en-US" sz="1300" dirty="0">
              <a:ea typeface="Lucida Sans" charset="0"/>
              <a:cs typeface="Lucida Sans" charset="0"/>
            </a:endParaRPr>
          </a:p>
        </p:txBody>
      </p:sp>
      <p:cxnSp>
        <p:nvCxnSpPr>
          <p:cNvPr id="46" name="Straight Connector 4"/>
          <p:cNvCxnSpPr>
            <a:cxnSpLocks noChangeShapeType="1"/>
          </p:cNvCxnSpPr>
          <p:nvPr/>
        </p:nvCxnSpPr>
        <p:spPr bwMode="auto">
          <a:xfrm>
            <a:off x="3959704" y="1811347"/>
            <a:ext cx="602374" cy="599985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stealth" w="med" len="med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-16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-21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1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-2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5055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>
            <a:normAutofit/>
          </a:bodyPr>
          <a:lstStyle/>
          <a:p>
            <a:r>
              <a:rPr lang="sl-SI" dirty="0" smtClean="0"/>
              <a:t>Drevo</a:t>
            </a:r>
            <a:endParaRPr lang="sl-SI" dirty="0"/>
          </a:p>
        </p:txBody>
      </p:sp>
      <p:cxnSp>
        <p:nvCxnSpPr>
          <p:cNvPr id="5" name="Straight Connector 36"/>
          <p:cNvCxnSpPr>
            <a:cxnSpLocks noChangeShapeType="1"/>
            <a:stCxn id="21" idx="6"/>
            <a:endCxn id="23" idx="2"/>
          </p:cNvCxnSpPr>
          <p:nvPr/>
        </p:nvCxnSpPr>
        <p:spPr bwMode="auto">
          <a:xfrm>
            <a:off x="963525" y="2446747"/>
            <a:ext cx="1321875" cy="45415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32"/>
          <p:cNvCxnSpPr>
            <a:cxnSpLocks noChangeShapeType="1"/>
            <a:stCxn id="27" idx="7"/>
            <a:endCxn id="25" idx="3"/>
          </p:cNvCxnSpPr>
          <p:nvPr/>
        </p:nvCxnSpPr>
        <p:spPr bwMode="auto">
          <a:xfrm flipV="1">
            <a:off x="4125985" y="1897804"/>
            <a:ext cx="458054" cy="910393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Connector 30"/>
          <p:cNvCxnSpPr>
            <a:cxnSpLocks noChangeShapeType="1"/>
            <a:stCxn id="27" idx="1"/>
            <a:endCxn id="24" idx="5"/>
          </p:cNvCxnSpPr>
          <p:nvPr/>
        </p:nvCxnSpPr>
        <p:spPr bwMode="auto">
          <a:xfrm flipH="1" flipV="1">
            <a:off x="2558493" y="1906279"/>
            <a:ext cx="1331000" cy="901774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28"/>
          <p:cNvCxnSpPr>
            <a:cxnSpLocks noChangeShapeType="1"/>
            <a:stCxn id="24" idx="4"/>
            <a:endCxn id="23" idx="0"/>
          </p:cNvCxnSpPr>
          <p:nvPr/>
        </p:nvCxnSpPr>
        <p:spPr bwMode="auto">
          <a:xfrm>
            <a:off x="2440176" y="1955093"/>
            <a:ext cx="12550" cy="779147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Connector 26"/>
          <p:cNvCxnSpPr>
            <a:cxnSpLocks noChangeShapeType="1"/>
            <a:stCxn id="23" idx="6"/>
            <a:endCxn id="27" idx="2"/>
          </p:cNvCxnSpPr>
          <p:nvPr/>
        </p:nvCxnSpPr>
        <p:spPr bwMode="auto">
          <a:xfrm>
            <a:off x="2620051" y="2900902"/>
            <a:ext cx="1220434" cy="24999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Connector 24"/>
          <p:cNvCxnSpPr>
            <a:cxnSpLocks noChangeShapeType="1"/>
            <a:stCxn id="23" idx="5"/>
            <a:endCxn id="26" idx="1"/>
          </p:cNvCxnSpPr>
          <p:nvPr/>
        </p:nvCxnSpPr>
        <p:spPr bwMode="auto">
          <a:xfrm>
            <a:off x="2570900" y="3018608"/>
            <a:ext cx="240531" cy="645817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Connector 22"/>
          <p:cNvCxnSpPr>
            <a:cxnSpLocks noChangeShapeType="1"/>
            <a:stCxn id="26" idx="7"/>
            <a:endCxn id="27" idx="3"/>
          </p:cNvCxnSpPr>
          <p:nvPr/>
        </p:nvCxnSpPr>
        <p:spPr bwMode="auto">
          <a:xfrm flipV="1">
            <a:off x="3047778" y="3043607"/>
            <a:ext cx="841857" cy="620818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Connector 17"/>
          <p:cNvCxnSpPr>
            <a:cxnSpLocks noChangeShapeType="1"/>
            <a:stCxn id="22" idx="6"/>
            <a:endCxn id="26" idx="2"/>
          </p:cNvCxnSpPr>
          <p:nvPr/>
        </p:nvCxnSpPr>
        <p:spPr bwMode="auto">
          <a:xfrm flipV="1">
            <a:off x="963525" y="3782130"/>
            <a:ext cx="1798753" cy="627067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5"/>
          <p:cNvCxnSpPr>
            <a:cxnSpLocks noChangeShapeType="1"/>
            <a:stCxn id="22" idx="7"/>
            <a:endCxn id="23" idx="3"/>
          </p:cNvCxnSpPr>
          <p:nvPr/>
        </p:nvCxnSpPr>
        <p:spPr bwMode="auto">
          <a:xfrm flipV="1">
            <a:off x="914374" y="3018608"/>
            <a:ext cx="1420178" cy="1272884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Straight Connector 12"/>
          <p:cNvCxnSpPr>
            <a:cxnSpLocks noChangeShapeType="1"/>
            <a:stCxn id="21" idx="4"/>
            <a:endCxn id="22" idx="0"/>
          </p:cNvCxnSpPr>
          <p:nvPr/>
        </p:nvCxnSpPr>
        <p:spPr bwMode="auto">
          <a:xfrm>
            <a:off x="796199" y="2613410"/>
            <a:ext cx="0" cy="1629125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6"/>
          <p:cNvCxnSpPr>
            <a:cxnSpLocks noChangeShapeType="1"/>
            <a:stCxn id="24" idx="6"/>
            <a:endCxn id="25" idx="2"/>
          </p:cNvCxnSpPr>
          <p:nvPr/>
        </p:nvCxnSpPr>
        <p:spPr bwMode="auto">
          <a:xfrm flipV="1">
            <a:off x="2607502" y="1780098"/>
            <a:ext cx="1927385" cy="8333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2"/>
          <p:cNvCxnSpPr>
            <a:cxnSpLocks noChangeShapeType="1"/>
            <a:stCxn id="24" idx="3"/>
            <a:endCxn id="21" idx="7"/>
          </p:cNvCxnSpPr>
          <p:nvPr/>
        </p:nvCxnSpPr>
        <p:spPr bwMode="auto">
          <a:xfrm flipH="1">
            <a:off x="914516" y="1906279"/>
            <a:ext cx="1407342" cy="422620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Oval 20"/>
          <p:cNvSpPr>
            <a:spLocks/>
          </p:cNvSpPr>
          <p:nvPr/>
        </p:nvSpPr>
        <p:spPr bwMode="auto">
          <a:xfrm>
            <a:off x="628873" y="2280085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2" name="Oval 21"/>
          <p:cNvSpPr>
            <a:spLocks/>
          </p:cNvSpPr>
          <p:nvPr/>
        </p:nvSpPr>
        <p:spPr bwMode="auto">
          <a:xfrm>
            <a:off x="628873" y="4242534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3" name="Oval 22"/>
          <p:cNvSpPr>
            <a:spLocks/>
          </p:cNvSpPr>
          <p:nvPr/>
        </p:nvSpPr>
        <p:spPr bwMode="auto">
          <a:xfrm>
            <a:off x="2285400" y="2734240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sl-SI" sz="1300" dirty="0">
                <a:ea typeface="Lucida Sans" charset="0"/>
                <a:cs typeface="Lucida Sans" charset="0"/>
              </a:rPr>
              <a:t>6</a:t>
            </a:r>
            <a:endParaRPr lang="en-US" sz="1300" dirty="0">
              <a:ea typeface="Lucida Sans" charset="0"/>
              <a:cs typeface="Lucida Sans" charset="0"/>
            </a:endParaRPr>
          </a:p>
        </p:txBody>
      </p:sp>
      <p:sp>
        <p:nvSpPr>
          <p:cNvPr id="24" name="Oval 23"/>
          <p:cNvSpPr>
            <a:spLocks/>
          </p:cNvSpPr>
          <p:nvPr/>
        </p:nvSpPr>
        <p:spPr bwMode="auto">
          <a:xfrm>
            <a:off x="2272850" y="1621768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5" name="Oval 24"/>
          <p:cNvSpPr>
            <a:spLocks/>
          </p:cNvSpPr>
          <p:nvPr/>
        </p:nvSpPr>
        <p:spPr bwMode="auto">
          <a:xfrm>
            <a:off x="4534887" y="1613435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6" name="Oval 25"/>
          <p:cNvSpPr>
            <a:spLocks/>
          </p:cNvSpPr>
          <p:nvPr/>
        </p:nvSpPr>
        <p:spPr bwMode="auto">
          <a:xfrm>
            <a:off x="2762278" y="3615467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7" name="Oval 26"/>
          <p:cNvSpPr>
            <a:spLocks/>
          </p:cNvSpPr>
          <p:nvPr/>
        </p:nvSpPr>
        <p:spPr bwMode="auto">
          <a:xfrm>
            <a:off x="3840485" y="2759239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9" name="Rectangle 28"/>
          <p:cNvSpPr>
            <a:spLocks/>
          </p:cNvSpPr>
          <p:nvPr/>
        </p:nvSpPr>
        <p:spPr bwMode="auto">
          <a:xfrm>
            <a:off x="344420" y="2305084"/>
            <a:ext cx="164002" cy="261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1273" bIns="0">
            <a:spAutoFit/>
          </a:bodyPr>
          <a:lstStyle/>
          <a:p>
            <a:pPr marL="40182">
              <a:lnSpc>
                <a:spcPct val="140000"/>
              </a:lnSpc>
            </a:pPr>
            <a:r>
              <a:rPr lang="en-US" sz="1300" b="1"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s</a:t>
            </a:r>
          </a:p>
        </p:txBody>
      </p:sp>
      <p:sp>
        <p:nvSpPr>
          <p:cNvPr id="30" name="Oval 29"/>
          <p:cNvSpPr>
            <a:spLocks/>
          </p:cNvSpPr>
          <p:nvPr/>
        </p:nvSpPr>
        <p:spPr bwMode="auto">
          <a:xfrm>
            <a:off x="2435992" y="3205060"/>
            <a:ext cx="501977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31" name="Oval 30"/>
          <p:cNvSpPr>
            <a:spLocks/>
          </p:cNvSpPr>
          <p:nvPr/>
        </p:nvSpPr>
        <p:spPr bwMode="auto">
          <a:xfrm>
            <a:off x="603774" y="3138396"/>
            <a:ext cx="40994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sl-SI" sz="1300" dirty="0" smtClean="0">
                <a:ea typeface="Lucida Sans" charset="0"/>
                <a:cs typeface="Lucida Sans" charset="0"/>
              </a:rPr>
              <a:t>2</a:t>
            </a:r>
            <a:endParaRPr lang="en-US" sz="1300" dirty="0">
              <a:ea typeface="Lucida Sans" charset="0"/>
              <a:cs typeface="Lucida Sans" charset="0"/>
            </a:endParaRPr>
          </a:p>
        </p:txBody>
      </p:sp>
      <p:sp>
        <p:nvSpPr>
          <p:cNvPr id="32" name="Oval 31"/>
          <p:cNvSpPr>
            <a:spLocks/>
          </p:cNvSpPr>
          <p:nvPr/>
        </p:nvSpPr>
        <p:spPr bwMode="auto">
          <a:xfrm>
            <a:off x="1490601" y="2571744"/>
            <a:ext cx="25098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33" name="Oval 32"/>
          <p:cNvSpPr>
            <a:spLocks/>
          </p:cNvSpPr>
          <p:nvPr/>
        </p:nvSpPr>
        <p:spPr bwMode="auto">
          <a:xfrm>
            <a:off x="1950747" y="3888377"/>
            <a:ext cx="309552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4" name="Oval 33"/>
          <p:cNvSpPr>
            <a:spLocks/>
          </p:cNvSpPr>
          <p:nvPr/>
        </p:nvSpPr>
        <p:spPr bwMode="auto">
          <a:xfrm>
            <a:off x="1465502" y="3496720"/>
            <a:ext cx="301187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5" name="Oval 34"/>
          <p:cNvSpPr>
            <a:spLocks/>
          </p:cNvSpPr>
          <p:nvPr/>
        </p:nvSpPr>
        <p:spPr bwMode="auto">
          <a:xfrm>
            <a:off x="3004901" y="2821738"/>
            <a:ext cx="334652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36" name="Oval 35"/>
          <p:cNvSpPr>
            <a:spLocks/>
          </p:cNvSpPr>
          <p:nvPr/>
        </p:nvSpPr>
        <p:spPr bwMode="auto">
          <a:xfrm>
            <a:off x="3272622" y="3255059"/>
            <a:ext cx="326286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7" name="Oval 36"/>
          <p:cNvSpPr>
            <a:spLocks/>
          </p:cNvSpPr>
          <p:nvPr/>
        </p:nvSpPr>
        <p:spPr bwMode="auto">
          <a:xfrm>
            <a:off x="1457136" y="1996758"/>
            <a:ext cx="31791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8" name="Oval 37"/>
          <p:cNvSpPr>
            <a:spLocks/>
          </p:cNvSpPr>
          <p:nvPr/>
        </p:nvSpPr>
        <p:spPr bwMode="auto">
          <a:xfrm>
            <a:off x="2285400" y="2113422"/>
            <a:ext cx="31791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sl-SI" sz="1300" dirty="0" smtClean="0">
                <a:ea typeface="Lucida Sans" charset="0"/>
                <a:cs typeface="Lucida Sans" charset="0"/>
              </a:rPr>
              <a:t>2</a:t>
            </a:r>
            <a:r>
              <a:rPr lang="en-US" sz="1300" dirty="0" smtClean="0">
                <a:ea typeface="Lucida Sans" charset="0"/>
                <a:cs typeface="Lucida Sans" charset="0"/>
              </a:rPr>
              <a:t>4</a:t>
            </a:r>
            <a:endParaRPr lang="en-US" sz="1300" dirty="0">
              <a:ea typeface="Lucida Sans" charset="0"/>
              <a:cs typeface="Lucida Sans" charset="0"/>
            </a:endParaRPr>
          </a:p>
        </p:txBody>
      </p:sp>
      <p:sp>
        <p:nvSpPr>
          <p:cNvPr id="39" name="Oval 38"/>
          <p:cNvSpPr>
            <a:spLocks/>
          </p:cNvSpPr>
          <p:nvPr/>
        </p:nvSpPr>
        <p:spPr bwMode="auto">
          <a:xfrm>
            <a:off x="3013267" y="1680100"/>
            <a:ext cx="31791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 dirty="0">
                <a:ea typeface="Lucida Sans" charset="0"/>
                <a:cs typeface="Lucida Sans" charset="0"/>
              </a:rPr>
              <a:t>15</a:t>
            </a:r>
          </a:p>
        </p:txBody>
      </p:sp>
      <p:sp>
        <p:nvSpPr>
          <p:cNvPr id="40" name="Oval 39"/>
          <p:cNvSpPr>
            <a:spLocks/>
          </p:cNvSpPr>
          <p:nvPr/>
        </p:nvSpPr>
        <p:spPr bwMode="auto">
          <a:xfrm>
            <a:off x="4134350" y="2313417"/>
            <a:ext cx="31791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41" name="Oval 40"/>
          <p:cNvSpPr>
            <a:spLocks/>
          </p:cNvSpPr>
          <p:nvPr/>
        </p:nvSpPr>
        <p:spPr bwMode="auto">
          <a:xfrm>
            <a:off x="2915816" y="2117590"/>
            <a:ext cx="455439" cy="354158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sl-SI" sz="1300" dirty="0" smtClean="0">
                <a:ea typeface="Lucida Sans" charset="0"/>
                <a:cs typeface="Lucida Sans" charset="0"/>
              </a:rPr>
              <a:t>-20</a:t>
            </a:r>
            <a:endParaRPr lang="en-US" sz="1300" dirty="0">
              <a:ea typeface="Lucida Sans" charset="0"/>
              <a:cs typeface="Lucida Sans" charset="0"/>
            </a:endParaRPr>
          </a:p>
        </p:txBody>
      </p:sp>
      <p:cxnSp>
        <p:nvCxnSpPr>
          <p:cNvPr id="46" name="Straight Connector 4"/>
          <p:cNvCxnSpPr>
            <a:cxnSpLocks noChangeShapeType="1"/>
          </p:cNvCxnSpPr>
          <p:nvPr/>
        </p:nvCxnSpPr>
        <p:spPr bwMode="auto">
          <a:xfrm>
            <a:off x="3959704" y="1811347"/>
            <a:ext cx="602374" cy="599985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stealth" w="med" len="med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-16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-21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1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-2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9469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87" y="260648"/>
            <a:ext cx="8229600" cy="1143000"/>
          </a:xfrm>
        </p:spPr>
        <p:txBody>
          <a:bodyPr>
            <a:normAutofit/>
          </a:bodyPr>
          <a:lstStyle/>
          <a:p>
            <a:r>
              <a:rPr lang="sl-SI" dirty="0" smtClean="0"/>
              <a:t>Drevo</a:t>
            </a:r>
            <a:endParaRPr lang="sl-SI" dirty="0"/>
          </a:p>
        </p:txBody>
      </p:sp>
      <p:cxnSp>
        <p:nvCxnSpPr>
          <p:cNvPr id="5" name="Straight Connector 36"/>
          <p:cNvCxnSpPr>
            <a:cxnSpLocks noChangeShapeType="1"/>
            <a:stCxn id="21" idx="6"/>
            <a:endCxn id="23" idx="2"/>
          </p:cNvCxnSpPr>
          <p:nvPr/>
        </p:nvCxnSpPr>
        <p:spPr bwMode="auto">
          <a:xfrm>
            <a:off x="963525" y="2446747"/>
            <a:ext cx="1321875" cy="45415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32"/>
          <p:cNvCxnSpPr>
            <a:cxnSpLocks noChangeShapeType="1"/>
            <a:stCxn id="27" idx="7"/>
            <a:endCxn id="25" idx="3"/>
          </p:cNvCxnSpPr>
          <p:nvPr/>
        </p:nvCxnSpPr>
        <p:spPr bwMode="auto">
          <a:xfrm flipV="1">
            <a:off x="4125985" y="1897804"/>
            <a:ext cx="458054" cy="910393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Connector 30"/>
          <p:cNvCxnSpPr>
            <a:cxnSpLocks noChangeShapeType="1"/>
            <a:stCxn id="27" idx="1"/>
            <a:endCxn id="24" idx="5"/>
          </p:cNvCxnSpPr>
          <p:nvPr/>
        </p:nvCxnSpPr>
        <p:spPr bwMode="auto">
          <a:xfrm flipH="1" flipV="1">
            <a:off x="2558493" y="1906279"/>
            <a:ext cx="1331000" cy="901774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28"/>
          <p:cNvCxnSpPr>
            <a:cxnSpLocks noChangeShapeType="1"/>
            <a:stCxn id="24" idx="4"/>
            <a:endCxn id="23" idx="0"/>
          </p:cNvCxnSpPr>
          <p:nvPr/>
        </p:nvCxnSpPr>
        <p:spPr bwMode="auto">
          <a:xfrm>
            <a:off x="2440176" y="1955093"/>
            <a:ext cx="12550" cy="779147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Connector 26"/>
          <p:cNvCxnSpPr>
            <a:cxnSpLocks noChangeShapeType="1"/>
            <a:stCxn id="23" idx="6"/>
            <a:endCxn id="27" idx="2"/>
          </p:cNvCxnSpPr>
          <p:nvPr/>
        </p:nvCxnSpPr>
        <p:spPr bwMode="auto">
          <a:xfrm>
            <a:off x="2620051" y="2900902"/>
            <a:ext cx="1220434" cy="24999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Connector 24"/>
          <p:cNvCxnSpPr>
            <a:cxnSpLocks noChangeShapeType="1"/>
            <a:stCxn id="23" idx="5"/>
            <a:endCxn id="26" idx="1"/>
          </p:cNvCxnSpPr>
          <p:nvPr/>
        </p:nvCxnSpPr>
        <p:spPr bwMode="auto">
          <a:xfrm>
            <a:off x="2570900" y="3018608"/>
            <a:ext cx="240531" cy="645817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Connector 22"/>
          <p:cNvCxnSpPr>
            <a:cxnSpLocks noChangeShapeType="1"/>
            <a:stCxn id="26" idx="7"/>
            <a:endCxn id="27" idx="3"/>
          </p:cNvCxnSpPr>
          <p:nvPr/>
        </p:nvCxnSpPr>
        <p:spPr bwMode="auto">
          <a:xfrm flipV="1">
            <a:off x="3047778" y="3043607"/>
            <a:ext cx="841857" cy="620818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Connector 17"/>
          <p:cNvCxnSpPr>
            <a:cxnSpLocks noChangeShapeType="1"/>
            <a:stCxn id="22" idx="6"/>
            <a:endCxn id="26" idx="2"/>
          </p:cNvCxnSpPr>
          <p:nvPr/>
        </p:nvCxnSpPr>
        <p:spPr bwMode="auto">
          <a:xfrm flipV="1">
            <a:off x="963525" y="3782130"/>
            <a:ext cx="1798753" cy="627067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5"/>
          <p:cNvCxnSpPr>
            <a:cxnSpLocks noChangeShapeType="1"/>
            <a:stCxn id="22" idx="7"/>
            <a:endCxn id="23" idx="3"/>
          </p:cNvCxnSpPr>
          <p:nvPr/>
        </p:nvCxnSpPr>
        <p:spPr bwMode="auto">
          <a:xfrm flipV="1">
            <a:off x="914374" y="3018608"/>
            <a:ext cx="1420178" cy="1272884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Straight Connector 12"/>
          <p:cNvCxnSpPr>
            <a:cxnSpLocks noChangeShapeType="1"/>
            <a:stCxn id="21" idx="4"/>
            <a:endCxn id="22" idx="0"/>
          </p:cNvCxnSpPr>
          <p:nvPr/>
        </p:nvCxnSpPr>
        <p:spPr bwMode="auto">
          <a:xfrm>
            <a:off x="796199" y="2613410"/>
            <a:ext cx="0" cy="1629125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6"/>
          <p:cNvCxnSpPr>
            <a:cxnSpLocks noChangeShapeType="1"/>
            <a:stCxn id="24" idx="6"/>
            <a:endCxn id="25" idx="2"/>
          </p:cNvCxnSpPr>
          <p:nvPr/>
        </p:nvCxnSpPr>
        <p:spPr bwMode="auto">
          <a:xfrm flipV="1">
            <a:off x="2607502" y="1780098"/>
            <a:ext cx="1927385" cy="8333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2"/>
          <p:cNvCxnSpPr>
            <a:cxnSpLocks noChangeShapeType="1"/>
            <a:stCxn id="24" idx="3"/>
            <a:endCxn id="21" idx="7"/>
          </p:cNvCxnSpPr>
          <p:nvPr/>
        </p:nvCxnSpPr>
        <p:spPr bwMode="auto">
          <a:xfrm flipH="1">
            <a:off x="914516" y="1906279"/>
            <a:ext cx="1407342" cy="422620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Oval 20"/>
          <p:cNvSpPr>
            <a:spLocks/>
          </p:cNvSpPr>
          <p:nvPr/>
        </p:nvSpPr>
        <p:spPr bwMode="auto">
          <a:xfrm>
            <a:off x="628873" y="2280085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2" name="Oval 21"/>
          <p:cNvSpPr>
            <a:spLocks/>
          </p:cNvSpPr>
          <p:nvPr/>
        </p:nvSpPr>
        <p:spPr bwMode="auto">
          <a:xfrm>
            <a:off x="628873" y="4242534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3" name="Oval 22"/>
          <p:cNvSpPr>
            <a:spLocks/>
          </p:cNvSpPr>
          <p:nvPr/>
        </p:nvSpPr>
        <p:spPr bwMode="auto">
          <a:xfrm>
            <a:off x="2285400" y="2734240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sl-SI" sz="1300" dirty="0">
                <a:ea typeface="Lucida Sans" charset="0"/>
                <a:cs typeface="Lucida Sans" charset="0"/>
              </a:rPr>
              <a:t>6</a:t>
            </a:r>
            <a:endParaRPr lang="en-US" sz="1300" dirty="0">
              <a:ea typeface="Lucida Sans" charset="0"/>
              <a:cs typeface="Lucida Sans" charset="0"/>
            </a:endParaRPr>
          </a:p>
        </p:txBody>
      </p:sp>
      <p:sp>
        <p:nvSpPr>
          <p:cNvPr id="24" name="Oval 23"/>
          <p:cNvSpPr>
            <a:spLocks/>
          </p:cNvSpPr>
          <p:nvPr/>
        </p:nvSpPr>
        <p:spPr bwMode="auto">
          <a:xfrm>
            <a:off x="2272850" y="1621768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5" name="Oval 24"/>
          <p:cNvSpPr>
            <a:spLocks/>
          </p:cNvSpPr>
          <p:nvPr/>
        </p:nvSpPr>
        <p:spPr bwMode="auto">
          <a:xfrm>
            <a:off x="4534887" y="1613435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6" name="Oval 25"/>
          <p:cNvSpPr>
            <a:spLocks/>
          </p:cNvSpPr>
          <p:nvPr/>
        </p:nvSpPr>
        <p:spPr bwMode="auto">
          <a:xfrm>
            <a:off x="2762278" y="3615467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7" name="Oval 26"/>
          <p:cNvSpPr>
            <a:spLocks/>
          </p:cNvSpPr>
          <p:nvPr/>
        </p:nvSpPr>
        <p:spPr bwMode="auto">
          <a:xfrm>
            <a:off x="3840485" y="2759239"/>
            <a:ext cx="334652" cy="333325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9" name="Rectangle 28"/>
          <p:cNvSpPr>
            <a:spLocks/>
          </p:cNvSpPr>
          <p:nvPr/>
        </p:nvSpPr>
        <p:spPr bwMode="auto">
          <a:xfrm>
            <a:off x="344420" y="2305084"/>
            <a:ext cx="164002" cy="261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1273" bIns="0">
            <a:spAutoFit/>
          </a:bodyPr>
          <a:lstStyle/>
          <a:p>
            <a:pPr marL="40182">
              <a:lnSpc>
                <a:spcPct val="140000"/>
              </a:lnSpc>
            </a:pPr>
            <a:r>
              <a:rPr lang="en-US" sz="1300" b="1"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s</a:t>
            </a:r>
          </a:p>
        </p:txBody>
      </p:sp>
      <p:sp>
        <p:nvSpPr>
          <p:cNvPr id="30" name="Oval 29"/>
          <p:cNvSpPr>
            <a:spLocks/>
          </p:cNvSpPr>
          <p:nvPr/>
        </p:nvSpPr>
        <p:spPr bwMode="auto">
          <a:xfrm>
            <a:off x="2435992" y="3205060"/>
            <a:ext cx="501977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31" name="Oval 30"/>
          <p:cNvSpPr>
            <a:spLocks/>
          </p:cNvSpPr>
          <p:nvPr/>
        </p:nvSpPr>
        <p:spPr bwMode="auto">
          <a:xfrm>
            <a:off x="603774" y="3138396"/>
            <a:ext cx="40994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sl-SI" sz="1300" dirty="0" smtClean="0">
                <a:ea typeface="Lucida Sans" charset="0"/>
                <a:cs typeface="Lucida Sans" charset="0"/>
              </a:rPr>
              <a:t>2</a:t>
            </a:r>
            <a:endParaRPr lang="en-US" sz="1300" dirty="0">
              <a:ea typeface="Lucida Sans" charset="0"/>
              <a:cs typeface="Lucida Sans" charset="0"/>
            </a:endParaRPr>
          </a:p>
        </p:txBody>
      </p:sp>
      <p:sp>
        <p:nvSpPr>
          <p:cNvPr id="32" name="Oval 31"/>
          <p:cNvSpPr>
            <a:spLocks/>
          </p:cNvSpPr>
          <p:nvPr/>
        </p:nvSpPr>
        <p:spPr bwMode="auto">
          <a:xfrm>
            <a:off x="1490601" y="2571744"/>
            <a:ext cx="25098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33" name="Oval 32"/>
          <p:cNvSpPr>
            <a:spLocks/>
          </p:cNvSpPr>
          <p:nvPr/>
        </p:nvSpPr>
        <p:spPr bwMode="auto">
          <a:xfrm>
            <a:off x="1950747" y="3888377"/>
            <a:ext cx="309552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4" name="Oval 33"/>
          <p:cNvSpPr>
            <a:spLocks/>
          </p:cNvSpPr>
          <p:nvPr/>
        </p:nvSpPr>
        <p:spPr bwMode="auto">
          <a:xfrm>
            <a:off x="1465502" y="3496720"/>
            <a:ext cx="301187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5" name="Oval 34"/>
          <p:cNvSpPr>
            <a:spLocks/>
          </p:cNvSpPr>
          <p:nvPr/>
        </p:nvSpPr>
        <p:spPr bwMode="auto">
          <a:xfrm>
            <a:off x="3004901" y="2821738"/>
            <a:ext cx="334652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36" name="Oval 35"/>
          <p:cNvSpPr>
            <a:spLocks/>
          </p:cNvSpPr>
          <p:nvPr/>
        </p:nvSpPr>
        <p:spPr bwMode="auto">
          <a:xfrm>
            <a:off x="3272622" y="3255059"/>
            <a:ext cx="326286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7" name="Oval 36"/>
          <p:cNvSpPr>
            <a:spLocks/>
          </p:cNvSpPr>
          <p:nvPr/>
        </p:nvSpPr>
        <p:spPr bwMode="auto">
          <a:xfrm>
            <a:off x="1457136" y="1996758"/>
            <a:ext cx="31791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8" name="Oval 37"/>
          <p:cNvSpPr>
            <a:spLocks/>
          </p:cNvSpPr>
          <p:nvPr/>
        </p:nvSpPr>
        <p:spPr bwMode="auto">
          <a:xfrm>
            <a:off x="2285400" y="2113422"/>
            <a:ext cx="31791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sl-SI" sz="1300" dirty="0" smtClean="0">
                <a:ea typeface="Lucida Sans" charset="0"/>
                <a:cs typeface="Lucida Sans" charset="0"/>
              </a:rPr>
              <a:t>2</a:t>
            </a:r>
            <a:r>
              <a:rPr lang="en-US" sz="1300" dirty="0" smtClean="0">
                <a:ea typeface="Lucida Sans" charset="0"/>
                <a:cs typeface="Lucida Sans" charset="0"/>
              </a:rPr>
              <a:t>4</a:t>
            </a:r>
            <a:endParaRPr lang="en-US" sz="1300" dirty="0">
              <a:ea typeface="Lucida Sans" charset="0"/>
              <a:cs typeface="Lucida Sans" charset="0"/>
            </a:endParaRPr>
          </a:p>
        </p:txBody>
      </p:sp>
      <p:sp>
        <p:nvSpPr>
          <p:cNvPr id="39" name="Oval 38"/>
          <p:cNvSpPr>
            <a:spLocks/>
          </p:cNvSpPr>
          <p:nvPr/>
        </p:nvSpPr>
        <p:spPr bwMode="auto">
          <a:xfrm>
            <a:off x="3013267" y="1680100"/>
            <a:ext cx="31791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 dirty="0">
                <a:ea typeface="Lucida Sans" charset="0"/>
                <a:cs typeface="Lucida Sans" charset="0"/>
              </a:rPr>
              <a:t>15</a:t>
            </a:r>
          </a:p>
        </p:txBody>
      </p:sp>
      <p:sp>
        <p:nvSpPr>
          <p:cNvPr id="40" name="Oval 39"/>
          <p:cNvSpPr>
            <a:spLocks/>
          </p:cNvSpPr>
          <p:nvPr/>
        </p:nvSpPr>
        <p:spPr bwMode="auto">
          <a:xfrm>
            <a:off x="4134350" y="2313417"/>
            <a:ext cx="317919" cy="2416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41" name="Oval 40"/>
          <p:cNvSpPr>
            <a:spLocks/>
          </p:cNvSpPr>
          <p:nvPr/>
        </p:nvSpPr>
        <p:spPr bwMode="auto">
          <a:xfrm>
            <a:off x="2915816" y="2117590"/>
            <a:ext cx="455439" cy="354158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sl-SI" sz="1300" dirty="0" smtClean="0">
                <a:ea typeface="Lucida Sans" charset="0"/>
                <a:cs typeface="Lucida Sans" charset="0"/>
              </a:rPr>
              <a:t>-20</a:t>
            </a:r>
            <a:endParaRPr lang="en-US" sz="1300" dirty="0">
              <a:ea typeface="Lucida Sans" charset="0"/>
              <a:cs typeface="Lucida Sans" charset="0"/>
            </a:endParaRPr>
          </a:p>
        </p:txBody>
      </p:sp>
      <p:cxnSp>
        <p:nvCxnSpPr>
          <p:cNvPr id="46" name="Straight Connector 4"/>
          <p:cNvCxnSpPr>
            <a:cxnSpLocks noChangeShapeType="1"/>
          </p:cNvCxnSpPr>
          <p:nvPr/>
        </p:nvCxnSpPr>
        <p:spPr bwMode="auto">
          <a:xfrm>
            <a:off x="3959704" y="1811347"/>
            <a:ext cx="602374" cy="599985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stealth" w="med" len="med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" name="TextBox 55"/>
          <p:cNvSpPr txBox="1"/>
          <p:nvPr/>
        </p:nvSpPr>
        <p:spPr>
          <a:xfrm>
            <a:off x="375706" y="4653136"/>
            <a:ext cx="3973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/>
              <a:t>Vrstni red povezav: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– 4, 0 – 6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– 0, 1 – 3, 1 – 6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2 – 1, 2 – 3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4 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5 – 2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6 – 5, 6 – 2 </a:t>
            </a:r>
            <a:endParaRPr lang="sl-SI" dirty="0"/>
          </a:p>
        </p:txBody>
      </p:sp>
      <p:sp>
        <p:nvSpPr>
          <p:cNvPr id="42" name="TextBox 41"/>
          <p:cNvSpPr txBox="1"/>
          <p:nvPr/>
        </p:nvSpPr>
        <p:spPr>
          <a:xfrm>
            <a:off x="5724128" y="2273810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-16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-21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1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-2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6069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Dokaz pravilnosti BF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Glej </a:t>
            </a:r>
          </a:p>
          <a:p>
            <a:r>
              <a:rPr lang="sl-SI" dirty="0">
                <a:hlinkClick r:id="rId2"/>
              </a:rPr>
              <a:t>http://videolectures.net/mit6046jf05_demaine_lec18</a:t>
            </a:r>
            <a:r>
              <a:rPr lang="sl-SI" dirty="0" smtClean="0">
                <a:hlinkClick r:id="rId2"/>
              </a:rPr>
              <a:t>/</a:t>
            </a:r>
            <a:r>
              <a:rPr lang="sl-SI" dirty="0" smtClean="0"/>
              <a:t> (18:39)</a:t>
            </a:r>
          </a:p>
          <a:p>
            <a:pPr marL="514350" lvl="1" indent="0">
              <a:buNone/>
            </a:pPr>
            <a:endParaRPr lang="sl-SI" sz="2900" b="1" dirty="0" smtClean="0"/>
          </a:p>
          <a:p>
            <a:pPr marL="571500" indent="-457200"/>
            <a:r>
              <a:rPr lang="sl-SI" sz="3300" b="1" dirty="0" smtClean="0"/>
              <a:t>f</a:t>
            </a:r>
            <a:r>
              <a:rPr lang="en-US" sz="3300" b="1" dirty="0"/>
              <a:t>or </a:t>
            </a:r>
            <a:r>
              <a:rPr lang="en-US" sz="3300" dirty="0"/>
              <a:t>each edge </a:t>
            </a:r>
            <a:r>
              <a:rPr lang="sl-SI" sz="3300" dirty="0"/>
              <a:t>(</a:t>
            </a:r>
            <a:r>
              <a:rPr lang="en-US" sz="3300" dirty="0"/>
              <a:t>u</a:t>
            </a:r>
            <a:r>
              <a:rPr lang="sl-SI" sz="3300" dirty="0"/>
              <a:t>, v) </a:t>
            </a:r>
            <a:r>
              <a:rPr lang="sl-SI" sz="3300" dirty="0">
                <a:sym typeface="Mathematica1"/>
              </a:rPr>
              <a:t>ɛ</a:t>
            </a:r>
            <a:r>
              <a:rPr lang="en-US" sz="3300" dirty="0"/>
              <a:t> G</a:t>
            </a:r>
            <a:r>
              <a:rPr lang="sl-SI" sz="3300" dirty="0"/>
              <a:t>.</a:t>
            </a:r>
            <a:r>
              <a:rPr lang="en-US" sz="3300" i="1" dirty="0"/>
              <a:t>E</a:t>
            </a:r>
          </a:p>
          <a:p>
            <a:pPr marL="0" indent="0">
              <a:buNone/>
            </a:pPr>
            <a:r>
              <a:rPr lang="sl-SI" sz="2900" dirty="0"/>
              <a:t>        </a:t>
            </a:r>
            <a:r>
              <a:rPr lang="sl-SI" sz="2900" dirty="0" smtClean="0"/>
              <a:t>     </a:t>
            </a:r>
            <a:r>
              <a:rPr lang="sl-SI" sz="2900" b="1" dirty="0" err="1"/>
              <a:t>if</a:t>
            </a:r>
            <a:r>
              <a:rPr lang="sl-SI" sz="2900" b="1" dirty="0"/>
              <a:t> </a:t>
            </a:r>
            <a:r>
              <a:rPr lang="sl-SI" sz="2900" dirty="0" err="1"/>
              <a:t>v.</a:t>
            </a:r>
            <a:r>
              <a:rPr lang="sl-SI" sz="2900" i="1" dirty="0" err="1"/>
              <a:t>d</a:t>
            </a:r>
            <a:r>
              <a:rPr lang="sl-SI" sz="2900" i="1" dirty="0"/>
              <a:t> </a:t>
            </a:r>
            <a:r>
              <a:rPr lang="sl-SI" sz="2900" dirty="0"/>
              <a:t>&gt; </a:t>
            </a:r>
            <a:r>
              <a:rPr lang="sl-SI" sz="2900" dirty="0" err="1"/>
              <a:t>u.d</a:t>
            </a:r>
            <a:r>
              <a:rPr lang="sl-SI" sz="2900" i="1" dirty="0"/>
              <a:t> + </a:t>
            </a:r>
            <a:r>
              <a:rPr lang="sl-SI" sz="2900" dirty="0"/>
              <a:t>w(u,v) </a:t>
            </a:r>
            <a:r>
              <a:rPr lang="sl-SI" sz="2900" b="1" dirty="0" err="1"/>
              <a:t>return</a:t>
            </a:r>
            <a:r>
              <a:rPr lang="sl-SI" sz="2900" b="1" dirty="0"/>
              <a:t> </a:t>
            </a:r>
            <a:r>
              <a:rPr lang="sl-SI" sz="2900" dirty="0"/>
              <a:t>FALSE</a:t>
            </a:r>
          </a:p>
          <a:p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9697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Za naš demo primer</a:t>
            </a:r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928572" y="6592342"/>
            <a:ext cx="215428" cy="205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522368" indent="-200911"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803643" indent="-160729"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125101" indent="-160729"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1446558" indent="-160729"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1768015" indent="-160729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089473" indent="-160729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2410930" indent="-160729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2732387" indent="-160729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C334A337-1E0C-4E2F-B5CF-D7C95F77CF0D}" type="slidenum">
              <a:rPr lang="en-US" sz="8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69</a:t>
            </a:fld>
            <a:endParaRPr lang="en-US" sz="8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51210" name="Line 8"/>
          <p:cNvSpPr>
            <a:spLocks noChangeShapeType="1"/>
          </p:cNvSpPr>
          <p:nvPr/>
        </p:nvSpPr>
        <p:spPr bwMode="auto">
          <a:xfrm flipH="1">
            <a:off x="4259461" y="2652117"/>
            <a:ext cx="669727" cy="111286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1" name="Line 9"/>
          <p:cNvSpPr>
            <a:spLocks noChangeShapeType="1"/>
          </p:cNvSpPr>
          <p:nvPr/>
        </p:nvSpPr>
        <p:spPr bwMode="auto">
          <a:xfrm rot="10800000">
            <a:off x="4388941" y="3810744"/>
            <a:ext cx="1513582" cy="1332756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1213" name="Line 11"/>
          <p:cNvSpPr>
            <a:spLocks noChangeShapeType="1"/>
          </p:cNvSpPr>
          <p:nvPr/>
        </p:nvSpPr>
        <p:spPr bwMode="auto">
          <a:xfrm rot="10800000">
            <a:off x="879574" y="3312914"/>
            <a:ext cx="0" cy="1794867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1214" name="Line 12"/>
          <p:cNvSpPr>
            <a:spLocks noChangeShapeType="1"/>
          </p:cNvSpPr>
          <p:nvPr/>
        </p:nvSpPr>
        <p:spPr bwMode="auto">
          <a:xfrm rot="10800000">
            <a:off x="894086" y="3222501"/>
            <a:ext cx="1543719" cy="41969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5" name="Line 13"/>
          <p:cNvSpPr>
            <a:spLocks noChangeShapeType="1"/>
          </p:cNvSpPr>
          <p:nvPr/>
        </p:nvSpPr>
        <p:spPr bwMode="auto">
          <a:xfrm flipH="1">
            <a:off x="914178" y="2579564"/>
            <a:ext cx="1532557" cy="608335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</a:endParaRPr>
          </a:p>
        </p:txBody>
      </p:sp>
      <p:sp>
        <p:nvSpPr>
          <p:cNvPr id="51216" name="Line 14"/>
          <p:cNvSpPr>
            <a:spLocks noChangeShapeType="1"/>
          </p:cNvSpPr>
          <p:nvPr/>
        </p:nvSpPr>
        <p:spPr bwMode="auto">
          <a:xfrm rot="10800000">
            <a:off x="2683371" y="2524869"/>
            <a:ext cx="1433215" cy="10827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9" name="Line 17"/>
          <p:cNvSpPr>
            <a:spLocks noChangeShapeType="1"/>
          </p:cNvSpPr>
          <p:nvPr/>
        </p:nvSpPr>
        <p:spPr bwMode="auto">
          <a:xfrm flipH="1">
            <a:off x="3175621" y="3812977"/>
            <a:ext cx="939850" cy="823764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20" name="Line 18"/>
          <p:cNvSpPr>
            <a:spLocks noChangeShapeType="1"/>
          </p:cNvSpPr>
          <p:nvPr/>
        </p:nvSpPr>
        <p:spPr bwMode="auto">
          <a:xfrm flipH="1">
            <a:off x="877342" y="4689202"/>
            <a:ext cx="2087314" cy="597173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1222" name="Oval 20"/>
          <p:cNvSpPr>
            <a:spLocks/>
          </p:cNvSpPr>
          <p:nvPr/>
        </p:nvSpPr>
        <p:spPr bwMode="auto">
          <a:xfrm>
            <a:off x="2464594" y="3513832"/>
            <a:ext cx="357188" cy="357188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51223" name="Oval 21"/>
          <p:cNvSpPr>
            <a:spLocks/>
          </p:cNvSpPr>
          <p:nvPr/>
        </p:nvSpPr>
        <p:spPr bwMode="auto">
          <a:xfrm>
            <a:off x="2451199" y="2321719"/>
            <a:ext cx="357188" cy="357188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51224" name="Oval 22"/>
          <p:cNvSpPr>
            <a:spLocks/>
          </p:cNvSpPr>
          <p:nvPr/>
        </p:nvSpPr>
        <p:spPr bwMode="auto">
          <a:xfrm>
            <a:off x="4865564" y="2312789"/>
            <a:ext cx="357188" cy="357188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51225" name="Oval 23"/>
          <p:cNvSpPr>
            <a:spLocks/>
          </p:cNvSpPr>
          <p:nvPr/>
        </p:nvSpPr>
        <p:spPr bwMode="auto">
          <a:xfrm>
            <a:off x="2973586" y="4458146"/>
            <a:ext cx="357188" cy="357188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51226" name="Oval 24"/>
          <p:cNvSpPr>
            <a:spLocks/>
          </p:cNvSpPr>
          <p:nvPr/>
        </p:nvSpPr>
        <p:spPr bwMode="auto">
          <a:xfrm>
            <a:off x="4124400" y="3540621"/>
            <a:ext cx="357188" cy="357188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51227" name="Oval 25"/>
          <p:cNvSpPr>
            <a:spLocks/>
          </p:cNvSpPr>
          <p:nvPr/>
        </p:nvSpPr>
        <p:spPr bwMode="auto">
          <a:xfrm>
            <a:off x="5870153" y="5112246"/>
            <a:ext cx="357188" cy="357188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51229" name="Line 27"/>
          <p:cNvSpPr>
            <a:spLocks noChangeShapeType="1"/>
          </p:cNvSpPr>
          <p:nvPr/>
        </p:nvSpPr>
        <p:spPr bwMode="auto">
          <a:xfrm>
            <a:off x="6511975" y="2634258"/>
            <a:ext cx="2176611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30" name="Oval 28"/>
          <p:cNvSpPr>
            <a:spLocks/>
          </p:cNvSpPr>
          <p:nvPr/>
        </p:nvSpPr>
        <p:spPr bwMode="auto">
          <a:xfrm>
            <a:off x="696515" y="3027164"/>
            <a:ext cx="357188" cy="357188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51233" name="Rectangle 31"/>
          <p:cNvSpPr>
            <a:spLocks/>
          </p:cNvSpPr>
          <p:nvPr/>
        </p:nvSpPr>
        <p:spPr bwMode="auto">
          <a:xfrm>
            <a:off x="6518672" y="2375297"/>
            <a:ext cx="2384227" cy="22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1273" bIns="0"/>
          <a:lstStyle/>
          <a:p>
            <a:pPr marL="40182" algn="just">
              <a:lnSpc>
                <a:spcPct val="140000"/>
              </a:lnSpc>
            </a:pP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40182" algn="just">
              <a:lnSpc>
                <a:spcPct val="140000"/>
              </a:lnSpc>
            </a:pP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40182" algn="just">
              <a:lnSpc>
                <a:spcPct val="140000"/>
              </a:lnSpc>
            </a:pP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40182" algn="just">
              <a:lnSpc>
                <a:spcPct val="140000"/>
              </a:lnSpc>
            </a:pP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40182" algn="just">
              <a:lnSpc>
                <a:spcPct val="140000"/>
              </a:lnSpc>
            </a:pP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3    17.0       2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40182" algn="just">
              <a:lnSpc>
                <a:spcPct val="140000"/>
              </a:lnSpc>
            </a:pP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40182" algn="just">
              <a:lnSpc>
                <a:spcPct val="140000"/>
              </a:lnSpc>
            </a:pP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40182" algn="just">
              <a:lnSpc>
                <a:spcPct val="140000"/>
              </a:lnSpc>
            </a:pP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6    25.0       2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40182" algn="just">
              <a:lnSpc>
                <a:spcPct val="140000"/>
              </a:lnSpc>
            </a:pP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cxnSp>
        <p:nvCxnSpPr>
          <p:cNvPr id="34" name="Straight Connector 28"/>
          <p:cNvCxnSpPr>
            <a:cxnSpLocks noChangeShapeType="1"/>
          </p:cNvCxnSpPr>
          <p:nvPr/>
        </p:nvCxnSpPr>
        <p:spPr bwMode="auto">
          <a:xfrm>
            <a:off x="2643187" y="2732484"/>
            <a:ext cx="13395" cy="834926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Straight Connector 26"/>
          <p:cNvCxnSpPr>
            <a:cxnSpLocks noChangeShapeType="1"/>
          </p:cNvCxnSpPr>
          <p:nvPr/>
        </p:nvCxnSpPr>
        <p:spPr bwMode="auto">
          <a:xfrm>
            <a:off x="2835176" y="3746004"/>
            <a:ext cx="1302619" cy="26789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Straight Connector 24"/>
          <p:cNvCxnSpPr>
            <a:cxnSpLocks noChangeShapeType="1"/>
            <a:stCxn id="51222" idx="5"/>
          </p:cNvCxnSpPr>
          <p:nvPr/>
        </p:nvCxnSpPr>
        <p:spPr bwMode="auto">
          <a:xfrm>
            <a:off x="2769472" y="3818711"/>
            <a:ext cx="269817" cy="745323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Straight Connector 20"/>
          <p:cNvCxnSpPr>
            <a:cxnSpLocks noChangeShapeType="1"/>
          </p:cNvCxnSpPr>
          <p:nvPr/>
        </p:nvCxnSpPr>
        <p:spPr bwMode="auto">
          <a:xfrm>
            <a:off x="3291707" y="4816451"/>
            <a:ext cx="2591842" cy="527967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Straight Connector 15"/>
          <p:cNvCxnSpPr>
            <a:cxnSpLocks noChangeShapeType="1"/>
            <a:stCxn id="47" idx="7"/>
          </p:cNvCxnSpPr>
          <p:nvPr/>
        </p:nvCxnSpPr>
        <p:spPr bwMode="auto">
          <a:xfrm flipV="1">
            <a:off x="1014637" y="3872136"/>
            <a:ext cx="1515814" cy="136401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Straight Connector 10"/>
          <p:cNvCxnSpPr>
            <a:cxnSpLocks noChangeShapeType="1"/>
            <a:stCxn id="47" idx="5"/>
          </p:cNvCxnSpPr>
          <p:nvPr/>
        </p:nvCxnSpPr>
        <p:spPr bwMode="auto">
          <a:xfrm flipV="1">
            <a:off x="1014636" y="5470550"/>
            <a:ext cx="4921374" cy="17859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8"/>
          <p:cNvCxnSpPr>
            <a:cxnSpLocks noChangeShapeType="1"/>
          </p:cNvCxnSpPr>
          <p:nvPr/>
        </p:nvCxnSpPr>
        <p:spPr bwMode="auto">
          <a:xfrm>
            <a:off x="5183684" y="2671093"/>
            <a:ext cx="878458" cy="2494731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Straight Connector 6"/>
          <p:cNvCxnSpPr>
            <a:cxnSpLocks noChangeShapeType="1"/>
          </p:cNvCxnSpPr>
          <p:nvPr/>
        </p:nvCxnSpPr>
        <p:spPr bwMode="auto">
          <a:xfrm flipV="1">
            <a:off x="2821782" y="2544961"/>
            <a:ext cx="2057177" cy="893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Oval 21"/>
          <p:cNvSpPr>
            <a:spLocks/>
          </p:cNvSpPr>
          <p:nvPr/>
        </p:nvSpPr>
        <p:spPr bwMode="auto">
          <a:xfrm>
            <a:off x="709910" y="5183683"/>
            <a:ext cx="357188" cy="357188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54" name="Rectangle 28"/>
          <p:cNvSpPr>
            <a:spLocks/>
          </p:cNvSpPr>
          <p:nvPr/>
        </p:nvSpPr>
        <p:spPr bwMode="auto">
          <a:xfrm>
            <a:off x="406301" y="3107531"/>
            <a:ext cx="175046" cy="280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1273" bIns="0">
            <a:spAutoFit/>
          </a:bodyPr>
          <a:lstStyle/>
          <a:p>
            <a:pPr marL="40182">
              <a:lnSpc>
                <a:spcPct val="140000"/>
              </a:lnSpc>
            </a:pPr>
            <a:r>
              <a:rPr lang="en-US" sz="1300" b="1"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s</a:t>
            </a:r>
          </a:p>
        </p:txBody>
      </p:sp>
      <p:sp>
        <p:nvSpPr>
          <p:cNvPr id="55" name="Oval 29"/>
          <p:cNvSpPr>
            <a:spLocks/>
          </p:cNvSpPr>
          <p:nvPr/>
        </p:nvSpPr>
        <p:spPr bwMode="auto">
          <a:xfrm>
            <a:off x="2638723" y="4071937"/>
            <a:ext cx="535781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56" name="Oval 30"/>
          <p:cNvSpPr>
            <a:spLocks/>
          </p:cNvSpPr>
          <p:nvPr/>
        </p:nvSpPr>
        <p:spPr bwMode="auto">
          <a:xfrm>
            <a:off x="683121" y="4000500"/>
            <a:ext cx="437555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9</a:t>
            </a:r>
          </a:p>
        </p:txBody>
      </p:sp>
      <p:sp>
        <p:nvSpPr>
          <p:cNvPr id="57" name="Oval 31"/>
          <p:cNvSpPr>
            <a:spLocks/>
          </p:cNvSpPr>
          <p:nvPr/>
        </p:nvSpPr>
        <p:spPr bwMode="auto">
          <a:xfrm>
            <a:off x="1629668" y="3393281"/>
            <a:ext cx="267891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58" name="Oval 32"/>
          <p:cNvSpPr>
            <a:spLocks/>
          </p:cNvSpPr>
          <p:nvPr/>
        </p:nvSpPr>
        <p:spPr bwMode="auto">
          <a:xfrm>
            <a:off x="2120801" y="4804172"/>
            <a:ext cx="330398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59" name="Oval 33"/>
          <p:cNvSpPr>
            <a:spLocks/>
          </p:cNvSpPr>
          <p:nvPr/>
        </p:nvSpPr>
        <p:spPr bwMode="auto">
          <a:xfrm>
            <a:off x="1602879" y="4384477"/>
            <a:ext cx="321469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60" name="Oval 34"/>
          <p:cNvSpPr>
            <a:spLocks/>
          </p:cNvSpPr>
          <p:nvPr/>
        </p:nvSpPr>
        <p:spPr bwMode="auto">
          <a:xfrm>
            <a:off x="3245941" y="3661172"/>
            <a:ext cx="357188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61" name="Oval 35"/>
          <p:cNvSpPr>
            <a:spLocks/>
          </p:cNvSpPr>
          <p:nvPr/>
        </p:nvSpPr>
        <p:spPr bwMode="auto">
          <a:xfrm>
            <a:off x="3531691" y="4125516"/>
            <a:ext cx="348258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62" name="Oval 36"/>
          <p:cNvSpPr>
            <a:spLocks/>
          </p:cNvSpPr>
          <p:nvPr/>
        </p:nvSpPr>
        <p:spPr bwMode="auto">
          <a:xfrm>
            <a:off x="1521396" y="2724671"/>
            <a:ext cx="339328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63" name="Oval 37"/>
          <p:cNvSpPr>
            <a:spLocks/>
          </p:cNvSpPr>
          <p:nvPr/>
        </p:nvSpPr>
        <p:spPr bwMode="auto">
          <a:xfrm>
            <a:off x="2477988" y="2902148"/>
            <a:ext cx="339328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64" name="Oval 38"/>
          <p:cNvSpPr>
            <a:spLocks/>
          </p:cNvSpPr>
          <p:nvPr/>
        </p:nvSpPr>
        <p:spPr bwMode="auto">
          <a:xfrm>
            <a:off x="3254871" y="2437805"/>
            <a:ext cx="339328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15</a:t>
            </a:r>
          </a:p>
        </p:txBody>
      </p:sp>
      <p:sp>
        <p:nvSpPr>
          <p:cNvPr id="65" name="Oval 39"/>
          <p:cNvSpPr>
            <a:spLocks/>
          </p:cNvSpPr>
          <p:nvPr/>
        </p:nvSpPr>
        <p:spPr bwMode="auto">
          <a:xfrm>
            <a:off x="4451449" y="3116461"/>
            <a:ext cx="339328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66" name="Oval 40"/>
          <p:cNvSpPr>
            <a:spLocks/>
          </p:cNvSpPr>
          <p:nvPr/>
        </p:nvSpPr>
        <p:spPr bwMode="auto">
          <a:xfrm>
            <a:off x="3254871" y="3027164"/>
            <a:ext cx="339328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12</a:t>
            </a:r>
          </a:p>
        </p:txBody>
      </p:sp>
      <p:sp>
        <p:nvSpPr>
          <p:cNvPr id="67" name="Oval 41"/>
          <p:cNvSpPr>
            <a:spLocks/>
          </p:cNvSpPr>
          <p:nvPr/>
        </p:nvSpPr>
        <p:spPr bwMode="auto">
          <a:xfrm>
            <a:off x="3201293" y="5286375"/>
            <a:ext cx="437555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20</a:t>
            </a:r>
          </a:p>
        </p:txBody>
      </p:sp>
      <p:sp>
        <p:nvSpPr>
          <p:cNvPr id="68" name="Oval 42"/>
          <p:cNvSpPr>
            <a:spLocks/>
          </p:cNvSpPr>
          <p:nvPr/>
        </p:nvSpPr>
        <p:spPr bwMode="auto">
          <a:xfrm>
            <a:off x="4066357" y="4899050"/>
            <a:ext cx="437555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13</a:t>
            </a:r>
          </a:p>
        </p:txBody>
      </p:sp>
      <p:sp>
        <p:nvSpPr>
          <p:cNvPr id="69" name="Oval 43"/>
          <p:cNvSpPr>
            <a:spLocks/>
          </p:cNvSpPr>
          <p:nvPr/>
        </p:nvSpPr>
        <p:spPr bwMode="auto">
          <a:xfrm>
            <a:off x="4746129" y="4214812"/>
            <a:ext cx="437555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11</a:t>
            </a:r>
          </a:p>
        </p:txBody>
      </p:sp>
      <p:sp>
        <p:nvSpPr>
          <p:cNvPr id="70" name="Oval 44"/>
          <p:cNvSpPr>
            <a:spLocks/>
          </p:cNvSpPr>
          <p:nvPr/>
        </p:nvSpPr>
        <p:spPr bwMode="auto">
          <a:xfrm>
            <a:off x="5318745" y="3578572"/>
            <a:ext cx="437555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9</a:t>
            </a:r>
          </a:p>
        </p:txBody>
      </p:sp>
      <p:cxnSp>
        <p:nvCxnSpPr>
          <p:cNvPr id="71" name="Straight Connector 4"/>
          <p:cNvCxnSpPr>
            <a:cxnSpLocks noChangeShapeType="1"/>
          </p:cNvCxnSpPr>
          <p:nvPr/>
        </p:nvCxnSpPr>
        <p:spPr bwMode="auto">
          <a:xfrm>
            <a:off x="4265042" y="2578447"/>
            <a:ext cx="642938" cy="642938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stealth" w="med" len="med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Rectangle 1"/>
          <p:cNvSpPr/>
          <p:nvPr/>
        </p:nvSpPr>
        <p:spPr>
          <a:xfrm>
            <a:off x="2250130" y="1412776"/>
            <a:ext cx="54087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2800" b="1" dirty="0" err="1" smtClean="0"/>
              <a:t>u.d</a:t>
            </a:r>
            <a:r>
              <a:rPr lang="sl-SI" sz="2800" b="1" dirty="0" smtClean="0"/>
              <a:t> </a:t>
            </a:r>
            <a:r>
              <a:rPr lang="sl-SI" sz="2800" b="1" dirty="0"/>
              <a:t>+ w(u,v</a:t>
            </a:r>
            <a:r>
              <a:rPr lang="sl-SI" sz="2800" b="1" dirty="0" smtClean="0"/>
              <a:t>) &lt; </a:t>
            </a:r>
            <a:r>
              <a:rPr lang="sl-SI" sz="2800" b="1" dirty="0" err="1"/>
              <a:t>v.d</a:t>
            </a:r>
            <a:r>
              <a:rPr lang="sl-SI" sz="2800" b="1" dirty="0"/>
              <a:t>  </a:t>
            </a:r>
            <a:r>
              <a:rPr lang="sl-SI" sz="2800" b="1" dirty="0" smtClean="0"/>
              <a:t>NE SME BITI RES </a:t>
            </a:r>
            <a:endParaRPr lang="sl-SI" sz="2800" b="1" dirty="0"/>
          </a:p>
        </p:txBody>
      </p:sp>
    </p:spTree>
    <p:extLst>
      <p:ext uri="{BB962C8B-B14F-4D97-AF65-F5344CB8AC3E}">
        <p14:creationId xmlns:p14="http://schemas.microsoft.com/office/powerpoint/2010/main" val="71976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"Popravljanje" : "</a:t>
            </a:r>
            <a:r>
              <a:rPr lang="en-US" dirty="0" smtClean="0"/>
              <a:t>relaxation</a:t>
            </a:r>
            <a:r>
              <a:rPr lang="sl-SI" dirty="0" smtClean="0"/>
              <a:t>"</a:t>
            </a:r>
            <a:endParaRPr lang="en-US" dirty="0" smtClean="0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Popravimo povezavo </a:t>
            </a:r>
            <a:r>
              <a:rPr lang="en-US" sz="2400" dirty="0" smtClean="0">
                <a:sym typeface="Times New Roman Italic" charset="0"/>
              </a:rPr>
              <a:t>e</a:t>
            </a:r>
            <a:r>
              <a:rPr lang="en-US" sz="2400" dirty="0" smtClean="0">
                <a:sym typeface="Times New Roman" charset="0"/>
              </a:rPr>
              <a:t> = </a:t>
            </a:r>
            <a:r>
              <a:rPr lang="en-US" sz="2400" dirty="0" err="1" smtClean="0">
                <a:sym typeface="Times New Roman Italic" charset="0"/>
              </a:rPr>
              <a:t>v</a:t>
            </a:r>
            <a:r>
              <a:rPr lang="en-US" sz="2400" dirty="0" err="1" smtClean="0">
                <a:sym typeface="Times New Roman Bold" charset="0"/>
              </a:rPr>
              <a:t>→</a:t>
            </a:r>
            <a:r>
              <a:rPr lang="en-US" sz="2400" dirty="0" err="1" smtClean="0">
                <a:sym typeface="Times New Roman Italic" charset="0"/>
              </a:rPr>
              <a:t>w</a:t>
            </a:r>
            <a:r>
              <a:rPr lang="en-US" sz="2400" dirty="0" smtClean="0">
                <a:sym typeface="Times New Roman" charset="0"/>
              </a:rPr>
              <a:t>.</a:t>
            </a:r>
            <a:endParaRPr lang="en-US" sz="2400" dirty="0" smtClean="0"/>
          </a:p>
          <a:p>
            <a:pPr lvl="1"/>
            <a:r>
              <a:rPr lang="en-US" sz="2000" dirty="0" smtClean="0"/>
              <a:t> </a:t>
            </a:r>
            <a:r>
              <a:rPr lang="sl-SI" sz="2000" dirty="0" err="1"/>
              <a:t>distTo</a:t>
            </a:r>
            <a:r>
              <a:rPr lang="en-US" sz="2000" dirty="0" smtClean="0">
                <a:sym typeface="Courier New Bold" charset="0"/>
              </a:rPr>
              <a:t>[v]</a:t>
            </a:r>
            <a:r>
              <a:rPr lang="en-US" sz="2000" dirty="0" smtClean="0"/>
              <a:t> </a:t>
            </a:r>
            <a:r>
              <a:rPr lang="sl-SI" sz="2000" dirty="0" smtClean="0"/>
              <a:t>je dolžina doslej najkrajše znane poti od s do v</a:t>
            </a:r>
            <a:r>
              <a:rPr lang="en-US" sz="2000" dirty="0" smtClean="0"/>
              <a:t>.</a:t>
            </a:r>
          </a:p>
          <a:p>
            <a:pPr lvl="1"/>
            <a:r>
              <a:rPr lang="en-US" sz="2000" dirty="0" smtClean="0"/>
              <a:t> </a:t>
            </a:r>
            <a:r>
              <a:rPr lang="sl-SI" sz="2000" dirty="0" err="1"/>
              <a:t>distTo</a:t>
            </a:r>
            <a:r>
              <a:rPr lang="en-US" sz="2000" dirty="0" smtClean="0">
                <a:sym typeface="Courier New Bold" charset="0"/>
              </a:rPr>
              <a:t>[w]</a:t>
            </a:r>
            <a:r>
              <a:rPr lang="en-US" sz="2000" dirty="0" smtClean="0"/>
              <a:t> </a:t>
            </a:r>
            <a:r>
              <a:rPr lang="sl-SI" sz="2000" dirty="0" smtClean="0"/>
              <a:t>je dolžina doslej najkrajše znane poti od s do w</a:t>
            </a:r>
            <a:r>
              <a:rPr lang="en-US" sz="2000" dirty="0" smtClean="0"/>
              <a:t>.</a:t>
            </a:r>
          </a:p>
          <a:p>
            <a:pPr lvl="1"/>
            <a:r>
              <a:rPr lang="sl-SI" sz="2000" dirty="0" smtClean="0"/>
              <a:t> </a:t>
            </a:r>
            <a:r>
              <a:rPr lang="sl-SI" sz="2000" dirty="0" err="1" smtClean="0"/>
              <a:t>edgeTo</a:t>
            </a:r>
            <a:r>
              <a:rPr lang="en-US" sz="2000" dirty="0" smtClean="0">
                <a:sym typeface="Courier New Bold" charset="0"/>
              </a:rPr>
              <a:t>[w]</a:t>
            </a:r>
            <a:r>
              <a:rPr lang="en-US" sz="2000" dirty="0" smtClean="0"/>
              <a:t> </a:t>
            </a:r>
            <a:r>
              <a:rPr lang="sl-SI" sz="2000" dirty="0" smtClean="0"/>
              <a:t>je zadnja povezava na doslej znani najkrajši poti od s do w</a:t>
            </a:r>
            <a:endParaRPr lang="en-US" sz="2000" dirty="0" smtClean="0"/>
          </a:p>
          <a:p>
            <a:pPr lvl="1"/>
            <a:r>
              <a:rPr lang="sl-SI" sz="2000" dirty="0" smtClean="0"/>
              <a:t>Če </a:t>
            </a:r>
            <a:r>
              <a:rPr lang="en-US" sz="2000" dirty="0" smtClean="0">
                <a:sym typeface="Times New Roman Italic" charset="0"/>
              </a:rPr>
              <a:t>e = </a:t>
            </a:r>
            <a:r>
              <a:rPr lang="en-US" sz="2000" dirty="0" err="1" smtClean="0">
                <a:sym typeface="Times New Roman Italic" charset="0"/>
              </a:rPr>
              <a:t>v</a:t>
            </a:r>
            <a:r>
              <a:rPr lang="en-US" sz="2000" dirty="0" err="1" smtClean="0">
                <a:sym typeface="Times New Roman Bold" charset="0"/>
              </a:rPr>
              <a:t>→</a:t>
            </a:r>
            <a:r>
              <a:rPr lang="en-US" sz="2000" dirty="0" err="1" smtClean="0">
                <a:sym typeface="Times New Roman Italic" charset="0"/>
              </a:rPr>
              <a:t>w</a:t>
            </a:r>
            <a:r>
              <a:rPr lang="en-US" sz="2000" dirty="0" smtClean="0"/>
              <a:t> </a:t>
            </a:r>
            <a:r>
              <a:rPr lang="sl-SI" sz="2000" dirty="0" smtClean="0"/>
              <a:t>da krajšo pot od w preko v, popravi </a:t>
            </a:r>
            <a:r>
              <a:rPr lang="sl-SI" sz="2000" dirty="0" err="1" smtClean="0"/>
              <a:t>distTo</a:t>
            </a:r>
            <a:r>
              <a:rPr lang="en-US" sz="2000" dirty="0" smtClean="0">
                <a:sym typeface="Courier New Bold" charset="0"/>
              </a:rPr>
              <a:t>[w]</a:t>
            </a:r>
            <a:r>
              <a:rPr lang="en-US" sz="2000" dirty="0" smtClean="0"/>
              <a:t> </a:t>
            </a:r>
            <a:r>
              <a:rPr lang="sl-SI" sz="2000" dirty="0" smtClean="0"/>
              <a:t>in </a:t>
            </a:r>
            <a:r>
              <a:rPr lang="sl-SI" sz="2000" dirty="0" err="1" smtClean="0"/>
              <a:t>edgeTo</a:t>
            </a:r>
            <a:r>
              <a:rPr lang="en-US" sz="2000" dirty="0" smtClean="0">
                <a:sym typeface="Courier New Bold" charset="0"/>
              </a:rPr>
              <a:t>[w]</a:t>
            </a:r>
            <a:r>
              <a:rPr lang="en-US" sz="2000" dirty="0" smtClean="0"/>
              <a:t>.</a:t>
            </a:r>
          </a:p>
          <a:p>
            <a:endParaRPr lang="en-US" sz="2400" dirty="0" smtClean="0"/>
          </a:p>
        </p:txBody>
      </p:sp>
      <p:sp>
        <p:nvSpPr>
          <p:cNvPr id="2355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522368" indent="-200911" eaLnBrk="0" hangingPunct="0"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803643" indent="-160729" eaLnBrk="0" hangingPunct="0"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125101" indent="-160729" eaLnBrk="0" hangingPunct="0"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1446558" indent="-160729" eaLnBrk="0" hangingPunct="0"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1768015" indent="-160729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089473" indent="-160729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2410930" indent="-160729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2732387" indent="-160729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95525537-8918-4953-BBBD-D47E1FE2FE26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2699792" y="3789040"/>
            <a:ext cx="5616624" cy="2880320"/>
            <a:chOff x="1907704" y="3789040"/>
            <a:chExt cx="5616624" cy="2880320"/>
          </a:xfrm>
        </p:grpSpPr>
        <p:grpSp>
          <p:nvGrpSpPr>
            <p:cNvPr id="5" name="Group 4"/>
            <p:cNvGrpSpPr/>
            <p:nvPr/>
          </p:nvGrpSpPr>
          <p:grpSpPr>
            <a:xfrm>
              <a:off x="1907704" y="3909528"/>
              <a:ext cx="5438359" cy="2759832"/>
              <a:chOff x="1445202" y="3562945"/>
              <a:chExt cx="5438359" cy="2759832"/>
            </a:xfrm>
            <a:effectLst/>
          </p:grpSpPr>
          <p:sp>
            <p:nvSpPr>
              <p:cNvPr id="23555" name="Line 1"/>
              <p:cNvSpPr>
                <a:spLocks noChangeShapeType="1"/>
              </p:cNvSpPr>
              <p:nvPr/>
            </p:nvSpPr>
            <p:spPr bwMode="auto">
              <a:xfrm flipH="1">
                <a:off x="4509492" y="5384601"/>
                <a:ext cx="1271365" cy="7154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stealth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23557" name="Line 3"/>
              <p:cNvSpPr>
                <a:spLocks noChangeShapeType="1"/>
              </p:cNvSpPr>
              <p:nvPr/>
            </p:nvSpPr>
            <p:spPr bwMode="auto">
              <a:xfrm flipH="1">
                <a:off x="4507260" y="5384601"/>
                <a:ext cx="1271365" cy="715492"/>
              </a:xfrm>
              <a:prstGeom prst="line">
                <a:avLst/>
              </a:prstGeom>
              <a:noFill/>
              <a:ln w="38100">
                <a:solidFill>
                  <a:srgbClr val="00B050"/>
                </a:solidFill>
                <a:prstDash val="solid"/>
                <a:miter lim="800000"/>
                <a:headEnd type="stealth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23559" name="Line 5"/>
              <p:cNvSpPr>
                <a:spLocks noChangeShapeType="1"/>
              </p:cNvSpPr>
              <p:nvPr/>
            </p:nvSpPr>
            <p:spPr bwMode="auto">
              <a:xfrm flipH="1">
                <a:off x="2755926" y="4404568"/>
                <a:ext cx="573732" cy="455414"/>
              </a:xfrm>
              <a:prstGeom prst="line">
                <a:avLst/>
              </a:prstGeom>
              <a:noFill/>
              <a:ln w="38100">
                <a:solidFill>
                  <a:srgbClr val="00B050"/>
                </a:solidFill>
                <a:prstDash val="solid"/>
                <a:miter lim="800000"/>
                <a:headEnd type="stealth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23560" name="Rectangle 6"/>
              <p:cNvSpPr>
                <a:spLocks/>
              </p:cNvSpPr>
              <p:nvPr/>
            </p:nvSpPr>
            <p:spPr bwMode="auto">
              <a:xfrm>
                <a:off x="1445202" y="5704954"/>
                <a:ext cx="1900083" cy="61782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41273" bIns="0"/>
              <a:lstStyle/>
              <a:p>
                <a:pPr marL="40182" algn="ctr"/>
                <a:r>
                  <a:rPr lang="sl-SI" dirty="0" smtClean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Zelene povezave so v </a:t>
                </a:r>
                <a:r>
                  <a:rPr lang="sl-SI" dirty="0" err="1" smtClean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edgeTo</a:t>
                </a:r>
                <a:r>
                  <a:rPr lang="en-US" dirty="0" smtClean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[]</a:t>
                </a:r>
                <a:endParaRPr lang="en-US" dirty="0">
                  <a:solidFill>
                    <a:schemeClr val="tx1"/>
                  </a:solidFill>
                  <a:ea typeface="Lucida Sans" charset="0"/>
                  <a:cs typeface="Lucida Sans" charset="0"/>
                </a:endParaRPr>
              </a:p>
            </p:txBody>
          </p:sp>
          <p:sp>
            <p:nvSpPr>
              <p:cNvPr id="23561" name="Line 7"/>
              <p:cNvSpPr>
                <a:spLocks noChangeShapeType="1"/>
              </p:cNvSpPr>
              <p:nvPr/>
            </p:nvSpPr>
            <p:spPr bwMode="auto">
              <a:xfrm flipH="1">
                <a:off x="2728020" y="5127873"/>
                <a:ext cx="287982" cy="49894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olid"/>
                <a:round/>
                <a:headEnd type="stealth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23562" name="Line 8"/>
              <p:cNvSpPr>
                <a:spLocks noChangeShapeType="1"/>
              </p:cNvSpPr>
              <p:nvPr/>
            </p:nvSpPr>
            <p:spPr bwMode="auto">
              <a:xfrm rot="10800000">
                <a:off x="3575224" y="4349875"/>
                <a:ext cx="707678" cy="51346"/>
              </a:xfrm>
              <a:prstGeom prst="line">
                <a:avLst/>
              </a:prstGeom>
              <a:noFill/>
              <a:ln w="38100">
                <a:solidFill>
                  <a:srgbClr val="00B050"/>
                </a:solidFill>
                <a:prstDash val="solid"/>
                <a:miter lim="800000"/>
                <a:headEnd type="stealth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23563" name="Line 9"/>
              <p:cNvSpPr>
                <a:spLocks noChangeShapeType="1"/>
              </p:cNvSpPr>
              <p:nvPr/>
            </p:nvSpPr>
            <p:spPr bwMode="auto">
              <a:xfrm flipH="1">
                <a:off x="4430241" y="4233789"/>
                <a:ext cx="866180" cy="212080"/>
              </a:xfrm>
              <a:prstGeom prst="line">
                <a:avLst/>
              </a:prstGeom>
              <a:noFill/>
              <a:ln w="38100">
                <a:solidFill>
                  <a:srgbClr val="00B050"/>
                </a:solidFill>
                <a:prstDash val="solid"/>
                <a:miter lim="800000"/>
                <a:headEnd type="stealth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23564" name="Line 10"/>
              <p:cNvSpPr>
                <a:spLocks noChangeShapeType="1"/>
              </p:cNvSpPr>
              <p:nvPr/>
            </p:nvSpPr>
            <p:spPr bwMode="auto">
              <a:xfrm rot="10800000" flipH="1">
                <a:off x="4469309" y="5243959"/>
                <a:ext cx="45765" cy="70991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stealth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23565" name="Line 11"/>
              <p:cNvSpPr>
                <a:spLocks noChangeShapeType="1"/>
              </p:cNvSpPr>
              <p:nvPr/>
            </p:nvSpPr>
            <p:spPr bwMode="auto">
              <a:xfrm flipH="1">
                <a:off x="3538389" y="5303119"/>
                <a:ext cx="875109" cy="608335"/>
              </a:xfrm>
              <a:prstGeom prst="line">
                <a:avLst/>
              </a:prstGeom>
              <a:noFill/>
              <a:ln w="38100">
                <a:solidFill>
                  <a:srgbClr val="00B050"/>
                </a:solidFill>
                <a:prstDash val="solid"/>
                <a:miter lim="800000"/>
                <a:headEnd type="stealth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23566" name="Line 12"/>
              <p:cNvSpPr>
                <a:spLocks noChangeShapeType="1"/>
              </p:cNvSpPr>
              <p:nvPr/>
            </p:nvSpPr>
            <p:spPr bwMode="auto">
              <a:xfrm>
                <a:off x="3489275" y="4469309"/>
                <a:ext cx="0" cy="63400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stealth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23567" name="Line 13"/>
              <p:cNvSpPr>
                <a:spLocks noChangeShapeType="1"/>
              </p:cNvSpPr>
              <p:nvPr/>
            </p:nvSpPr>
            <p:spPr bwMode="auto">
              <a:xfrm flipH="1">
                <a:off x="3581922" y="4488285"/>
                <a:ext cx="737815" cy="55140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stealth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23568" name="Line 14"/>
              <p:cNvSpPr>
                <a:spLocks noChangeShapeType="1"/>
              </p:cNvSpPr>
              <p:nvPr/>
            </p:nvSpPr>
            <p:spPr bwMode="auto">
              <a:xfrm rot="10800000">
                <a:off x="3518297" y="5115595"/>
                <a:ext cx="855018" cy="10492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stealth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23569" name="Line 15"/>
              <p:cNvSpPr>
                <a:spLocks noChangeShapeType="1"/>
              </p:cNvSpPr>
              <p:nvPr/>
            </p:nvSpPr>
            <p:spPr bwMode="auto">
              <a:xfrm rot="10800000">
                <a:off x="4587627" y="5260703"/>
                <a:ext cx="1189881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stealth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23570" name="Line 16"/>
              <p:cNvSpPr>
                <a:spLocks noChangeShapeType="1"/>
              </p:cNvSpPr>
              <p:nvPr/>
            </p:nvSpPr>
            <p:spPr bwMode="auto">
              <a:xfrm rot="10800000">
                <a:off x="4503912" y="4428009"/>
                <a:ext cx="1289223" cy="72218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stealth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23571" name="Line 17"/>
              <p:cNvSpPr>
                <a:spLocks noChangeShapeType="1"/>
              </p:cNvSpPr>
              <p:nvPr/>
            </p:nvSpPr>
            <p:spPr bwMode="auto">
              <a:xfrm rot="10800000" flipH="1">
                <a:off x="3478113" y="5099969"/>
                <a:ext cx="0" cy="698748"/>
              </a:xfrm>
              <a:prstGeom prst="line">
                <a:avLst/>
              </a:prstGeom>
              <a:noFill/>
              <a:ln w="38100">
                <a:solidFill>
                  <a:srgbClr val="00B050"/>
                </a:solidFill>
                <a:prstDash val="solid"/>
                <a:miter lim="800000"/>
                <a:headEnd type="stealth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23572" name="Line 18"/>
              <p:cNvSpPr>
                <a:spLocks noChangeShapeType="1"/>
              </p:cNvSpPr>
              <p:nvPr/>
            </p:nvSpPr>
            <p:spPr bwMode="auto">
              <a:xfrm rot="10800000">
                <a:off x="2702347" y="4856634"/>
                <a:ext cx="626194" cy="241102"/>
              </a:xfrm>
              <a:prstGeom prst="line">
                <a:avLst/>
              </a:prstGeom>
              <a:noFill/>
              <a:ln w="38100">
                <a:solidFill>
                  <a:srgbClr val="00B050"/>
                </a:solidFill>
                <a:prstDash val="solid"/>
                <a:miter lim="800000"/>
                <a:headEnd type="stealth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23573" name="Oval 19"/>
              <p:cNvSpPr>
                <a:spLocks/>
              </p:cNvSpPr>
              <p:nvPr/>
            </p:nvSpPr>
            <p:spPr bwMode="auto">
              <a:xfrm>
                <a:off x="2585145" y="4727154"/>
                <a:ext cx="276820" cy="276820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s</a:t>
                </a:r>
              </a:p>
            </p:txBody>
          </p:sp>
          <p:sp>
            <p:nvSpPr>
              <p:cNvPr id="23574" name="Oval 20"/>
              <p:cNvSpPr>
                <a:spLocks/>
              </p:cNvSpPr>
              <p:nvPr/>
            </p:nvSpPr>
            <p:spPr bwMode="auto">
              <a:xfrm>
                <a:off x="3345285" y="4181326"/>
                <a:ext cx="276820" cy="276820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23575" name="Oval 21"/>
              <p:cNvSpPr>
                <a:spLocks/>
              </p:cNvSpPr>
              <p:nvPr/>
            </p:nvSpPr>
            <p:spPr bwMode="auto">
              <a:xfrm>
                <a:off x="3344168" y="4982766"/>
                <a:ext cx="276820" cy="276820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23576" name="Oval 22"/>
              <p:cNvSpPr>
                <a:spLocks/>
              </p:cNvSpPr>
              <p:nvPr/>
            </p:nvSpPr>
            <p:spPr bwMode="auto">
              <a:xfrm>
                <a:off x="3344168" y="5796484"/>
                <a:ext cx="276820" cy="276820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23577" name="Oval 23"/>
              <p:cNvSpPr>
                <a:spLocks/>
              </p:cNvSpPr>
              <p:nvPr/>
            </p:nvSpPr>
            <p:spPr bwMode="auto">
              <a:xfrm>
                <a:off x="4393406" y="5075412"/>
                <a:ext cx="276820" cy="276820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23578" name="Oval 24"/>
              <p:cNvSpPr>
                <a:spLocks/>
              </p:cNvSpPr>
              <p:nvPr/>
            </p:nvSpPr>
            <p:spPr bwMode="auto">
              <a:xfrm>
                <a:off x="4301877" y="4250531"/>
                <a:ext cx="276820" cy="276820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23579" name="Rectangle 25"/>
              <p:cNvSpPr>
                <a:spLocks/>
              </p:cNvSpPr>
              <p:nvPr/>
            </p:nvSpPr>
            <p:spPr bwMode="auto">
              <a:xfrm>
                <a:off x="5652493" y="4080867"/>
                <a:ext cx="373818" cy="27699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41273" bIns="0">
                <a:spAutoFit/>
              </a:bodyPr>
              <a:lstStyle/>
              <a:p>
                <a:pPr marL="40182"/>
                <a:r>
                  <a:rPr lang="en-US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3.1</a:t>
                </a:r>
              </a:p>
            </p:txBody>
          </p:sp>
          <p:sp>
            <p:nvSpPr>
              <p:cNvPr id="23580" name="Rectangle 26"/>
              <p:cNvSpPr>
                <a:spLocks/>
              </p:cNvSpPr>
              <p:nvPr/>
            </p:nvSpPr>
            <p:spPr bwMode="auto">
              <a:xfrm>
                <a:off x="6116836" y="5170289"/>
                <a:ext cx="373818" cy="27699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41273" bIns="0">
                <a:spAutoFit/>
              </a:bodyPr>
              <a:lstStyle/>
              <a:p>
                <a:pPr marL="40182"/>
                <a:r>
                  <a:rPr lang="en-US" dirty="0" smtClean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7.2</a:t>
                </a:r>
                <a:endParaRPr lang="en-US" dirty="0">
                  <a:solidFill>
                    <a:schemeClr val="tx1"/>
                  </a:solidFill>
                  <a:ea typeface="Lucida Sans" charset="0"/>
                  <a:cs typeface="Lucida Sans" charset="0"/>
                </a:endParaRPr>
              </a:p>
            </p:txBody>
          </p:sp>
          <p:sp>
            <p:nvSpPr>
              <p:cNvPr id="30747" name="Line 27"/>
              <p:cNvSpPr>
                <a:spLocks noChangeShapeType="1"/>
              </p:cNvSpPr>
              <p:nvPr/>
            </p:nvSpPr>
            <p:spPr bwMode="auto">
              <a:xfrm>
                <a:off x="6165335" y="5317518"/>
                <a:ext cx="27682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30748" name="Rectangle 28"/>
              <p:cNvSpPr>
                <a:spLocks/>
              </p:cNvSpPr>
              <p:nvPr/>
            </p:nvSpPr>
            <p:spPr bwMode="auto">
              <a:xfrm>
                <a:off x="6509743" y="5170289"/>
                <a:ext cx="373818" cy="27699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41273" bIns="0">
                <a:spAutoFit/>
              </a:bodyPr>
              <a:lstStyle/>
              <a:p>
                <a:pPr marL="40182"/>
                <a:r>
                  <a:rPr lang="en-US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4.4</a:t>
                </a:r>
              </a:p>
            </p:txBody>
          </p:sp>
          <p:sp>
            <p:nvSpPr>
              <p:cNvPr id="23583" name="Oval 29"/>
              <p:cNvSpPr>
                <a:spLocks/>
              </p:cNvSpPr>
              <p:nvPr/>
            </p:nvSpPr>
            <p:spPr bwMode="auto">
              <a:xfrm>
                <a:off x="4301877" y="5957218"/>
                <a:ext cx="276820" cy="276820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23584" name="Rectangle 30"/>
              <p:cNvSpPr>
                <a:spLocks/>
              </p:cNvSpPr>
              <p:nvPr/>
            </p:nvSpPr>
            <p:spPr bwMode="auto">
              <a:xfrm>
                <a:off x="1722314" y="3562945"/>
                <a:ext cx="1864611" cy="27699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41273" bIns="0">
                <a:spAutoFit/>
              </a:bodyPr>
              <a:lstStyle/>
              <a:p>
                <a:pPr marL="40182"/>
                <a:r>
                  <a:rPr lang="en-US" b="1" dirty="0" err="1">
                    <a:solidFill>
                      <a:schemeClr val="tx1"/>
                    </a:solidFill>
                    <a:latin typeface="Lucida Grande" charset="0"/>
                    <a:ea typeface="Lucida Grande" charset="0"/>
                    <a:cs typeface="Lucida Grande" charset="0"/>
                    <a:sym typeface="Lucida Grande" charset="0"/>
                  </a:rPr>
                  <a:t>v→w</a:t>
                </a:r>
                <a:r>
                  <a:rPr lang="en-US" b="1" dirty="0">
                    <a:solidFill>
                      <a:schemeClr val="tx1"/>
                    </a:solidFill>
                    <a:latin typeface="Lucida Grande" charset="0"/>
                    <a:ea typeface="Lucida Grande" charset="0"/>
                    <a:cs typeface="Lucida Grande" charset="0"/>
                    <a:sym typeface="Lucida Grande" charset="0"/>
                  </a:rPr>
                  <a:t> </a:t>
                </a:r>
                <a:r>
                  <a:rPr lang="sl-SI" b="1" dirty="0" smtClean="0">
                    <a:solidFill>
                      <a:schemeClr val="tx1"/>
                    </a:solidFill>
                    <a:latin typeface="Lucida Grande" charset="0"/>
                    <a:ea typeface="Lucida Grande" charset="0"/>
                    <a:cs typeface="Lucida Grande" charset="0"/>
                    <a:sym typeface="Lucida Grande" charset="0"/>
                  </a:rPr>
                  <a:t>popravimo</a:t>
                </a:r>
                <a:endParaRPr lang="en-US" b="1" dirty="0">
                  <a:solidFill>
                    <a:schemeClr val="tx1"/>
                  </a:solidFill>
                  <a:latin typeface="Lucida Grande" charset="0"/>
                  <a:ea typeface="Lucida Grande" charset="0"/>
                  <a:cs typeface="Lucida Grande" charset="0"/>
                  <a:sym typeface="Lucida Grande" charset="0"/>
                </a:endParaRPr>
              </a:p>
            </p:txBody>
          </p:sp>
          <p:sp>
            <p:nvSpPr>
              <p:cNvPr id="23585" name="Line 31"/>
              <p:cNvSpPr>
                <a:spLocks noChangeShapeType="1"/>
              </p:cNvSpPr>
              <p:nvPr/>
            </p:nvSpPr>
            <p:spPr bwMode="auto">
              <a:xfrm rot="10800000">
                <a:off x="5447110" y="4205883"/>
                <a:ext cx="458763" cy="90078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stealth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30752" name="Line 32"/>
              <p:cNvSpPr>
                <a:spLocks noChangeShapeType="1"/>
              </p:cNvSpPr>
              <p:nvPr/>
            </p:nvSpPr>
            <p:spPr bwMode="auto">
              <a:xfrm rot="10800000">
                <a:off x="5445994" y="4209232"/>
                <a:ext cx="458762" cy="90078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prstDash val="solid"/>
                <a:miter lim="800000"/>
                <a:headEnd type="stealth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30753" name="Line 33"/>
              <p:cNvSpPr>
                <a:spLocks noChangeShapeType="1"/>
              </p:cNvSpPr>
              <p:nvPr/>
            </p:nvSpPr>
            <p:spPr bwMode="auto">
              <a:xfrm rot="10800000">
                <a:off x="5447110" y="4205883"/>
                <a:ext cx="458763" cy="900783"/>
              </a:xfrm>
              <a:prstGeom prst="line">
                <a:avLst/>
              </a:prstGeom>
              <a:noFill/>
              <a:ln w="38100">
                <a:solidFill>
                  <a:srgbClr val="00B050"/>
                </a:solidFill>
                <a:prstDash val="solid"/>
                <a:miter lim="800000"/>
                <a:headEnd type="stealth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sl-SI"/>
              </a:p>
            </p:txBody>
          </p:sp>
          <p:sp>
            <p:nvSpPr>
              <p:cNvPr id="23588" name="Rectangle 34"/>
              <p:cNvSpPr>
                <a:spLocks/>
              </p:cNvSpPr>
              <p:nvPr/>
            </p:nvSpPr>
            <p:spPr bwMode="auto">
              <a:xfrm>
                <a:off x="5829138" y="4383537"/>
                <a:ext cx="423589" cy="450265"/>
              </a:xfrm>
              <a:prstGeom prst="rect">
                <a:avLst/>
              </a:prstGeom>
              <a:solidFill>
                <a:srgbClr val="EEEEEE"/>
              </a:solidFill>
              <a:ln w="12700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 wrap="none" lIns="44647" tIns="44647" rIns="85920" bIns="44647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dirty="0">
                    <a:solidFill>
                      <a:schemeClr val="tx1"/>
                    </a:solidFill>
                    <a:ea typeface="Lucida Sans" charset="0"/>
                    <a:cs typeface="Lucida Sans" charset="0"/>
                  </a:rPr>
                  <a:t>1.3</a:t>
                </a:r>
              </a:p>
            </p:txBody>
          </p:sp>
          <p:sp>
            <p:nvSpPr>
              <p:cNvPr id="23589" name="Oval 35"/>
              <p:cNvSpPr>
                <a:spLocks/>
              </p:cNvSpPr>
              <p:nvPr/>
            </p:nvSpPr>
            <p:spPr bwMode="auto">
              <a:xfrm>
                <a:off x="5309816" y="4032871"/>
                <a:ext cx="276820" cy="27682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600" b="1" dirty="0">
                    <a:solidFill>
                      <a:srgbClr val="FF0000"/>
                    </a:solidFill>
                    <a:ea typeface="Lucida Sans" charset="0"/>
                    <a:cs typeface="Lucida Sans" charset="0"/>
                  </a:rPr>
                  <a:t>v</a:t>
                </a:r>
              </a:p>
            </p:txBody>
          </p:sp>
          <p:sp>
            <p:nvSpPr>
              <p:cNvPr id="23590" name="Oval 36"/>
              <p:cNvSpPr>
                <a:spLocks/>
              </p:cNvSpPr>
              <p:nvPr/>
            </p:nvSpPr>
            <p:spPr bwMode="auto">
              <a:xfrm>
                <a:off x="5778625" y="5132338"/>
                <a:ext cx="276820" cy="27682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600" b="1" dirty="0">
                    <a:solidFill>
                      <a:srgbClr val="FF0000"/>
                    </a:solidFill>
                    <a:ea typeface="Lucida Sans" charset="0"/>
                    <a:cs typeface="Lucida Sans" charset="0"/>
                  </a:rPr>
                  <a:t>w</a:t>
                </a:r>
              </a:p>
            </p:txBody>
          </p:sp>
        </p:grpSp>
        <p:sp>
          <p:nvSpPr>
            <p:cNvPr id="2" name="Rounded Rectangle 1"/>
            <p:cNvSpPr/>
            <p:nvPr/>
          </p:nvSpPr>
          <p:spPr>
            <a:xfrm>
              <a:off x="1907704" y="3789040"/>
              <a:ext cx="5616624" cy="288032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cxnSp>
        <p:nvCxnSpPr>
          <p:cNvPr id="6" name="Straight Arrow Connector 5"/>
          <p:cNvCxnSpPr>
            <a:endCxn id="23557" idx="0"/>
          </p:cNvCxnSpPr>
          <p:nvPr/>
        </p:nvCxnSpPr>
        <p:spPr>
          <a:xfrm flipV="1">
            <a:off x="5817511" y="5731184"/>
            <a:ext cx="1215704" cy="687711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7371426" y="5350557"/>
            <a:ext cx="872982" cy="60331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traight Arrow Connector 45"/>
          <p:cNvCxnSpPr>
            <a:endCxn id="23590" idx="0"/>
          </p:cNvCxnSpPr>
          <p:nvPr/>
        </p:nvCxnSpPr>
        <p:spPr>
          <a:xfrm>
            <a:off x="6765613" y="4666319"/>
            <a:ext cx="406012" cy="812602"/>
          </a:xfrm>
          <a:prstGeom prst="straightConnector1">
            <a:avLst/>
          </a:prstGeom>
          <a:ln w="38100">
            <a:solidFill>
              <a:schemeClr val="tx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5847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Za naš demo primer</a:t>
            </a:r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928572" y="6592342"/>
            <a:ext cx="215428" cy="205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522368" indent="-200911"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803643" indent="-160729"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125101" indent="-160729"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1446558" indent="-160729"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1768015" indent="-160729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089473" indent="-160729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2410930" indent="-160729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2732387" indent="-160729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C334A337-1E0C-4E2F-B5CF-D7C95F77CF0D}" type="slidenum">
              <a:rPr lang="en-US" sz="8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70</a:t>
            </a:fld>
            <a:endParaRPr lang="en-US" sz="8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51210" name="Line 8"/>
          <p:cNvSpPr>
            <a:spLocks noChangeShapeType="1"/>
          </p:cNvSpPr>
          <p:nvPr/>
        </p:nvSpPr>
        <p:spPr bwMode="auto">
          <a:xfrm flipH="1">
            <a:off x="4259461" y="2652117"/>
            <a:ext cx="669727" cy="111286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1" name="Line 9"/>
          <p:cNvSpPr>
            <a:spLocks noChangeShapeType="1"/>
          </p:cNvSpPr>
          <p:nvPr/>
        </p:nvSpPr>
        <p:spPr bwMode="auto">
          <a:xfrm rot="10800000">
            <a:off x="4388941" y="3810744"/>
            <a:ext cx="1513582" cy="1332756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1213" name="Line 11"/>
          <p:cNvSpPr>
            <a:spLocks noChangeShapeType="1"/>
          </p:cNvSpPr>
          <p:nvPr/>
        </p:nvSpPr>
        <p:spPr bwMode="auto">
          <a:xfrm rot="10800000">
            <a:off x="879574" y="3312914"/>
            <a:ext cx="0" cy="1794867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1214" name="Line 12"/>
          <p:cNvSpPr>
            <a:spLocks noChangeShapeType="1"/>
          </p:cNvSpPr>
          <p:nvPr/>
        </p:nvSpPr>
        <p:spPr bwMode="auto">
          <a:xfrm rot="10800000">
            <a:off x="894086" y="3222501"/>
            <a:ext cx="1543719" cy="41969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5" name="Line 13"/>
          <p:cNvSpPr>
            <a:spLocks noChangeShapeType="1"/>
          </p:cNvSpPr>
          <p:nvPr/>
        </p:nvSpPr>
        <p:spPr bwMode="auto">
          <a:xfrm flipH="1">
            <a:off x="914178" y="2579564"/>
            <a:ext cx="1532557" cy="608335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</a:endParaRPr>
          </a:p>
        </p:txBody>
      </p:sp>
      <p:sp>
        <p:nvSpPr>
          <p:cNvPr id="51216" name="Line 14"/>
          <p:cNvSpPr>
            <a:spLocks noChangeShapeType="1"/>
          </p:cNvSpPr>
          <p:nvPr/>
        </p:nvSpPr>
        <p:spPr bwMode="auto">
          <a:xfrm rot="10800000">
            <a:off x="2683371" y="2524869"/>
            <a:ext cx="1433215" cy="10827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9" name="Line 17"/>
          <p:cNvSpPr>
            <a:spLocks noChangeShapeType="1"/>
          </p:cNvSpPr>
          <p:nvPr/>
        </p:nvSpPr>
        <p:spPr bwMode="auto">
          <a:xfrm flipH="1">
            <a:off x="3175621" y="3812977"/>
            <a:ext cx="939850" cy="823764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20" name="Line 18"/>
          <p:cNvSpPr>
            <a:spLocks noChangeShapeType="1"/>
          </p:cNvSpPr>
          <p:nvPr/>
        </p:nvSpPr>
        <p:spPr bwMode="auto">
          <a:xfrm flipH="1">
            <a:off x="877342" y="4689202"/>
            <a:ext cx="2087314" cy="597173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1222" name="Oval 20"/>
          <p:cNvSpPr>
            <a:spLocks/>
          </p:cNvSpPr>
          <p:nvPr/>
        </p:nvSpPr>
        <p:spPr bwMode="auto">
          <a:xfrm>
            <a:off x="2464594" y="3513832"/>
            <a:ext cx="357188" cy="357188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51223" name="Oval 21"/>
          <p:cNvSpPr>
            <a:spLocks/>
          </p:cNvSpPr>
          <p:nvPr/>
        </p:nvSpPr>
        <p:spPr bwMode="auto">
          <a:xfrm>
            <a:off x="2451199" y="2321719"/>
            <a:ext cx="357188" cy="357188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51224" name="Oval 22"/>
          <p:cNvSpPr>
            <a:spLocks/>
          </p:cNvSpPr>
          <p:nvPr/>
        </p:nvSpPr>
        <p:spPr bwMode="auto">
          <a:xfrm>
            <a:off x="4865564" y="2312789"/>
            <a:ext cx="357188" cy="357188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51225" name="Oval 23"/>
          <p:cNvSpPr>
            <a:spLocks/>
          </p:cNvSpPr>
          <p:nvPr/>
        </p:nvSpPr>
        <p:spPr bwMode="auto">
          <a:xfrm>
            <a:off x="2973586" y="4458146"/>
            <a:ext cx="357188" cy="357188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51226" name="Oval 24"/>
          <p:cNvSpPr>
            <a:spLocks/>
          </p:cNvSpPr>
          <p:nvPr/>
        </p:nvSpPr>
        <p:spPr bwMode="auto">
          <a:xfrm>
            <a:off x="4124400" y="3540621"/>
            <a:ext cx="357188" cy="357188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51227" name="Oval 25"/>
          <p:cNvSpPr>
            <a:spLocks/>
          </p:cNvSpPr>
          <p:nvPr/>
        </p:nvSpPr>
        <p:spPr bwMode="auto">
          <a:xfrm>
            <a:off x="5870153" y="5112246"/>
            <a:ext cx="357188" cy="357188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51229" name="Line 27"/>
          <p:cNvSpPr>
            <a:spLocks noChangeShapeType="1"/>
          </p:cNvSpPr>
          <p:nvPr/>
        </p:nvSpPr>
        <p:spPr bwMode="auto">
          <a:xfrm>
            <a:off x="6511975" y="2634258"/>
            <a:ext cx="2176611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30" name="Oval 28"/>
          <p:cNvSpPr>
            <a:spLocks/>
          </p:cNvSpPr>
          <p:nvPr/>
        </p:nvSpPr>
        <p:spPr bwMode="auto">
          <a:xfrm>
            <a:off x="696515" y="3027164"/>
            <a:ext cx="357188" cy="357188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51233" name="Rectangle 31"/>
          <p:cNvSpPr>
            <a:spLocks/>
          </p:cNvSpPr>
          <p:nvPr/>
        </p:nvSpPr>
        <p:spPr bwMode="auto">
          <a:xfrm>
            <a:off x="6518672" y="2375297"/>
            <a:ext cx="2384227" cy="22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1273" bIns="0"/>
          <a:lstStyle/>
          <a:p>
            <a:pPr marL="40182" algn="just">
              <a:lnSpc>
                <a:spcPct val="140000"/>
              </a:lnSpc>
            </a:pP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40182" algn="just">
              <a:lnSpc>
                <a:spcPct val="140000"/>
              </a:lnSpc>
            </a:pP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40182" algn="just">
              <a:lnSpc>
                <a:spcPct val="140000"/>
              </a:lnSpc>
            </a:pP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40182" algn="just">
              <a:lnSpc>
                <a:spcPct val="140000"/>
              </a:lnSpc>
            </a:pP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40182" algn="just">
              <a:lnSpc>
                <a:spcPct val="140000"/>
              </a:lnSpc>
            </a:pP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3    17.0       2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40182" algn="just">
              <a:lnSpc>
                <a:spcPct val="140000"/>
              </a:lnSpc>
            </a:pP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40182" algn="just">
              <a:lnSpc>
                <a:spcPct val="140000"/>
              </a:lnSpc>
            </a:pP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40182" algn="just">
              <a:lnSpc>
                <a:spcPct val="140000"/>
              </a:lnSpc>
            </a:pP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6    25.0       2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40182" algn="just">
              <a:lnSpc>
                <a:spcPct val="140000"/>
              </a:lnSpc>
            </a:pP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3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cxnSp>
        <p:nvCxnSpPr>
          <p:cNvPr id="34" name="Straight Connector 28"/>
          <p:cNvCxnSpPr>
            <a:cxnSpLocks noChangeShapeType="1"/>
          </p:cNvCxnSpPr>
          <p:nvPr/>
        </p:nvCxnSpPr>
        <p:spPr bwMode="auto">
          <a:xfrm>
            <a:off x="2643187" y="2732484"/>
            <a:ext cx="13395" cy="834926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Straight Connector 26"/>
          <p:cNvCxnSpPr>
            <a:cxnSpLocks noChangeShapeType="1"/>
          </p:cNvCxnSpPr>
          <p:nvPr/>
        </p:nvCxnSpPr>
        <p:spPr bwMode="auto">
          <a:xfrm>
            <a:off x="2835176" y="3746004"/>
            <a:ext cx="1302619" cy="26789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Straight Connector 24"/>
          <p:cNvCxnSpPr>
            <a:cxnSpLocks noChangeShapeType="1"/>
            <a:stCxn id="51222" idx="5"/>
          </p:cNvCxnSpPr>
          <p:nvPr/>
        </p:nvCxnSpPr>
        <p:spPr bwMode="auto">
          <a:xfrm>
            <a:off x="2769472" y="3818711"/>
            <a:ext cx="269817" cy="745323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Straight Connector 20"/>
          <p:cNvCxnSpPr>
            <a:cxnSpLocks noChangeShapeType="1"/>
          </p:cNvCxnSpPr>
          <p:nvPr/>
        </p:nvCxnSpPr>
        <p:spPr bwMode="auto">
          <a:xfrm>
            <a:off x="3291707" y="4816451"/>
            <a:ext cx="2591842" cy="527967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Straight Connector 15"/>
          <p:cNvCxnSpPr>
            <a:cxnSpLocks noChangeShapeType="1"/>
            <a:stCxn id="47" idx="7"/>
          </p:cNvCxnSpPr>
          <p:nvPr/>
        </p:nvCxnSpPr>
        <p:spPr bwMode="auto">
          <a:xfrm flipV="1">
            <a:off x="1014637" y="3872136"/>
            <a:ext cx="1515814" cy="136401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Straight Connector 10"/>
          <p:cNvCxnSpPr>
            <a:cxnSpLocks noChangeShapeType="1"/>
            <a:stCxn id="47" idx="5"/>
          </p:cNvCxnSpPr>
          <p:nvPr/>
        </p:nvCxnSpPr>
        <p:spPr bwMode="auto">
          <a:xfrm flipV="1">
            <a:off x="1014636" y="5470550"/>
            <a:ext cx="4921374" cy="17859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8"/>
          <p:cNvCxnSpPr>
            <a:cxnSpLocks noChangeShapeType="1"/>
          </p:cNvCxnSpPr>
          <p:nvPr/>
        </p:nvCxnSpPr>
        <p:spPr bwMode="auto">
          <a:xfrm>
            <a:off x="5183684" y="2671093"/>
            <a:ext cx="878458" cy="2494731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Straight Connector 6"/>
          <p:cNvCxnSpPr>
            <a:cxnSpLocks noChangeShapeType="1"/>
          </p:cNvCxnSpPr>
          <p:nvPr/>
        </p:nvCxnSpPr>
        <p:spPr bwMode="auto">
          <a:xfrm flipV="1">
            <a:off x="2821782" y="2544961"/>
            <a:ext cx="2057177" cy="893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Oval 21"/>
          <p:cNvSpPr>
            <a:spLocks/>
          </p:cNvSpPr>
          <p:nvPr/>
        </p:nvSpPr>
        <p:spPr bwMode="auto">
          <a:xfrm>
            <a:off x="709910" y="5183683"/>
            <a:ext cx="357188" cy="357188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54" name="Rectangle 28"/>
          <p:cNvSpPr>
            <a:spLocks/>
          </p:cNvSpPr>
          <p:nvPr/>
        </p:nvSpPr>
        <p:spPr bwMode="auto">
          <a:xfrm>
            <a:off x="406301" y="3107531"/>
            <a:ext cx="175046" cy="280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1273" bIns="0">
            <a:spAutoFit/>
          </a:bodyPr>
          <a:lstStyle/>
          <a:p>
            <a:pPr marL="40182">
              <a:lnSpc>
                <a:spcPct val="140000"/>
              </a:lnSpc>
            </a:pPr>
            <a:r>
              <a:rPr lang="en-US" sz="1300" b="1"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s</a:t>
            </a:r>
          </a:p>
        </p:txBody>
      </p:sp>
      <p:sp>
        <p:nvSpPr>
          <p:cNvPr id="55" name="Oval 29"/>
          <p:cNvSpPr>
            <a:spLocks/>
          </p:cNvSpPr>
          <p:nvPr/>
        </p:nvSpPr>
        <p:spPr bwMode="auto">
          <a:xfrm>
            <a:off x="2638723" y="4071937"/>
            <a:ext cx="535781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56" name="Oval 30"/>
          <p:cNvSpPr>
            <a:spLocks/>
          </p:cNvSpPr>
          <p:nvPr/>
        </p:nvSpPr>
        <p:spPr bwMode="auto">
          <a:xfrm>
            <a:off x="683121" y="4000500"/>
            <a:ext cx="437555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9</a:t>
            </a:r>
          </a:p>
        </p:txBody>
      </p:sp>
      <p:sp>
        <p:nvSpPr>
          <p:cNvPr id="57" name="Oval 31"/>
          <p:cNvSpPr>
            <a:spLocks/>
          </p:cNvSpPr>
          <p:nvPr/>
        </p:nvSpPr>
        <p:spPr bwMode="auto">
          <a:xfrm>
            <a:off x="1629668" y="3393281"/>
            <a:ext cx="267891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58" name="Oval 32"/>
          <p:cNvSpPr>
            <a:spLocks/>
          </p:cNvSpPr>
          <p:nvPr/>
        </p:nvSpPr>
        <p:spPr bwMode="auto">
          <a:xfrm>
            <a:off x="2120801" y="4804172"/>
            <a:ext cx="330398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59" name="Oval 33"/>
          <p:cNvSpPr>
            <a:spLocks/>
          </p:cNvSpPr>
          <p:nvPr/>
        </p:nvSpPr>
        <p:spPr bwMode="auto">
          <a:xfrm>
            <a:off x="1602879" y="4384477"/>
            <a:ext cx="321469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60" name="Oval 34"/>
          <p:cNvSpPr>
            <a:spLocks/>
          </p:cNvSpPr>
          <p:nvPr/>
        </p:nvSpPr>
        <p:spPr bwMode="auto">
          <a:xfrm>
            <a:off x="3245941" y="3661172"/>
            <a:ext cx="357188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61" name="Oval 35"/>
          <p:cNvSpPr>
            <a:spLocks/>
          </p:cNvSpPr>
          <p:nvPr/>
        </p:nvSpPr>
        <p:spPr bwMode="auto">
          <a:xfrm>
            <a:off x="3531691" y="4125516"/>
            <a:ext cx="348258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62" name="Oval 36"/>
          <p:cNvSpPr>
            <a:spLocks/>
          </p:cNvSpPr>
          <p:nvPr/>
        </p:nvSpPr>
        <p:spPr bwMode="auto">
          <a:xfrm>
            <a:off x="1521396" y="2724671"/>
            <a:ext cx="339328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63" name="Oval 37"/>
          <p:cNvSpPr>
            <a:spLocks/>
          </p:cNvSpPr>
          <p:nvPr/>
        </p:nvSpPr>
        <p:spPr bwMode="auto">
          <a:xfrm>
            <a:off x="2477988" y="2902148"/>
            <a:ext cx="339328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64" name="Oval 38"/>
          <p:cNvSpPr>
            <a:spLocks/>
          </p:cNvSpPr>
          <p:nvPr/>
        </p:nvSpPr>
        <p:spPr bwMode="auto">
          <a:xfrm>
            <a:off x="3254871" y="2437805"/>
            <a:ext cx="339328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15</a:t>
            </a:r>
          </a:p>
        </p:txBody>
      </p:sp>
      <p:sp>
        <p:nvSpPr>
          <p:cNvPr id="65" name="Oval 39"/>
          <p:cNvSpPr>
            <a:spLocks/>
          </p:cNvSpPr>
          <p:nvPr/>
        </p:nvSpPr>
        <p:spPr bwMode="auto">
          <a:xfrm>
            <a:off x="4451449" y="3116461"/>
            <a:ext cx="339328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66" name="Oval 40"/>
          <p:cNvSpPr>
            <a:spLocks/>
          </p:cNvSpPr>
          <p:nvPr/>
        </p:nvSpPr>
        <p:spPr bwMode="auto">
          <a:xfrm>
            <a:off x="3254871" y="3027164"/>
            <a:ext cx="339328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12</a:t>
            </a:r>
          </a:p>
        </p:txBody>
      </p:sp>
      <p:sp>
        <p:nvSpPr>
          <p:cNvPr id="67" name="Oval 41"/>
          <p:cNvSpPr>
            <a:spLocks/>
          </p:cNvSpPr>
          <p:nvPr/>
        </p:nvSpPr>
        <p:spPr bwMode="auto">
          <a:xfrm>
            <a:off x="3201293" y="5286375"/>
            <a:ext cx="437555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20</a:t>
            </a:r>
          </a:p>
        </p:txBody>
      </p:sp>
      <p:sp>
        <p:nvSpPr>
          <p:cNvPr id="68" name="Oval 42"/>
          <p:cNvSpPr>
            <a:spLocks/>
          </p:cNvSpPr>
          <p:nvPr/>
        </p:nvSpPr>
        <p:spPr bwMode="auto">
          <a:xfrm>
            <a:off x="4066357" y="4899050"/>
            <a:ext cx="437555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13</a:t>
            </a:r>
          </a:p>
        </p:txBody>
      </p:sp>
      <p:sp>
        <p:nvSpPr>
          <p:cNvPr id="69" name="Oval 43"/>
          <p:cNvSpPr>
            <a:spLocks/>
          </p:cNvSpPr>
          <p:nvPr/>
        </p:nvSpPr>
        <p:spPr bwMode="auto">
          <a:xfrm>
            <a:off x="4746129" y="4214812"/>
            <a:ext cx="437555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11</a:t>
            </a:r>
          </a:p>
        </p:txBody>
      </p:sp>
      <p:sp>
        <p:nvSpPr>
          <p:cNvPr id="70" name="Oval 44"/>
          <p:cNvSpPr>
            <a:spLocks/>
          </p:cNvSpPr>
          <p:nvPr/>
        </p:nvSpPr>
        <p:spPr bwMode="auto">
          <a:xfrm>
            <a:off x="5318745" y="3578572"/>
            <a:ext cx="437555" cy="25896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079" bIns="0" anchor="ctr"/>
          <a:lstStyle/>
          <a:p>
            <a:pPr marL="4465" algn="ctr">
              <a:lnSpc>
                <a:spcPct val="120000"/>
              </a:lnSpc>
            </a:pPr>
            <a:r>
              <a:rPr lang="en-US" sz="1300">
                <a:ea typeface="Lucida Sans" charset="0"/>
                <a:cs typeface="Lucida Sans" charset="0"/>
              </a:rPr>
              <a:t>9</a:t>
            </a:r>
          </a:p>
        </p:txBody>
      </p:sp>
      <p:cxnSp>
        <p:nvCxnSpPr>
          <p:cNvPr id="71" name="Straight Connector 4"/>
          <p:cNvCxnSpPr>
            <a:cxnSpLocks noChangeShapeType="1"/>
          </p:cNvCxnSpPr>
          <p:nvPr/>
        </p:nvCxnSpPr>
        <p:spPr bwMode="auto">
          <a:xfrm>
            <a:off x="4265042" y="2578447"/>
            <a:ext cx="642938" cy="642938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stealth" w="med" len="med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extBox 1"/>
          <p:cNvSpPr txBox="1"/>
          <p:nvPr/>
        </p:nvSpPr>
        <p:spPr>
          <a:xfrm>
            <a:off x="581347" y="2783986"/>
            <a:ext cx="29376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sl-SI" dirty="0" smtClean="0"/>
              <a:t>0</a:t>
            </a:r>
            <a:endParaRPr lang="sl-SI" dirty="0"/>
          </a:p>
        </p:txBody>
      </p:sp>
      <p:sp>
        <p:nvSpPr>
          <p:cNvPr id="51" name="TextBox 50"/>
          <p:cNvSpPr txBox="1"/>
          <p:nvPr/>
        </p:nvSpPr>
        <p:spPr>
          <a:xfrm>
            <a:off x="2383570" y="2068473"/>
            <a:ext cx="29376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663153" y="2005965"/>
            <a:ext cx="48257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sl-SI" dirty="0" smtClean="0"/>
              <a:t>17</a:t>
            </a:r>
            <a:endParaRPr lang="sl-SI" dirty="0"/>
          </a:p>
        </p:txBody>
      </p:sp>
      <p:sp>
        <p:nvSpPr>
          <p:cNvPr id="53" name="TextBox 52"/>
          <p:cNvSpPr txBox="1"/>
          <p:nvPr/>
        </p:nvSpPr>
        <p:spPr>
          <a:xfrm>
            <a:off x="2286000" y="3212922"/>
            <a:ext cx="29376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sl-SI" dirty="0"/>
              <a:t>8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009231" y="3198078"/>
            <a:ext cx="44221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sl-SI" dirty="0" smtClean="0"/>
              <a:t>14</a:t>
            </a:r>
            <a:endParaRPr lang="sl-SI" dirty="0"/>
          </a:p>
        </p:txBody>
      </p:sp>
      <p:sp>
        <p:nvSpPr>
          <p:cNvPr id="73" name="TextBox 72"/>
          <p:cNvSpPr txBox="1"/>
          <p:nvPr/>
        </p:nvSpPr>
        <p:spPr>
          <a:xfrm>
            <a:off x="2920126" y="4788679"/>
            <a:ext cx="47985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sl-SI" dirty="0" smtClean="0"/>
              <a:t>13</a:t>
            </a:r>
            <a:endParaRPr lang="sl-SI" dirty="0"/>
          </a:p>
        </p:txBody>
      </p:sp>
      <p:sp>
        <p:nvSpPr>
          <p:cNvPr id="74" name="TextBox 73"/>
          <p:cNvSpPr txBox="1"/>
          <p:nvPr/>
        </p:nvSpPr>
        <p:spPr>
          <a:xfrm>
            <a:off x="536240" y="5369287"/>
            <a:ext cx="29376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sl-SI" dirty="0"/>
              <a:t>9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6196632" y="5274561"/>
            <a:ext cx="4636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sl-SI" dirty="0" smtClean="0"/>
              <a:t>25</a:t>
            </a:r>
            <a:endParaRPr lang="sl-SI" dirty="0"/>
          </a:p>
        </p:txBody>
      </p:sp>
      <p:sp>
        <p:nvSpPr>
          <p:cNvPr id="76" name="Rectangle 75"/>
          <p:cNvSpPr/>
          <p:nvPr/>
        </p:nvSpPr>
        <p:spPr>
          <a:xfrm>
            <a:off x="5752220" y="1412776"/>
            <a:ext cx="27320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2800" b="1" dirty="0" err="1" smtClean="0"/>
              <a:t>u.d</a:t>
            </a:r>
            <a:r>
              <a:rPr lang="sl-SI" sz="2800" b="1" dirty="0" smtClean="0"/>
              <a:t> </a:t>
            </a:r>
            <a:r>
              <a:rPr lang="sl-SI" sz="2800" b="1" dirty="0"/>
              <a:t>+ w(u,v</a:t>
            </a:r>
            <a:r>
              <a:rPr lang="sl-SI" sz="2800" b="1" dirty="0" smtClean="0"/>
              <a:t>) &lt; </a:t>
            </a:r>
            <a:r>
              <a:rPr lang="sl-SI" sz="2800" b="1" dirty="0" err="1" smtClean="0"/>
              <a:t>v.d</a:t>
            </a:r>
            <a:endParaRPr lang="sl-SI" sz="2800" b="1" dirty="0"/>
          </a:p>
        </p:txBody>
      </p:sp>
    </p:spTree>
    <p:extLst>
      <p:ext uri="{BB962C8B-B14F-4D97-AF65-F5344CB8AC3E}">
        <p14:creationId xmlns:p14="http://schemas.microsoft.com/office/powerpoint/2010/main" val="2688444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Preverimo </a:t>
            </a:r>
            <a:r>
              <a:rPr lang="sl-SI" smtClean="0"/>
              <a:t>za zadnji primer!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1" indent="0">
              <a:buNone/>
            </a:pPr>
            <a:r>
              <a:rPr lang="sl-SI" sz="2900" b="1" dirty="0"/>
              <a:t>f</a:t>
            </a:r>
            <a:r>
              <a:rPr lang="en-US" sz="2900" b="1" dirty="0"/>
              <a:t>or </a:t>
            </a:r>
            <a:r>
              <a:rPr lang="en-US" sz="2900" dirty="0"/>
              <a:t>each edge </a:t>
            </a:r>
            <a:r>
              <a:rPr lang="sl-SI" sz="2900" dirty="0"/>
              <a:t>(</a:t>
            </a:r>
            <a:r>
              <a:rPr lang="en-US" sz="2900" dirty="0"/>
              <a:t>u</a:t>
            </a:r>
            <a:r>
              <a:rPr lang="sl-SI" sz="2900" dirty="0"/>
              <a:t>, v) </a:t>
            </a:r>
            <a:r>
              <a:rPr lang="sl-SI" sz="2900" dirty="0">
                <a:sym typeface="Mathematica1"/>
              </a:rPr>
              <a:t>ɛ</a:t>
            </a:r>
            <a:r>
              <a:rPr lang="en-US" sz="2900" dirty="0"/>
              <a:t> G</a:t>
            </a:r>
            <a:r>
              <a:rPr lang="sl-SI" sz="2900" dirty="0"/>
              <a:t>.</a:t>
            </a:r>
            <a:r>
              <a:rPr lang="en-US" sz="2900" i="1" dirty="0"/>
              <a:t>E</a:t>
            </a:r>
          </a:p>
          <a:p>
            <a:pPr marL="0" indent="0">
              <a:buNone/>
            </a:pPr>
            <a:r>
              <a:rPr lang="sl-SI" sz="2900" dirty="0"/>
              <a:t>                  </a:t>
            </a:r>
            <a:r>
              <a:rPr lang="sl-SI" sz="2900" b="1" dirty="0" err="1"/>
              <a:t>if</a:t>
            </a:r>
            <a:r>
              <a:rPr lang="sl-SI" sz="2900" b="1" dirty="0"/>
              <a:t> </a:t>
            </a:r>
            <a:r>
              <a:rPr lang="sl-SI" sz="2900" dirty="0" err="1"/>
              <a:t>v.</a:t>
            </a:r>
            <a:r>
              <a:rPr lang="sl-SI" sz="2900" i="1" dirty="0" err="1"/>
              <a:t>d</a:t>
            </a:r>
            <a:r>
              <a:rPr lang="sl-SI" sz="2900" i="1" dirty="0"/>
              <a:t> </a:t>
            </a:r>
            <a:r>
              <a:rPr lang="sl-SI" sz="2900" dirty="0"/>
              <a:t>&gt; </a:t>
            </a:r>
            <a:r>
              <a:rPr lang="sl-SI" sz="2900" dirty="0" err="1"/>
              <a:t>u.d</a:t>
            </a:r>
            <a:r>
              <a:rPr lang="sl-SI" sz="2900" i="1" dirty="0"/>
              <a:t> + </a:t>
            </a:r>
            <a:r>
              <a:rPr lang="sl-SI" sz="2900" dirty="0"/>
              <a:t>w(u,v) </a:t>
            </a:r>
            <a:r>
              <a:rPr lang="sl-SI" sz="2900" b="1" dirty="0" err="1"/>
              <a:t>return</a:t>
            </a:r>
            <a:r>
              <a:rPr lang="sl-SI" sz="2900" b="1" dirty="0"/>
              <a:t> </a:t>
            </a:r>
            <a:r>
              <a:rPr lang="sl-SI" sz="2900" dirty="0"/>
              <a:t>FALSE</a:t>
            </a:r>
          </a:p>
          <a:p>
            <a:endParaRPr lang="sl-SI" dirty="0"/>
          </a:p>
        </p:txBody>
      </p:sp>
      <p:grpSp>
        <p:nvGrpSpPr>
          <p:cNvPr id="39" name="Group 38"/>
          <p:cNvGrpSpPr/>
          <p:nvPr/>
        </p:nvGrpSpPr>
        <p:grpSpPr>
          <a:xfrm>
            <a:off x="996992" y="2928993"/>
            <a:ext cx="4525119" cy="2962424"/>
            <a:chOff x="1414262" y="2580796"/>
            <a:chExt cx="4525119" cy="2962424"/>
          </a:xfrm>
        </p:grpSpPr>
        <p:cxnSp>
          <p:nvCxnSpPr>
            <p:cNvPr id="4" name="Straight Connector 36"/>
            <p:cNvCxnSpPr>
              <a:cxnSpLocks noChangeShapeType="1"/>
              <a:stCxn id="16" idx="6"/>
              <a:endCxn id="18" idx="2"/>
            </p:cNvCxnSpPr>
            <p:nvPr/>
          </p:nvCxnSpPr>
          <p:spPr bwMode="auto">
            <a:xfrm>
              <a:off x="2033367" y="3414108"/>
              <a:ext cx="1321875" cy="45415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" name="Straight Connector 32"/>
            <p:cNvCxnSpPr>
              <a:cxnSpLocks noChangeShapeType="1"/>
              <a:stCxn id="22" idx="7"/>
              <a:endCxn id="20" idx="3"/>
            </p:cNvCxnSpPr>
            <p:nvPr/>
          </p:nvCxnSpPr>
          <p:spPr bwMode="auto">
            <a:xfrm flipV="1">
              <a:off x="5195827" y="2865165"/>
              <a:ext cx="458054" cy="910393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" name="Straight Connector 30"/>
            <p:cNvCxnSpPr>
              <a:cxnSpLocks noChangeShapeType="1"/>
              <a:stCxn id="22" idx="1"/>
              <a:endCxn id="19" idx="5"/>
            </p:cNvCxnSpPr>
            <p:nvPr/>
          </p:nvCxnSpPr>
          <p:spPr bwMode="auto">
            <a:xfrm flipH="1" flipV="1">
              <a:off x="3628335" y="2873640"/>
              <a:ext cx="1331000" cy="901774"/>
            </a:xfrm>
            <a:prstGeom prst="line">
              <a:avLst/>
            </a:prstGeom>
            <a:noFill/>
            <a:ln w="38100" algn="ctr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28"/>
            <p:cNvCxnSpPr>
              <a:cxnSpLocks noChangeShapeType="1"/>
              <a:stCxn id="19" idx="4"/>
              <a:endCxn id="18" idx="0"/>
            </p:cNvCxnSpPr>
            <p:nvPr/>
          </p:nvCxnSpPr>
          <p:spPr bwMode="auto">
            <a:xfrm>
              <a:off x="3510018" y="2922454"/>
              <a:ext cx="12550" cy="779147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26"/>
            <p:cNvCxnSpPr>
              <a:cxnSpLocks noChangeShapeType="1"/>
              <a:stCxn id="18" idx="6"/>
              <a:endCxn id="22" idx="2"/>
            </p:cNvCxnSpPr>
            <p:nvPr/>
          </p:nvCxnSpPr>
          <p:spPr bwMode="auto">
            <a:xfrm>
              <a:off x="3689893" y="3868263"/>
              <a:ext cx="1220434" cy="2499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24"/>
            <p:cNvCxnSpPr>
              <a:cxnSpLocks noChangeShapeType="1"/>
              <a:stCxn id="18" idx="5"/>
              <a:endCxn id="21" idx="1"/>
            </p:cNvCxnSpPr>
            <p:nvPr/>
          </p:nvCxnSpPr>
          <p:spPr bwMode="auto">
            <a:xfrm>
              <a:off x="3640742" y="3985969"/>
              <a:ext cx="240531" cy="645817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22"/>
            <p:cNvCxnSpPr>
              <a:cxnSpLocks noChangeShapeType="1"/>
              <a:stCxn id="21" idx="7"/>
              <a:endCxn id="22" idx="3"/>
            </p:cNvCxnSpPr>
            <p:nvPr/>
          </p:nvCxnSpPr>
          <p:spPr bwMode="auto">
            <a:xfrm flipV="1">
              <a:off x="4117620" y="4010968"/>
              <a:ext cx="841857" cy="620818"/>
            </a:xfrm>
            <a:prstGeom prst="line">
              <a:avLst/>
            </a:prstGeom>
            <a:noFill/>
            <a:ln w="38100" algn="ctr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17"/>
            <p:cNvCxnSpPr>
              <a:cxnSpLocks noChangeShapeType="1"/>
              <a:stCxn id="17" idx="6"/>
              <a:endCxn id="21" idx="2"/>
            </p:cNvCxnSpPr>
            <p:nvPr/>
          </p:nvCxnSpPr>
          <p:spPr bwMode="auto">
            <a:xfrm flipV="1">
              <a:off x="2033367" y="4749491"/>
              <a:ext cx="1798753" cy="627067"/>
            </a:xfrm>
            <a:prstGeom prst="line">
              <a:avLst/>
            </a:prstGeom>
            <a:noFill/>
            <a:ln w="38100" algn="ctr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15"/>
            <p:cNvCxnSpPr>
              <a:cxnSpLocks noChangeShapeType="1"/>
              <a:stCxn id="17" idx="7"/>
              <a:endCxn id="18" idx="3"/>
            </p:cNvCxnSpPr>
            <p:nvPr/>
          </p:nvCxnSpPr>
          <p:spPr bwMode="auto">
            <a:xfrm flipV="1">
              <a:off x="1984216" y="3985969"/>
              <a:ext cx="1420178" cy="1272884"/>
            </a:xfrm>
            <a:prstGeom prst="line">
              <a:avLst/>
            </a:prstGeom>
            <a:noFill/>
            <a:ln w="38100" algn="ctr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" name="Straight Connector 12"/>
            <p:cNvCxnSpPr>
              <a:cxnSpLocks noChangeShapeType="1"/>
              <a:stCxn id="16" idx="4"/>
              <a:endCxn id="17" idx="0"/>
            </p:cNvCxnSpPr>
            <p:nvPr/>
          </p:nvCxnSpPr>
          <p:spPr bwMode="auto">
            <a:xfrm>
              <a:off x="1866041" y="3580771"/>
              <a:ext cx="0" cy="1629125"/>
            </a:xfrm>
            <a:prstGeom prst="line">
              <a:avLst/>
            </a:prstGeom>
            <a:noFill/>
            <a:ln w="38100" algn="ctr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6"/>
            <p:cNvCxnSpPr>
              <a:cxnSpLocks noChangeShapeType="1"/>
              <a:stCxn id="19" idx="6"/>
              <a:endCxn id="20" idx="2"/>
            </p:cNvCxnSpPr>
            <p:nvPr/>
          </p:nvCxnSpPr>
          <p:spPr bwMode="auto">
            <a:xfrm flipV="1">
              <a:off x="3677344" y="2747459"/>
              <a:ext cx="1927385" cy="8333"/>
            </a:xfrm>
            <a:prstGeom prst="line">
              <a:avLst/>
            </a:prstGeom>
            <a:noFill/>
            <a:ln w="38100" algn="ctr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2"/>
            <p:cNvCxnSpPr>
              <a:cxnSpLocks noChangeShapeType="1"/>
              <a:stCxn id="19" idx="3"/>
              <a:endCxn id="16" idx="7"/>
            </p:cNvCxnSpPr>
            <p:nvPr/>
          </p:nvCxnSpPr>
          <p:spPr bwMode="auto">
            <a:xfrm flipH="1">
              <a:off x="1984358" y="2873640"/>
              <a:ext cx="1407342" cy="422620"/>
            </a:xfrm>
            <a:prstGeom prst="line">
              <a:avLst/>
            </a:prstGeom>
            <a:noFill/>
            <a:ln w="38100" algn="ctr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6" name="Oval 15"/>
            <p:cNvSpPr>
              <a:spLocks/>
            </p:cNvSpPr>
            <p:nvPr/>
          </p:nvSpPr>
          <p:spPr bwMode="auto">
            <a:xfrm>
              <a:off x="1698715" y="3247446"/>
              <a:ext cx="334652" cy="333325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0</a:t>
              </a:r>
            </a:p>
          </p:txBody>
        </p:sp>
        <p:sp>
          <p:nvSpPr>
            <p:cNvPr id="17" name="Oval 16"/>
            <p:cNvSpPr>
              <a:spLocks/>
            </p:cNvSpPr>
            <p:nvPr/>
          </p:nvSpPr>
          <p:spPr bwMode="auto">
            <a:xfrm>
              <a:off x="1698715" y="5209895"/>
              <a:ext cx="334652" cy="333325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18" name="Oval 17"/>
            <p:cNvSpPr>
              <a:spLocks/>
            </p:cNvSpPr>
            <p:nvPr/>
          </p:nvSpPr>
          <p:spPr bwMode="auto">
            <a:xfrm>
              <a:off x="3355242" y="3701601"/>
              <a:ext cx="334652" cy="333325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>
                  <a:ea typeface="Lucida Sans" charset="0"/>
                  <a:cs typeface="Lucida Sans" charset="0"/>
                </a:rPr>
                <a:t>6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19" name="Oval 18"/>
            <p:cNvSpPr>
              <a:spLocks/>
            </p:cNvSpPr>
            <p:nvPr/>
          </p:nvSpPr>
          <p:spPr bwMode="auto">
            <a:xfrm>
              <a:off x="3342692" y="2589129"/>
              <a:ext cx="334652" cy="333325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20" name="Oval 19"/>
            <p:cNvSpPr>
              <a:spLocks/>
            </p:cNvSpPr>
            <p:nvPr/>
          </p:nvSpPr>
          <p:spPr bwMode="auto">
            <a:xfrm>
              <a:off x="5604729" y="2580796"/>
              <a:ext cx="334652" cy="333325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3832120" y="4582828"/>
              <a:ext cx="334652" cy="333325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4910327" y="3726600"/>
              <a:ext cx="334652" cy="333325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2</a:t>
              </a:r>
            </a:p>
          </p:txBody>
        </p:sp>
        <p:sp>
          <p:nvSpPr>
            <p:cNvPr id="23" name="Rectangle 22"/>
            <p:cNvSpPr>
              <a:spLocks/>
            </p:cNvSpPr>
            <p:nvPr/>
          </p:nvSpPr>
          <p:spPr bwMode="auto">
            <a:xfrm>
              <a:off x="1414262" y="3272445"/>
              <a:ext cx="164002" cy="261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1273" bIns="0">
              <a:spAutoFit/>
            </a:bodyPr>
            <a:lstStyle/>
            <a:p>
              <a:pPr marL="40182">
                <a:lnSpc>
                  <a:spcPct val="140000"/>
                </a:lnSpc>
              </a:pPr>
              <a:r>
                <a:rPr lang="en-US" sz="1300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s</a:t>
              </a: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3505834" y="4172421"/>
              <a:ext cx="501977" cy="2416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6</a:t>
              </a: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1673616" y="4105757"/>
              <a:ext cx="409949" cy="2416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2560443" y="3539105"/>
              <a:ext cx="250989" cy="2416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8</a:t>
              </a: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3020589" y="4855738"/>
              <a:ext cx="309552" cy="2416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4</a:t>
              </a:r>
            </a:p>
          </p:txBody>
        </p:sp>
        <p:sp>
          <p:nvSpPr>
            <p:cNvPr id="28" name="Oval 27"/>
            <p:cNvSpPr>
              <a:spLocks/>
            </p:cNvSpPr>
            <p:nvPr/>
          </p:nvSpPr>
          <p:spPr bwMode="auto">
            <a:xfrm>
              <a:off x="2535344" y="4464081"/>
              <a:ext cx="301187" cy="2416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29" name="Oval 28"/>
            <p:cNvSpPr>
              <a:spLocks/>
            </p:cNvSpPr>
            <p:nvPr/>
          </p:nvSpPr>
          <p:spPr bwMode="auto">
            <a:xfrm>
              <a:off x="4074743" y="3789099"/>
              <a:ext cx="334652" cy="2416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7</a:t>
              </a: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4342464" y="4222420"/>
              <a:ext cx="326286" cy="2416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1</a:t>
              </a: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2526978" y="2964119"/>
              <a:ext cx="317919" cy="2416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5</a:t>
              </a: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3355242" y="3080783"/>
              <a:ext cx="317919" cy="2416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2</a:t>
              </a:r>
              <a:r>
                <a:rPr lang="en-US" sz="1300" dirty="0" smtClean="0">
                  <a:ea typeface="Lucida Sans" charset="0"/>
                  <a:cs typeface="Lucida Sans" charset="0"/>
                </a:rPr>
                <a:t>4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4083109" y="2647461"/>
              <a:ext cx="317919" cy="2416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 dirty="0">
                  <a:ea typeface="Lucida Sans" charset="0"/>
                  <a:cs typeface="Lucida Sans" charset="0"/>
                </a:rPr>
                <a:t>15</a:t>
              </a: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5204192" y="3280778"/>
              <a:ext cx="317919" cy="241661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en-US" sz="1300">
                  <a:ea typeface="Lucida Sans" charset="0"/>
                  <a:cs typeface="Lucida Sans" charset="0"/>
                </a:rPr>
                <a:t>3</a:t>
              </a: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3985658" y="3084951"/>
              <a:ext cx="455439" cy="354158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5079" bIns="0" anchor="ctr"/>
            <a:lstStyle/>
            <a:p>
              <a:pPr marL="4465" algn="ctr">
                <a:lnSpc>
                  <a:spcPct val="120000"/>
                </a:lnSpc>
              </a:pPr>
              <a:r>
                <a:rPr lang="sl-SI" sz="1300" dirty="0" smtClean="0">
                  <a:ea typeface="Lucida Sans" charset="0"/>
                  <a:cs typeface="Lucida Sans" charset="0"/>
                </a:rPr>
                <a:t>-20</a:t>
              </a:r>
              <a:endParaRPr lang="en-US" sz="1300" dirty="0">
                <a:ea typeface="Lucida Sans" charset="0"/>
                <a:cs typeface="Lucida Sans" charset="0"/>
              </a:endParaRPr>
            </a:p>
          </p:txBody>
        </p:sp>
        <p:cxnSp>
          <p:nvCxnSpPr>
            <p:cNvPr id="36" name="Straight Connector 4"/>
            <p:cNvCxnSpPr>
              <a:cxnSpLocks noChangeShapeType="1"/>
            </p:cNvCxnSpPr>
            <p:nvPr/>
          </p:nvCxnSpPr>
          <p:spPr bwMode="auto">
            <a:xfrm>
              <a:off x="5029546" y="2778708"/>
              <a:ext cx="602374" cy="599985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stealth" w="med" len="med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8" name="TextBox 37"/>
          <p:cNvSpPr txBox="1"/>
          <p:nvPr/>
        </p:nvSpPr>
        <p:spPr>
          <a:xfrm>
            <a:off x="5939381" y="3468249"/>
            <a:ext cx="266429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dist	pov</a:t>
            </a:r>
          </a:p>
          <a:p>
            <a:r>
              <a:rPr lang="sl-SI" dirty="0" smtClean="0"/>
              <a:t>0	-16	1</a:t>
            </a:r>
          </a:p>
          <a:p>
            <a:r>
              <a:rPr lang="sl-SI" dirty="0" smtClean="0"/>
              <a:t>1	</a:t>
            </a:r>
            <a:r>
              <a:rPr lang="sl-SI" dirty="0" smtClean="0">
                <a:latin typeface="Calibri"/>
              </a:rPr>
              <a:t>-21	2</a:t>
            </a:r>
          </a:p>
          <a:p>
            <a:r>
              <a:rPr lang="sl-SI" dirty="0" smtClean="0"/>
              <a:t>2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5</a:t>
            </a:r>
            <a:endParaRPr lang="sl-SI" dirty="0"/>
          </a:p>
          <a:p>
            <a:r>
              <a:rPr lang="sl-SI" dirty="0" smtClean="0"/>
              <a:t>3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1</a:t>
            </a:r>
            <a:endParaRPr lang="sl-SI" dirty="0"/>
          </a:p>
          <a:p>
            <a:r>
              <a:rPr lang="sl-SI" dirty="0" smtClean="0"/>
              <a:t>4</a:t>
            </a:r>
            <a:r>
              <a:rPr lang="sl-SI" dirty="0"/>
              <a:t>	</a:t>
            </a:r>
            <a:r>
              <a:rPr lang="sl-SI" dirty="0" smtClean="0"/>
              <a:t>-6</a:t>
            </a:r>
            <a:r>
              <a:rPr lang="sl-SI" dirty="0"/>
              <a:t>	</a:t>
            </a:r>
            <a:r>
              <a:rPr lang="sl-SI" dirty="0" smtClean="0"/>
              <a:t>0</a:t>
            </a:r>
            <a:endParaRPr lang="sl-SI" dirty="0"/>
          </a:p>
          <a:p>
            <a:r>
              <a:rPr lang="sl-SI" dirty="0" smtClean="0"/>
              <a:t>5</a:t>
            </a:r>
            <a:r>
              <a:rPr lang="sl-SI" dirty="0"/>
              <a:t>	</a:t>
            </a:r>
            <a:r>
              <a:rPr lang="sl-SI" dirty="0" smtClean="0"/>
              <a:t>-2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  <a:p>
            <a:r>
              <a:rPr lang="sl-SI" dirty="0" smtClean="0"/>
              <a:t>6</a:t>
            </a:r>
            <a:r>
              <a:rPr lang="sl-SI" dirty="0"/>
              <a:t>	</a:t>
            </a:r>
            <a:r>
              <a:rPr lang="sl-SI" dirty="0" smtClean="0"/>
              <a:t>-1</a:t>
            </a:r>
            <a:r>
              <a:rPr lang="sl-SI" dirty="0"/>
              <a:t>	</a:t>
            </a:r>
            <a:r>
              <a:rPr lang="sl-SI" dirty="0" smtClean="0"/>
              <a:t>4</a:t>
            </a:r>
            <a:endParaRPr lang="sl-SI" dirty="0"/>
          </a:p>
        </p:txBody>
      </p:sp>
      <p:sp>
        <p:nvSpPr>
          <p:cNvPr id="40" name="Rectangle 39"/>
          <p:cNvSpPr/>
          <p:nvPr/>
        </p:nvSpPr>
        <p:spPr>
          <a:xfrm>
            <a:off x="1802337" y="5563419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0 </a:t>
            </a:r>
            <a:r>
              <a:rPr lang="sl-SI" dirty="0"/>
              <a:t>– 4, 0 – 6 </a:t>
            </a:r>
            <a:endParaRPr lang="sl-SI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 smtClean="0"/>
              <a:t>1 </a:t>
            </a:r>
            <a:r>
              <a:rPr lang="sl-SI" dirty="0"/>
              <a:t>– 0, 1 – 3, 1 – 6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/>
              <a:t>2 – 1, 2 – </a:t>
            </a:r>
            <a:r>
              <a:rPr lang="sl-SI" dirty="0" smtClean="0"/>
              <a:t>3, 4 </a:t>
            </a:r>
            <a:r>
              <a:rPr lang="sl-SI" dirty="0"/>
              <a:t>– 6, 4 – 5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l-SI" dirty="0"/>
              <a:t>5 – </a:t>
            </a:r>
            <a:r>
              <a:rPr lang="sl-SI" dirty="0" smtClean="0"/>
              <a:t>2, 6 </a:t>
            </a:r>
            <a:r>
              <a:rPr lang="sl-SI" dirty="0"/>
              <a:t>– 5, 6 – 2 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926772" y="5892064"/>
            <a:ext cx="28090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/>
              <a:t>Takoj</a:t>
            </a:r>
            <a:r>
              <a:rPr lang="sl-SI" b="1" dirty="0" smtClean="0">
                <a:solidFill>
                  <a:srgbClr val="FF0000"/>
                </a:solidFill>
              </a:rPr>
              <a:t> -16 + 2 &lt; -6 </a:t>
            </a:r>
            <a:r>
              <a:rPr lang="sl-SI" b="1" dirty="0" smtClean="0">
                <a:solidFill>
                  <a:srgbClr val="FF0000"/>
                </a:solidFill>
                <a:sym typeface="Wingdings" pitchFamily="2" charset="2"/>
              </a:rPr>
              <a:t> FALSE</a:t>
            </a:r>
            <a:endParaRPr lang="sl-SI" b="1" dirty="0" smtClean="0">
              <a:solidFill>
                <a:srgbClr val="FF0000"/>
              </a:solidFill>
            </a:endParaRPr>
          </a:p>
          <a:p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30848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Bellman</a:t>
            </a:r>
            <a:r>
              <a:rPr lang="sl-SI" dirty="0" smtClean="0"/>
              <a:t> Ford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Dinamično programiranje</a:t>
            </a:r>
          </a:p>
          <a:p>
            <a:r>
              <a:rPr lang="sl-SI" dirty="0" smtClean="0"/>
              <a:t>Po i-tem koraku</a:t>
            </a:r>
          </a:p>
          <a:p>
            <a:pPr lvl="1"/>
            <a:r>
              <a:rPr lang="sl-SI" dirty="0" smtClean="0"/>
              <a:t>Dolžine najkrajših poti iz s, ki gredo preko največ i vozlišč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0454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Zakaj nas negativne poti "ne skrbijo"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Naredili smo k korakov (po vseh povezavah)</a:t>
            </a:r>
          </a:p>
          <a:p>
            <a:r>
              <a:rPr lang="sl-SI" dirty="0" smtClean="0"/>
              <a:t>Kaj lahko trdimo glede vrednosti?</a:t>
            </a:r>
          </a:p>
          <a:p>
            <a:r>
              <a:rPr lang="sl-SI" dirty="0" smtClean="0"/>
              <a:t>Kaj se bo zgodilo v primeru negativnih ciklov?</a:t>
            </a:r>
          </a:p>
          <a:p>
            <a:r>
              <a:rPr lang="sl-SI" dirty="0" smtClean="0"/>
              <a:t>Naredili smo n – 1 korakov. Kaj se bo zgodilo na n-tem koraku?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87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Algoritem še enkrat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l-SI" dirty="0" smtClean="0"/>
              <a:t>Iz CLRS, str. 651</a:t>
            </a:r>
          </a:p>
          <a:p>
            <a:r>
              <a:rPr lang="sl-SI" dirty="0" smtClean="0"/>
              <a:t>G – graf</a:t>
            </a:r>
          </a:p>
          <a:p>
            <a:r>
              <a:rPr lang="sl-SI" dirty="0" smtClean="0"/>
              <a:t>w - funkcija, ki pove vrednosti povezav</a:t>
            </a:r>
          </a:p>
          <a:p>
            <a:r>
              <a:rPr lang="sl-SI" dirty="0" smtClean="0"/>
              <a:t>s – začetno vozlišče</a:t>
            </a:r>
          </a:p>
          <a:p>
            <a:endParaRPr lang="sl-SI" dirty="0" smtClean="0"/>
          </a:p>
          <a:p>
            <a:pPr marL="0" indent="0">
              <a:buNone/>
            </a:pPr>
            <a:r>
              <a:rPr lang="sl-SI" dirty="0"/>
              <a:t>BELLMAN-FORD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(G, w, s)</a:t>
            </a:r>
          </a:p>
          <a:p>
            <a:pPr marL="0" indent="0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7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900" dirty="0" smtClean="0">
                <a:latin typeface="Courier New" pitchFamily="49" charset="0"/>
                <a:cs typeface="Courier New" pitchFamily="49" charset="0"/>
              </a:rPr>
              <a:t>INITIALIZE-SINGLE-SOURCE(G, s)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900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sl-SI" sz="2900" b="1" dirty="0" smtClean="0"/>
              <a:t>for </a:t>
            </a:r>
            <a:r>
              <a:rPr lang="sl-SI" sz="2900" dirty="0"/>
              <a:t>i </a:t>
            </a:r>
            <a:r>
              <a:rPr lang="sl-SI" sz="2900" dirty="0" smtClean="0"/>
              <a:t> = </a:t>
            </a:r>
            <a:r>
              <a:rPr lang="sl-SI" sz="2900" dirty="0"/>
              <a:t>1 </a:t>
            </a:r>
            <a:r>
              <a:rPr lang="sl-SI" sz="2900" b="1" dirty="0"/>
              <a:t>to </a:t>
            </a:r>
            <a:r>
              <a:rPr lang="sl-SI" sz="2900" dirty="0"/>
              <a:t>|</a:t>
            </a:r>
            <a:r>
              <a:rPr lang="sl-SI" sz="2900" dirty="0" err="1" smtClean="0"/>
              <a:t>G.</a:t>
            </a:r>
            <a:r>
              <a:rPr lang="sl-SI" sz="2900" i="1" dirty="0" err="1" smtClean="0"/>
              <a:t>V</a:t>
            </a:r>
            <a:r>
              <a:rPr lang="sl-SI" sz="2900" dirty="0" smtClean="0"/>
              <a:t>| - 1</a:t>
            </a:r>
            <a:endParaRPr lang="sl-SI" sz="29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900" dirty="0" smtClean="0">
                <a:latin typeface="Courier New" pitchFamily="49" charset="0"/>
                <a:cs typeface="Courier New" pitchFamily="49" charset="0"/>
              </a:rPr>
              <a:t>     	  </a:t>
            </a:r>
            <a:r>
              <a:rPr lang="en-US" sz="2900" b="1" dirty="0" smtClean="0"/>
              <a:t>for </a:t>
            </a:r>
            <a:r>
              <a:rPr lang="en-US" sz="2900" dirty="0"/>
              <a:t>each edge </a:t>
            </a:r>
            <a:r>
              <a:rPr lang="sl-SI" sz="2900" dirty="0" smtClean="0"/>
              <a:t>(</a:t>
            </a:r>
            <a:r>
              <a:rPr lang="en-US" sz="2900" dirty="0" smtClean="0"/>
              <a:t>u</a:t>
            </a:r>
            <a:r>
              <a:rPr lang="sl-SI" sz="2900" dirty="0" smtClean="0"/>
              <a:t>, v) </a:t>
            </a:r>
            <a:r>
              <a:rPr lang="sl-SI" sz="2900" dirty="0" smtClean="0">
                <a:latin typeface="Calibri"/>
                <a:sym typeface="Mathematica1"/>
              </a:rPr>
              <a:t>ɛ</a:t>
            </a:r>
            <a:r>
              <a:rPr lang="en-US" sz="2900" dirty="0" smtClean="0"/>
              <a:t> G</a:t>
            </a:r>
            <a:r>
              <a:rPr lang="sl-SI" sz="2900" dirty="0" smtClean="0"/>
              <a:t>.</a:t>
            </a:r>
            <a:r>
              <a:rPr lang="en-US" sz="2900" i="1" dirty="0" smtClean="0"/>
              <a:t>E</a:t>
            </a:r>
            <a:endParaRPr lang="en-US" sz="2900" i="1" dirty="0"/>
          </a:p>
          <a:p>
            <a:pPr marL="1371600" lvl="3" indent="0">
              <a:buNone/>
            </a:pPr>
            <a:r>
              <a:rPr lang="sl-SI" sz="2900" dirty="0" smtClean="0"/>
              <a:t>  RELAX (u</a:t>
            </a:r>
            <a:r>
              <a:rPr lang="sl-SI" sz="2900" dirty="0"/>
              <a:t>,</a:t>
            </a:r>
            <a:r>
              <a:rPr lang="sl-SI" sz="2900" dirty="0" smtClean="0"/>
              <a:t> v, w)</a:t>
            </a:r>
          </a:p>
          <a:p>
            <a:pPr marL="514350" lvl="1" indent="0">
              <a:buNone/>
            </a:pPr>
            <a:r>
              <a:rPr lang="sl-SI" sz="3300" b="1" dirty="0" smtClean="0"/>
              <a:t>   # kontrola negativnih ciklov </a:t>
            </a:r>
          </a:p>
          <a:p>
            <a:pPr marL="514350" lvl="1" indent="0">
              <a:buNone/>
            </a:pPr>
            <a:r>
              <a:rPr lang="sl-SI" sz="3300" b="1" dirty="0"/>
              <a:t> </a:t>
            </a:r>
            <a:r>
              <a:rPr lang="sl-SI" sz="3300" b="1" dirty="0" smtClean="0"/>
              <a:t>  </a:t>
            </a:r>
            <a:r>
              <a:rPr lang="sl-SI" sz="2900" b="1" dirty="0" smtClean="0"/>
              <a:t>f</a:t>
            </a:r>
            <a:r>
              <a:rPr lang="en-US" sz="2900" b="1" dirty="0" smtClean="0"/>
              <a:t>or </a:t>
            </a:r>
            <a:r>
              <a:rPr lang="en-US" sz="2900" dirty="0"/>
              <a:t>each edge </a:t>
            </a:r>
            <a:r>
              <a:rPr lang="sl-SI" sz="2900" dirty="0"/>
              <a:t>(</a:t>
            </a:r>
            <a:r>
              <a:rPr lang="en-US" sz="2900" dirty="0"/>
              <a:t>u</a:t>
            </a:r>
            <a:r>
              <a:rPr lang="sl-SI" sz="2900" dirty="0"/>
              <a:t>, v) </a:t>
            </a:r>
            <a:r>
              <a:rPr lang="sl-SI" sz="2900" dirty="0" smtClean="0">
                <a:latin typeface="Calibri"/>
                <a:sym typeface="Mathematica1"/>
              </a:rPr>
              <a:t>ɛ</a:t>
            </a:r>
            <a:r>
              <a:rPr lang="en-US" sz="2900" dirty="0" smtClean="0"/>
              <a:t> </a:t>
            </a:r>
            <a:r>
              <a:rPr lang="en-US" sz="2900" dirty="0"/>
              <a:t>G</a:t>
            </a:r>
            <a:r>
              <a:rPr lang="sl-SI" sz="2900" dirty="0"/>
              <a:t>.</a:t>
            </a:r>
            <a:r>
              <a:rPr lang="en-US" sz="2900" i="1" dirty="0"/>
              <a:t>E</a:t>
            </a:r>
          </a:p>
          <a:p>
            <a:pPr marL="0" indent="0">
              <a:buNone/>
            </a:pPr>
            <a:r>
              <a:rPr lang="sl-SI" sz="2900" dirty="0" smtClean="0"/>
              <a:t>                  </a:t>
            </a:r>
            <a:r>
              <a:rPr lang="sl-SI" sz="2900" b="1" dirty="0" err="1" smtClean="0"/>
              <a:t>if</a:t>
            </a:r>
            <a:r>
              <a:rPr lang="sl-SI" sz="2900" b="1" dirty="0" smtClean="0"/>
              <a:t> </a:t>
            </a:r>
            <a:r>
              <a:rPr lang="sl-SI" sz="2900" dirty="0" err="1" smtClean="0"/>
              <a:t>v.</a:t>
            </a:r>
            <a:r>
              <a:rPr lang="sl-SI" sz="2900" i="1" dirty="0" err="1" smtClean="0"/>
              <a:t>d</a:t>
            </a:r>
            <a:r>
              <a:rPr lang="sl-SI" sz="2900" i="1" dirty="0" smtClean="0"/>
              <a:t> </a:t>
            </a:r>
            <a:r>
              <a:rPr lang="sl-SI" sz="2900" dirty="0"/>
              <a:t>&gt; </a:t>
            </a:r>
            <a:r>
              <a:rPr lang="sl-SI" sz="2900" dirty="0" err="1" smtClean="0"/>
              <a:t>u.d</a:t>
            </a:r>
            <a:r>
              <a:rPr lang="sl-SI" sz="2900" i="1" dirty="0" smtClean="0"/>
              <a:t> + </a:t>
            </a:r>
            <a:r>
              <a:rPr lang="sl-SI" sz="2900" dirty="0" smtClean="0"/>
              <a:t>w(u,v) </a:t>
            </a:r>
            <a:r>
              <a:rPr lang="sl-SI" sz="2900" b="1" dirty="0" err="1"/>
              <a:t>return</a:t>
            </a:r>
            <a:r>
              <a:rPr lang="sl-SI" sz="2900" b="1" dirty="0"/>
              <a:t> </a:t>
            </a:r>
            <a:r>
              <a:rPr lang="sl-SI" sz="2900" dirty="0"/>
              <a:t>FALSE</a:t>
            </a:r>
          </a:p>
          <a:p>
            <a:pPr marL="0" indent="0">
              <a:buNone/>
            </a:pPr>
            <a:r>
              <a:rPr lang="sl-SI" sz="2900" dirty="0" smtClean="0"/>
              <a:t>            </a:t>
            </a:r>
            <a:r>
              <a:rPr lang="sl-SI" sz="2900" b="1" dirty="0" err="1"/>
              <a:t>return</a:t>
            </a:r>
            <a:r>
              <a:rPr lang="sl-SI" sz="2900" b="1" dirty="0"/>
              <a:t> </a:t>
            </a:r>
            <a:r>
              <a:rPr lang="sl-SI" sz="2900" dirty="0"/>
              <a:t>TRUE</a:t>
            </a:r>
            <a:endParaRPr lang="sl-SI" sz="29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17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4133&quot;&gt;&lt;property id=&quot;20148&quot; value=&quot;5&quot;/&gt;&lt;property id=&quot;20300&quot; value=&quot;Slide 1 - &amp;quot;Problem najkrajših poti&amp;quot;&quot;/&gt;&lt;property id=&quot;20307&quot; value=&quot;256&quot;/&gt;&lt;/object&gt;&lt;object type=&quot;3&quot; unique_id=&quot;14134&quot;&gt;&lt;property id=&quot;20148&quot; value=&quot;5&quot;/&gt;&lt;property id=&quot;20300&quot; value=&quot;Slide 2 - &amp;quot;Problem&amp;quot;&quot;/&gt;&lt;property id=&quot;20307&quot; value=&quot;257&quot;/&gt;&lt;/object&gt;&lt;object type=&quot;3&quot; unique_id=&quot;14136&quot;&gt;&lt;property id=&quot;20148&quot; value=&quot;5&quot;/&gt;&lt;property id=&quot;20300&quot; value=&quot;Slide 4 - &amp;quot;Rezultat&amp;quot;&quot;/&gt;&lt;property id=&quot;20307&quot; value=&quot;268&quot;/&gt;&lt;/object&gt;&lt;object type=&quot;3&quot; unique_id=&quot;14137&quot;&gt;&lt;property id=&quot;20148&quot; value=&quot;5&quot;/&gt;&lt;property id=&quot;20300&quot; value=&quot;Slide 5 - &amp;quot;Algoritem&amp;quot;&quot;/&gt;&lt;property id=&quot;20307&quot; value=&quot;269&quot;/&gt;&lt;/object&gt;&lt;object type=&quot;3&quot; unique_id=&quot;14138&quot;&gt;&lt;property id=&quot;20148&quot; value=&quot;5&quot;/&gt;&lt;property id=&quot;20300&quot; value=&quot;Slide 6 - &amp;quot;&amp;quot;Popravljanje&amp;quot; : &amp;quot;relaxation&amp;quot;&amp;quot;&quot;/&gt;&lt;property id=&quot;20307&quot; value=&quot;272&quot;/&gt;&lt;/object&gt;&lt;object type=&quot;3&quot; unique_id=&quot;14180&quot;&gt;&lt;property id=&quot;20148&quot; value=&quot;5&quot;/&gt;&lt;property id=&quot;20300&quot; value=&quot;Slide 7 - &amp;quot;Popravljanje&amp;quot;&quot;/&gt;&lt;property id=&quot;20307&quot; value=&quot;274&quot;/&gt;&lt;/object&gt;&lt;object type=&quot;3&quot; unique_id=&quot;14314&quot;&gt;&lt;property id=&quot;20148&quot; value=&quot;5&quot;/&gt;&lt;property id=&quot;20300&quot; value=&quot;Slide 8 - &amp;quot;Algoritem še enkrat&amp;quot;&quot;/&gt;&lt;property id=&quot;20307&quot; value=&quot;280&quot;/&gt;&lt;/object&gt;&lt;object type=&quot;3&quot; unique_id=&quot;15248&quot;&gt;&lt;property id=&quot;20148&quot; value=&quot;5&quot;/&gt;&lt;property id=&quot;20300&quot; value=&quot;Slide 3 - &amp;quot;Bellman Ford&amp;quot;&quot;/&gt;&lt;property id=&quot;20307&quot; value=&quot;290&quot;/&gt;&lt;/object&gt;&lt;object type=&quot;3&quot; unique_id=&quot;15249&quot;&gt;&lt;property id=&quot;20148&quot; value=&quot;5&quot;/&gt;&lt;property id=&quot;20300&quot; value=&quot;Slide 9 - &amp;quot;Bellman-Ford algoritem: prikaz&amp;quot;&quot;/&gt;&lt;property id=&quot;20307&quot; value=&quot;291&quot;/&gt;&lt;/object&gt;&lt;object type=&quot;3&quot; unique_id=&quot;15250&quot;&gt;&lt;property id=&quot;20148&quot; value=&quot;5&quot;/&gt;&lt;property id=&quot;20300&quot; value=&quot;Slide 10 - &amp;quot;DEMO&amp;quot;&quot;/&gt;&lt;property id=&quot;20307&quot; value=&quot;292&quot;/&gt;&lt;/object&gt;&lt;object type=&quot;3&quot; unique_id=&quot;15251&quot;&gt;&lt;property id=&quot;20148&quot; value=&quot;5&quot;/&gt;&lt;property id=&quot;20300&quot; value=&quot;Slide 13 - &amp;quot;Velik primer&amp;quot;&quot;/&gt;&lt;property id=&quot;20307&quot; value=&quot;293&quot;/&gt;&lt;/object&gt;&lt;object type=&quot;3&quot; unique_id=&quot;15252&quot;&gt;&lt;property id=&quot;20148&quot; value=&quot;5&quot;/&gt;&lt;property id=&quot;20300&quot; value=&quot;Slide 14&quot;/&gt;&lt;property id=&quot;20307&quot; value=&quot;294&quot;/&gt;&lt;/object&gt;&lt;object type=&quot;3&quot; unique_id=&quot;15445&quot;&gt;&lt;property id=&quot;20148&quot; value=&quot;5&quot;/&gt;&lt;property id=&quot;20300&quot; value=&quot;Slide 15 - &amp;quot;Kaj, če spremenimo vrstni red povezav&amp;quot;&quot;/&gt;&lt;property id=&quot;20307&quot; value=&quot;297&quot;/&gt;&lt;/object&gt;&lt;object type=&quot;3&quot; unique_id=&quot;15446&quot;&gt;&lt;property id=&quot;20148&quot; value=&quot;5&quot;/&gt;&lt;property id=&quot;20300&quot; value=&quot;Slide 16 - &amp;quot;Še kak zgled in primerjava z Dijkst. alg.&amp;quot;&quot;/&gt;&lt;property id=&quot;20307&quot; value=&quot;295&quot;/&gt;&lt;/object&gt;&lt;object type=&quot;3&quot; unique_id=&quot;16246&quot;&gt;&lt;property id=&quot;20148&quot; value=&quot;5&quot;/&gt;&lt;property id=&quot;20300&quot; value=&quot;Slide 11 - &amp;quot;Ali je potrebno narediti v prejšnjem zgledu še korake 2, 3, 4?&amp;quot;&quot;/&gt;&lt;property id=&quot;20307&quot; value=&quot;299&quot;/&gt;&lt;/object&gt;&lt;object type=&quot;3&quot; unique_id=&quot;16247&quot;&gt;&lt;property id=&quot;20148&quot; value=&quot;5&quot;/&gt;&lt;property id=&quot;20300&quot; value=&quot;Slide 17 - &amp;quot;Kaj pa za ta graf?&amp;#x0D;&amp;#x0A;(začetek v A)&amp;quot;&quot;/&gt;&lt;property id=&quot;20307&quot; value=&quot;301&quot;/&gt;&lt;/object&gt;&lt;object type=&quot;3&quot; unique_id=&quot;16248&quot;&gt;&lt;property id=&quot;20148&quot; value=&quot;5&quot;/&gt;&lt;property id=&quot;20300&quot; value=&quot;Slide 18 - &amp;quot;Kaj bi naredil Dij. alg.?&amp;quot;&quot;/&gt;&lt;property id=&quot;20307&quot; value=&quot;302&quot;/&gt;&lt;/object&gt;&lt;object type=&quot;3&quot; unique_id=&quot;16249&quot;&gt;&lt;property id=&quot;20148&quot; value=&quot;5&quot;/&gt;&lt;property id=&quot;20300&quot; value=&quot;Slide 19 - &amp;quot;Kaj pa tukaj?&amp;quot;&quot;/&gt;&lt;property id=&quot;20307&quot; value=&quot;303&quot;/&gt;&lt;/object&gt;&lt;object type=&quot;3&quot; unique_id=&quot;16250&quot;&gt;&lt;property id=&quot;20148&quot; value=&quot;5&quot;/&gt;&lt;property id=&quot;20300&quot; value=&quot;Slide 20 - &amp;quot;Prvi korak&amp;quot;&quot;/&gt;&lt;property id=&quot;20307&quot; value=&quot;305&quot;/&gt;&lt;/object&gt;&lt;object type=&quot;3&quot; unique_id=&quot;16251&quot;&gt;&lt;property id=&quot;20148&quot; value=&quot;5&quot;/&gt;&lt;property id=&quot;20300&quot; value=&quot;Slide 21 - &amp;quot;Prvi korak&amp;quot;&quot;/&gt;&lt;property id=&quot;20307&quot; value=&quot;306&quot;/&gt;&lt;/object&gt;&lt;object type=&quot;3&quot; unique_id=&quot;16252&quot;&gt;&lt;property id=&quot;20148&quot; value=&quot;5&quot;/&gt;&lt;property id=&quot;20300&quot; value=&quot;Slide 22 - &amp;quot;Prvi korak&amp;quot;&quot;/&gt;&lt;property id=&quot;20307&quot; value=&quot;307&quot;/&gt;&lt;/object&gt;&lt;object type=&quot;3&quot; unique_id=&quot;16253&quot;&gt;&lt;property id=&quot;20148&quot; value=&quot;5&quot;/&gt;&lt;property id=&quot;20300&quot; value=&quot;Slide 23 - &amp;quot;Prvi korak&amp;quot;&quot;/&gt;&lt;property id=&quot;20307&quot; value=&quot;308&quot;/&gt;&lt;/object&gt;&lt;object type=&quot;3&quot; unique_id=&quot;16254&quot;&gt;&lt;property id=&quot;20148&quot; value=&quot;5&quot;/&gt;&lt;property id=&quot;20300&quot; value=&quot;Slide 24 - &amp;quot;Prvi korak&amp;quot;&quot;/&gt;&lt;property id=&quot;20307&quot; value=&quot;309&quot;/&gt;&lt;/object&gt;&lt;object type=&quot;3&quot; unique_id=&quot;16255&quot;&gt;&lt;property id=&quot;20148&quot; value=&quot;5&quot;/&gt;&lt;property id=&quot;20300&quot; value=&quot;Slide 25 - &amp;quot;Prvi korak&amp;quot;&quot;/&gt;&lt;property id=&quot;20307&quot; value=&quot;310&quot;/&gt;&lt;/object&gt;&lt;object type=&quot;3&quot; unique_id=&quot;16256&quot;&gt;&lt;property id=&quot;20148&quot; value=&quot;5&quot;/&gt;&lt;property id=&quot;20300&quot; value=&quot;Slide 26 - &amp;quot;Drugi korak&amp;quot;&quot;/&gt;&lt;property id=&quot;20307&quot; value=&quot;313&quot;/&gt;&lt;/object&gt;&lt;object type=&quot;3&quot; unique_id=&quot;16257&quot;&gt;&lt;property id=&quot;20148&quot; value=&quot;5&quot;/&gt;&lt;property id=&quot;20300&quot; value=&quot;Slide 27 - &amp;quot;Drugi korak&amp;quot;&quot;/&gt;&lt;property id=&quot;20307&quot; value=&quot;311&quot;/&gt;&lt;/object&gt;&lt;object type=&quot;3&quot; unique_id=&quot;16258&quot;&gt;&lt;property id=&quot;20148&quot; value=&quot;5&quot;/&gt;&lt;property id=&quot;20300&quot; value=&quot;Slide 28 - &amp;quot;Drugi korak&amp;quot;&quot;/&gt;&lt;property id=&quot;20307&quot; value=&quot;314&quot;/&gt;&lt;/object&gt;&lt;object type=&quot;3&quot; unique_id=&quot;16259&quot;&gt;&lt;property id=&quot;20148&quot; value=&quot;5&quot;/&gt;&lt;property id=&quot;20300&quot; value=&quot;Slide 29 - &amp;quot;Drugi korak&amp;quot;&quot;/&gt;&lt;property id=&quot;20307&quot; value=&quot;312&quot;/&gt;&lt;/object&gt;&lt;object type=&quot;3&quot; unique_id=&quot;16260&quot;&gt;&lt;property id=&quot;20148&quot; value=&quot;5&quot;/&gt;&lt;property id=&quot;20300&quot; value=&quot;Slide 30 - &amp;quot;Tretji korak&amp;quot;&quot;/&gt;&lt;property id=&quot;20307&quot; value=&quot;315&quot;/&gt;&lt;/object&gt;&lt;object type=&quot;3&quot; unique_id=&quot;16261&quot;&gt;&lt;property id=&quot;20148&quot; value=&quot;5&quot;/&gt;&lt;property id=&quot;20300&quot; value=&quot;Slide 31 - &amp;quot;Tretji korak&amp;quot;&quot;/&gt;&lt;property id=&quot;20307&quot; value=&quot;316&quot;/&gt;&lt;/object&gt;&lt;object type=&quot;3&quot; unique_id=&quot;16262&quot;&gt;&lt;property id=&quot;20148&quot; value=&quot;5&quot;/&gt;&lt;property id=&quot;20300&quot; value=&quot;Slide 32 - &amp;quot;Tretji korak&amp;quot;&quot;/&gt;&lt;property id=&quot;20307&quot; value=&quot;318&quot;/&gt;&lt;/object&gt;&lt;object type=&quot;3&quot; unique_id=&quot;16263&quot;&gt;&lt;property id=&quot;20148&quot; value=&quot;5&quot;/&gt;&lt;property id=&quot;20300&quot; value=&quot;Slide 33 - &amp;quot;Tretji korak&amp;quot;&quot;/&gt;&lt;property id=&quot;20307&quot; value=&quot;319&quot;/&gt;&lt;/object&gt;&lt;object type=&quot;3&quot; unique_id=&quot;16264&quot;&gt;&lt;property id=&quot;20148&quot; value=&quot;5&quot;/&gt;&lt;property id=&quot;20300&quot; value=&quot;Slide 34 - &amp;quot;Tretji korak&amp;quot;&quot;/&gt;&lt;property id=&quot;20307&quot; value=&quot;320&quot;/&gt;&lt;/object&gt;&lt;object type=&quot;3&quot; unique_id=&quot;16265&quot;&gt;&lt;property id=&quot;20148&quot; value=&quot;5&quot;/&gt;&lt;property id=&quot;20300&quot; value=&quot;Slide 35 - &amp;quot;Tretji korak&amp;quot;&quot;/&gt;&lt;property id=&quot;20307&quot; value=&quot;321&quot;/&gt;&lt;/object&gt;&lt;object type=&quot;3&quot; unique_id=&quot;16266&quot;&gt;&lt;property id=&quot;20148&quot; value=&quot;5&quot;/&gt;&lt;property id=&quot;20300&quot; value=&quot;Slide 36 - &amp;quot;Tretji korak&amp;quot;&quot;/&gt;&lt;property id=&quot;20307&quot; value=&quot;322&quot;/&gt;&lt;/object&gt;&lt;object type=&quot;3&quot; unique_id=&quot;16267&quot;&gt;&lt;property id=&quot;20148&quot; value=&quot;5&quot;/&gt;&lt;property id=&quot;20300&quot; value=&quot;Slide 37 - &amp;quot;Četrti korak&amp;quot;&quot;/&gt;&lt;property id=&quot;20307&quot; value=&quot;323&quot;/&gt;&lt;/object&gt;&lt;object type=&quot;3&quot; unique_id=&quot;16268&quot;&gt;&lt;property id=&quot;20148&quot; value=&quot;5&quot;/&gt;&lt;property id=&quot;20300&quot; value=&quot;Slide 38 - &amp;quot;Četrti korak&amp;quot;&quot;/&gt;&lt;property id=&quot;20307&quot; value=&quot;324&quot;/&gt;&lt;/object&gt;&lt;object type=&quot;3&quot; unique_id=&quot;16269&quot;&gt;&lt;property id=&quot;20148&quot; value=&quot;5&quot;/&gt;&lt;property id=&quot;20300&quot; value=&quot;Slide 39 - &amp;quot;Četrti korak&amp;quot;&quot;/&gt;&lt;property id=&quot;20307&quot; value=&quot;325&quot;/&gt;&lt;/object&gt;&lt;object type=&quot;3&quot; unique_id=&quot;16270&quot;&gt;&lt;property id=&quot;20148&quot; value=&quot;5&quot;/&gt;&lt;property id=&quot;20300&quot; value=&quot;Slide 40 - &amp;quot;Četrti korak&amp;quot;&quot;/&gt;&lt;property id=&quot;20307&quot; value=&quot;326&quot;/&gt;&lt;/object&gt;&lt;object type=&quot;3&quot; unique_id=&quot;16271&quot;&gt;&lt;property id=&quot;20148&quot; value=&quot;5&quot;/&gt;&lt;property id=&quot;20300&quot; value=&quot;Slide 41 - &amp;quot;Četrti korak&amp;quot;&quot;/&gt;&lt;property id=&quot;20307&quot; value=&quot;327&quot;/&gt;&lt;/object&gt;&lt;object type=&quot;3&quot; unique_id=&quot;16272&quot;&gt;&lt;property id=&quot;20148&quot; value=&quot;5&quot;/&gt;&lt;property id=&quot;20300&quot; value=&quot;Slide 42 - &amp;quot;Četrti korak&amp;quot;&quot;/&gt;&lt;property id=&quot;20307&quot; value=&quot;328&quot;/&gt;&lt;/object&gt;&lt;object type=&quot;3&quot; unique_id=&quot;16273&quot;&gt;&lt;property id=&quot;20148&quot; value=&quot;5&quot;/&gt;&lt;property id=&quot;20300&quot; value=&quot;Slide 43 - &amp;quot;Četrti korak&amp;quot;&quot;/&gt;&lt;property id=&quot;20307&quot; value=&quot;329&quot;/&gt;&lt;/object&gt;&lt;object type=&quot;3&quot; unique_id=&quot;16274&quot;&gt;&lt;property id=&quot;20148&quot; value=&quot;5&quot;/&gt;&lt;property id=&quot;20300&quot; value=&quot;Slide 44 - &amp;quot;Četrti korak&amp;quot;&quot;/&gt;&lt;property id=&quot;20307&quot; value=&quot;330&quot;/&gt;&lt;/object&gt;&lt;object type=&quot;3&quot; unique_id=&quot;16275&quot;&gt;&lt;property id=&quot;20148&quot; value=&quot;5&quot;/&gt;&lt;property id=&quot;20300&quot; value=&quot;Slide 45 - &amp;quot;Četrti korak&amp;quot;&quot;/&gt;&lt;property id=&quot;20307&quot; value=&quot;331&quot;/&gt;&lt;/object&gt;&lt;object type=&quot;3&quot; unique_id=&quot;16276&quot;&gt;&lt;property id=&quot;20148&quot; value=&quot;5&quot;/&gt;&lt;property id=&quot;20300&quot; value=&quot;Slide 46 - &amp;quot;Peti korak&amp;quot;&quot;/&gt;&lt;property id=&quot;20307&quot; value=&quot;332&quot;/&gt;&lt;/object&gt;&lt;object type=&quot;3&quot; unique_id=&quot;16277&quot;&gt;&lt;property id=&quot;20148&quot; value=&quot;5&quot;/&gt;&lt;property id=&quot;20300&quot; value=&quot;Slide 47 - &amp;quot;Peti korak&amp;quot;&quot;/&gt;&lt;property id=&quot;20307&quot; value=&quot;333&quot;/&gt;&lt;/object&gt;&lt;object type=&quot;3&quot; unique_id=&quot;16278&quot;&gt;&lt;property id=&quot;20148&quot; value=&quot;5&quot;/&gt;&lt;property id=&quot;20300&quot; value=&quot;Slide 48 - &amp;quot;Peti korak&amp;quot;&quot;/&gt;&lt;property id=&quot;20307&quot; value=&quot;334&quot;/&gt;&lt;/object&gt;&lt;object type=&quot;3&quot; unique_id=&quot;16279&quot;&gt;&lt;property id=&quot;20148&quot; value=&quot;5&quot;/&gt;&lt;property id=&quot;20300&quot; value=&quot;Slide 49 - &amp;quot;Peti korak&amp;quot;&quot;/&gt;&lt;property id=&quot;20307&quot; value=&quot;335&quot;/&gt;&lt;/object&gt;&lt;object type=&quot;3&quot; unique_id=&quot;16280&quot;&gt;&lt;property id=&quot;20148&quot; value=&quot;5&quot;/&gt;&lt;property id=&quot;20300&quot; value=&quot;Slide 68 - &amp;quot;Dokaz pravilnosti BF&amp;quot;&quot;/&gt;&lt;property id=&quot;20307&quot; value=&quot;300&quot;/&gt;&lt;/object&gt;&lt;object type=&quot;3&quot; unique_id=&quot;17425&quot;&gt;&lt;property id=&quot;20148&quot; value=&quot;5&quot;/&gt;&lt;property id=&quot;20300&quot; value=&quot;Slide 50 - &amp;quot;Peti korak&amp;quot;&quot;/&gt;&lt;property id=&quot;20307&quot; value=&quot;336&quot;/&gt;&lt;/object&gt;&lt;object type=&quot;3&quot; unique_id=&quot;17426&quot;&gt;&lt;property id=&quot;20148&quot; value=&quot;5&quot;/&gt;&lt;property id=&quot;20300&quot; value=&quot;Slide 51 - &amp;quot;Peti korak&amp;quot;&quot;/&gt;&lt;property id=&quot;20307&quot; value=&quot;337&quot;/&gt;&lt;/object&gt;&lt;object type=&quot;3&quot; unique_id=&quot;17427&quot;&gt;&lt;property id=&quot;20148&quot; value=&quot;5&quot;/&gt;&lt;property id=&quot;20300&quot; value=&quot;Slide 52 - &amp;quot;Šesti korak&amp;quot;&quot;/&gt;&lt;property id=&quot;20307&quot; value=&quot;338&quot;/&gt;&lt;/object&gt;&lt;object type=&quot;3&quot; unique_id=&quot;17428&quot;&gt;&lt;property id=&quot;20148&quot; value=&quot;5&quot;/&gt;&lt;property id=&quot;20300&quot; value=&quot;Slide 53 - &amp;quot;Šesti korak&amp;quot;&quot;/&gt;&lt;property id=&quot;20307&quot; value=&quot;339&quot;/&gt;&lt;/object&gt;&lt;object type=&quot;3&quot; unique_id=&quot;17429&quot;&gt;&lt;property id=&quot;20148&quot; value=&quot;5&quot;/&gt;&lt;property id=&quot;20300&quot; value=&quot;Slide 54 - &amp;quot;Šesti korak&amp;quot;&quot;/&gt;&lt;property id=&quot;20307&quot; value=&quot;340&quot;/&gt;&lt;/object&gt;&lt;object type=&quot;3&quot; unique_id=&quot;17430&quot;&gt;&lt;property id=&quot;20148&quot; value=&quot;5&quot;/&gt;&lt;property id=&quot;20300&quot; value=&quot;Slide 55 - &amp;quot;Šesti korak&amp;quot;&quot;/&gt;&lt;property id=&quot;20307&quot; value=&quot;341&quot;/&gt;&lt;/object&gt;&lt;object type=&quot;3&quot; unique_id=&quot;17431&quot;&gt;&lt;property id=&quot;20148&quot; value=&quot;5&quot;/&gt;&lt;property id=&quot;20300&quot; value=&quot;Slide 56 - &amp;quot;Šesti korak&amp;quot;&quot;/&gt;&lt;property id=&quot;20307&quot; value=&quot;342&quot;/&gt;&lt;/object&gt;&lt;object type=&quot;3&quot; unique_id=&quot;17432&quot;&gt;&lt;property id=&quot;20148&quot; value=&quot;5&quot;/&gt;&lt;property id=&quot;20300&quot; value=&quot;Slide 57 - &amp;quot;Šesti korak&amp;quot;&quot;/&gt;&lt;property id=&quot;20307&quot; value=&quot;343&quot;/&gt;&lt;/object&gt;&lt;object type=&quot;3&quot; unique_id=&quot;17433&quot;&gt;&lt;property id=&quot;20148&quot; value=&quot;5&quot;/&gt;&lt;property id=&quot;20300&quot; value=&quot;Slide 58 - &amp;quot;Šesti korak&amp;quot;&quot;/&gt;&lt;property id=&quot;20307&quot; value=&quot;344&quot;/&gt;&lt;/object&gt;&lt;object type=&quot;3&quot; unique_id=&quot;17434&quot;&gt;&lt;property id=&quot;20148&quot; value=&quot;5&quot;/&gt;&lt;property id=&quot;20300&quot; value=&quot;Slide 59 - &amp;quot;Šesti korak&amp;quot;&quot;/&gt;&lt;property id=&quot;20307&quot; value=&quot;345&quot;/&gt;&lt;/object&gt;&lt;object type=&quot;3&quot; unique_id=&quot;17435&quot;&gt;&lt;property id=&quot;20148&quot; value=&quot;5&quot;/&gt;&lt;property id=&quot;20300&quot; value=&quot;Slide 60 - &amp;quot;Sedmi korak&amp;quot;&quot;/&gt;&lt;property id=&quot;20307&quot; value=&quot;346&quot;/&gt;&lt;/object&gt;&lt;object type=&quot;3&quot; unique_id=&quot;17436&quot;&gt;&lt;property id=&quot;20148&quot; value=&quot;5&quot;/&gt;&lt;property id=&quot;20300&quot; value=&quot;Slide 61 - &amp;quot;KONEC&amp;quot;&quot;/&gt;&lt;property id=&quot;20307&quot; value=&quot;347&quot;/&gt;&lt;/object&gt;&lt;object type=&quot;3&quot; unique_id=&quot;17437&quot;&gt;&lt;property id=&quot;20148&quot; value=&quot;5&quot;/&gt;&lt;property id=&quot;20300&quot; value=&quot;Slide 62 - &amp;quot;Drevo&amp;quot;&quot;/&gt;&lt;property id=&quot;20307&quot; value=&quot;348&quot;/&gt;&lt;/object&gt;&lt;object type=&quot;3&quot; unique_id=&quot;17438&quot;&gt;&lt;property id=&quot;20148&quot; value=&quot;5&quot;/&gt;&lt;property id=&quot;20300&quot; value=&quot;Slide 63 - &amp;quot;Drevo&amp;quot;&quot;/&gt;&lt;property id=&quot;20307&quot; value=&quot;349&quot;/&gt;&lt;/object&gt;&lt;object type=&quot;3&quot; unique_id=&quot;17439&quot;&gt;&lt;property id=&quot;20148&quot; value=&quot;5&quot;/&gt;&lt;property id=&quot;20300&quot; value=&quot;Slide 64 - &amp;quot;Drevo&amp;quot;&quot;/&gt;&lt;property id=&quot;20307&quot; value=&quot;350&quot;/&gt;&lt;/object&gt;&lt;object type=&quot;3&quot; unique_id=&quot;17440&quot;&gt;&lt;property id=&quot;20148&quot; value=&quot;5&quot;/&gt;&lt;property id=&quot;20300&quot; value=&quot;Slide 65 - &amp;quot;Drevo&amp;quot;&quot;/&gt;&lt;property id=&quot;20307&quot; value=&quot;351&quot;/&gt;&lt;/object&gt;&lt;object type=&quot;3&quot; unique_id=&quot;17441&quot;&gt;&lt;property id=&quot;20148&quot; value=&quot;5&quot;/&gt;&lt;property id=&quot;20300&quot; value=&quot;Slide 66 - &amp;quot;Drevo&amp;quot;&quot;/&gt;&lt;property id=&quot;20307&quot; value=&quot;352&quot;/&gt;&lt;/object&gt;&lt;object type=&quot;3&quot; unique_id=&quot;17442&quot;&gt;&lt;property id=&quot;20148&quot; value=&quot;5&quot;/&gt;&lt;property id=&quot;20300&quot; value=&quot;Slide 67 - &amp;quot;Drevo&amp;quot;&quot;/&gt;&lt;property id=&quot;20307&quot; value=&quot;353&quot;/&gt;&lt;/object&gt;&lt;object type=&quot;3&quot; unique_id=&quot;17443&quot;&gt;&lt;property id=&quot;20148&quot; value=&quot;5&quot;/&gt;&lt;property id=&quot;20300&quot; value=&quot;Slide 71 - &amp;quot;Preverimo za zadnji primer!&amp;quot;&quot;/&gt;&lt;property id=&quot;20307&quot; value=&quot;354&quot;/&gt;&lt;/object&gt;&lt;object type=&quot;3&quot; unique_id=&quot;17444&quot;&gt;&lt;property id=&quot;20148&quot; value=&quot;5&quot;/&gt;&lt;property id=&quot;20300&quot; value=&quot;Slide 12 - &amp;quot;Končno drevo&amp;quot;&quot;/&gt;&lt;property id=&quot;20307&quot; value=&quot;355&quot;/&gt;&lt;/object&gt;&lt;object type=&quot;3&quot; unique_id=&quot;17445&quot;&gt;&lt;property id=&quot;20148&quot; value=&quot;5&quot;/&gt;&lt;property id=&quot;20300&quot; value=&quot;Slide 69 - &amp;quot;Za naš demo primer&amp;quot;&quot;/&gt;&lt;property id=&quot;20307&quot; value=&quot;356&quot;/&gt;&lt;/object&gt;&lt;object type=&quot;3&quot; unique_id=&quot;17446&quot;&gt;&lt;property id=&quot;20148&quot; value=&quot;5&quot;/&gt;&lt;property id=&quot;20300&quot; value=&quot;Slide 70 - &amp;quot;Za naš demo primer&amp;quot;&quot;/&gt;&lt;property id=&quot;20307&quot; value=&quot;35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6562</TotalTime>
  <Words>4771</Words>
  <Application>Microsoft Office PowerPoint</Application>
  <PresentationFormat>On-screen Show (4:3)</PresentationFormat>
  <Paragraphs>2159</Paragraphs>
  <Slides>72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87" baseType="lpstr">
      <vt:lpstr>Arial</vt:lpstr>
      <vt:lpstr>Calibri</vt:lpstr>
      <vt:lpstr>Courier New</vt:lpstr>
      <vt:lpstr>Courier New Bold</vt:lpstr>
      <vt:lpstr>Lucida Grande</vt:lpstr>
      <vt:lpstr>Lucida Sans</vt:lpstr>
      <vt:lpstr>Mathematica1</vt:lpstr>
      <vt:lpstr>Symbol</vt:lpstr>
      <vt:lpstr>Times New Roman</vt:lpstr>
      <vt:lpstr>Times New Roman Bold</vt:lpstr>
      <vt:lpstr>Times New Roman Italic</vt:lpstr>
      <vt:lpstr>Wingdings</vt:lpstr>
      <vt:lpstr>Wingdings 2</vt:lpstr>
      <vt:lpstr>ヒラギノ角ゴ ProN W3</vt:lpstr>
      <vt:lpstr>Office Theme</vt:lpstr>
      <vt:lpstr>Problem najkrajših poti</vt:lpstr>
      <vt:lpstr>Problem</vt:lpstr>
      <vt:lpstr>Bellman Ford</vt:lpstr>
      <vt:lpstr>Rezultat</vt:lpstr>
      <vt:lpstr>Algoritem</vt:lpstr>
      <vt:lpstr>Popravljanje</vt:lpstr>
      <vt:lpstr>"Popravljanje" : "relaxation"</vt:lpstr>
      <vt:lpstr>Zakaj nas negativne poti "ne skrbijo"</vt:lpstr>
      <vt:lpstr>Algoritem še enkrat</vt:lpstr>
      <vt:lpstr>Bellman-Ford algoritem: prikaz</vt:lpstr>
      <vt:lpstr>Končno drevo</vt:lpstr>
      <vt:lpstr>DEMO</vt:lpstr>
      <vt:lpstr>Ali je potrebno narediti v prejšnjem zgledu še korake 2, 3, 4?</vt:lpstr>
      <vt:lpstr>Velik primer</vt:lpstr>
      <vt:lpstr>Kaj, če spremenimo vrstni red povezav</vt:lpstr>
      <vt:lpstr>Še kak zgled in primerjava z Dijkst. alg.</vt:lpstr>
      <vt:lpstr>Kaj pa za ta graf? (začetek v A)</vt:lpstr>
      <vt:lpstr>Kaj bi naredil Dij. alg.?</vt:lpstr>
      <vt:lpstr>Kaj pa tukaj?</vt:lpstr>
      <vt:lpstr>Prvi korak</vt:lpstr>
      <vt:lpstr>Prvi korak</vt:lpstr>
      <vt:lpstr>Prvi korak</vt:lpstr>
      <vt:lpstr>Prvi korak</vt:lpstr>
      <vt:lpstr>Prvi korak</vt:lpstr>
      <vt:lpstr>Prvi korak</vt:lpstr>
      <vt:lpstr>Drugi korak</vt:lpstr>
      <vt:lpstr>Drugi korak</vt:lpstr>
      <vt:lpstr>Drugi korak</vt:lpstr>
      <vt:lpstr>Drugi korak</vt:lpstr>
      <vt:lpstr>Tretji korak</vt:lpstr>
      <vt:lpstr>Tretji korak</vt:lpstr>
      <vt:lpstr>Tretji korak</vt:lpstr>
      <vt:lpstr>Tretji korak</vt:lpstr>
      <vt:lpstr>Tretji korak</vt:lpstr>
      <vt:lpstr>Tretji korak</vt:lpstr>
      <vt:lpstr>Tretji korak</vt:lpstr>
      <vt:lpstr>Četrti korak</vt:lpstr>
      <vt:lpstr>Četrti korak</vt:lpstr>
      <vt:lpstr>Četrti korak</vt:lpstr>
      <vt:lpstr>Četrti korak</vt:lpstr>
      <vt:lpstr>Četrti korak</vt:lpstr>
      <vt:lpstr>Četrti korak</vt:lpstr>
      <vt:lpstr>Četrti korak</vt:lpstr>
      <vt:lpstr>Četrti korak</vt:lpstr>
      <vt:lpstr>Četrti korak</vt:lpstr>
      <vt:lpstr>Peti korak</vt:lpstr>
      <vt:lpstr>Peti korak</vt:lpstr>
      <vt:lpstr>Peti korak</vt:lpstr>
      <vt:lpstr>Peti korak</vt:lpstr>
      <vt:lpstr>Peti korak</vt:lpstr>
      <vt:lpstr>Peti korak</vt:lpstr>
      <vt:lpstr>Šesti korak</vt:lpstr>
      <vt:lpstr>Šesti korak</vt:lpstr>
      <vt:lpstr>Šesti korak</vt:lpstr>
      <vt:lpstr>Šesti korak</vt:lpstr>
      <vt:lpstr>Šesti korak</vt:lpstr>
      <vt:lpstr>Šesti korak</vt:lpstr>
      <vt:lpstr>Šesti korak</vt:lpstr>
      <vt:lpstr>Šesti korak</vt:lpstr>
      <vt:lpstr>Sedmi korak</vt:lpstr>
      <vt:lpstr>KONEC</vt:lpstr>
      <vt:lpstr>Drevo</vt:lpstr>
      <vt:lpstr>Drevo</vt:lpstr>
      <vt:lpstr>Drevo</vt:lpstr>
      <vt:lpstr>Drevo</vt:lpstr>
      <vt:lpstr>Drevo</vt:lpstr>
      <vt:lpstr>Drevo</vt:lpstr>
      <vt:lpstr>Dokaz pravilnosti BF</vt:lpstr>
      <vt:lpstr>Za naš demo primer</vt:lpstr>
      <vt:lpstr>Za naš demo primer</vt:lpstr>
      <vt:lpstr>Preverimo za zadnji primer!</vt:lpstr>
      <vt:lpstr>Bellman Ford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Najkrajše poti</dc:title>
  <dc:creator>Lokar, Matija</dc:creator>
  <cp:lastModifiedBy>Lokar</cp:lastModifiedBy>
  <cp:revision>118</cp:revision>
  <dcterms:created xsi:type="dcterms:W3CDTF">2013-01-31T11:45:11Z</dcterms:created>
  <dcterms:modified xsi:type="dcterms:W3CDTF">2017-03-30T09:31:05Z</dcterms:modified>
</cp:coreProperties>
</file>