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6" r:id="rId4"/>
  </p:sldMasterIdLst>
  <p:notesMasterIdLst>
    <p:notesMasterId r:id="rId27"/>
  </p:notesMasterIdLst>
  <p:handoutMasterIdLst>
    <p:handoutMasterId r:id="rId28"/>
  </p:handoutMasterIdLst>
  <p:sldIdLst>
    <p:sldId id="256" r:id="rId5"/>
    <p:sldId id="257" r:id="rId6"/>
    <p:sldId id="258" r:id="rId7"/>
    <p:sldId id="259" r:id="rId8"/>
    <p:sldId id="260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BC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965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F069BEE-5C22-49A5-A892-F6E6A4002A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94FB27-DC4B-4A29-B4F3-C665BDE47E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647B97-F030-426D-A9D1-6B39B13C23ED}" type="datetimeFigureOut">
              <a:rPr lang="en-US" smtClean="0"/>
              <a:t>4/4/2022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A06FDF-174B-49EE-AD51-C827118F0FE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B610B1-614F-48C3-8F2D-C50C182871E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2751AA-B992-41E5-A909-E1A2443E23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1695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F24CBC-D461-4ECA-A489-D3A30E0FB795}" type="datetimeFigureOut">
              <a:rPr lang="en-US" smtClean="0"/>
              <a:t>4/4/2022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51351B-2C5D-457B-ABE5-B64DBC7BD41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7000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can be changed to reflect your school’s specific rules.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1351B-2C5D-457B-ABE5-B64DBC7BD41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045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can be changed to reflect your school’s specific rules.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1351B-2C5D-457B-ABE5-B64DBC7BD41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1186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can be changed to reflect your school’s specific rules.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1351B-2C5D-457B-ABE5-B64DBC7BD41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5995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can be changed to reflect your school’s specific rules.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1351B-2C5D-457B-ABE5-B64DBC7BD41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2290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can be changed to reflect your school’s specific rules.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1351B-2C5D-457B-ABE5-B64DBC7BD41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44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can be changed to reflect your school’s specific rules.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1351B-2C5D-457B-ABE5-B64DBC7BD41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1274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can be changed to reflect your school’s specific rules.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1351B-2C5D-457B-ABE5-B64DBC7BD41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6153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can be changed to reflect your school’s specific rules.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1351B-2C5D-457B-ABE5-B64DBC7BD41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838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can be changed to reflect your school’s specific rules.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1351B-2C5D-457B-ABE5-B64DBC7BD41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6038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can be changed to reflect your school’s specific rules.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1351B-2C5D-457B-ABE5-B64DBC7BD410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5371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can be changed to reflect your school’s specific rules.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1351B-2C5D-457B-ABE5-B64DBC7BD410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401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can be changed to reflect your school’s specific rules.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1351B-2C5D-457B-ABE5-B64DBC7BD41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3555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can be changed to reflect your school’s specific rules.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1351B-2C5D-457B-ABE5-B64DBC7BD410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6243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can be changed to reflect your school’s specific rules.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1351B-2C5D-457B-ABE5-B64DBC7BD410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8675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can be changed to reflect your school’s specific rules.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1351B-2C5D-457B-ABE5-B64DBC7BD410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513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can be changed to reflect your school’s specific rules.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1351B-2C5D-457B-ABE5-B64DBC7BD41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0236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can be changed to reflect your school’s specific rules.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1351B-2C5D-457B-ABE5-B64DBC7BD41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0669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can be changed to reflect your school’s specific rules.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1351B-2C5D-457B-ABE5-B64DBC7BD41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8771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can be changed to reflect your school’s specific rules.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1351B-2C5D-457B-ABE5-B64DBC7BD41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0128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can be changed to reflect your school’s specific rules.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1351B-2C5D-457B-ABE5-B64DBC7BD41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0897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can be changed to reflect your school’s specific rules.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1351B-2C5D-457B-ABE5-B64DBC7BD41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0418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can be changed to reflect your school’s specific rules.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1351B-2C5D-457B-ABE5-B64DBC7BD41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164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2C410-CA8E-4363-B2A5-C992C048EF26}" type="datetimeFigureOut">
              <a:rPr lang="en-US" smtClean="0"/>
              <a:t>4/4/2022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CAC6-A72B-4EF8-B465-34FA47827E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552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2C410-CA8E-4363-B2A5-C992C048EF26}" type="datetimeFigureOut">
              <a:rPr lang="en-US" smtClean="0"/>
              <a:t>4/4/2022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CAC6-A72B-4EF8-B465-34FA47827E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122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2C410-CA8E-4363-B2A5-C992C048EF26}" type="datetimeFigureOut">
              <a:rPr lang="en-US" smtClean="0"/>
              <a:t>4/4/2022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CAC6-A72B-4EF8-B465-34FA47827E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2442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2C410-CA8E-4363-B2A5-C992C048EF26}" type="datetimeFigureOut">
              <a:rPr lang="en-US" smtClean="0"/>
              <a:t>4/4/2022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CAC6-A72B-4EF8-B465-34FA47827E7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700717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2C410-CA8E-4363-B2A5-C992C048EF26}" type="datetimeFigureOut">
              <a:rPr lang="en-US" smtClean="0"/>
              <a:t>4/4/2022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CAC6-A72B-4EF8-B465-34FA47827E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107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2C410-CA8E-4363-B2A5-C992C048EF26}" type="datetimeFigureOut">
              <a:rPr lang="en-US" smtClean="0"/>
              <a:t>4/4/2022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CAC6-A72B-4EF8-B465-34FA47827E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0109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2C410-CA8E-4363-B2A5-C992C048EF26}" type="datetimeFigureOut">
              <a:rPr lang="en-US" smtClean="0"/>
              <a:t>4/4/2022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CAC6-A72B-4EF8-B465-34FA47827E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2661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2C410-CA8E-4363-B2A5-C992C048EF26}" type="datetimeFigureOut">
              <a:rPr lang="en-US" smtClean="0"/>
              <a:t>4/4/2022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CAC6-A72B-4EF8-B465-34FA47827E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1012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2C410-CA8E-4363-B2A5-C992C048EF26}" type="datetimeFigureOut">
              <a:rPr lang="en-US" smtClean="0"/>
              <a:t>4/4/2022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CAC6-A72B-4EF8-B465-34FA47827E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997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2C410-CA8E-4363-B2A5-C992C048EF26}" type="datetimeFigureOut">
              <a:rPr lang="en-US" smtClean="0"/>
              <a:t>4/4/2022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CAC6-A72B-4EF8-B465-34FA47827E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274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2C410-CA8E-4363-B2A5-C992C048EF26}" type="datetimeFigureOut">
              <a:rPr lang="en-US" smtClean="0"/>
              <a:t>4/4/2022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CAC6-A72B-4EF8-B465-34FA47827E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171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2C410-CA8E-4363-B2A5-C992C048EF26}" type="datetimeFigureOut">
              <a:rPr lang="en-US" smtClean="0"/>
              <a:t>4/4/2022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CAC6-A72B-4EF8-B465-34FA47827E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9171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2C410-CA8E-4363-B2A5-C992C048EF26}" type="datetimeFigureOut">
              <a:rPr lang="en-US" smtClean="0"/>
              <a:t>4/4/2022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CAC6-A72B-4EF8-B465-34FA47827E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5259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2C410-CA8E-4363-B2A5-C992C048EF26}" type="datetimeFigureOut">
              <a:rPr lang="en-US" smtClean="0"/>
              <a:t>4/4/2022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CAC6-A72B-4EF8-B465-34FA47827E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51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2C410-CA8E-4363-B2A5-C992C048EF26}" type="datetimeFigureOut">
              <a:rPr lang="en-US" smtClean="0"/>
              <a:t>4/4/2022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CAC6-A72B-4EF8-B465-34FA47827E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18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2C410-CA8E-4363-B2A5-C992C048EF26}" type="datetimeFigureOut">
              <a:rPr lang="en-US" smtClean="0"/>
              <a:t>4/4/2022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CAC6-A72B-4EF8-B465-34FA47827E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4794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2C410-CA8E-4363-B2A5-C992C048EF26}" type="datetimeFigureOut">
              <a:rPr lang="en-US" smtClean="0"/>
              <a:t>4/4/2022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CAC6-A72B-4EF8-B465-34FA47827E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38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542C410-CA8E-4363-B2A5-C992C048EF26}" type="datetimeFigureOut">
              <a:rPr lang="en-US" smtClean="0"/>
              <a:t>4/4/2022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9CAC6-A72B-4EF8-B465-34FA47827E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1019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seekyourcareer.in/difference-between-arraylist-and-list-in-csharp/" TargetMode="External"/><Relationship Id="rId3" Type="http://schemas.openxmlformats.org/officeDocument/2006/relationships/hyperlink" Target="https://docs.microsoft.com/en-us/dotnet/api/system.array.sort?view=net-6.0" TargetMode="External"/><Relationship Id="rId7" Type="http://schemas.openxmlformats.org/officeDocument/2006/relationships/hyperlink" Target="https://docs.microsoft.com/en-us/dotnet/api/system.collections.arraylist.sort?view=net-6.0#system-collections-arraylist-sort(system-int32-system-int32-system-collections-icomparer)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cs.microsoft.com/en-us/dotnet/api/system.collections.arraylist.toarray?view=net-6.0#system-collections-arraylist-toarray" TargetMode="External"/><Relationship Id="rId5" Type="http://schemas.openxmlformats.org/officeDocument/2006/relationships/hyperlink" Target="https://docs.microsoft.com/en-us/dotnet/api/system.collections.arraylist.copyto?view=net-6.0#system-collections-arraylist-copyto(system-array)" TargetMode="External"/><Relationship Id="rId4" Type="http://schemas.openxmlformats.org/officeDocument/2006/relationships/hyperlink" Target="https://docs.microsoft.com/en-us/dotnet/api/system.collections.arraylist?view=net-6.0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seekyourcareer.in/difference-between-arraylist-and-list-in-csharp/" TargetMode="External"/><Relationship Id="rId3" Type="http://schemas.openxmlformats.org/officeDocument/2006/relationships/hyperlink" Target="https://docs.microsoft.com/en-us/dotnet/api/system.array.sort?view=net-6.0" TargetMode="External"/><Relationship Id="rId7" Type="http://schemas.openxmlformats.org/officeDocument/2006/relationships/hyperlink" Target="https://docs.microsoft.com/en-us/dotnet/api/system.collections.arraylist.sort?view=net-6.0#system-collections-arraylist-sort(system-int32-system-int32-system-collections-icomparer)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cs.microsoft.com/en-us/dotnet/api/system.collections.arraylist.toarray?view=net-6.0#system-collections-arraylist-toarray" TargetMode="External"/><Relationship Id="rId5" Type="http://schemas.openxmlformats.org/officeDocument/2006/relationships/hyperlink" Target="https://docs.microsoft.com/en-us/dotnet/api/system.collections.arraylist.copyto?view=net-6.0#system-collections-arraylist-copyto(system-array)" TargetMode="External"/><Relationship Id="rId4" Type="http://schemas.openxmlformats.org/officeDocument/2006/relationships/hyperlink" Target="https://docs.microsoft.com/en-us/dotnet/api/system.collections.arraylist?view=net-6.0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 hidden="1">
            <a:extLst>
              <a:ext uri="{FF2B5EF4-FFF2-40B4-BE49-F238E27FC236}">
                <a16:creationId xmlns:a16="http://schemas.microsoft.com/office/drawing/2014/main" id="{0445FC31-CB83-43AC-8F87-224DD2AC7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772" y="-20403"/>
            <a:ext cx="11471565" cy="1739347"/>
          </a:xfrm>
        </p:spPr>
        <p:txBody>
          <a:bodyPr/>
          <a:lstStyle/>
          <a:p>
            <a:r>
              <a:rPr lang="en-US" dirty="0"/>
              <a:t>Slide 1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4FF91AE-2461-414D-B6AC-6D31640BB063}"/>
              </a:ext>
            </a:extLst>
          </p:cNvPr>
          <p:cNvSpPr txBox="1">
            <a:spLocks/>
          </p:cNvSpPr>
          <p:nvPr/>
        </p:nvSpPr>
        <p:spPr>
          <a:xfrm>
            <a:off x="7385538" y="4047195"/>
            <a:ext cx="4017215" cy="2212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sl-SI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Segoe UI" panose="020B0502040204020203" pitchFamily="34" charset="0"/>
              </a:rPr>
              <a:t>Programiranje 3</a:t>
            </a:r>
          </a:p>
          <a:p>
            <a:pPr algn="r"/>
            <a:r>
              <a:rPr lang="sl-SI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Segoe UI" panose="020B0502040204020203" pitchFamily="34" charset="0"/>
              </a:rPr>
              <a:t>Ana Berdnik</a:t>
            </a:r>
          </a:p>
          <a:p>
            <a:pPr algn="r"/>
            <a:r>
              <a:rPr lang="sl-SI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Segoe UI" panose="020B0502040204020203" pitchFamily="34" charset="0"/>
              </a:rPr>
              <a:t>April, 2022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  <a:cs typeface="Segoe UI" panose="020B0502040204020203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2A2D7DD-5041-4C4D-A523-F870B27AD1D4}"/>
              </a:ext>
            </a:extLst>
          </p:cNvPr>
          <p:cNvSpPr/>
          <p:nvPr/>
        </p:nvSpPr>
        <p:spPr>
          <a:xfrm>
            <a:off x="703413" y="1565367"/>
            <a:ext cx="5066643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sl-SI" sz="6600" b="1" cap="none" spc="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cs typeface="Segoe UI" panose="020B0502040204020203" pitchFamily="34" charset="0"/>
              </a:rPr>
              <a:t>Array.Sort </a:t>
            </a:r>
          </a:p>
          <a:p>
            <a:r>
              <a:rPr lang="sl-SI" sz="6600" b="1" cap="none" spc="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cs typeface="Segoe UI" panose="020B0502040204020203" pitchFamily="34" charset="0"/>
              </a:rPr>
              <a:t>ArrayList.Sort</a:t>
            </a:r>
            <a:endParaRPr lang="en-US" sz="6600" b="1" cap="none" spc="0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8922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 hidden="1">
            <a:extLst>
              <a:ext uri="{FF2B5EF4-FFF2-40B4-BE49-F238E27FC236}">
                <a16:creationId xmlns:a16="http://schemas.microsoft.com/office/drawing/2014/main" id="{0445FC31-CB83-43AC-8F87-224DD2AC7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772" y="-20403"/>
            <a:ext cx="11471565" cy="1739347"/>
          </a:xfrm>
        </p:spPr>
        <p:txBody>
          <a:bodyPr/>
          <a:lstStyle/>
          <a:p>
            <a:r>
              <a:rPr lang="en-US" dirty="0"/>
              <a:t>Slide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CA0E1E-9173-4F18-B121-C3F9D61A0301}"/>
              </a:ext>
            </a:extLst>
          </p:cNvPr>
          <p:cNvSpPr txBox="1"/>
          <p:nvPr/>
        </p:nvSpPr>
        <p:spPr>
          <a:xfrm>
            <a:off x="464024" y="388540"/>
            <a:ext cx="105906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sl-SI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ToArray():</a:t>
            </a:r>
            <a:endParaRPr lang="en-US" sz="4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74CC42-0D5B-4285-B415-A0D5EDA810C6}"/>
              </a:ext>
            </a:extLst>
          </p:cNvPr>
          <p:cNvSpPr txBox="1"/>
          <p:nvPr/>
        </p:nvSpPr>
        <p:spPr>
          <a:xfrm>
            <a:off x="534537" y="2301501"/>
            <a:ext cx="105906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sl-SI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CopyTo(Int32, Array, Int32, Int32):</a:t>
            </a:r>
            <a:endParaRPr lang="en-US" sz="4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029130-071B-4689-942D-9208E6574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197" y="1374443"/>
            <a:ext cx="7661724" cy="65907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6E765F4-F75C-488F-9347-D75582DC26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580" y="3107139"/>
            <a:ext cx="5325557" cy="262491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74614F0-3E16-469A-9B75-427242A499AF}"/>
              </a:ext>
            </a:extLst>
          </p:cNvPr>
          <p:cNvSpPr txBox="1"/>
          <p:nvPr/>
        </p:nvSpPr>
        <p:spPr>
          <a:xfrm>
            <a:off x="709685" y="5818328"/>
            <a:ext cx="1054971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Tu hranimo zanimive besede današnjega dne To so NAKLJUČNO izbrane besede . Dodaj SVOJO :)</a:t>
            </a:r>
          </a:p>
        </p:txBody>
      </p:sp>
    </p:spTree>
    <p:extLst>
      <p:ext uri="{BB962C8B-B14F-4D97-AF65-F5344CB8AC3E}">
        <p14:creationId xmlns:p14="http://schemas.microsoft.com/office/powerpoint/2010/main" val="268452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 hidden="1">
            <a:extLst>
              <a:ext uri="{FF2B5EF4-FFF2-40B4-BE49-F238E27FC236}">
                <a16:creationId xmlns:a16="http://schemas.microsoft.com/office/drawing/2014/main" id="{0445FC31-CB83-43AC-8F87-224DD2AC7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772" y="-20403"/>
            <a:ext cx="11471565" cy="1739347"/>
          </a:xfrm>
        </p:spPr>
        <p:txBody>
          <a:bodyPr/>
          <a:lstStyle/>
          <a:p>
            <a:r>
              <a:rPr lang="en-US" dirty="0"/>
              <a:t>Slide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CA0E1E-9173-4F18-B121-C3F9D61A0301}"/>
              </a:ext>
            </a:extLst>
          </p:cNvPr>
          <p:cNvSpPr txBox="1"/>
          <p:nvPr/>
        </p:nvSpPr>
        <p:spPr>
          <a:xfrm>
            <a:off x="464024" y="388540"/>
            <a:ext cx="105906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sl-SI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Viri:</a:t>
            </a:r>
            <a:endParaRPr lang="en-US" sz="4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ED92CA-F2FE-45BB-A8B7-180D942D36C9}"/>
              </a:ext>
            </a:extLst>
          </p:cNvPr>
          <p:cNvSpPr txBox="1"/>
          <p:nvPr/>
        </p:nvSpPr>
        <p:spPr>
          <a:xfrm>
            <a:off x="573205" y="1532931"/>
            <a:ext cx="11354937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dirty="0">
                <a:hlinkClick r:id="rId3"/>
              </a:rPr>
              <a:t>https://docs.microsoft.com/en-us/dotnet/api/system.array.sort?view=net-6.0</a:t>
            </a:r>
            <a:endParaRPr lang="sl-SI" dirty="0"/>
          </a:p>
          <a:p>
            <a:endParaRPr lang="sl-SI" dirty="0"/>
          </a:p>
          <a:p>
            <a:r>
              <a:rPr lang="sl-SI" dirty="0">
                <a:hlinkClick r:id="rId4"/>
              </a:rPr>
              <a:t>https://docs.microsoft.com/en-us/dotnet/api/system.collections.arraylist?view=net-6.0</a:t>
            </a:r>
            <a:endParaRPr lang="sl-SI" dirty="0"/>
          </a:p>
          <a:p>
            <a:endParaRPr lang="sl-SI" dirty="0"/>
          </a:p>
          <a:p>
            <a:r>
              <a:rPr lang="sl-SI" dirty="0">
                <a:hlinkClick r:id="rId5"/>
              </a:rPr>
              <a:t>https://docs.microsoft.com/en-us/dotnet/api/system.collections.arraylist.copyto?view=net-6.0#system-collections-arraylist-copyto(system-array)</a:t>
            </a:r>
            <a:endParaRPr lang="sl-SI" dirty="0"/>
          </a:p>
          <a:p>
            <a:endParaRPr lang="sl-SI" dirty="0"/>
          </a:p>
          <a:p>
            <a:r>
              <a:rPr lang="sl-SI" dirty="0">
                <a:hlinkClick r:id="rId6"/>
              </a:rPr>
              <a:t>https://docs.microsoft.com/en-us/dotnet/api/system.collections.arraylist.toarray?view=net-6.0#system-collections-arraylist-toarray</a:t>
            </a:r>
            <a:endParaRPr lang="sl-SI" dirty="0"/>
          </a:p>
          <a:p>
            <a:endParaRPr lang="sl-SI" dirty="0"/>
          </a:p>
          <a:p>
            <a:r>
              <a:rPr lang="sl-SI" dirty="0">
                <a:hlinkClick r:id="rId7"/>
              </a:rPr>
              <a:t>https://docs.microsoft.com/en-us/dotnet/api/system.collections.arraylist.sort?view=net-6.0#system-collections-arraylist-sort(system-int32-system-int32-system-collections-icomparer)</a:t>
            </a:r>
            <a:endParaRPr lang="sl-SI" dirty="0"/>
          </a:p>
          <a:p>
            <a:endParaRPr lang="sl-SI" dirty="0"/>
          </a:p>
          <a:p>
            <a:r>
              <a:rPr lang="sl-SI" dirty="0">
                <a:hlinkClick r:id="rId8"/>
              </a:rPr>
              <a:t>http://seekyourcareer.in/difference-between-arraylist-and-list-in-csharp/</a:t>
            </a:r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91836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 hidden="1">
            <a:extLst>
              <a:ext uri="{FF2B5EF4-FFF2-40B4-BE49-F238E27FC236}">
                <a16:creationId xmlns:a16="http://schemas.microsoft.com/office/drawing/2014/main" id="{0445FC31-CB83-43AC-8F87-224DD2AC7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772" y="-20403"/>
            <a:ext cx="11471565" cy="1739347"/>
          </a:xfrm>
        </p:spPr>
        <p:txBody>
          <a:bodyPr/>
          <a:lstStyle/>
          <a:p>
            <a:r>
              <a:rPr lang="en-US" dirty="0"/>
              <a:t>Slide 1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4FF91AE-2461-414D-B6AC-6D31640BB063}"/>
              </a:ext>
            </a:extLst>
          </p:cNvPr>
          <p:cNvSpPr txBox="1">
            <a:spLocks/>
          </p:cNvSpPr>
          <p:nvPr/>
        </p:nvSpPr>
        <p:spPr>
          <a:xfrm>
            <a:off x="7385538" y="4047195"/>
            <a:ext cx="4017215" cy="2212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sl-SI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Segoe UI" panose="020B0502040204020203" pitchFamily="34" charset="0"/>
              </a:rPr>
              <a:t>Programiranje 3</a:t>
            </a:r>
          </a:p>
          <a:p>
            <a:pPr algn="r"/>
            <a:r>
              <a:rPr lang="sl-SI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Segoe UI" panose="020B0502040204020203" pitchFamily="34" charset="0"/>
              </a:rPr>
              <a:t>Ana Berdnik</a:t>
            </a:r>
          </a:p>
          <a:p>
            <a:pPr algn="r"/>
            <a:r>
              <a:rPr lang="sl-SI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Segoe UI" panose="020B0502040204020203" pitchFamily="34" charset="0"/>
              </a:rPr>
              <a:t>April, 2022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  <a:cs typeface="Segoe UI" panose="020B0502040204020203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2A2D7DD-5041-4C4D-A523-F870B27AD1D4}"/>
              </a:ext>
            </a:extLst>
          </p:cNvPr>
          <p:cNvSpPr/>
          <p:nvPr/>
        </p:nvSpPr>
        <p:spPr>
          <a:xfrm>
            <a:off x="703413" y="1565367"/>
            <a:ext cx="5066643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sl-SI" sz="6600" b="1" cap="none" spc="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cs typeface="Segoe UI" panose="020B0502040204020203" pitchFamily="34" charset="0"/>
              </a:rPr>
              <a:t>Array.Sort </a:t>
            </a:r>
          </a:p>
          <a:p>
            <a:r>
              <a:rPr lang="sl-SI" sz="6600" b="1" cap="none" spc="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cs typeface="Segoe UI" panose="020B0502040204020203" pitchFamily="34" charset="0"/>
              </a:rPr>
              <a:t>ArrayList.Sort</a:t>
            </a:r>
            <a:endParaRPr lang="en-US" sz="6600" b="1" cap="none" spc="0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612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 hidden="1">
            <a:extLst>
              <a:ext uri="{FF2B5EF4-FFF2-40B4-BE49-F238E27FC236}">
                <a16:creationId xmlns:a16="http://schemas.microsoft.com/office/drawing/2014/main" id="{0445FC31-CB83-43AC-8F87-224DD2AC7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772" y="-20403"/>
            <a:ext cx="11471565" cy="1739347"/>
          </a:xfrm>
        </p:spPr>
        <p:txBody>
          <a:bodyPr/>
          <a:lstStyle/>
          <a:p>
            <a:r>
              <a:rPr lang="en-US" dirty="0"/>
              <a:t>Slide 1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4FF91AE-2461-414D-B6AC-6D31640BB063}"/>
              </a:ext>
            </a:extLst>
          </p:cNvPr>
          <p:cNvSpPr txBox="1">
            <a:spLocks/>
          </p:cNvSpPr>
          <p:nvPr/>
        </p:nvSpPr>
        <p:spPr>
          <a:xfrm>
            <a:off x="478303" y="1477105"/>
            <a:ext cx="11149590" cy="10972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Segoe UI" panose="020B0502040204020203" pitchFamily="34" charset="0"/>
              </a:rPr>
              <a:t>Sort(Array): </a:t>
            </a:r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Segoe UI" panose="020B0502040204020203" pitchFamily="34" charset="0"/>
              </a:rPr>
              <a:t>uredi elemente celotne tabele z uporabo privzete IComparable implementacije – splošna metoda primerjave za določen tip elementov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  <a:cs typeface="Segoe UI" panose="020B0502040204020203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2A2D7DD-5041-4C4D-A523-F870B27AD1D4}"/>
              </a:ext>
            </a:extLst>
          </p:cNvPr>
          <p:cNvSpPr/>
          <p:nvPr/>
        </p:nvSpPr>
        <p:spPr>
          <a:xfrm>
            <a:off x="604939" y="327410"/>
            <a:ext cx="3275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sl-SI" sz="5400" b="1" cap="none" spc="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cs typeface="Segoe UI" panose="020B0502040204020203" pitchFamily="34" charset="0"/>
              </a:rPr>
              <a:t>Array.Sort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DD1B26-DD8D-453D-8B91-A56FC22F9BD1}"/>
              </a:ext>
            </a:extLst>
          </p:cNvPr>
          <p:cNvSpPr txBox="1"/>
          <p:nvPr/>
        </p:nvSpPr>
        <p:spPr>
          <a:xfrm>
            <a:off x="492369" y="4248441"/>
            <a:ext cx="53883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3 5 6 17 30 100</a:t>
            </a:r>
          </a:p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pet sedemnajst sto šest tri trideset</a:t>
            </a:r>
          </a:p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% . 9 B a m p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DE15112-4B37-4AD2-93F0-4F880680F3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458" y="2502950"/>
            <a:ext cx="10995412" cy="1717358"/>
          </a:xfrm>
          <a:prstGeom prst="rect">
            <a:avLst/>
          </a:prstGeom>
        </p:spPr>
      </p:pic>
      <p:sp>
        <p:nvSpPr>
          <p:cNvPr id="24" name="Subtitle 2">
            <a:extLst>
              <a:ext uri="{FF2B5EF4-FFF2-40B4-BE49-F238E27FC236}">
                <a16:creationId xmlns:a16="http://schemas.microsoft.com/office/drawing/2014/main" id="{D96F910A-F725-4E4B-B63B-3CED28ECDAF2}"/>
              </a:ext>
            </a:extLst>
          </p:cNvPr>
          <p:cNvSpPr txBox="1">
            <a:spLocks/>
          </p:cNvSpPr>
          <p:nvPr/>
        </p:nvSpPr>
        <p:spPr>
          <a:xfrm>
            <a:off x="475958" y="5760718"/>
            <a:ext cx="10114669" cy="822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Segoe UI" panose="020B0502040204020203" pitchFamily="34" charset="0"/>
              </a:rPr>
              <a:t>Reverse(Array): </a:t>
            </a:r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Segoe UI" panose="020B0502040204020203" pitchFamily="34" charset="0"/>
              </a:rPr>
              <a:t>uredi v obratnem vrstnem redu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5647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 hidden="1">
            <a:extLst>
              <a:ext uri="{FF2B5EF4-FFF2-40B4-BE49-F238E27FC236}">
                <a16:creationId xmlns:a16="http://schemas.microsoft.com/office/drawing/2014/main" id="{0445FC31-CB83-43AC-8F87-224DD2AC7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772" y="-20403"/>
            <a:ext cx="11471565" cy="1739347"/>
          </a:xfrm>
        </p:spPr>
        <p:txBody>
          <a:bodyPr/>
          <a:lstStyle/>
          <a:p>
            <a:r>
              <a:rPr lang="en-US" dirty="0"/>
              <a:t>Slide 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B02439-3C7C-4D1B-BADA-E1CB96E05E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430" y="1972030"/>
            <a:ext cx="11419823" cy="832663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556BAD95-45FF-45CD-A679-EC6BCDE2440F}"/>
              </a:ext>
            </a:extLst>
          </p:cNvPr>
          <p:cNvSpPr txBox="1">
            <a:spLocks/>
          </p:cNvSpPr>
          <p:nvPr/>
        </p:nvSpPr>
        <p:spPr>
          <a:xfrm>
            <a:off x="324571" y="532223"/>
            <a:ext cx="11200227" cy="109728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sz="4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Segoe UI" panose="020B0502040204020203" pitchFamily="34" charset="0"/>
              </a:rPr>
              <a:t>Sort(Array, Array): </a:t>
            </a:r>
            <a:r>
              <a:rPr lang="sl-SI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Segoe UI" panose="020B0502040204020203" pitchFamily="34" charset="0"/>
              </a:rPr>
              <a:t>uredi par tabel (ena vsebuje ključe, druga vrednost) na podlagi ključev prve tabele z uporabo privzete IComparable implementacije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0DA530-3D76-4422-BC8F-81FF2ECB0E34}"/>
              </a:ext>
            </a:extLst>
          </p:cNvPr>
          <p:cNvSpPr txBox="1"/>
          <p:nvPr/>
        </p:nvSpPr>
        <p:spPr>
          <a:xfrm>
            <a:off x="355891" y="2842724"/>
            <a:ext cx="53883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3 5 6 17 30 100</a:t>
            </a:r>
          </a:p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tri pet šest sedemnajst trideset sto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1A35FAA-4968-4A98-BDC0-B8C4945BA5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787" y="4176223"/>
            <a:ext cx="11407823" cy="89825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4564B93-DA9B-4339-9596-7EE1857FF3E9}"/>
              </a:ext>
            </a:extLst>
          </p:cNvPr>
          <p:cNvSpPr txBox="1"/>
          <p:nvPr/>
        </p:nvSpPr>
        <p:spPr>
          <a:xfrm>
            <a:off x="330870" y="5178768"/>
            <a:ext cx="53114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5 17 100 6 3 30</a:t>
            </a:r>
          </a:p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pet sedemnajst sto šest tri trideset</a:t>
            </a:r>
          </a:p>
        </p:txBody>
      </p:sp>
    </p:spTree>
    <p:extLst>
      <p:ext uri="{BB962C8B-B14F-4D97-AF65-F5344CB8AC3E}">
        <p14:creationId xmlns:p14="http://schemas.microsoft.com/office/powerpoint/2010/main" val="38978898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 hidden="1">
            <a:extLst>
              <a:ext uri="{FF2B5EF4-FFF2-40B4-BE49-F238E27FC236}">
                <a16:creationId xmlns:a16="http://schemas.microsoft.com/office/drawing/2014/main" id="{0445FC31-CB83-43AC-8F87-224DD2AC7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772" y="-20403"/>
            <a:ext cx="11471565" cy="1739347"/>
          </a:xfrm>
        </p:spPr>
        <p:txBody>
          <a:bodyPr/>
          <a:lstStyle/>
          <a:p>
            <a:r>
              <a:rPr lang="en-US" dirty="0"/>
              <a:t>Slide 1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4649AA7-7C11-42B7-9392-237FC1504AA4}"/>
              </a:ext>
            </a:extLst>
          </p:cNvPr>
          <p:cNvSpPr txBox="1">
            <a:spLocks/>
          </p:cNvSpPr>
          <p:nvPr/>
        </p:nvSpPr>
        <p:spPr>
          <a:xfrm>
            <a:off x="324570" y="423038"/>
            <a:ext cx="11589925" cy="1323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Segoe UI" panose="020B0502040204020203" pitchFamily="34" charset="0"/>
              </a:rPr>
              <a:t>Sort(Array, Array, IComparer): </a:t>
            </a:r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Segoe UI" panose="020B0502040204020203" pitchFamily="34" charset="0"/>
              </a:rPr>
              <a:t>uredi par tabel (ena vsebuje ključe, druga vrednost) na podlagi ključev prve tabele z uporabo dane IComparable implementacije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  <a:cs typeface="Segoe UI" panose="020B0502040204020203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48D8B67-96F0-4134-B8B0-091F03B996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787" y="3521120"/>
            <a:ext cx="11533601" cy="14871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484166-4CC7-4E55-9995-5C2C713A0E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728" y="1828799"/>
            <a:ext cx="9307998" cy="15697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C14AE4A-AB01-4F75-A5B7-052962C87589}"/>
              </a:ext>
            </a:extLst>
          </p:cNvPr>
          <p:cNvSpPr txBox="1"/>
          <p:nvPr/>
        </p:nvSpPr>
        <p:spPr>
          <a:xfrm>
            <a:off x="385551" y="5151019"/>
            <a:ext cx="6093724" cy="13814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100 30 17 6 5 3</a:t>
            </a:r>
          </a:p>
          <a:p>
            <a:pPr>
              <a:lnSpc>
                <a:spcPts val="2000"/>
              </a:lnSpc>
            </a:pPr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sto trideset sedemnajst šest pet tri</a:t>
            </a:r>
          </a:p>
          <a:p>
            <a:pPr>
              <a:lnSpc>
                <a:spcPts val="2000"/>
              </a:lnSpc>
            </a:pPr>
            <a:endParaRPr lang="sl-SI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endParaRPr>
          </a:p>
          <a:p>
            <a:pPr>
              <a:lnSpc>
                <a:spcPts val="2000"/>
              </a:lnSpc>
            </a:pPr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30 3 6 100 17 5</a:t>
            </a:r>
          </a:p>
          <a:p>
            <a:pPr>
              <a:lnSpc>
                <a:spcPts val="2000"/>
              </a:lnSpc>
            </a:pPr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trideset tri šest sto sedemnajst pet</a:t>
            </a:r>
          </a:p>
        </p:txBody>
      </p:sp>
    </p:spTree>
    <p:extLst>
      <p:ext uri="{BB962C8B-B14F-4D97-AF65-F5344CB8AC3E}">
        <p14:creationId xmlns:p14="http://schemas.microsoft.com/office/powerpoint/2010/main" val="31928750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 hidden="1">
            <a:extLst>
              <a:ext uri="{FF2B5EF4-FFF2-40B4-BE49-F238E27FC236}">
                <a16:creationId xmlns:a16="http://schemas.microsoft.com/office/drawing/2014/main" id="{0445FC31-CB83-43AC-8F87-224DD2AC7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772" y="-20403"/>
            <a:ext cx="11471565" cy="1739347"/>
          </a:xfrm>
        </p:spPr>
        <p:txBody>
          <a:bodyPr/>
          <a:lstStyle/>
          <a:p>
            <a:r>
              <a:rPr lang="en-US" dirty="0"/>
              <a:t>Slide 1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54D4BC3-4C62-49AB-82AC-6E279869BCF8}"/>
              </a:ext>
            </a:extLst>
          </p:cNvPr>
          <p:cNvSpPr txBox="1">
            <a:spLocks/>
          </p:cNvSpPr>
          <p:nvPr/>
        </p:nvSpPr>
        <p:spPr>
          <a:xfrm>
            <a:off x="324570" y="423038"/>
            <a:ext cx="11589925" cy="1323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Sort(Array, Array, Int32, Int32)</a:t>
            </a:r>
            <a:r>
              <a:rPr lang="sl-SI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: </a:t>
            </a:r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Segoe UI" panose="020B0502040204020203" pitchFamily="34" charset="0"/>
              </a:rPr>
              <a:t>uredi obseg elementov para tabel (ena vsebuje ključe, druga vrednost) na podlagi ključev prve tabele z uporabo privzete IComparable implementacije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  <a:cs typeface="Segoe UI" panose="020B0502040204020203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E8DA7A-9583-4BF7-ACCD-D5032F3A5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908" y="1815153"/>
            <a:ext cx="11418305" cy="9309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DC61B77-C301-42E4-A8AB-28F24EC3F9D0}"/>
              </a:ext>
            </a:extLst>
          </p:cNvPr>
          <p:cNvSpPr txBox="1"/>
          <p:nvPr/>
        </p:nvSpPr>
        <p:spPr>
          <a:xfrm>
            <a:off x="303663" y="2733933"/>
            <a:ext cx="60937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17 3 6 30 100 5</a:t>
            </a:r>
          </a:p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sedemnajst tri šest trideset sto pet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7082FD8-5DE1-44E2-B369-7CD6B22A4B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853" y="4612944"/>
            <a:ext cx="11376404" cy="94989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3B970C0-5B25-49A7-90B5-C1E4433E1509}"/>
              </a:ext>
            </a:extLst>
          </p:cNvPr>
          <p:cNvSpPr txBox="1"/>
          <p:nvPr/>
        </p:nvSpPr>
        <p:spPr>
          <a:xfrm>
            <a:off x="382138" y="3868719"/>
            <a:ext cx="105906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Sort(Array, Array, Int32, Int32, </a:t>
            </a:r>
            <a:r>
              <a:rPr lang="en-US" sz="4000" b="1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IComparer</a:t>
            </a:r>
            <a:r>
              <a:rPr lang="en-US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)</a:t>
            </a:r>
            <a:r>
              <a:rPr lang="sl-SI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:</a:t>
            </a:r>
            <a:endParaRPr lang="en-US" sz="4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C7431E-EC16-4143-8C0A-8A2EE6BB550D}"/>
              </a:ext>
            </a:extLst>
          </p:cNvPr>
          <p:cNvSpPr txBox="1"/>
          <p:nvPr/>
        </p:nvSpPr>
        <p:spPr>
          <a:xfrm>
            <a:off x="371902" y="5559021"/>
            <a:ext cx="60937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17 100 30 6 3 5</a:t>
            </a:r>
          </a:p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sedemnajst sto trideset šest tri pet</a:t>
            </a:r>
          </a:p>
        </p:txBody>
      </p:sp>
    </p:spTree>
    <p:extLst>
      <p:ext uri="{BB962C8B-B14F-4D97-AF65-F5344CB8AC3E}">
        <p14:creationId xmlns:p14="http://schemas.microsoft.com/office/powerpoint/2010/main" val="6892623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 hidden="1">
            <a:extLst>
              <a:ext uri="{FF2B5EF4-FFF2-40B4-BE49-F238E27FC236}">
                <a16:creationId xmlns:a16="http://schemas.microsoft.com/office/drawing/2014/main" id="{0445FC31-CB83-43AC-8F87-224DD2AC7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772" y="-20403"/>
            <a:ext cx="11471565" cy="1739347"/>
          </a:xfrm>
        </p:spPr>
        <p:txBody>
          <a:bodyPr/>
          <a:lstStyle/>
          <a:p>
            <a:r>
              <a:rPr lang="en-US" dirty="0"/>
              <a:t>Slide 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8751E9-FC11-405E-AA23-B5F1D0573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82" y="491320"/>
            <a:ext cx="6334907" cy="38527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EF8989F-CE95-4336-9D68-2C941EFD1D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270" y="4435523"/>
            <a:ext cx="11227983" cy="120967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D936144-B1CF-4DA4-99FC-C358C6E52C5D}"/>
              </a:ext>
            </a:extLst>
          </p:cNvPr>
          <p:cNvSpPr txBox="1"/>
          <p:nvPr/>
        </p:nvSpPr>
        <p:spPr>
          <a:xfrm>
            <a:off x="330959" y="5654555"/>
            <a:ext cx="60937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5 100 3 6 30 17</a:t>
            </a:r>
          </a:p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pet sto tri šest trideset sedemnajst</a:t>
            </a:r>
          </a:p>
        </p:txBody>
      </p:sp>
    </p:spTree>
    <p:extLst>
      <p:ext uri="{BB962C8B-B14F-4D97-AF65-F5344CB8AC3E}">
        <p14:creationId xmlns:p14="http://schemas.microsoft.com/office/powerpoint/2010/main" val="40569966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 hidden="1">
            <a:extLst>
              <a:ext uri="{FF2B5EF4-FFF2-40B4-BE49-F238E27FC236}">
                <a16:creationId xmlns:a16="http://schemas.microsoft.com/office/drawing/2014/main" id="{0445FC31-CB83-43AC-8F87-224DD2AC7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772" y="-20403"/>
            <a:ext cx="11471565" cy="1739347"/>
          </a:xfrm>
        </p:spPr>
        <p:txBody>
          <a:bodyPr/>
          <a:lstStyle/>
          <a:p>
            <a:r>
              <a:rPr lang="en-US" dirty="0"/>
              <a:t>Slide 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AB864C-21C6-4898-88C0-FD67D4A2507F}"/>
              </a:ext>
            </a:extLst>
          </p:cNvPr>
          <p:cNvSpPr/>
          <p:nvPr/>
        </p:nvSpPr>
        <p:spPr>
          <a:xfrm>
            <a:off x="604939" y="327410"/>
            <a:ext cx="43528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sl-SI" sz="5400" b="1" cap="none" spc="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cs typeface="Segoe UI" panose="020B0502040204020203" pitchFamily="34" charset="0"/>
              </a:rPr>
              <a:t>ArrayList.Sort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4F8CEA2-46CB-40E8-812E-57007A64F7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460" y="1487606"/>
            <a:ext cx="4297322" cy="334476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FEF6D5C-549D-437E-9AD2-616D55CEBF41}"/>
              </a:ext>
            </a:extLst>
          </p:cNvPr>
          <p:cNvSpPr txBox="1"/>
          <p:nvPr/>
        </p:nvSpPr>
        <p:spPr>
          <a:xfrm>
            <a:off x="617560" y="4956496"/>
            <a:ext cx="76256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To so NAKLJUČNO izbrane besede . Dodaj SVOJO :)</a:t>
            </a:r>
          </a:p>
          <a:p>
            <a:endParaRPr lang="sl-SI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endParaRPr>
          </a:p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. :) besede Dodaj izbrane NAKLJUČNO so SVOJO To</a:t>
            </a:r>
          </a:p>
        </p:txBody>
      </p:sp>
    </p:spTree>
    <p:extLst>
      <p:ext uri="{BB962C8B-B14F-4D97-AF65-F5344CB8AC3E}">
        <p14:creationId xmlns:p14="http://schemas.microsoft.com/office/powerpoint/2010/main" val="6105458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 hidden="1">
            <a:extLst>
              <a:ext uri="{FF2B5EF4-FFF2-40B4-BE49-F238E27FC236}">
                <a16:creationId xmlns:a16="http://schemas.microsoft.com/office/drawing/2014/main" id="{0445FC31-CB83-43AC-8F87-224DD2AC7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772" y="-20403"/>
            <a:ext cx="11471565" cy="1739347"/>
          </a:xfrm>
        </p:spPr>
        <p:txBody>
          <a:bodyPr/>
          <a:lstStyle/>
          <a:p>
            <a:r>
              <a:rPr lang="en-US" dirty="0"/>
              <a:t>Slide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EF6D5C-549D-437E-9AD2-616D55CEBF41}"/>
              </a:ext>
            </a:extLst>
          </p:cNvPr>
          <p:cNvSpPr txBox="1"/>
          <p:nvPr/>
        </p:nvSpPr>
        <p:spPr>
          <a:xfrm>
            <a:off x="617560" y="4956496"/>
            <a:ext cx="76256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To so NAKLJUČNO izbrane besede . Dodaj SVOJO :)</a:t>
            </a:r>
          </a:p>
          <a:p>
            <a:endParaRPr lang="sl-SI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endParaRPr>
          </a:p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. :) so To Dodaj SVOJO besede izbrane NAKLJUČNO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70D1AA-A869-4CBF-934E-2C5E0688F76C}"/>
              </a:ext>
            </a:extLst>
          </p:cNvPr>
          <p:cNvSpPr txBox="1"/>
          <p:nvPr/>
        </p:nvSpPr>
        <p:spPr>
          <a:xfrm>
            <a:off x="532264" y="402187"/>
            <a:ext cx="40260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Sort(</a:t>
            </a:r>
            <a:r>
              <a:rPr lang="en-US" sz="4000" b="1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IComparer</a:t>
            </a:r>
            <a:r>
              <a:rPr lang="en-US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)</a:t>
            </a:r>
            <a:r>
              <a:rPr lang="sl-SI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: </a:t>
            </a:r>
            <a:endParaRPr lang="en-US" sz="4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14129C-A524-41E8-B49D-CF4DB9415C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359" y="1249662"/>
            <a:ext cx="6872502" cy="28604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5B0484-80AD-42AF-8AF9-43459E5273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12" y="4200170"/>
            <a:ext cx="4963230" cy="617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712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 hidden="1">
            <a:extLst>
              <a:ext uri="{FF2B5EF4-FFF2-40B4-BE49-F238E27FC236}">
                <a16:creationId xmlns:a16="http://schemas.microsoft.com/office/drawing/2014/main" id="{0445FC31-CB83-43AC-8F87-224DD2AC7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772" y="-20403"/>
            <a:ext cx="11471565" cy="1739347"/>
          </a:xfrm>
        </p:spPr>
        <p:txBody>
          <a:bodyPr/>
          <a:lstStyle/>
          <a:p>
            <a:r>
              <a:rPr lang="en-US" dirty="0"/>
              <a:t>Slide 1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4FF91AE-2461-414D-B6AC-6D31640BB063}"/>
              </a:ext>
            </a:extLst>
          </p:cNvPr>
          <p:cNvSpPr txBox="1">
            <a:spLocks/>
          </p:cNvSpPr>
          <p:nvPr/>
        </p:nvSpPr>
        <p:spPr>
          <a:xfrm>
            <a:off x="478303" y="1477105"/>
            <a:ext cx="11149590" cy="10972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Segoe UI" panose="020B0502040204020203" pitchFamily="34" charset="0"/>
              </a:rPr>
              <a:t>Sort(Array): </a:t>
            </a:r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Segoe UI" panose="020B0502040204020203" pitchFamily="34" charset="0"/>
              </a:rPr>
              <a:t>uredi elemente celotne tabele z uporabo privzete IComparable implementacije – splošna metoda primerjave za določen tip elementov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  <a:cs typeface="Segoe UI" panose="020B0502040204020203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2A2D7DD-5041-4C4D-A523-F870B27AD1D4}"/>
              </a:ext>
            </a:extLst>
          </p:cNvPr>
          <p:cNvSpPr/>
          <p:nvPr/>
        </p:nvSpPr>
        <p:spPr>
          <a:xfrm>
            <a:off x="604939" y="327410"/>
            <a:ext cx="3275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sl-SI" sz="5400" b="1" cap="none" spc="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cs typeface="Segoe UI" panose="020B0502040204020203" pitchFamily="34" charset="0"/>
              </a:rPr>
              <a:t>Array.Sort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DD1B26-DD8D-453D-8B91-A56FC22F9BD1}"/>
              </a:ext>
            </a:extLst>
          </p:cNvPr>
          <p:cNvSpPr txBox="1"/>
          <p:nvPr/>
        </p:nvSpPr>
        <p:spPr>
          <a:xfrm>
            <a:off x="492369" y="4248441"/>
            <a:ext cx="53883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3 5 6 17 30 100</a:t>
            </a:r>
          </a:p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pet sedemnajst sto šest tri trideset</a:t>
            </a:r>
          </a:p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% . 9 B a m p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DE15112-4B37-4AD2-93F0-4F880680F3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458" y="2502950"/>
            <a:ext cx="10995412" cy="1717358"/>
          </a:xfrm>
          <a:prstGeom prst="rect">
            <a:avLst/>
          </a:prstGeom>
        </p:spPr>
      </p:pic>
      <p:sp>
        <p:nvSpPr>
          <p:cNvPr id="24" name="Subtitle 2">
            <a:extLst>
              <a:ext uri="{FF2B5EF4-FFF2-40B4-BE49-F238E27FC236}">
                <a16:creationId xmlns:a16="http://schemas.microsoft.com/office/drawing/2014/main" id="{D96F910A-F725-4E4B-B63B-3CED28ECDAF2}"/>
              </a:ext>
            </a:extLst>
          </p:cNvPr>
          <p:cNvSpPr txBox="1">
            <a:spLocks/>
          </p:cNvSpPr>
          <p:nvPr/>
        </p:nvSpPr>
        <p:spPr>
          <a:xfrm>
            <a:off x="475958" y="5760718"/>
            <a:ext cx="10114669" cy="822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Segoe UI" panose="020B0502040204020203" pitchFamily="34" charset="0"/>
              </a:rPr>
              <a:t>Reverse(Array): </a:t>
            </a:r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Segoe UI" panose="020B0502040204020203" pitchFamily="34" charset="0"/>
              </a:rPr>
              <a:t>uredi v obratnem vrstnem redu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5706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 hidden="1">
            <a:extLst>
              <a:ext uri="{FF2B5EF4-FFF2-40B4-BE49-F238E27FC236}">
                <a16:creationId xmlns:a16="http://schemas.microsoft.com/office/drawing/2014/main" id="{0445FC31-CB83-43AC-8F87-224DD2AC7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772" y="-20403"/>
            <a:ext cx="11471565" cy="1739347"/>
          </a:xfrm>
        </p:spPr>
        <p:txBody>
          <a:bodyPr/>
          <a:lstStyle/>
          <a:p>
            <a:r>
              <a:rPr lang="en-US" dirty="0"/>
              <a:t>Slide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EF6D5C-549D-437E-9AD2-616D55CEBF41}"/>
              </a:ext>
            </a:extLst>
          </p:cNvPr>
          <p:cNvSpPr txBox="1"/>
          <p:nvPr/>
        </p:nvSpPr>
        <p:spPr>
          <a:xfrm>
            <a:off x="631208" y="5161212"/>
            <a:ext cx="76256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To so NAKLJUČNO izbrane besede . Dodaj SVOJO :)</a:t>
            </a:r>
          </a:p>
          <a:p>
            <a:endParaRPr lang="sl-SI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endParaRPr>
          </a:p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To so besede izbrane NAKLJUČNO . Dodaj SVOJO :)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14129C-A524-41E8-B49D-CF4DB9415C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358" y="1249662"/>
            <a:ext cx="7186399" cy="29910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CCA0E1E-9173-4F18-B121-C3F9D61A0301}"/>
              </a:ext>
            </a:extLst>
          </p:cNvPr>
          <p:cNvSpPr txBox="1"/>
          <p:nvPr/>
        </p:nvSpPr>
        <p:spPr>
          <a:xfrm>
            <a:off x="464024" y="388540"/>
            <a:ext cx="105906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Sort(Int32, Int32, </a:t>
            </a:r>
            <a:r>
              <a:rPr lang="en-US" sz="4000" b="1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IComparer</a:t>
            </a:r>
            <a:r>
              <a:rPr lang="en-US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)</a:t>
            </a:r>
            <a:r>
              <a:rPr lang="sl-SI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:</a:t>
            </a:r>
            <a:endParaRPr lang="en-US" sz="4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2A877C-80B4-430D-8631-8C362B3ADD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408" y="4348375"/>
            <a:ext cx="4982622" cy="72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2766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 hidden="1">
            <a:extLst>
              <a:ext uri="{FF2B5EF4-FFF2-40B4-BE49-F238E27FC236}">
                <a16:creationId xmlns:a16="http://schemas.microsoft.com/office/drawing/2014/main" id="{0445FC31-CB83-43AC-8F87-224DD2AC7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772" y="-20403"/>
            <a:ext cx="11471565" cy="1739347"/>
          </a:xfrm>
        </p:spPr>
        <p:txBody>
          <a:bodyPr/>
          <a:lstStyle/>
          <a:p>
            <a:r>
              <a:rPr lang="en-US" dirty="0"/>
              <a:t>Slide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CA0E1E-9173-4F18-B121-C3F9D61A0301}"/>
              </a:ext>
            </a:extLst>
          </p:cNvPr>
          <p:cNvSpPr txBox="1"/>
          <p:nvPr/>
        </p:nvSpPr>
        <p:spPr>
          <a:xfrm>
            <a:off x="464024" y="388540"/>
            <a:ext cx="105906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sl-SI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ToArray():</a:t>
            </a:r>
            <a:endParaRPr lang="en-US" sz="4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74CC42-0D5B-4285-B415-A0D5EDA810C6}"/>
              </a:ext>
            </a:extLst>
          </p:cNvPr>
          <p:cNvSpPr txBox="1"/>
          <p:nvPr/>
        </p:nvSpPr>
        <p:spPr>
          <a:xfrm>
            <a:off x="534537" y="2301501"/>
            <a:ext cx="105906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sl-SI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CopyTo(Int32, Array, Int32, Int32):</a:t>
            </a:r>
            <a:endParaRPr lang="en-US" sz="4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029130-071B-4689-942D-9208E6574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197" y="1374443"/>
            <a:ext cx="7661724" cy="65907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6E765F4-F75C-488F-9347-D75582DC26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580" y="3107139"/>
            <a:ext cx="5325557" cy="262491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74614F0-3E16-469A-9B75-427242A499AF}"/>
              </a:ext>
            </a:extLst>
          </p:cNvPr>
          <p:cNvSpPr txBox="1"/>
          <p:nvPr/>
        </p:nvSpPr>
        <p:spPr>
          <a:xfrm>
            <a:off x="709685" y="5818328"/>
            <a:ext cx="1054971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Tu hranimo zanimive besede današnjega dne To so NAKLJUČNO izbrane besede . Dodaj SVOJO :)</a:t>
            </a:r>
          </a:p>
        </p:txBody>
      </p:sp>
    </p:spTree>
    <p:extLst>
      <p:ext uri="{BB962C8B-B14F-4D97-AF65-F5344CB8AC3E}">
        <p14:creationId xmlns:p14="http://schemas.microsoft.com/office/powerpoint/2010/main" val="38854093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 hidden="1">
            <a:extLst>
              <a:ext uri="{FF2B5EF4-FFF2-40B4-BE49-F238E27FC236}">
                <a16:creationId xmlns:a16="http://schemas.microsoft.com/office/drawing/2014/main" id="{0445FC31-CB83-43AC-8F87-224DD2AC7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772" y="-20403"/>
            <a:ext cx="11471565" cy="1739347"/>
          </a:xfrm>
        </p:spPr>
        <p:txBody>
          <a:bodyPr/>
          <a:lstStyle/>
          <a:p>
            <a:r>
              <a:rPr lang="en-US" dirty="0"/>
              <a:t>Slide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CA0E1E-9173-4F18-B121-C3F9D61A0301}"/>
              </a:ext>
            </a:extLst>
          </p:cNvPr>
          <p:cNvSpPr txBox="1"/>
          <p:nvPr/>
        </p:nvSpPr>
        <p:spPr>
          <a:xfrm>
            <a:off x="464024" y="388540"/>
            <a:ext cx="105906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sl-SI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Viri:</a:t>
            </a:r>
            <a:endParaRPr lang="en-US" sz="4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ED92CA-F2FE-45BB-A8B7-180D942D36C9}"/>
              </a:ext>
            </a:extLst>
          </p:cNvPr>
          <p:cNvSpPr txBox="1"/>
          <p:nvPr/>
        </p:nvSpPr>
        <p:spPr>
          <a:xfrm>
            <a:off x="573205" y="1532931"/>
            <a:ext cx="11354937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dirty="0">
                <a:hlinkClick r:id="rId3"/>
              </a:rPr>
              <a:t>https://docs.microsoft.com/en-us/dotnet/api/system.array.sort?view=net-6.0</a:t>
            </a:r>
            <a:endParaRPr lang="sl-SI" dirty="0"/>
          </a:p>
          <a:p>
            <a:endParaRPr lang="sl-SI" dirty="0"/>
          </a:p>
          <a:p>
            <a:r>
              <a:rPr lang="sl-SI" dirty="0">
                <a:hlinkClick r:id="rId4"/>
              </a:rPr>
              <a:t>https://docs.microsoft.com/en-us/dotnet/api/system.collections.arraylist?view=net-6.0</a:t>
            </a:r>
            <a:endParaRPr lang="sl-SI" dirty="0"/>
          </a:p>
          <a:p>
            <a:endParaRPr lang="sl-SI" dirty="0"/>
          </a:p>
          <a:p>
            <a:r>
              <a:rPr lang="sl-SI" dirty="0">
                <a:hlinkClick r:id="rId5"/>
              </a:rPr>
              <a:t>https://docs.microsoft.com/en-us/dotnet/api/system.collections.arraylist.copyto?view=net-6.0#system-collections-arraylist-copyto(system-array)</a:t>
            </a:r>
            <a:endParaRPr lang="sl-SI" dirty="0"/>
          </a:p>
          <a:p>
            <a:endParaRPr lang="sl-SI" dirty="0"/>
          </a:p>
          <a:p>
            <a:r>
              <a:rPr lang="sl-SI" dirty="0">
                <a:hlinkClick r:id="rId6"/>
              </a:rPr>
              <a:t>https://docs.microsoft.com/en-us/dotnet/api/system.collections.arraylist.toarray?view=net-6.0#system-collections-arraylist-toarray</a:t>
            </a:r>
            <a:endParaRPr lang="sl-SI" dirty="0"/>
          </a:p>
          <a:p>
            <a:endParaRPr lang="sl-SI" dirty="0"/>
          </a:p>
          <a:p>
            <a:r>
              <a:rPr lang="sl-SI" dirty="0">
                <a:hlinkClick r:id="rId7"/>
              </a:rPr>
              <a:t>https://docs.microsoft.com/en-us/dotnet/api/system.collections.arraylist.sort?view=net-6.0#system-collections-arraylist-sort(system-int32-system-int32-system-collections-icomparer)</a:t>
            </a:r>
            <a:endParaRPr lang="sl-SI" dirty="0"/>
          </a:p>
          <a:p>
            <a:endParaRPr lang="sl-SI" dirty="0"/>
          </a:p>
          <a:p>
            <a:r>
              <a:rPr lang="sl-SI" dirty="0">
                <a:hlinkClick r:id="rId8"/>
              </a:rPr>
              <a:t>http://seekyourcareer.in/difference-between-arraylist-and-list-in-csharp/</a:t>
            </a:r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16873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 hidden="1">
            <a:extLst>
              <a:ext uri="{FF2B5EF4-FFF2-40B4-BE49-F238E27FC236}">
                <a16:creationId xmlns:a16="http://schemas.microsoft.com/office/drawing/2014/main" id="{0445FC31-CB83-43AC-8F87-224DD2AC7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772" y="-20403"/>
            <a:ext cx="11471565" cy="1739347"/>
          </a:xfrm>
        </p:spPr>
        <p:txBody>
          <a:bodyPr/>
          <a:lstStyle/>
          <a:p>
            <a:r>
              <a:rPr lang="en-US" dirty="0"/>
              <a:t>Slide 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B02439-3C7C-4D1B-BADA-E1CB96E05E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430" y="1972030"/>
            <a:ext cx="11419823" cy="832663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556BAD95-45FF-45CD-A679-EC6BCDE2440F}"/>
              </a:ext>
            </a:extLst>
          </p:cNvPr>
          <p:cNvSpPr txBox="1">
            <a:spLocks/>
          </p:cNvSpPr>
          <p:nvPr/>
        </p:nvSpPr>
        <p:spPr>
          <a:xfrm>
            <a:off x="324571" y="532223"/>
            <a:ext cx="11200227" cy="109728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sz="4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Segoe UI" panose="020B0502040204020203" pitchFamily="34" charset="0"/>
              </a:rPr>
              <a:t>Sort(Array, Array): </a:t>
            </a:r>
            <a:r>
              <a:rPr lang="sl-SI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Segoe UI" panose="020B0502040204020203" pitchFamily="34" charset="0"/>
              </a:rPr>
              <a:t>uredi par tabel (ena vsebuje ključe, druga vrednost) na podlagi ključev prve tabele z uporabo privzete IComparable implementacije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0DA530-3D76-4422-BC8F-81FF2ECB0E34}"/>
              </a:ext>
            </a:extLst>
          </p:cNvPr>
          <p:cNvSpPr txBox="1"/>
          <p:nvPr/>
        </p:nvSpPr>
        <p:spPr>
          <a:xfrm>
            <a:off x="355891" y="2842724"/>
            <a:ext cx="53883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3 5 6 17 30 100</a:t>
            </a:r>
          </a:p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tri pet šest sedemnajst trideset sto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1A35FAA-4968-4A98-BDC0-B8C4945BA5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787" y="4176223"/>
            <a:ext cx="11407823" cy="89825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4564B93-DA9B-4339-9596-7EE1857FF3E9}"/>
              </a:ext>
            </a:extLst>
          </p:cNvPr>
          <p:cNvSpPr txBox="1"/>
          <p:nvPr/>
        </p:nvSpPr>
        <p:spPr>
          <a:xfrm>
            <a:off x="330870" y="5178768"/>
            <a:ext cx="53114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5 17 100 6 3 30</a:t>
            </a:r>
          </a:p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pet sedemnajst sto šest tri trideset</a:t>
            </a:r>
          </a:p>
        </p:txBody>
      </p:sp>
    </p:spTree>
    <p:extLst>
      <p:ext uri="{BB962C8B-B14F-4D97-AF65-F5344CB8AC3E}">
        <p14:creationId xmlns:p14="http://schemas.microsoft.com/office/powerpoint/2010/main" val="3125368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 hidden="1">
            <a:extLst>
              <a:ext uri="{FF2B5EF4-FFF2-40B4-BE49-F238E27FC236}">
                <a16:creationId xmlns:a16="http://schemas.microsoft.com/office/drawing/2014/main" id="{0445FC31-CB83-43AC-8F87-224DD2AC7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772" y="-20403"/>
            <a:ext cx="11471565" cy="1739347"/>
          </a:xfrm>
        </p:spPr>
        <p:txBody>
          <a:bodyPr/>
          <a:lstStyle/>
          <a:p>
            <a:r>
              <a:rPr lang="en-US" dirty="0"/>
              <a:t>Slide 1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4649AA7-7C11-42B7-9392-237FC1504AA4}"/>
              </a:ext>
            </a:extLst>
          </p:cNvPr>
          <p:cNvSpPr txBox="1">
            <a:spLocks/>
          </p:cNvSpPr>
          <p:nvPr/>
        </p:nvSpPr>
        <p:spPr>
          <a:xfrm>
            <a:off x="324570" y="423038"/>
            <a:ext cx="11589925" cy="1323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Segoe UI" panose="020B0502040204020203" pitchFamily="34" charset="0"/>
              </a:rPr>
              <a:t>Sort(Array, Array, IComparer): </a:t>
            </a:r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Segoe UI" panose="020B0502040204020203" pitchFamily="34" charset="0"/>
              </a:rPr>
              <a:t>uredi par tabel (ena vsebuje ključe, druga vrednost) na podlagi ključev prve tabele z uporabo dane IComparable implementacije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  <a:cs typeface="Segoe UI" panose="020B0502040204020203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48D8B67-96F0-4134-B8B0-091F03B996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787" y="3521120"/>
            <a:ext cx="11533601" cy="14871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484166-4CC7-4E55-9995-5C2C713A0E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728" y="1828799"/>
            <a:ext cx="9307998" cy="15697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C14AE4A-AB01-4F75-A5B7-052962C87589}"/>
              </a:ext>
            </a:extLst>
          </p:cNvPr>
          <p:cNvSpPr txBox="1"/>
          <p:nvPr/>
        </p:nvSpPr>
        <p:spPr>
          <a:xfrm>
            <a:off x="385551" y="5151019"/>
            <a:ext cx="6093724" cy="13814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100 30 17 6 5 3</a:t>
            </a:r>
          </a:p>
          <a:p>
            <a:pPr>
              <a:lnSpc>
                <a:spcPts val="2000"/>
              </a:lnSpc>
            </a:pPr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sto trideset sedemnajst šest pet tri</a:t>
            </a:r>
          </a:p>
          <a:p>
            <a:pPr>
              <a:lnSpc>
                <a:spcPts val="2000"/>
              </a:lnSpc>
            </a:pPr>
            <a:endParaRPr lang="sl-SI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endParaRPr>
          </a:p>
          <a:p>
            <a:pPr>
              <a:lnSpc>
                <a:spcPts val="2000"/>
              </a:lnSpc>
            </a:pPr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30 3 6 100 17 5</a:t>
            </a:r>
          </a:p>
          <a:p>
            <a:pPr>
              <a:lnSpc>
                <a:spcPts val="2000"/>
              </a:lnSpc>
            </a:pPr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trideset tri šest sto sedemnajst pet</a:t>
            </a:r>
          </a:p>
        </p:txBody>
      </p:sp>
    </p:spTree>
    <p:extLst>
      <p:ext uri="{BB962C8B-B14F-4D97-AF65-F5344CB8AC3E}">
        <p14:creationId xmlns:p14="http://schemas.microsoft.com/office/powerpoint/2010/main" val="4021146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 hidden="1">
            <a:extLst>
              <a:ext uri="{FF2B5EF4-FFF2-40B4-BE49-F238E27FC236}">
                <a16:creationId xmlns:a16="http://schemas.microsoft.com/office/drawing/2014/main" id="{0445FC31-CB83-43AC-8F87-224DD2AC7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772" y="-20403"/>
            <a:ext cx="11471565" cy="1739347"/>
          </a:xfrm>
        </p:spPr>
        <p:txBody>
          <a:bodyPr/>
          <a:lstStyle/>
          <a:p>
            <a:r>
              <a:rPr lang="en-US" dirty="0"/>
              <a:t>Slide 1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54D4BC3-4C62-49AB-82AC-6E279869BCF8}"/>
              </a:ext>
            </a:extLst>
          </p:cNvPr>
          <p:cNvSpPr txBox="1">
            <a:spLocks/>
          </p:cNvSpPr>
          <p:nvPr/>
        </p:nvSpPr>
        <p:spPr>
          <a:xfrm>
            <a:off x="324570" y="423038"/>
            <a:ext cx="11589925" cy="1323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Sort(Array, Array, Int32, Int32)</a:t>
            </a:r>
            <a:r>
              <a:rPr lang="sl-SI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: </a:t>
            </a:r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Segoe UI" panose="020B0502040204020203" pitchFamily="34" charset="0"/>
              </a:rPr>
              <a:t>uredi obseg elementov para tabel (ena vsebuje ključe, druga vrednost) na podlagi ključev prve tabele z uporabo privzete IComparable implementacije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  <a:cs typeface="Segoe UI" panose="020B0502040204020203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E8DA7A-9583-4BF7-ACCD-D5032F3A5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908" y="1815153"/>
            <a:ext cx="11418305" cy="9309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DC61B77-C301-42E4-A8AB-28F24EC3F9D0}"/>
              </a:ext>
            </a:extLst>
          </p:cNvPr>
          <p:cNvSpPr txBox="1"/>
          <p:nvPr/>
        </p:nvSpPr>
        <p:spPr>
          <a:xfrm>
            <a:off x="303663" y="2733933"/>
            <a:ext cx="60937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17 3 6 30 100 5</a:t>
            </a:r>
          </a:p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sedemnajst tri šest trideset sto pet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7082FD8-5DE1-44E2-B369-7CD6B22A4B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853" y="4612944"/>
            <a:ext cx="11376404" cy="94989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3B970C0-5B25-49A7-90B5-C1E4433E1509}"/>
              </a:ext>
            </a:extLst>
          </p:cNvPr>
          <p:cNvSpPr txBox="1"/>
          <p:nvPr/>
        </p:nvSpPr>
        <p:spPr>
          <a:xfrm>
            <a:off x="382138" y="3868719"/>
            <a:ext cx="105906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Sort(Array, Array, Int32, Int32, </a:t>
            </a:r>
            <a:r>
              <a:rPr lang="en-US" sz="4000" b="1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IComparer</a:t>
            </a:r>
            <a:r>
              <a:rPr lang="en-US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)</a:t>
            </a:r>
            <a:r>
              <a:rPr lang="sl-SI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:</a:t>
            </a:r>
            <a:endParaRPr lang="en-US" sz="4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C7431E-EC16-4143-8C0A-8A2EE6BB550D}"/>
              </a:ext>
            </a:extLst>
          </p:cNvPr>
          <p:cNvSpPr txBox="1"/>
          <p:nvPr/>
        </p:nvSpPr>
        <p:spPr>
          <a:xfrm>
            <a:off x="371902" y="5559021"/>
            <a:ext cx="60937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17 100 30 6 3 5</a:t>
            </a:r>
          </a:p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sedemnajst sto trideset šest tri pet</a:t>
            </a:r>
          </a:p>
        </p:txBody>
      </p:sp>
    </p:spTree>
    <p:extLst>
      <p:ext uri="{BB962C8B-B14F-4D97-AF65-F5344CB8AC3E}">
        <p14:creationId xmlns:p14="http://schemas.microsoft.com/office/powerpoint/2010/main" val="685276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 hidden="1">
            <a:extLst>
              <a:ext uri="{FF2B5EF4-FFF2-40B4-BE49-F238E27FC236}">
                <a16:creationId xmlns:a16="http://schemas.microsoft.com/office/drawing/2014/main" id="{0445FC31-CB83-43AC-8F87-224DD2AC7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772" y="-20403"/>
            <a:ext cx="11471565" cy="1739347"/>
          </a:xfrm>
        </p:spPr>
        <p:txBody>
          <a:bodyPr/>
          <a:lstStyle/>
          <a:p>
            <a:r>
              <a:rPr lang="en-US" dirty="0"/>
              <a:t>Slide 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8751E9-FC11-405E-AA23-B5F1D0573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82" y="491320"/>
            <a:ext cx="6334907" cy="38527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EF8989F-CE95-4336-9D68-2C941EFD1D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270" y="4435523"/>
            <a:ext cx="11227983" cy="120967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D936144-B1CF-4DA4-99FC-C358C6E52C5D}"/>
              </a:ext>
            </a:extLst>
          </p:cNvPr>
          <p:cNvSpPr txBox="1"/>
          <p:nvPr/>
        </p:nvSpPr>
        <p:spPr>
          <a:xfrm>
            <a:off x="330959" y="5654555"/>
            <a:ext cx="60937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5 100 3 6 30 17</a:t>
            </a:r>
          </a:p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pet sto tri šest trideset sedemnajst</a:t>
            </a:r>
          </a:p>
        </p:txBody>
      </p:sp>
    </p:spTree>
    <p:extLst>
      <p:ext uri="{BB962C8B-B14F-4D97-AF65-F5344CB8AC3E}">
        <p14:creationId xmlns:p14="http://schemas.microsoft.com/office/powerpoint/2010/main" val="1117934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 hidden="1">
            <a:extLst>
              <a:ext uri="{FF2B5EF4-FFF2-40B4-BE49-F238E27FC236}">
                <a16:creationId xmlns:a16="http://schemas.microsoft.com/office/drawing/2014/main" id="{0445FC31-CB83-43AC-8F87-224DD2AC7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772" y="-20403"/>
            <a:ext cx="11471565" cy="1739347"/>
          </a:xfrm>
        </p:spPr>
        <p:txBody>
          <a:bodyPr/>
          <a:lstStyle/>
          <a:p>
            <a:r>
              <a:rPr lang="en-US" dirty="0"/>
              <a:t>Slide 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AB864C-21C6-4898-88C0-FD67D4A2507F}"/>
              </a:ext>
            </a:extLst>
          </p:cNvPr>
          <p:cNvSpPr/>
          <p:nvPr/>
        </p:nvSpPr>
        <p:spPr>
          <a:xfrm>
            <a:off x="604939" y="327410"/>
            <a:ext cx="43528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sl-SI" sz="5400" b="1" cap="none" spc="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cs typeface="Segoe UI" panose="020B0502040204020203" pitchFamily="34" charset="0"/>
              </a:rPr>
              <a:t>ArrayList.Sort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4F8CEA2-46CB-40E8-812E-57007A64F7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460" y="1487606"/>
            <a:ext cx="4297322" cy="334476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FEF6D5C-549D-437E-9AD2-616D55CEBF41}"/>
              </a:ext>
            </a:extLst>
          </p:cNvPr>
          <p:cNvSpPr txBox="1"/>
          <p:nvPr/>
        </p:nvSpPr>
        <p:spPr>
          <a:xfrm>
            <a:off x="617560" y="4956496"/>
            <a:ext cx="76256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To so NAKLJUČNO izbrane besede . Dodaj SVOJO :)</a:t>
            </a:r>
          </a:p>
          <a:p>
            <a:endParaRPr lang="sl-SI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endParaRPr>
          </a:p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. :) besede Dodaj izbrane NAKLJUČNO so SVOJO To</a:t>
            </a:r>
          </a:p>
        </p:txBody>
      </p:sp>
    </p:spTree>
    <p:extLst>
      <p:ext uri="{BB962C8B-B14F-4D97-AF65-F5344CB8AC3E}">
        <p14:creationId xmlns:p14="http://schemas.microsoft.com/office/powerpoint/2010/main" val="2593442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 hidden="1">
            <a:extLst>
              <a:ext uri="{FF2B5EF4-FFF2-40B4-BE49-F238E27FC236}">
                <a16:creationId xmlns:a16="http://schemas.microsoft.com/office/drawing/2014/main" id="{0445FC31-CB83-43AC-8F87-224DD2AC7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772" y="-20403"/>
            <a:ext cx="11471565" cy="1739347"/>
          </a:xfrm>
        </p:spPr>
        <p:txBody>
          <a:bodyPr/>
          <a:lstStyle/>
          <a:p>
            <a:r>
              <a:rPr lang="en-US" dirty="0"/>
              <a:t>Slide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EF6D5C-549D-437E-9AD2-616D55CEBF41}"/>
              </a:ext>
            </a:extLst>
          </p:cNvPr>
          <p:cNvSpPr txBox="1"/>
          <p:nvPr/>
        </p:nvSpPr>
        <p:spPr>
          <a:xfrm>
            <a:off x="617560" y="4956496"/>
            <a:ext cx="76256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To so NAKLJUČNO izbrane besede . Dodaj SVOJO :)</a:t>
            </a:r>
          </a:p>
          <a:p>
            <a:endParaRPr lang="sl-SI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endParaRPr>
          </a:p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. :) so To Dodaj SVOJO besede izbrane NAKLJUČNO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70D1AA-A869-4CBF-934E-2C5E0688F76C}"/>
              </a:ext>
            </a:extLst>
          </p:cNvPr>
          <p:cNvSpPr txBox="1"/>
          <p:nvPr/>
        </p:nvSpPr>
        <p:spPr>
          <a:xfrm>
            <a:off x="532264" y="402187"/>
            <a:ext cx="40260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Sort(</a:t>
            </a:r>
            <a:r>
              <a:rPr lang="en-US" sz="4000" b="1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IComparer</a:t>
            </a:r>
            <a:r>
              <a:rPr lang="en-US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)</a:t>
            </a:r>
            <a:r>
              <a:rPr lang="sl-SI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: </a:t>
            </a:r>
            <a:endParaRPr lang="en-US" sz="4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14129C-A524-41E8-B49D-CF4DB9415C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359" y="1249662"/>
            <a:ext cx="6872502" cy="28604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5B0484-80AD-42AF-8AF9-43459E5273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12" y="4200170"/>
            <a:ext cx="4963230" cy="617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182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 hidden="1">
            <a:extLst>
              <a:ext uri="{FF2B5EF4-FFF2-40B4-BE49-F238E27FC236}">
                <a16:creationId xmlns:a16="http://schemas.microsoft.com/office/drawing/2014/main" id="{0445FC31-CB83-43AC-8F87-224DD2AC7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772" y="-20403"/>
            <a:ext cx="11471565" cy="1739347"/>
          </a:xfrm>
        </p:spPr>
        <p:txBody>
          <a:bodyPr/>
          <a:lstStyle/>
          <a:p>
            <a:r>
              <a:rPr lang="en-US" dirty="0"/>
              <a:t>Slide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EF6D5C-549D-437E-9AD2-616D55CEBF41}"/>
              </a:ext>
            </a:extLst>
          </p:cNvPr>
          <p:cNvSpPr txBox="1"/>
          <p:nvPr/>
        </p:nvSpPr>
        <p:spPr>
          <a:xfrm>
            <a:off x="631208" y="5161212"/>
            <a:ext cx="76256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To so NAKLJUČNO izbrane besede . Dodaj SVOJO :)</a:t>
            </a:r>
          </a:p>
          <a:p>
            <a:endParaRPr lang="sl-SI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endParaRPr>
          </a:p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&gt;&gt;&gt;  To so besede izbrane NAKLJUČNO . Dodaj SVOJO :)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14129C-A524-41E8-B49D-CF4DB9415C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358" y="1249662"/>
            <a:ext cx="7186399" cy="29910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CCA0E1E-9173-4F18-B121-C3F9D61A0301}"/>
              </a:ext>
            </a:extLst>
          </p:cNvPr>
          <p:cNvSpPr txBox="1"/>
          <p:nvPr/>
        </p:nvSpPr>
        <p:spPr>
          <a:xfrm>
            <a:off x="464024" y="388540"/>
            <a:ext cx="105906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Sort(Int32, Int32, </a:t>
            </a:r>
            <a:r>
              <a:rPr lang="en-US" sz="4000" b="1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IComparer</a:t>
            </a:r>
            <a:r>
              <a:rPr lang="en-US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)</a:t>
            </a:r>
            <a:r>
              <a:rPr lang="sl-SI" sz="4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:</a:t>
            </a:r>
            <a:endParaRPr lang="en-US" sz="4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2A877C-80B4-430D-8631-8C362B3ADD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408" y="4348375"/>
            <a:ext cx="4982622" cy="72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5531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28AC8BD7-946A-4C17-A395-21CB0265D7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9E42AFF-377A-47D3-84EF-20B0692369E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A9B77A0-8658-45E5-8D19-245595005394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346</TotalTime>
  <Words>1342</Words>
  <Application>Microsoft Office PowerPoint</Application>
  <PresentationFormat>Widescreen</PresentationFormat>
  <Paragraphs>192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Calibri</vt:lpstr>
      <vt:lpstr>Century Gothic</vt:lpstr>
      <vt:lpstr>Franklin Gothic Book</vt:lpstr>
      <vt:lpstr>Franklin Gothic Medium</vt:lpstr>
      <vt:lpstr>Wingdings</vt:lpstr>
      <vt:lpstr>Wingdings 3</vt:lpstr>
      <vt:lpstr>Ion</vt:lpstr>
      <vt:lpstr>Slide 1</vt:lpstr>
      <vt:lpstr>Slide 1</vt:lpstr>
      <vt:lpstr>Slide 1</vt:lpstr>
      <vt:lpstr>Slide 1</vt:lpstr>
      <vt:lpstr>Slide 1</vt:lpstr>
      <vt:lpstr>Slide 1</vt:lpstr>
      <vt:lpstr>Slide 1</vt:lpstr>
      <vt:lpstr>Slide 1</vt:lpstr>
      <vt:lpstr>Slide 1</vt:lpstr>
      <vt:lpstr>Slide 1</vt:lpstr>
      <vt:lpstr>Slide 1</vt:lpstr>
      <vt:lpstr>Slide 1</vt:lpstr>
      <vt:lpstr>Slide 1</vt:lpstr>
      <vt:lpstr>Slide 1</vt:lpstr>
      <vt:lpstr>Slide 1</vt:lpstr>
      <vt:lpstr>Slide 1</vt:lpstr>
      <vt:lpstr>Slide 1</vt:lpstr>
      <vt:lpstr>Slide 1</vt:lpstr>
      <vt:lpstr>Slide 1</vt:lpstr>
      <vt:lpstr>Slide 1</vt:lpstr>
      <vt:lpstr>Slide 1</vt:lpstr>
      <vt:lpstr>Slide 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Berdnik, Ana</dc:creator>
  <cp:lastModifiedBy>Berdnik, Ana</cp:lastModifiedBy>
  <cp:revision>3</cp:revision>
  <dcterms:created xsi:type="dcterms:W3CDTF">2022-04-03T17:44:09Z</dcterms:created>
  <dcterms:modified xsi:type="dcterms:W3CDTF">2022-04-04T05:08:58Z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