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3" r:id="rId4"/>
    <p:sldId id="274" r:id="rId5"/>
    <p:sldId id="275" r:id="rId6"/>
    <p:sldId id="276" r:id="rId7"/>
    <p:sldId id="278" r:id="rId8"/>
    <p:sldId id="279" r:id="rId9"/>
    <p:sldId id="280" r:id="rId10"/>
    <p:sldId id="281" r:id="rId11"/>
    <p:sldId id="282" r:id="rId12"/>
    <p:sldId id="283" r:id="rId13"/>
    <p:sldId id="284" r:id="rId14"/>
    <p:sldId id="285" r:id="rId15"/>
  </p:sldIdLst>
  <p:sldSz cx="9144000" cy="6858000" type="screen4x3"/>
  <p:notesSz cx="6858000" cy="9144000"/>
  <p:custDataLst>
    <p:tags r:id="rId16"/>
  </p:custDataLst>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97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p:spPr>
        <p:txBody>
          <a:bodyPr/>
          <a:lstStyle>
            <a:lvl1pPr>
              <a:defRPr sz="1400"/>
            </a:lvl1pPr>
          </a:lstStyle>
          <a:p>
            <a:fld id="{0792F094-411F-4B5F-A55A-6ACABC28BFCB}" type="datetimeFigureOut">
              <a:rPr lang="sl-SI" smtClean="0"/>
              <a:pPr/>
              <a:t>9. 05. 2018</a:t>
            </a:fld>
            <a:endParaRPr lang="en-US"/>
          </a:p>
        </p:txBody>
      </p:sp>
      <p:sp>
        <p:nvSpPr>
          <p:cNvPr id="11" name="Footer Placeholder 16"/>
          <p:cNvSpPr>
            <a:spLocks noGrp="1"/>
          </p:cNvSpPr>
          <p:nvPr>
            <p:ph type="ftr" sz="quarter" idx="11"/>
          </p:nvPr>
        </p:nvSpPr>
        <p:spPr>
          <a:xfrm>
            <a:off x="2898775" y="6354763"/>
            <a:ext cx="3475038" cy="366712"/>
          </a:xfrm>
        </p:spPr>
        <p:txBody>
          <a:bodyPr/>
          <a:lstStyle>
            <a:lvl1pPr>
              <a:defRPr/>
            </a:lvl1pPr>
          </a:lstStyle>
          <a:p>
            <a:endParaRPr lang="en-US"/>
          </a:p>
        </p:txBody>
      </p:sp>
      <p:sp>
        <p:nvSpPr>
          <p:cNvPr id="12" name="Slide Number Placeholder 28"/>
          <p:cNvSpPr>
            <a:spLocks noGrp="1"/>
          </p:cNvSpPr>
          <p:nvPr>
            <p:ph type="sldNum" sz="quarter" idx="12"/>
          </p:nvPr>
        </p:nvSpPr>
        <p:spPr>
          <a:xfrm>
            <a:off x="1216025" y="6354763"/>
            <a:ext cx="1219200" cy="366712"/>
          </a:xfrm>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traight Connector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fld id="{0792F094-411F-4B5F-A55A-6ACABC28BFCB}" type="datetimeFigureOut">
              <a:rPr lang="sl-SI" smtClean="0"/>
              <a:pPr/>
              <a:t>9. 05. 2018</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fld id="{5671ACBC-FF16-4CC4-83A0-8548A9986A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3"/>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fld id="{0792F094-411F-4B5F-A55A-6ACABC28BFCB}" type="datetimeFigureOut">
              <a:rPr lang="sl-SI" smtClean="0"/>
              <a:pPr/>
              <a:t>9. 05. 2018</a:t>
            </a:fld>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p:txBody>
          <a:bodyPr/>
          <a:lstStyle>
            <a:lvl1pPr>
              <a:defRPr/>
            </a:lvl1pPr>
          </a:lstStyle>
          <a:p>
            <a:fld id="{5671ACBC-FF16-4CC4-83A0-8548A9986A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fld id="{0792F094-411F-4B5F-A55A-6ACABC28BFCB}" type="datetimeFigureOut">
              <a:rPr lang="sl-SI" smtClean="0"/>
              <a:pPr/>
              <a:t>9. 05. 2018</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fld id="{5671ACBC-FF16-4CC4-83A0-8548A9986A51}"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bldLvl="5"/>
    </p:bldLst>
  </p:timing>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1" fontAlgn="base" hangingPunct="1">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1" fontAlgn="base" hangingPunct="1">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1" fontAlgn="base" hangingPunct="1">
        <a:spcBef>
          <a:spcPts val="400"/>
        </a:spcBef>
        <a:spcAft>
          <a:spcPct val="0"/>
        </a:spcAft>
        <a:buClr>
          <a:srgbClr val="8BA2B4"/>
        </a:buClr>
        <a:buSzPct val="70000"/>
        <a:buFont typeface="Wingdings" pitchFamily="2" charset="2"/>
        <a:buChar char=""/>
        <a:defRPr sz="2000" kern="1200">
          <a:solidFill>
            <a:schemeClr val="tx1"/>
          </a:solidFill>
          <a:latin typeface="+mn-lt"/>
          <a:ea typeface="+mn-ea"/>
          <a:cs typeface="+mn-cs"/>
        </a:defRPr>
      </a:lvl4pPr>
      <a:lvl5pPr marL="1371600" indent="-228600" algn="l" rtl="0" eaLnBrk="1" fontAlgn="base" hangingPunct="1">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ctrTitle"/>
          </p:nvPr>
        </p:nvSpPr>
        <p:spPr/>
        <p:txBody>
          <a:bodyPr anchor="b"/>
          <a:lstStyle/>
          <a:p>
            <a:r>
              <a:rPr lang="sl-SI" sz="4400" smtClean="0"/>
              <a:t>Objektno programiranje</a:t>
            </a:r>
            <a:endParaRPr lang="en-GB" sz="4400" smtClean="0"/>
          </a:p>
        </p:txBody>
      </p:sp>
      <p:sp>
        <p:nvSpPr>
          <p:cNvPr id="4" name="Subtitle 3"/>
          <p:cNvSpPr>
            <a:spLocks noGrp="1"/>
          </p:cNvSpPr>
          <p:nvPr>
            <p:ph type="subTitle" idx="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itle 2"/>
          <p:cNvSpPr>
            <a:spLocks noGrp="1"/>
          </p:cNvSpPr>
          <p:nvPr>
            <p:ph type="title"/>
          </p:nvPr>
        </p:nvSpPr>
        <p:spPr/>
        <p:txBody>
          <a:bodyPr/>
          <a:lstStyle/>
          <a:p>
            <a:r>
              <a:rPr lang="sl-SI" smtClean="0"/>
              <a:t>Ulomek </a:t>
            </a:r>
          </a:p>
        </p:txBody>
      </p:sp>
      <p:sp>
        <p:nvSpPr>
          <p:cNvPr id="137218" name="Content Placeholder 3"/>
          <p:cNvSpPr>
            <a:spLocks noGrp="1"/>
          </p:cNvSpPr>
          <p:nvPr>
            <p:ph sz="quarter" idx="1"/>
          </p:nvPr>
        </p:nvSpPr>
        <p:spPr>
          <a:xfrm>
            <a:off x="457200" y="1219200"/>
            <a:ext cx="8229600" cy="4937125"/>
          </a:xfrm>
        </p:spPr>
        <p:txBody>
          <a:bodyPr>
            <a:normAutofit/>
          </a:bodyPr>
          <a:lstStyle/>
          <a:p>
            <a:r>
              <a:rPr lang="sl-SI" dirty="0" smtClean="0"/>
              <a:t>Ampak – ulomke smo seštevali narobe, po "Janezkovo"!</a:t>
            </a:r>
          </a:p>
          <a:p>
            <a:pPr lvl="1"/>
            <a:r>
              <a:rPr lang="sl-SI" dirty="0" smtClean="0"/>
              <a:t>Saj veste ... Inšpektor reče ... Saj se ulomki ne seštevajo tako, da se posebej seštejeta števec in imenovalec ... Učitelj Janezek pa ... Saj vem, ampak tako si lažje zapomnijo ...</a:t>
            </a:r>
          </a:p>
          <a:p>
            <a:r>
              <a:rPr lang="sl-SI" dirty="0" smtClean="0"/>
              <a:t>Napisali pa smo že nekaj 10 programov z "</a:t>
            </a:r>
            <a:r>
              <a:rPr lang="sl-SI" dirty="0" err="1" smtClean="0"/>
              <a:t>janezkovim</a:t>
            </a:r>
            <a:r>
              <a:rPr lang="sl-SI" dirty="0" smtClean="0"/>
              <a:t> seštevanjem"</a:t>
            </a:r>
          </a:p>
          <a:p>
            <a:pPr lvl="1"/>
            <a:r>
              <a:rPr lang="sl-SI" dirty="0" smtClean="0"/>
              <a:t>Klasično:  preko kode vseh 10 programov in "iščemo", kje smo pravzaprav seštevali </a:t>
            </a:r>
          </a:p>
          <a:p>
            <a:pPr lvl="1"/>
            <a:r>
              <a:rPr lang="sl-SI" dirty="0" smtClean="0"/>
              <a:t>Objektno:  le spremenimo metodo </a:t>
            </a:r>
            <a:r>
              <a:rPr lang="sl-SI" dirty="0" err="1" smtClean="0">
                <a:latin typeface="Courier New" pitchFamily="49" charset="0"/>
                <a:cs typeface="Courier New" pitchFamily="49" charset="0"/>
              </a:rPr>
              <a:t>pristej</a:t>
            </a:r>
            <a:r>
              <a:rPr lang="sl-SI" dirty="0" smtClean="0"/>
              <a:t> v razredu </a:t>
            </a:r>
            <a:r>
              <a:rPr lang="sl-SI" dirty="0" smtClean="0">
                <a:latin typeface="Courier New" pitchFamily="49" charset="0"/>
                <a:cs typeface="Courier New" pitchFamily="49" charset="0"/>
              </a:rPr>
              <a:t>Ulomek</a:t>
            </a:r>
            <a:r>
              <a:rPr lang="sl-SI" dirty="0" smtClean="0"/>
              <a:t>, nato pa</a:t>
            </a:r>
          </a:p>
          <a:p>
            <a:pPr lvl="2"/>
            <a:r>
              <a:rPr lang="sl-SI" dirty="0" smtClean="0"/>
              <a:t>Nič, to je vse ...</a:t>
            </a:r>
          </a:p>
        </p:txBody>
      </p:sp>
      <p:sp>
        <p:nvSpPr>
          <p:cNvPr id="137219" name="Slide Number Placeholder 1"/>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F0FEDB0-AD57-4A4F-BD23-02A1666F592D}" type="slidenum">
              <a:rPr lang="sl-SI"/>
              <a:pPr/>
              <a:t>10</a:t>
            </a:fld>
            <a:endParaRPr lang="sl-SI"/>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p:cNvSpPr>
          <p:nvPr>
            <p:ph type="title"/>
          </p:nvPr>
        </p:nvSpPr>
        <p:spPr/>
        <p:txBody>
          <a:bodyPr>
            <a:normAutofit/>
          </a:bodyPr>
          <a:lstStyle/>
          <a:p>
            <a:r>
              <a:rPr lang="sl-SI" smtClean="0">
                <a:latin typeface="Arial" charset="0"/>
              </a:rPr>
              <a:t>In pri tem nismo niti omenili, da z ...</a:t>
            </a:r>
          </a:p>
        </p:txBody>
      </p:sp>
      <p:sp>
        <p:nvSpPr>
          <p:cNvPr id="146435" name="Rectangle 3"/>
          <p:cNvSpPr>
            <a:spLocks noGrp="1"/>
          </p:cNvSpPr>
          <p:nvPr>
            <p:ph sz="quarter" idx="1"/>
          </p:nvPr>
        </p:nvSpPr>
        <p:spPr>
          <a:xfrm>
            <a:off x="395288" y="1484313"/>
            <a:ext cx="8229600" cy="4429125"/>
          </a:xfrm>
        </p:spPr>
        <p:txBody>
          <a:bodyPr/>
          <a:lstStyle/>
          <a:p>
            <a:pPr>
              <a:buFont typeface="Arial" charset="0"/>
              <a:buNone/>
            </a:pPr>
            <a:r>
              <a:rPr lang="sl-SI" sz="1300" dirty="0" err="1" smtClean="0">
                <a:latin typeface="Courier New" pitchFamily="49" charset="0"/>
                <a:cs typeface="Courier New" pitchFamily="49" charset="0"/>
              </a:rPr>
              <a:t>class</a:t>
            </a:r>
            <a:r>
              <a:rPr lang="sl-SI" sz="1300" dirty="0" smtClean="0">
                <a:latin typeface="Courier New" pitchFamily="49" charset="0"/>
                <a:cs typeface="Courier New" pitchFamily="49" charset="0"/>
              </a:rPr>
              <a:t> Ulomek :</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def</a:t>
            </a:r>
            <a:r>
              <a:rPr lang="sl-SI" sz="1300" dirty="0" smtClean="0">
                <a:latin typeface="Courier New" pitchFamily="49" charset="0"/>
                <a:cs typeface="Courier New" pitchFamily="49" charset="0"/>
              </a:rPr>
              <a:t> __</a:t>
            </a:r>
            <a:r>
              <a:rPr lang="sl-SI" sz="1300" dirty="0" err="1" smtClean="0">
                <a:latin typeface="Courier New" pitchFamily="49" charset="0"/>
                <a:cs typeface="Courier New" pitchFamily="49" charset="0"/>
              </a:rPr>
              <a:t>init</a:t>
            </a:r>
            <a:r>
              <a:rPr lang="sl-SI" sz="1300" dirty="0" smtClean="0">
                <a:latin typeface="Courier New" pitchFamily="49" charset="0"/>
                <a:cs typeface="Courier New" pitchFamily="49" charset="0"/>
              </a:rPr>
              <a:t>__(</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 st, im) :</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a:t>
            </a:r>
            <a:r>
              <a:rPr lang="sl-SI" sz="1300" dirty="0" err="1" smtClean="0">
                <a:latin typeface="Courier New" pitchFamily="49" charset="0"/>
                <a:cs typeface="Courier New" pitchFamily="49" charset="0"/>
              </a:rPr>
              <a:t>stevec</a:t>
            </a:r>
            <a:r>
              <a:rPr lang="sl-SI" sz="1300" dirty="0" smtClean="0">
                <a:latin typeface="Courier New" pitchFamily="49" charset="0"/>
                <a:cs typeface="Courier New" pitchFamily="49" charset="0"/>
              </a:rPr>
              <a:t> = st</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._imenovalec = im</a:t>
            </a:r>
          </a:p>
          <a:p>
            <a:pPr>
              <a:buFont typeface="Arial" charset="0"/>
              <a:buNone/>
            </a:pPr>
            <a:endParaRPr lang="sl-SI" sz="1300" dirty="0" smtClean="0">
              <a:latin typeface="Courier New" pitchFamily="49" charset="0"/>
              <a:cs typeface="Courier New" pitchFamily="49" charset="0"/>
            </a:endParaRP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def</a:t>
            </a:r>
            <a:r>
              <a:rPr lang="sl-SI" sz="1300" dirty="0" smtClean="0">
                <a:latin typeface="Courier New" pitchFamily="49" charset="0"/>
                <a:cs typeface="Courier New" pitchFamily="49" charset="0"/>
              </a:rPr>
              <a:t> __</a:t>
            </a:r>
            <a:r>
              <a:rPr lang="sl-SI" sz="1300" dirty="0" err="1" smtClean="0">
                <a:latin typeface="Courier New" pitchFamily="49" charset="0"/>
                <a:cs typeface="Courier New" pitchFamily="49" charset="0"/>
              </a:rPr>
              <a:t>add</a:t>
            </a:r>
            <a:r>
              <a:rPr lang="sl-SI" sz="1300" dirty="0" smtClean="0">
                <a:latin typeface="Courier New" pitchFamily="49" charset="0"/>
                <a:cs typeface="Courier New" pitchFamily="49" charset="0"/>
              </a:rPr>
              <a:t>__(</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ulP</a:t>
            </a:r>
            <a:r>
              <a:rPr lang="sl-SI" sz="1300" dirty="0" smtClean="0">
                <a:latin typeface="Courier New" pitchFamily="49" charset="0"/>
                <a:cs typeface="Courier New" pitchFamily="49" charset="0"/>
              </a:rPr>
              <a:t>) :</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novŠtevec</a:t>
            </a:r>
            <a:r>
              <a:rPr lang="sl-SI" sz="1300" dirty="0" smtClean="0">
                <a:latin typeface="Courier New" pitchFamily="49" charset="0"/>
                <a:cs typeface="Courier New" pitchFamily="49" charset="0"/>
              </a:rPr>
              <a:t> = </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a:t>
            </a:r>
            <a:r>
              <a:rPr lang="sl-SI" sz="1300" dirty="0" err="1" smtClean="0">
                <a:latin typeface="Courier New" pitchFamily="49" charset="0"/>
                <a:cs typeface="Courier New" pitchFamily="49" charset="0"/>
              </a:rPr>
              <a:t>stevec</a:t>
            </a:r>
            <a:r>
              <a:rPr lang="sl-SI" sz="1300" dirty="0" smtClean="0">
                <a:latin typeface="Courier New" pitchFamily="49" charset="0"/>
                <a:cs typeface="Courier New" pitchFamily="49" charset="0"/>
              </a:rPr>
              <a:t> + </a:t>
            </a:r>
            <a:r>
              <a:rPr lang="sl-SI" sz="1300" dirty="0" err="1" smtClean="0">
                <a:latin typeface="Courier New" pitchFamily="49" charset="0"/>
                <a:cs typeface="Courier New" pitchFamily="49" charset="0"/>
              </a:rPr>
              <a:t>ulP</a:t>
            </a:r>
            <a:r>
              <a:rPr lang="sl-SI" sz="1300" dirty="0" smtClean="0">
                <a:latin typeface="Courier New" pitchFamily="49" charset="0"/>
                <a:cs typeface="Courier New" pitchFamily="49" charset="0"/>
              </a:rPr>
              <a:t>._</a:t>
            </a:r>
            <a:r>
              <a:rPr lang="sl-SI" sz="1300" dirty="0" err="1" smtClean="0">
                <a:latin typeface="Courier New" pitchFamily="49" charset="0"/>
                <a:cs typeface="Courier New" pitchFamily="49" charset="0"/>
              </a:rPr>
              <a:t>stevec</a:t>
            </a:r>
            <a:endParaRPr lang="sl-SI" sz="1300" dirty="0" smtClean="0">
              <a:latin typeface="Courier New" pitchFamily="49" charset="0"/>
              <a:cs typeface="Courier New" pitchFamily="49" charset="0"/>
            </a:endParaRP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novImenovalec</a:t>
            </a:r>
            <a:r>
              <a:rPr lang="sl-SI" sz="1300" dirty="0" smtClean="0">
                <a:latin typeface="Courier New" pitchFamily="49" charset="0"/>
                <a:cs typeface="Courier New" pitchFamily="49" charset="0"/>
              </a:rPr>
              <a:t> = </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._imenovalec + </a:t>
            </a:r>
            <a:r>
              <a:rPr lang="sl-SI" sz="1300" dirty="0" err="1" smtClean="0">
                <a:latin typeface="Courier New" pitchFamily="49" charset="0"/>
                <a:cs typeface="Courier New" pitchFamily="49" charset="0"/>
              </a:rPr>
              <a:t>ulP</a:t>
            </a:r>
            <a:r>
              <a:rPr lang="sl-SI" sz="1300" dirty="0" smtClean="0">
                <a:latin typeface="Courier New" pitchFamily="49" charset="0"/>
                <a:cs typeface="Courier New" pitchFamily="49" charset="0"/>
              </a:rPr>
              <a:t>._imenovalec</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return</a:t>
            </a:r>
            <a:r>
              <a:rPr lang="sl-SI" sz="1300" dirty="0" smtClean="0">
                <a:latin typeface="Courier New" pitchFamily="49" charset="0"/>
                <a:cs typeface="Courier New" pitchFamily="49" charset="0"/>
              </a:rPr>
              <a:t> Ulomek(</a:t>
            </a:r>
            <a:r>
              <a:rPr lang="sl-SI" sz="1300" dirty="0" err="1" smtClean="0">
                <a:latin typeface="Courier New" pitchFamily="49" charset="0"/>
                <a:cs typeface="Courier New" pitchFamily="49" charset="0"/>
              </a:rPr>
              <a:t>novŠtevec</a:t>
            </a: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novImenovalec</a:t>
            </a:r>
            <a:r>
              <a:rPr lang="sl-SI" sz="1300" dirty="0" smtClean="0">
                <a:latin typeface="Courier New" pitchFamily="49" charset="0"/>
                <a:cs typeface="Courier New" pitchFamily="49" charset="0"/>
              </a:rPr>
              <a:t>)</a:t>
            </a:r>
          </a:p>
          <a:p>
            <a:pPr>
              <a:buFont typeface="Arial" charset="0"/>
              <a:buNone/>
            </a:pPr>
            <a:endParaRPr lang="sl-SI" sz="1300" dirty="0" smtClean="0">
              <a:latin typeface="Courier New" pitchFamily="49" charset="0"/>
              <a:cs typeface="Courier New" pitchFamily="49" charset="0"/>
            </a:endParaRP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def</a:t>
            </a:r>
            <a:r>
              <a:rPr lang="sl-SI" sz="1300" dirty="0" smtClean="0">
                <a:latin typeface="Courier New" pitchFamily="49" charset="0"/>
                <a:cs typeface="Courier New" pitchFamily="49" charset="0"/>
              </a:rPr>
              <a:t> izpis(</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 :</a:t>
            </a:r>
          </a:p>
          <a:p>
            <a:pPr>
              <a:buFont typeface="Arial" charset="0"/>
              <a:buNone/>
            </a:pPr>
            <a:r>
              <a:rPr lang="sl-SI" sz="1300" dirty="0" smtClean="0">
                <a:latin typeface="Courier New" pitchFamily="49" charset="0"/>
                <a:cs typeface="Courier New" pitchFamily="49" charset="0"/>
              </a:rPr>
              <a:t>        </a:t>
            </a:r>
            <a:r>
              <a:rPr lang="sl-SI" sz="1300" dirty="0" err="1" smtClean="0">
                <a:latin typeface="Courier New" pitchFamily="49" charset="0"/>
                <a:cs typeface="Courier New" pitchFamily="49" charset="0"/>
              </a:rPr>
              <a:t>print</a:t>
            </a:r>
            <a:r>
              <a:rPr lang="sl-SI" sz="1300" dirty="0" smtClean="0">
                <a:latin typeface="Courier New" pitchFamily="49" charset="0"/>
                <a:cs typeface="Courier New" pitchFamily="49" charset="0"/>
              </a:rPr>
              <a:t>(str(</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a:t>
            </a:r>
            <a:r>
              <a:rPr lang="sl-SI" sz="1300" dirty="0" err="1" smtClean="0">
                <a:latin typeface="Courier New" pitchFamily="49" charset="0"/>
                <a:cs typeface="Courier New" pitchFamily="49" charset="0"/>
              </a:rPr>
              <a:t>stevec</a:t>
            </a:r>
            <a:r>
              <a:rPr lang="sl-SI" sz="1300" dirty="0" smtClean="0">
                <a:latin typeface="Courier New" pitchFamily="49" charset="0"/>
                <a:cs typeface="Courier New" pitchFamily="49" charset="0"/>
              </a:rPr>
              <a:t>) + " / " + str(</a:t>
            </a:r>
            <a:r>
              <a:rPr lang="sl-SI" sz="1300" dirty="0" err="1" smtClean="0">
                <a:latin typeface="Courier New" pitchFamily="49" charset="0"/>
                <a:cs typeface="Courier New" pitchFamily="49" charset="0"/>
              </a:rPr>
              <a:t>self</a:t>
            </a:r>
            <a:r>
              <a:rPr lang="sl-SI" sz="1300" dirty="0" smtClean="0">
                <a:latin typeface="Courier New" pitchFamily="49" charset="0"/>
                <a:cs typeface="Courier New" pitchFamily="49" charset="0"/>
              </a:rPr>
              <a:t>._imenovalec), </a:t>
            </a:r>
            <a:r>
              <a:rPr lang="sl-SI" sz="1300" dirty="0" err="1" smtClean="0">
                <a:latin typeface="Courier New" pitchFamily="49" charset="0"/>
                <a:cs typeface="Courier New" pitchFamily="49" charset="0"/>
              </a:rPr>
              <a:t>end</a:t>
            </a:r>
            <a:r>
              <a:rPr lang="sl-SI" sz="1300" dirty="0" smtClean="0">
                <a:latin typeface="Courier New" pitchFamily="49" charset="0"/>
                <a:cs typeface="Courier New" pitchFamily="49" charset="0"/>
              </a:rPr>
              <a:t>='')			</a:t>
            </a:r>
          </a:p>
          <a:p>
            <a:endParaRPr lang="sl-SI"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p:cNvSpPr>
          <p:nvPr>
            <p:ph type="title"/>
          </p:nvPr>
        </p:nvSpPr>
        <p:spPr/>
        <p:txBody>
          <a:bodyPr/>
          <a:lstStyle/>
          <a:p>
            <a:r>
              <a:rPr lang="sl-SI" dirty="0">
                <a:latin typeface="Arial" charset="0"/>
              </a:rPr>
              <a:t>l</a:t>
            </a:r>
            <a:r>
              <a:rPr lang="sl-SI" dirty="0" smtClean="0">
                <a:latin typeface="Arial" charset="0"/>
              </a:rPr>
              <a:t>ahko počnemo ...</a:t>
            </a:r>
          </a:p>
        </p:txBody>
      </p:sp>
      <p:sp>
        <p:nvSpPr>
          <p:cNvPr id="147459" name="Rectangle 3"/>
          <p:cNvSpPr>
            <a:spLocks noGrp="1"/>
          </p:cNvSpPr>
          <p:nvPr>
            <p:ph sz="quarter" idx="1"/>
          </p:nvPr>
        </p:nvSpPr>
        <p:spPr>
          <a:xfrm>
            <a:off x="457200" y="1219200"/>
            <a:ext cx="8229600" cy="4910138"/>
          </a:xfrm>
        </p:spPr>
        <p:txBody>
          <a:bodyPr/>
          <a:lstStyle/>
          <a:p>
            <a:pPr>
              <a:lnSpc>
                <a:spcPct val="80000"/>
              </a:lnSpc>
              <a:buFont typeface="Wingdings 3" pitchFamily="18" charset="2"/>
              <a:buNone/>
            </a:pPr>
            <a:endParaRPr lang="sl-SI" sz="1700" smtClean="0">
              <a:latin typeface="Courier New" pitchFamily="49" charset="0"/>
            </a:endParaRPr>
          </a:p>
          <a:p>
            <a:pPr>
              <a:lnSpc>
                <a:spcPct val="80000"/>
              </a:lnSpc>
              <a:buFont typeface="Wingdings 3" pitchFamily="18" charset="2"/>
              <a:buNone/>
            </a:pPr>
            <a:r>
              <a:rPr lang="sl-SI" sz="1700" smtClean="0">
                <a:latin typeface="Courier New" pitchFamily="49" charset="0"/>
              </a:rPr>
              <a:t># vnos podatkov</a:t>
            </a:r>
          </a:p>
          <a:p>
            <a:pPr>
              <a:lnSpc>
                <a:spcPct val="80000"/>
              </a:lnSpc>
              <a:buFont typeface="Wingdings 3" pitchFamily="18" charset="2"/>
              <a:buNone/>
            </a:pPr>
            <a:r>
              <a:rPr lang="sl-SI" sz="1700" smtClean="0">
                <a:latin typeface="Courier New" pitchFamily="49" charset="0"/>
              </a:rPr>
              <a:t>beri = input("Števec ulomka: ")</a:t>
            </a:r>
          </a:p>
          <a:p>
            <a:pPr>
              <a:lnSpc>
                <a:spcPct val="80000"/>
              </a:lnSpc>
              <a:buFont typeface="Wingdings 3" pitchFamily="18" charset="2"/>
              <a:buNone/>
            </a:pPr>
            <a:r>
              <a:rPr lang="sl-SI" sz="1700" smtClean="0">
                <a:latin typeface="Courier New" pitchFamily="49" charset="0"/>
              </a:rPr>
              <a:t>stevec = int(beri)</a:t>
            </a:r>
          </a:p>
          <a:p>
            <a:pPr>
              <a:lnSpc>
                <a:spcPct val="80000"/>
              </a:lnSpc>
              <a:buFont typeface="Wingdings 3" pitchFamily="18" charset="2"/>
              <a:buNone/>
            </a:pPr>
            <a:r>
              <a:rPr lang="sl-SI" sz="1700" smtClean="0">
                <a:latin typeface="Courier New" pitchFamily="49" charset="0"/>
              </a:rPr>
              <a:t>beri = input("Imenovalec ulomka: ") </a:t>
            </a:r>
          </a:p>
          <a:p>
            <a:pPr>
              <a:lnSpc>
                <a:spcPct val="80000"/>
              </a:lnSpc>
              <a:buFont typeface="Wingdings 3" pitchFamily="18" charset="2"/>
              <a:buNone/>
            </a:pPr>
            <a:r>
              <a:rPr lang="sl-SI" sz="1700" smtClean="0">
                <a:latin typeface="Courier New" pitchFamily="49" charset="0"/>
              </a:rPr>
              <a:t>imenovalec = int(beri)</a:t>
            </a:r>
          </a:p>
          <a:p>
            <a:pPr>
              <a:lnSpc>
                <a:spcPct val="80000"/>
              </a:lnSpc>
              <a:buFont typeface="Wingdings 3" pitchFamily="18" charset="2"/>
              <a:buNone/>
            </a:pPr>
            <a:r>
              <a:rPr lang="sl-SI" sz="1700" smtClean="0">
                <a:latin typeface="Courier New" pitchFamily="49" charset="0"/>
              </a:rPr>
              <a:t>mojUl = Ulomek(stevec, imenovalec)</a:t>
            </a:r>
          </a:p>
          <a:p>
            <a:pPr>
              <a:lnSpc>
                <a:spcPct val="80000"/>
              </a:lnSpc>
              <a:buFont typeface="Wingdings 3" pitchFamily="18" charset="2"/>
              <a:buNone/>
            </a:pPr>
            <a:r>
              <a:rPr lang="sl-SI" sz="1700" smtClean="0">
                <a:latin typeface="Courier New" pitchFamily="49" charset="0"/>
              </a:rPr>
              <a:t># izpis</a:t>
            </a:r>
          </a:p>
          <a:p>
            <a:pPr>
              <a:lnSpc>
                <a:spcPct val="80000"/>
              </a:lnSpc>
              <a:buFont typeface="Wingdings 3" pitchFamily="18" charset="2"/>
              <a:buNone/>
            </a:pPr>
            <a:r>
              <a:rPr lang="sl-SI" sz="1700" smtClean="0">
                <a:latin typeface="Courier New" pitchFamily="49" charset="0"/>
              </a:rPr>
              <a:t>print("Ulomek je: ", end='')</a:t>
            </a:r>
          </a:p>
          <a:p>
            <a:pPr>
              <a:lnSpc>
                <a:spcPct val="80000"/>
              </a:lnSpc>
              <a:buFont typeface="Wingdings 3" pitchFamily="18" charset="2"/>
              <a:buNone/>
            </a:pPr>
            <a:r>
              <a:rPr lang="sl-SI" sz="1700" smtClean="0">
                <a:latin typeface="Courier New" pitchFamily="49" charset="0"/>
              </a:rPr>
              <a:t>mojUl.izpis()</a:t>
            </a:r>
          </a:p>
          <a:p>
            <a:pPr>
              <a:lnSpc>
                <a:spcPct val="80000"/>
              </a:lnSpc>
              <a:buFont typeface="Wingdings 3" pitchFamily="18" charset="2"/>
              <a:buNone/>
            </a:pPr>
            <a:r>
              <a:rPr lang="sl-SI" sz="1700" smtClean="0">
                <a:latin typeface="Courier New" pitchFamily="49" charset="0"/>
              </a:rPr>
              <a:t>print()</a:t>
            </a:r>
          </a:p>
          <a:p>
            <a:pPr>
              <a:lnSpc>
                <a:spcPct val="80000"/>
              </a:lnSpc>
              <a:buFont typeface="Wingdings 3" pitchFamily="18" charset="2"/>
              <a:buNone/>
            </a:pPr>
            <a:r>
              <a:rPr lang="sl-SI" sz="1700" smtClean="0">
                <a:latin typeface="Courier New" pitchFamily="49" charset="0"/>
              </a:rPr>
              <a:t># "delo"</a:t>
            </a:r>
          </a:p>
          <a:p>
            <a:pPr>
              <a:lnSpc>
                <a:spcPct val="80000"/>
              </a:lnSpc>
              <a:buFont typeface="Wingdings 3" pitchFamily="18" charset="2"/>
              <a:buNone/>
            </a:pPr>
            <a:r>
              <a:rPr lang="sl-SI" sz="1700" smtClean="0">
                <a:latin typeface="Courier New" pitchFamily="49" charset="0"/>
              </a:rPr>
              <a:t>polovica = Ulomek(1, 2)</a:t>
            </a:r>
          </a:p>
          <a:p>
            <a:pPr>
              <a:lnSpc>
                <a:spcPct val="80000"/>
              </a:lnSpc>
              <a:buFont typeface="Wingdings 3" pitchFamily="18" charset="2"/>
              <a:buNone/>
            </a:pPr>
            <a:r>
              <a:rPr lang="sl-SI" sz="1700" smtClean="0">
                <a:latin typeface="Courier New" pitchFamily="49" charset="0"/>
              </a:rPr>
              <a:t>mojUl = mojUl + polovica</a:t>
            </a:r>
          </a:p>
          <a:p>
            <a:pPr>
              <a:lnSpc>
                <a:spcPct val="80000"/>
              </a:lnSpc>
              <a:buFont typeface="Wingdings 3" pitchFamily="18" charset="2"/>
              <a:buNone/>
            </a:pPr>
            <a:r>
              <a:rPr lang="sl-SI" sz="1700" smtClean="0">
                <a:latin typeface="Courier New" pitchFamily="49" charset="0"/>
              </a:rPr>
              <a:t># izpis</a:t>
            </a:r>
          </a:p>
          <a:p>
            <a:pPr>
              <a:lnSpc>
                <a:spcPct val="80000"/>
              </a:lnSpc>
              <a:buFont typeface="Wingdings 3" pitchFamily="18" charset="2"/>
              <a:buNone/>
            </a:pPr>
            <a:r>
              <a:rPr lang="sl-SI" sz="1700" smtClean="0">
                <a:latin typeface="Courier New" pitchFamily="49" charset="0"/>
              </a:rPr>
              <a:t>print("Spremenjeni ulomek je: ", end='')</a:t>
            </a:r>
          </a:p>
          <a:p>
            <a:pPr>
              <a:lnSpc>
                <a:spcPct val="80000"/>
              </a:lnSpc>
              <a:buFont typeface="Wingdings 3" pitchFamily="18" charset="2"/>
              <a:buNone/>
            </a:pPr>
            <a:r>
              <a:rPr lang="sl-SI" sz="1700" smtClean="0">
                <a:latin typeface="Courier New" pitchFamily="49" charset="0"/>
              </a:rPr>
              <a:t>mojUl.izpis()</a:t>
            </a:r>
          </a:p>
          <a:p>
            <a:pPr>
              <a:lnSpc>
                <a:spcPct val="80000"/>
              </a:lnSpc>
              <a:buFont typeface="Wingdings 3" pitchFamily="18" charset="2"/>
              <a:buNone/>
            </a:pPr>
            <a:r>
              <a:rPr lang="sl-SI" sz="1700" smtClean="0">
                <a:latin typeface="Courier New" pitchFamily="49" charset="0"/>
              </a:rPr>
              <a:t>print()</a:t>
            </a:r>
          </a:p>
        </p:txBody>
      </p:sp>
      <p:sp>
        <p:nvSpPr>
          <p:cNvPr id="5" name="Rounded Rectangle 4"/>
          <p:cNvSpPr>
            <a:spLocks noChangeArrowheads="1"/>
          </p:cNvSpPr>
          <p:nvPr/>
        </p:nvSpPr>
        <p:spPr bwMode="auto">
          <a:xfrm>
            <a:off x="468313" y="4797425"/>
            <a:ext cx="3311525" cy="357188"/>
          </a:xfrm>
          <a:prstGeom prst="roundRect">
            <a:avLst>
              <a:gd name="adj" fmla="val 16667"/>
            </a:avLst>
          </a:prstGeom>
          <a:noFill/>
          <a:ln w="28575" algn="ctr">
            <a:solidFill>
              <a:srgbClr val="99CC00"/>
            </a:solidFill>
            <a:miter lim="800000"/>
            <a:headEnd/>
            <a:tailEnd/>
          </a:ln>
          <a:effectLst>
            <a:outerShdw dist="38100" dir="8100000" algn="tr" rotWithShape="0">
              <a:srgbClr val="000000">
                <a:alpha val="39999"/>
              </a:srgbClr>
            </a:outerShdw>
          </a:effectLst>
        </p:spPr>
        <p:txBody>
          <a:bodyPr wrap="none"/>
          <a:lstStyle/>
          <a:p>
            <a:pPr>
              <a:defRPr/>
            </a:pPr>
            <a:endParaRPr lang="sl-SI"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noChangeArrowheads="1"/>
          </p:cNvSpPr>
          <p:nvPr>
            <p:ph type="title"/>
          </p:nvPr>
        </p:nvSpPr>
        <p:spPr/>
        <p:txBody>
          <a:bodyPr/>
          <a:lstStyle/>
          <a:p>
            <a:r>
              <a:rPr lang="sl-SI" smtClean="0"/>
              <a:t>Objektno programiranje</a:t>
            </a:r>
          </a:p>
        </p:txBody>
      </p:sp>
      <p:sp>
        <p:nvSpPr>
          <p:cNvPr id="138242" name="Rectangle 3"/>
          <p:cNvSpPr>
            <a:spLocks noGrp="1" noChangeArrowheads="1"/>
          </p:cNvSpPr>
          <p:nvPr>
            <p:ph sz="quarter" idx="1"/>
          </p:nvPr>
        </p:nvSpPr>
        <p:spPr>
          <a:xfrm>
            <a:off x="457200" y="1219200"/>
            <a:ext cx="8229600" cy="4937125"/>
          </a:xfrm>
        </p:spPr>
        <p:txBody>
          <a:bodyPr>
            <a:normAutofit/>
          </a:bodyPr>
          <a:lstStyle/>
          <a:p>
            <a:r>
              <a:rPr lang="sl-SI" smtClean="0"/>
              <a:t>Problem</a:t>
            </a:r>
          </a:p>
          <a:p>
            <a:pPr lvl="1"/>
            <a:r>
              <a:rPr lang="sl-SI" smtClean="0"/>
              <a:t>Z analizo ugotovimo, kakšne objekte potrebujemo za reševanje</a:t>
            </a:r>
          </a:p>
          <a:p>
            <a:pPr lvl="1"/>
            <a:r>
              <a:rPr lang="sl-SI" smtClean="0"/>
              <a:t>Pregledamo, ali že imamo na voljo ustrezne razrede</a:t>
            </a:r>
          </a:p>
          <a:p>
            <a:pPr lvl="2"/>
            <a:r>
              <a:rPr lang="sl-SI" smtClean="0"/>
              <a:t>Standardna knjižnica</a:t>
            </a:r>
          </a:p>
          <a:p>
            <a:pPr lvl="2"/>
            <a:r>
              <a:rPr lang="sl-SI" smtClean="0"/>
              <a:t>Druge knjižnice</a:t>
            </a:r>
          </a:p>
          <a:p>
            <a:pPr lvl="2"/>
            <a:r>
              <a:rPr lang="sl-SI" smtClean="0"/>
              <a:t>Naši stari razredi</a:t>
            </a:r>
          </a:p>
          <a:p>
            <a:pPr lvl="1"/>
            <a:r>
              <a:rPr lang="sl-SI" smtClean="0"/>
              <a:t>Sestavimo ustrezne manjkajoče razrede</a:t>
            </a:r>
          </a:p>
          <a:p>
            <a:pPr lvl="1"/>
            <a:r>
              <a:rPr lang="sl-SI" smtClean="0"/>
              <a:t>Sestavimo “glavni” program, kjer s pomočjo objektov rešimo problem</a:t>
            </a:r>
          </a:p>
        </p:txBody>
      </p:sp>
      <p:sp>
        <p:nvSpPr>
          <p:cNvPr id="138243"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Že spet bi imeli 13 prosojnic ;-)</a:t>
            </a:r>
            <a:endParaRPr lang="en-US" dirty="0"/>
          </a:p>
        </p:txBody>
      </p:sp>
      <p:pic>
        <p:nvPicPr>
          <p:cNvPr id="1026" name="Picture 2" descr="Rezultat iskanja slik za jokes on object oriented programmin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152525" y="2416175"/>
            <a:ext cx="6838950"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511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ChangeArrowheads="1"/>
          </p:cNvSpPr>
          <p:nvPr>
            <p:ph type="title"/>
          </p:nvPr>
        </p:nvSpPr>
        <p:spPr/>
        <p:txBody>
          <a:bodyPr/>
          <a:lstStyle/>
          <a:p>
            <a:r>
              <a:rPr lang="sl-SI" smtClean="0"/>
              <a:t>Objekti</a:t>
            </a:r>
          </a:p>
        </p:txBody>
      </p:sp>
      <p:sp>
        <p:nvSpPr>
          <p:cNvPr id="113666" name="Rectangle 3"/>
          <p:cNvSpPr>
            <a:spLocks noGrp="1" noChangeArrowheads="1"/>
          </p:cNvSpPr>
          <p:nvPr>
            <p:ph sz="quarter" idx="1"/>
          </p:nvPr>
        </p:nvSpPr>
        <p:spPr>
          <a:xfrm>
            <a:off x="457200" y="1219200"/>
            <a:ext cx="8229600" cy="4937125"/>
          </a:xfrm>
        </p:spPr>
        <p:txBody>
          <a:bodyPr>
            <a:normAutofit fontScale="92500" lnSpcReduction="10000"/>
          </a:bodyPr>
          <a:lstStyle/>
          <a:p>
            <a:r>
              <a:rPr lang="sl-SI" dirty="0" smtClean="0"/>
              <a:t>Objekt je skupek podatkov, s katerim želimo upravljati kot s celoto. </a:t>
            </a:r>
          </a:p>
          <a:p>
            <a:r>
              <a:rPr lang="sl-SI" dirty="0" smtClean="0"/>
              <a:t>Ima</a:t>
            </a:r>
          </a:p>
          <a:p>
            <a:pPr lvl="1"/>
            <a:r>
              <a:rPr lang="sl-SI" dirty="0" smtClean="0"/>
              <a:t>Podatke </a:t>
            </a:r>
          </a:p>
          <a:p>
            <a:pPr lvl="2"/>
            <a:r>
              <a:rPr lang="sl-SI" dirty="0" smtClean="0"/>
              <a:t>Kakšno je stanje (</a:t>
            </a:r>
            <a:r>
              <a:rPr lang="sl-SI" dirty="0" err="1" smtClean="0"/>
              <a:t>state</a:t>
            </a:r>
            <a:r>
              <a:rPr lang="sl-SI" dirty="0" smtClean="0"/>
              <a:t>) objekta</a:t>
            </a:r>
          </a:p>
          <a:p>
            <a:pPr lvl="2"/>
            <a:r>
              <a:rPr lang="sl-SI" dirty="0" smtClean="0"/>
              <a:t>kaj o objektu vemo/hranimo</a:t>
            </a:r>
          </a:p>
          <a:p>
            <a:pPr lvl="3"/>
            <a:r>
              <a:rPr lang="sl-SI" dirty="0" smtClean="0"/>
              <a:t>stalni podatki / spremenljivi podatki</a:t>
            </a:r>
          </a:p>
          <a:p>
            <a:pPr lvl="1"/>
            <a:r>
              <a:rPr lang="sl-SI" dirty="0" smtClean="0"/>
              <a:t>Metode</a:t>
            </a:r>
          </a:p>
          <a:p>
            <a:pPr lvl="2"/>
            <a:r>
              <a:rPr lang="sl-SI" dirty="0" smtClean="0"/>
              <a:t>Kakšno je obnašanje (</a:t>
            </a:r>
            <a:r>
              <a:rPr lang="sl-SI" dirty="0" err="1" smtClean="0"/>
              <a:t>behaviour</a:t>
            </a:r>
            <a:r>
              <a:rPr lang="sl-SI" dirty="0" smtClean="0"/>
              <a:t>) objekta</a:t>
            </a:r>
          </a:p>
          <a:p>
            <a:pPr lvl="2"/>
            <a:r>
              <a:rPr lang="sl-SI" dirty="0" smtClean="0"/>
              <a:t>Kaj objekt "zna"</a:t>
            </a:r>
          </a:p>
          <a:p>
            <a:pPr lvl="2"/>
            <a:r>
              <a:rPr lang="sl-SI" dirty="0" smtClean="0"/>
              <a:t>Kakšne metode lahko izvajamo nad njem</a:t>
            </a:r>
          </a:p>
          <a:p>
            <a:r>
              <a:rPr lang="sl-SI" dirty="0" smtClean="0"/>
              <a:t>Vsak objekt pripada nekemu </a:t>
            </a:r>
            <a:r>
              <a:rPr lang="sl-SI" i="1" dirty="0" smtClean="0"/>
              <a:t>razredu</a:t>
            </a:r>
            <a:r>
              <a:rPr lang="sl-SI" dirty="0" smtClean="0"/>
              <a:t>. Če pripada objekt x razredu R, potem pravimo tudi, da je x </a:t>
            </a:r>
            <a:r>
              <a:rPr lang="sl-SI" i="1" dirty="0" smtClean="0"/>
              <a:t>objekt tipa </a:t>
            </a:r>
            <a:r>
              <a:rPr lang="sl-SI" dirty="0" smtClean="0"/>
              <a:t>R. </a:t>
            </a:r>
          </a:p>
        </p:txBody>
      </p:sp>
      <p:sp>
        <p:nvSpPr>
          <p:cNvPr id="113667"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p:txBody>
          <a:bodyPr/>
          <a:lstStyle/>
          <a:p>
            <a:r>
              <a:rPr lang="sl-SI" sz="4000" smtClean="0"/>
              <a:t>Ustvarjanje objektov</a:t>
            </a:r>
          </a:p>
        </p:txBody>
      </p:sp>
      <p:sp>
        <p:nvSpPr>
          <p:cNvPr id="48131" name="Rectangle 3"/>
          <p:cNvSpPr>
            <a:spLocks noGrp="1" noChangeArrowheads="1"/>
          </p:cNvSpPr>
          <p:nvPr>
            <p:ph sz="quarter" idx="1"/>
          </p:nvPr>
        </p:nvSpPr>
        <p:spPr>
          <a:xfrm>
            <a:off x="457200" y="1219200"/>
            <a:ext cx="8229600" cy="4937125"/>
          </a:xfrm>
        </p:spPr>
        <p:txBody>
          <a:bodyPr/>
          <a:lstStyle/>
          <a:p>
            <a:pPr lvl="1"/>
            <a:r>
              <a:rPr lang="sl-SI" sz="1900" dirty="0" smtClean="0">
                <a:latin typeface="Courier New" pitchFamily="49" charset="0"/>
              </a:rPr>
              <a:t>ime = Ulomek(3, 4)</a:t>
            </a:r>
          </a:p>
          <a:p>
            <a:pPr lvl="1"/>
            <a:r>
              <a:rPr lang="sl-SI" sz="1900" dirty="0" smtClean="0"/>
              <a:t>Rečemo:</a:t>
            </a:r>
          </a:p>
          <a:p>
            <a:pPr lvl="2"/>
            <a:r>
              <a:rPr lang="sl-SI" dirty="0" smtClean="0"/>
              <a:t>V objektu </a:t>
            </a:r>
            <a:r>
              <a:rPr lang="sl-SI" dirty="0" smtClean="0">
                <a:latin typeface="Courier New" pitchFamily="49" charset="0"/>
              </a:rPr>
              <a:t>ime</a:t>
            </a:r>
            <a:r>
              <a:rPr lang="sl-SI" dirty="0" smtClean="0"/>
              <a:t> je shranjen ulomek ¾</a:t>
            </a:r>
            <a:endParaRPr lang="sl-SI" dirty="0" smtClean="0">
              <a:latin typeface="Courier New" pitchFamily="49" charset="0"/>
            </a:endParaRPr>
          </a:p>
          <a:p>
            <a:pPr lvl="1"/>
            <a:r>
              <a:rPr lang="sl-SI" sz="1900" dirty="0" smtClean="0"/>
              <a:t>Točneje </a:t>
            </a:r>
          </a:p>
          <a:p>
            <a:pPr lvl="2"/>
            <a:r>
              <a:rPr lang="sl-SI" dirty="0" smtClean="0"/>
              <a:t>V spremenljivki </a:t>
            </a:r>
            <a:r>
              <a:rPr lang="sl-SI" dirty="0" smtClean="0">
                <a:latin typeface="Courier New" pitchFamily="49" charset="0"/>
              </a:rPr>
              <a:t>ime</a:t>
            </a:r>
            <a:r>
              <a:rPr lang="sl-SI" dirty="0" smtClean="0"/>
              <a:t> je naslov nekega objekta tipa </a:t>
            </a:r>
            <a:r>
              <a:rPr lang="sl-SI" dirty="0" smtClean="0">
                <a:latin typeface="Courier New" pitchFamily="49" charset="0"/>
              </a:rPr>
              <a:t>Ulomek</a:t>
            </a:r>
            <a:r>
              <a:rPr lang="sl-SI" dirty="0" smtClean="0"/>
              <a:t>, ki predstavlja ulomek ¾.</a:t>
            </a:r>
          </a:p>
          <a:p>
            <a:pPr lvl="2"/>
            <a:r>
              <a:rPr lang="sl-SI" dirty="0" smtClean="0"/>
              <a:t>Spremenljivka </a:t>
            </a:r>
            <a:r>
              <a:rPr lang="sl-SI" dirty="0" smtClean="0">
                <a:latin typeface="Courier New" pitchFamily="49" charset="0"/>
              </a:rPr>
              <a:t>ime</a:t>
            </a:r>
            <a:r>
              <a:rPr lang="sl-SI" dirty="0" smtClean="0"/>
              <a:t> kaže na objekt tipa </a:t>
            </a:r>
            <a:r>
              <a:rPr lang="sl-SI" dirty="0" smtClean="0">
                <a:latin typeface="Courier New" pitchFamily="49" charset="0"/>
              </a:rPr>
              <a:t>Ulomek</a:t>
            </a:r>
            <a:r>
              <a:rPr lang="sl-SI" dirty="0" smtClean="0"/>
              <a:t>, ki …</a:t>
            </a:r>
          </a:p>
        </p:txBody>
      </p:sp>
      <p:sp>
        <p:nvSpPr>
          <p:cNvPr id="129027"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1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1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81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81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81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81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bldLvl="4"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Title 1"/>
          <p:cNvSpPr>
            <a:spLocks noGrp="1"/>
          </p:cNvSpPr>
          <p:nvPr>
            <p:ph type="title"/>
          </p:nvPr>
        </p:nvSpPr>
        <p:spPr/>
        <p:txBody>
          <a:bodyPr/>
          <a:lstStyle/>
          <a:p>
            <a:r>
              <a:rPr lang="sl-SI" smtClean="0"/>
              <a:t>Še en zgled</a:t>
            </a:r>
          </a:p>
        </p:txBody>
      </p:sp>
      <p:sp>
        <p:nvSpPr>
          <p:cNvPr id="130050" name="Content Placeholder 2"/>
          <p:cNvSpPr>
            <a:spLocks noGrp="1"/>
          </p:cNvSpPr>
          <p:nvPr>
            <p:ph sz="quarter" idx="1"/>
          </p:nvPr>
        </p:nvSpPr>
        <p:spPr>
          <a:xfrm>
            <a:off x="457200" y="1219200"/>
            <a:ext cx="8229600" cy="4937125"/>
          </a:xfrm>
        </p:spPr>
        <p:txBody>
          <a:bodyPr>
            <a:normAutofit/>
          </a:bodyPr>
          <a:lstStyle/>
          <a:p>
            <a:r>
              <a:rPr lang="sl-SI" dirty="0" smtClean="0"/>
              <a:t>Poglejmo si še en zgled. Denimo, da bi radi napisali program, ki bo prebral </a:t>
            </a:r>
            <a:r>
              <a:rPr lang="sl-SI" dirty="0" err="1" smtClean="0"/>
              <a:t>nek</a:t>
            </a:r>
            <a:r>
              <a:rPr lang="sl-SI" dirty="0" smtClean="0"/>
              <a:t> ulomek in mu prištel 1/2. </a:t>
            </a:r>
          </a:p>
          <a:p>
            <a:r>
              <a:rPr lang="sl-SI" dirty="0" smtClean="0"/>
              <a:t>Torej, če imamo ulomek </a:t>
            </a:r>
            <a:r>
              <a:rPr lang="sl-SI" dirty="0" smtClean="0"/>
              <a:t>2/3, </a:t>
            </a:r>
            <a:r>
              <a:rPr lang="sl-SI" dirty="0" smtClean="0"/>
              <a:t>bi ga radi povečali za 1/2.</a:t>
            </a:r>
          </a:p>
          <a:p>
            <a:r>
              <a:rPr lang="sl-SI" dirty="0" smtClean="0"/>
              <a:t>Matematično</a:t>
            </a:r>
          </a:p>
          <a:p>
            <a:pPr marL="742950" lvl="1" indent="-285750"/>
            <a:r>
              <a:rPr lang="sl-SI" sz="2200" dirty="0" smtClean="0"/>
              <a:t>ul = 2/3</a:t>
            </a:r>
          </a:p>
          <a:p>
            <a:pPr marL="742950" lvl="1" indent="-285750"/>
            <a:r>
              <a:rPr lang="sl-SI" sz="2200" dirty="0" smtClean="0"/>
              <a:t>ul = ul + 1/2</a:t>
            </a:r>
          </a:p>
          <a:p>
            <a:pPr marL="742950" lvl="1" indent="-285750"/>
            <a:endParaRPr lang="sl-SI" sz="2200" dirty="0" smtClean="0"/>
          </a:p>
          <a:p>
            <a:r>
              <a:rPr lang="sl-SI" dirty="0" smtClean="0"/>
              <a:t>"klasično" se bomo tega lotili takole</a:t>
            </a:r>
          </a:p>
          <a:p>
            <a:endParaRPr lang="sl-SI" dirty="0" smtClean="0"/>
          </a:p>
        </p:txBody>
      </p:sp>
      <p:sp>
        <p:nvSpPr>
          <p:cNvPr id="130051"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itle 1"/>
          <p:cNvSpPr>
            <a:spLocks noGrp="1"/>
          </p:cNvSpPr>
          <p:nvPr>
            <p:ph type="title"/>
          </p:nvPr>
        </p:nvSpPr>
        <p:spPr/>
        <p:txBody>
          <a:bodyPr/>
          <a:lstStyle/>
          <a:p>
            <a:r>
              <a:rPr lang="sl-SI" smtClean="0"/>
              <a:t>Povečaj ulomek "klasično"</a:t>
            </a:r>
          </a:p>
        </p:txBody>
      </p:sp>
      <p:sp>
        <p:nvSpPr>
          <p:cNvPr id="131074" name="Content Placeholder 2"/>
          <p:cNvSpPr>
            <a:spLocks noGrp="1"/>
          </p:cNvSpPr>
          <p:nvPr>
            <p:ph sz="quarter" idx="1"/>
          </p:nvPr>
        </p:nvSpPr>
        <p:spPr>
          <a:xfrm>
            <a:off x="457200" y="1219200"/>
            <a:ext cx="8229600" cy="4937125"/>
          </a:xfrm>
        </p:spPr>
        <p:txBody>
          <a:bodyPr/>
          <a:lstStyle/>
          <a:p>
            <a:pPr>
              <a:buFont typeface="Arial" charset="0"/>
              <a:buNone/>
            </a:pPr>
            <a:r>
              <a:rPr lang="sl-SI" sz="1600" smtClean="0">
                <a:latin typeface="Courier New" pitchFamily="49" charset="0"/>
                <a:cs typeface="Courier New" pitchFamily="49" charset="0"/>
              </a:rPr>
              <a:t># vnos podatkov</a:t>
            </a:r>
          </a:p>
          <a:p>
            <a:pPr>
              <a:buFont typeface="Arial" charset="0"/>
              <a:buNone/>
            </a:pPr>
            <a:r>
              <a:rPr lang="sl-SI" sz="1600" smtClean="0">
                <a:latin typeface="Courier New" pitchFamily="49" charset="0"/>
                <a:cs typeface="Courier New" pitchFamily="49" charset="0"/>
              </a:rPr>
              <a:t>beri = input("Števec ulomka: ")</a:t>
            </a:r>
          </a:p>
          <a:p>
            <a:pPr>
              <a:buFont typeface="Arial" charset="0"/>
              <a:buNone/>
            </a:pPr>
            <a:r>
              <a:rPr lang="sl-SI" sz="1600" smtClean="0">
                <a:latin typeface="Courier New" pitchFamily="49" charset="0"/>
                <a:cs typeface="Courier New" pitchFamily="49" charset="0"/>
              </a:rPr>
              <a:t>stevec = int(beri)</a:t>
            </a:r>
          </a:p>
          <a:p>
            <a:pPr>
              <a:buFont typeface="Arial" charset="0"/>
              <a:buNone/>
            </a:pPr>
            <a:r>
              <a:rPr lang="sl-SI" sz="1600" smtClean="0">
                <a:latin typeface="Courier New" pitchFamily="49" charset="0"/>
                <a:cs typeface="Courier New" pitchFamily="49" charset="0"/>
              </a:rPr>
              <a:t>beri = input("Imenovalec ulomka: ") </a:t>
            </a:r>
          </a:p>
          <a:p>
            <a:pPr>
              <a:buFont typeface="Arial" charset="0"/>
              <a:buNone/>
            </a:pPr>
            <a:r>
              <a:rPr lang="sl-SI" sz="1600" smtClean="0">
                <a:latin typeface="Courier New" pitchFamily="49" charset="0"/>
                <a:cs typeface="Courier New" pitchFamily="49" charset="0"/>
              </a:rPr>
              <a:t>imenovalec = int(beri)</a:t>
            </a:r>
          </a:p>
          <a:p>
            <a:pPr>
              <a:buFont typeface="Arial" charset="0"/>
              <a:buNone/>
            </a:pPr>
            <a:r>
              <a:rPr lang="sl-SI" sz="1600" smtClean="0">
                <a:latin typeface="Courier New" pitchFamily="49" charset="0"/>
                <a:cs typeface="Courier New" pitchFamily="49" charset="0"/>
              </a:rPr>
              <a:t># izpis</a:t>
            </a:r>
          </a:p>
          <a:p>
            <a:pPr>
              <a:buFont typeface="Arial" charset="0"/>
              <a:buNone/>
            </a:pPr>
            <a:r>
              <a:rPr lang="sl-SI" sz="1600" smtClean="0">
                <a:latin typeface="Courier New" pitchFamily="49" charset="0"/>
                <a:cs typeface="Courier New" pitchFamily="49" charset="0"/>
              </a:rPr>
              <a:t>print("Ulomek je: " + str(stevec) + " / " + str(imenovalec))</a:t>
            </a:r>
          </a:p>
          <a:p>
            <a:pPr>
              <a:buFont typeface="Arial" charset="0"/>
              <a:buNone/>
            </a:pPr>
            <a:r>
              <a:rPr lang="sl-SI" sz="1600" smtClean="0">
                <a:latin typeface="Courier New" pitchFamily="49" charset="0"/>
                <a:cs typeface="Courier New" pitchFamily="49" charset="0"/>
              </a:rPr>
              <a:t># "delo"</a:t>
            </a:r>
          </a:p>
          <a:p>
            <a:pPr>
              <a:buFont typeface="Arial" charset="0"/>
              <a:buNone/>
            </a:pPr>
            <a:r>
              <a:rPr lang="sl-SI" sz="1600" smtClean="0">
                <a:latin typeface="Courier New" pitchFamily="49" charset="0"/>
                <a:cs typeface="Courier New" pitchFamily="49" charset="0"/>
              </a:rPr>
              <a:t>stevec = stevec + 1</a:t>
            </a:r>
          </a:p>
          <a:p>
            <a:pPr>
              <a:buFont typeface="Arial" charset="0"/>
              <a:buNone/>
            </a:pPr>
            <a:r>
              <a:rPr lang="sl-SI" sz="1600" smtClean="0">
                <a:latin typeface="Courier New" pitchFamily="49" charset="0"/>
                <a:cs typeface="Courier New" pitchFamily="49" charset="0"/>
              </a:rPr>
              <a:t>imenovalec = imenovalec + 2</a:t>
            </a:r>
          </a:p>
          <a:p>
            <a:pPr>
              <a:buFont typeface="Arial" charset="0"/>
              <a:buNone/>
            </a:pPr>
            <a:r>
              <a:rPr lang="sl-SI" sz="1600" smtClean="0">
                <a:latin typeface="Courier New" pitchFamily="49" charset="0"/>
                <a:cs typeface="Courier New" pitchFamily="49" charset="0"/>
              </a:rPr>
              <a:t># izpis</a:t>
            </a:r>
          </a:p>
          <a:p>
            <a:pPr>
              <a:buFont typeface="Arial" charset="0"/>
              <a:buNone/>
            </a:pPr>
            <a:r>
              <a:rPr lang="sl-SI" sz="1600" smtClean="0">
                <a:latin typeface="Courier New" pitchFamily="49" charset="0"/>
                <a:cs typeface="Courier New" pitchFamily="49" charset="0"/>
              </a:rPr>
              <a:t>print("Nov ulomek je: " + str(stevec) + " / " + str(imenovalec))</a:t>
            </a:r>
          </a:p>
        </p:txBody>
      </p:sp>
      <p:sp>
        <p:nvSpPr>
          <p:cNvPr id="131075"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Title 1"/>
          <p:cNvSpPr>
            <a:spLocks noGrp="1"/>
          </p:cNvSpPr>
          <p:nvPr>
            <p:ph type="title"/>
          </p:nvPr>
        </p:nvSpPr>
        <p:spPr/>
        <p:txBody>
          <a:bodyPr/>
          <a:lstStyle/>
          <a:p>
            <a:r>
              <a:rPr lang="sl-SI" smtClean="0"/>
              <a:t>Povečaj ulomek - objektno</a:t>
            </a:r>
          </a:p>
        </p:txBody>
      </p:sp>
      <p:sp>
        <p:nvSpPr>
          <p:cNvPr id="132098" name="Content Placeholder 2"/>
          <p:cNvSpPr>
            <a:spLocks noGrp="1"/>
          </p:cNvSpPr>
          <p:nvPr>
            <p:ph sz="quarter" idx="1"/>
          </p:nvPr>
        </p:nvSpPr>
        <p:spPr>
          <a:xfrm>
            <a:off x="457200" y="1219200"/>
            <a:ext cx="8229600" cy="4937125"/>
          </a:xfrm>
        </p:spPr>
        <p:txBody>
          <a:bodyPr/>
          <a:lstStyle/>
          <a:p>
            <a:r>
              <a:rPr lang="sl-SI" dirty="0" smtClean="0"/>
              <a:t>Ugotovimo, da v problemu nastopajo zadeve, ki se jim reče Ulomki. Potrebujemo torej tip Ulomek. Zato:</a:t>
            </a:r>
          </a:p>
          <a:p>
            <a:endParaRPr lang="sl-SI" dirty="0" smtClean="0"/>
          </a:p>
          <a:p>
            <a:r>
              <a:rPr lang="sl-SI" dirty="0" smtClean="0"/>
              <a:t>Razred Ulomek</a:t>
            </a:r>
          </a:p>
          <a:p>
            <a:r>
              <a:rPr lang="sl-SI" dirty="0" smtClean="0"/>
              <a:t>Hrani podatke o svojem števcu in imenovalcu</a:t>
            </a:r>
          </a:p>
          <a:p>
            <a:r>
              <a:rPr lang="sl-SI" dirty="0" smtClean="0"/>
              <a:t>"se zna" povečati za drug ulomek</a:t>
            </a:r>
          </a:p>
          <a:p>
            <a:pPr lvl="1"/>
            <a:r>
              <a:rPr lang="sl-SI" dirty="0" smtClean="0"/>
              <a:t>Vsebuje metodo, ki ta ulomek poveča za drug ulomek</a:t>
            </a:r>
          </a:p>
        </p:txBody>
      </p:sp>
      <p:sp>
        <p:nvSpPr>
          <p:cNvPr id="132099"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itle 1"/>
          <p:cNvSpPr>
            <a:spLocks noGrp="1"/>
          </p:cNvSpPr>
          <p:nvPr>
            <p:ph type="title"/>
          </p:nvPr>
        </p:nvSpPr>
        <p:spPr/>
        <p:txBody>
          <a:bodyPr/>
          <a:lstStyle/>
          <a:p>
            <a:r>
              <a:rPr lang="sl-SI" smtClean="0"/>
              <a:t>Ulomki - objektno</a:t>
            </a:r>
          </a:p>
        </p:txBody>
      </p:sp>
      <p:sp>
        <p:nvSpPr>
          <p:cNvPr id="134146" name="Content Placeholder 2"/>
          <p:cNvSpPr>
            <a:spLocks noGrp="1"/>
          </p:cNvSpPr>
          <p:nvPr>
            <p:ph sz="quarter" idx="1"/>
          </p:nvPr>
        </p:nvSpPr>
        <p:spPr>
          <a:xfrm>
            <a:off x="468313" y="1628775"/>
            <a:ext cx="8229600" cy="4937125"/>
          </a:xfrm>
        </p:spPr>
        <p:txBody>
          <a:bodyPr/>
          <a:lstStyle/>
          <a:p>
            <a:pPr>
              <a:buFont typeface="Arial" charset="0"/>
              <a:buNone/>
            </a:pPr>
            <a:r>
              <a:rPr lang="sl-SI" sz="1400" dirty="0" err="1" smtClean="0">
                <a:latin typeface="Courier New" pitchFamily="49" charset="0"/>
                <a:cs typeface="Courier New" pitchFamily="49" charset="0"/>
              </a:rPr>
              <a:t>class</a:t>
            </a:r>
            <a:r>
              <a:rPr lang="sl-SI" sz="1400" dirty="0" smtClean="0">
                <a:latin typeface="Courier New" pitchFamily="49" charset="0"/>
                <a:cs typeface="Courier New" pitchFamily="49" charset="0"/>
              </a:rPr>
              <a:t> Ulomek :</a:t>
            </a: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def</a:t>
            </a:r>
            <a:r>
              <a:rPr lang="sl-SI" sz="1400" dirty="0" smtClean="0">
                <a:latin typeface="Courier New" pitchFamily="49" charset="0"/>
                <a:cs typeface="Courier New" pitchFamily="49" charset="0"/>
              </a:rPr>
              <a:t> __</a:t>
            </a:r>
            <a:r>
              <a:rPr lang="sl-SI" sz="1400" dirty="0" err="1" smtClean="0">
                <a:latin typeface="Courier New" pitchFamily="49" charset="0"/>
                <a:cs typeface="Courier New" pitchFamily="49" charset="0"/>
              </a:rPr>
              <a:t>init</a:t>
            </a:r>
            <a:r>
              <a:rPr lang="sl-SI" sz="1400" dirty="0" smtClean="0">
                <a:latin typeface="Courier New" pitchFamily="49" charset="0"/>
                <a:cs typeface="Courier New" pitchFamily="49" charset="0"/>
              </a:rPr>
              <a:t>__(</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 st, im) :</a:t>
            </a: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a:t>
            </a:r>
            <a:r>
              <a:rPr lang="sl-SI" sz="1400" dirty="0" err="1" smtClean="0">
                <a:latin typeface="Courier New" pitchFamily="49" charset="0"/>
                <a:cs typeface="Courier New" pitchFamily="49" charset="0"/>
              </a:rPr>
              <a:t>stevec</a:t>
            </a:r>
            <a:r>
              <a:rPr lang="sl-SI" sz="1400" dirty="0" smtClean="0">
                <a:latin typeface="Courier New" pitchFamily="49" charset="0"/>
                <a:cs typeface="Courier New" pitchFamily="49" charset="0"/>
              </a:rPr>
              <a:t> = st</a:t>
            </a: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._imenovalec = im</a:t>
            </a:r>
          </a:p>
          <a:p>
            <a:pPr>
              <a:buFont typeface="Arial" charset="0"/>
              <a:buNone/>
            </a:pPr>
            <a:endParaRPr lang="sl-SI" sz="1400" dirty="0" smtClean="0">
              <a:latin typeface="Courier New" pitchFamily="49" charset="0"/>
              <a:cs typeface="Courier New" pitchFamily="49" charset="0"/>
            </a:endParaRP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def</a:t>
            </a: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pristej</a:t>
            </a:r>
            <a:r>
              <a:rPr lang="sl-SI" sz="1400" dirty="0" smtClean="0">
                <a:latin typeface="Courier New" pitchFamily="49" charset="0"/>
                <a:cs typeface="Courier New" pitchFamily="49" charset="0"/>
              </a:rPr>
              <a:t>(</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ulP</a:t>
            </a:r>
            <a:r>
              <a:rPr lang="sl-SI" sz="1400" dirty="0" smtClean="0">
                <a:latin typeface="Courier New" pitchFamily="49" charset="0"/>
                <a:cs typeface="Courier New" pitchFamily="49" charset="0"/>
              </a:rPr>
              <a:t>) :</a:t>
            </a: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a:t>
            </a:r>
            <a:r>
              <a:rPr lang="sl-SI" sz="1400" dirty="0" err="1" smtClean="0">
                <a:latin typeface="Courier New" pitchFamily="49" charset="0"/>
                <a:cs typeface="Courier New" pitchFamily="49" charset="0"/>
              </a:rPr>
              <a:t>stevec</a:t>
            </a:r>
            <a:r>
              <a:rPr lang="sl-SI" sz="1400" dirty="0" smtClean="0">
                <a:latin typeface="Courier New" pitchFamily="49" charset="0"/>
                <a:cs typeface="Courier New" pitchFamily="49" charset="0"/>
              </a:rPr>
              <a:t> += </a:t>
            </a:r>
            <a:r>
              <a:rPr lang="sl-SI" sz="1400" dirty="0" err="1" smtClean="0">
                <a:latin typeface="Courier New" pitchFamily="49" charset="0"/>
                <a:cs typeface="Courier New" pitchFamily="49" charset="0"/>
              </a:rPr>
              <a:t>ulP</a:t>
            </a:r>
            <a:r>
              <a:rPr lang="sl-SI" sz="1400" dirty="0" smtClean="0">
                <a:latin typeface="Courier New" pitchFamily="49" charset="0"/>
                <a:cs typeface="Courier New" pitchFamily="49" charset="0"/>
              </a:rPr>
              <a:t>._</a:t>
            </a:r>
            <a:r>
              <a:rPr lang="sl-SI" sz="1400" dirty="0" err="1" smtClean="0">
                <a:latin typeface="Courier New" pitchFamily="49" charset="0"/>
                <a:cs typeface="Courier New" pitchFamily="49" charset="0"/>
              </a:rPr>
              <a:t>stevec</a:t>
            </a:r>
            <a:endParaRPr lang="sl-SI" sz="1400" dirty="0" smtClean="0">
              <a:latin typeface="Courier New" pitchFamily="49" charset="0"/>
              <a:cs typeface="Courier New" pitchFamily="49" charset="0"/>
            </a:endParaRP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._imenovalec += </a:t>
            </a:r>
            <a:r>
              <a:rPr lang="sl-SI" sz="1400" dirty="0" err="1" smtClean="0">
                <a:latin typeface="Courier New" pitchFamily="49" charset="0"/>
                <a:cs typeface="Courier New" pitchFamily="49" charset="0"/>
              </a:rPr>
              <a:t>ulP</a:t>
            </a:r>
            <a:r>
              <a:rPr lang="sl-SI" sz="1400" dirty="0" smtClean="0">
                <a:latin typeface="Courier New" pitchFamily="49" charset="0"/>
                <a:cs typeface="Courier New" pitchFamily="49" charset="0"/>
              </a:rPr>
              <a:t>._imenovalec</a:t>
            </a:r>
          </a:p>
          <a:p>
            <a:pPr>
              <a:buFont typeface="Arial" charset="0"/>
              <a:buNone/>
            </a:pPr>
            <a:endParaRPr lang="sl-SI" sz="1400" dirty="0" smtClean="0">
              <a:latin typeface="Courier New" pitchFamily="49" charset="0"/>
              <a:cs typeface="Courier New" pitchFamily="49" charset="0"/>
            </a:endParaRP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def</a:t>
            </a:r>
            <a:r>
              <a:rPr lang="sl-SI" sz="1400" dirty="0" smtClean="0">
                <a:latin typeface="Courier New" pitchFamily="49" charset="0"/>
                <a:cs typeface="Courier New" pitchFamily="49" charset="0"/>
              </a:rPr>
              <a:t> izpis(</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 :</a:t>
            </a:r>
          </a:p>
          <a:p>
            <a:pPr>
              <a:buFont typeface="Arial" charset="0"/>
              <a:buNone/>
            </a:pPr>
            <a:r>
              <a:rPr lang="sl-SI" sz="1400" dirty="0" smtClean="0">
                <a:latin typeface="Courier New" pitchFamily="49" charset="0"/>
                <a:cs typeface="Courier New" pitchFamily="49" charset="0"/>
              </a:rPr>
              <a:t>        </a:t>
            </a:r>
            <a:r>
              <a:rPr lang="sl-SI" sz="1400" dirty="0" err="1" smtClean="0">
                <a:latin typeface="Courier New" pitchFamily="49" charset="0"/>
                <a:cs typeface="Courier New" pitchFamily="49" charset="0"/>
              </a:rPr>
              <a:t>print</a:t>
            </a:r>
            <a:r>
              <a:rPr lang="sl-SI" sz="1400" dirty="0" smtClean="0">
                <a:latin typeface="Courier New" pitchFamily="49" charset="0"/>
                <a:cs typeface="Courier New" pitchFamily="49" charset="0"/>
              </a:rPr>
              <a:t>(str(</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a:t>
            </a:r>
            <a:r>
              <a:rPr lang="sl-SI" sz="1400" dirty="0" err="1" smtClean="0">
                <a:latin typeface="Courier New" pitchFamily="49" charset="0"/>
                <a:cs typeface="Courier New" pitchFamily="49" charset="0"/>
              </a:rPr>
              <a:t>stevec</a:t>
            </a:r>
            <a:r>
              <a:rPr lang="sl-SI" sz="1400" dirty="0" smtClean="0">
                <a:latin typeface="Courier New" pitchFamily="49" charset="0"/>
                <a:cs typeface="Courier New" pitchFamily="49" charset="0"/>
              </a:rPr>
              <a:t>) + " / " + str(</a:t>
            </a:r>
            <a:r>
              <a:rPr lang="sl-SI" sz="1400" dirty="0" err="1" smtClean="0">
                <a:latin typeface="Courier New" pitchFamily="49" charset="0"/>
                <a:cs typeface="Courier New" pitchFamily="49" charset="0"/>
              </a:rPr>
              <a:t>self</a:t>
            </a:r>
            <a:r>
              <a:rPr lang="sl-SI" sz="1400" dirty="0" smtClean="0">
                <a:latin typeface="Courier New" pitchFamily="49" charset="0"/>
                <a:cs typeface="Courier New" pitchFamily="49" charset="0"/>
              </a:rPr>
              <a:t>._imenovalec), </a:t>
            </a:r>
            <a:r>
              <a:rPr lang="sl-SI" sz="1400" dirty="0" err="1" smtClean="0">
                <a:latin typeface="Courier New" pitchFamily="49" charset="0"/>
                <a:cs typeface="Courier New" pitchFamily="49" charset="0"/>
              </a:rPr>
              <a:t>end</a:t>
            </a:r>
            <a:r>
              <a:rPr lang="sl-SI" sz="1400" dirty="0" smtClean="0">
                <a:latin typeface="Courier New" pitchFamily="49" charset="0"/>
                <a:cs typeface="Courier New" pitchFamily="49" charset="0"/>
              </a:rPr>
              <a:t>='')			</a:t>
            </a:r>
          </a:p>
        </p:txBody>
      </p:sp>
      <p:sp>
        <p:nvSpPr>
          <p:cNvPr id="134147"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69" name="Title 1"/>
          <p:cNvSpPr>
            <a:spLocks noGrp="1"/>
          </p:cNvSpPr>
          <p:nvPr>
            <p:ph type="title"/>
          </p:nvPr>
        </p:nvSpPr>
        <p:spPr/>
        <p:txBody>
          <a:bodyPr/>
          <a:lstStyle/>
          <a:p>
            <a:r>
              <a:rPr lang="sl-SI" smtClean="0"/>
              <a:t>Ulomki - objektno</a:t>
            </a:r>
          </a:p>
        </p:txBody>
      </p:sp>
      <p:sp>
        <p:nvSpPr>
          <p:cNvPr id="3" name="Content Placeholder 2"/>
          <p:cNvSpPr>
            <a:spLocks noGrp="1"/>
          </p:cNvSpPr>
          <p:nvPr>
            <p:ph sz="quarter" idx="1"/>
          </p:nvPr>
        </p:nvSpPr>
        <p:spPr>
          <a:xfrm>
            <a:off x="457200" y="1219200"/>
            <a:ext cx="8229600" cy="4937125"/>
          </a:xfrm>
        </p:spPr>
        <p:txBody>
          <a:bodyPr/>
          <a:lstStyle/>
          <a:p>
            <a:pPr>
              <a:buFont typeface="Arial" charset="0"/>
              <a:buNone/>
            </a:pPr>
            <a:r>
              <a:rPr lang="sl-SI" sz="1300" smtClean="0">
                <a:latin typeface="Courier New" pitchFamily="49" charset="0"/>
                <a:cs typeface="Courier New" pitchFamily="49" charset="0"/>
              </a:rPr>
              <a:t># vnos podatkov</a:t>
            </a:r>
          </a:p>
          <a:p>
            <a:pPr>
              <a:buFont typeface="Arial" charset="0"/>
              <a:buNone/>
            </a:pPr>
            <a:r>
              <a:rPr lang="sl-SI" sz="1300" smtClean="0">
                <a:latin typeface="Courier New" pitchFamily="49" charset="0"/>
                <a:cs typeface="Courier New" pitchFamily="49" charset="0"/>
              </a:rPr>
              <a:t>beri = input("Števec ulomka: ")</a:t>
            </a:r>
          </a:p>
          <a:p>
            <a:pPr>
              <a:buFont typeface="Arial" charset="0"/>
              <a:buNone/>
            </a:pPr>
            <a:r>
              <a:rPr lang="sl-SI" sz="1300" smtClean="0">
                <a:latin typeface="Courier New" pitchFamily="49" charset="0"/>
                <a:cs typeface="Courier New" pitchFamily="49" charset="0"/>
              </a:rPr>
              <a:t>stevec = int(beri)</a:t>
            </a:r>
          </a:p>
          <a:p>
            <a:pPr>
              <a:buFont typeface="Arial" charset="0"/>
              <a:buNone/>
            </a:pPr>
            <a:r>
              <a:rPr lang="sl-SI" sz="1300" smtClean="0">
                <a:latin typeface="Courier New" pitchFamily="49" charset="0"/>
                <a:cs typeface="Courier New" pitchFamily="49" charset="0"/>
              </a:rPr>
              <a:t>beri = input("Imenovalec ulomka: ") </a:t>
            </a:r>
          </a:p>
          <a:p>
            <a:pPr>
              <a:buFont typeface="Arial" charset="0"/>
              <a:buNone/>
            </a:pPr>
            <a:r>
              <a:rPr lang="sl-SI" sz="1300" smtClean="0">
                <a:latin typeface="Courier New" pitchFamily="49" charset="0"/>
                <a:cs typeface="Courier New" pitchFamily="49" charset="0"/>
              </a:rPr>
              <a:t>imenovalec = int(beri)</a:t>
            </a:r>
          </a:p>
          <a:p>
            <a:pPr>
              <a:buFont typeface="Arial" charset="0"/>
              <a:buNone/>
            </a:pPr>
            <a:r>
              <a:rPr lang="sl-SI" sz="1300" smtClean="0">
                <a:latin typeface="Courier New" pitchFamily="49" charset="0"/>
                <a:cs typeface="Courier New" pitchFamily="49" charset="0"/>
              </a:rPr>
              <a:t>mojUl = Ulomek(stevec, imenovalec)</a:t>
            </a:r>
          </a:p>
          <a:p>
            <a:pPr>
              <a:buFont typeface="Arial" charset="0"/>
              <a:buNone/>
            </a:pPr>
            <a:r>
              <a:rPr lang="sl-SI" sz="1300" smtClean="0">
                <a:latin typeface="Courier New" pitchFamily="49" charset="0"/>
                <a:cs typeface="Courier New" pitchFamily="49" charset="0"/>
              </a:rPr>
              <a:t># izpis</a:t>
            </a:r>
          </a:p>
          <a:p>
            <a:pPr>
              <a:buFont typeface="Arial" charset="0"/>
              <a:buNone/>
            </a:pPr>
            <a:r>
              <a:rPr lang="sl-SI" sz="1300" smtClean="0">
                <a:latin typeface="Courier New" pitchFamily="49" charset="0"/>
                <a:cs typeface="Courier New" pitchFamily="49" charset="0"/>
              </a:rPr>
              <a:t>print("Ulomek je: ", end='')</a:t>
            </a:r>
          </a:p>
          <a:p>
            <a:pPr>
              <a:buFont typeface="Arial" charset="0"/>
              <a:buNone/>
            </a:pPr>
            <a:r>
              <a:rPr lang="sl-SI" sz="1300" smtClean="0">
                <a:latin typeface="Courier New" pitchFamily="49" charset="0"/>
                <a:cs typeface="Courier New" pitchFamily="49" charset="0"/>
              </a:rPr>
              <a:t>mojUl.izpis()</a:t>
            </a:r>
          </a:p>
          <a:p>
            <a:pPr>
              <a:buFont typeface="Arial" charset="0"/>
              <a:buNone/>
            </a:pPr>
            <a:r>
              <a:rPr lang="sl-SI" sz="1300" smtClean="0">
                <a:latin typeface="Courier New" pitchFamily="49" charset="0"/>
                <a:cs typeface="Courier New" pitchFamily="49" charset="0"/>
              </a:rPr>
              <a:t>print()</a:t>
            </a:r>
          </a:p>
          <a:p>
            <a:pPr>
              <a:buFont typeface="Arial" charset="0"/>
              <a:buNone/>
            </a:pPr>
            <a:r>
              <a:rPr lang="sl-SI" sz="1300" smtClean="0">
                <a:latin typeface="Courier New" pitchFamily="49" charset="0"/>
                <a:cs typeface="Courier New" pitchFamily="49" charset="0"/>
              </a:rPr>
              <a:t># "delo"</a:t>
            </a:r>
          </a:p>
          <a:p>
            <a:pPr>
              <a:buFont typeface="Arial" charset="0"/>
              <a:buNone/>
            </a:pPr>
            <a:r>
              <a:rPr lang="sl-SI" sz="1300" smtClean="0">
                <a:latin typeface="Courier New" pitchFamily="49" charset="0"/>
                <a:cs typeface="Courier New" pitchFamily="49" charset="0"/>
              </a:rPr>
              <a:t>polovica = Ulomek(1, 2)</a:t>
            </a:r>
          </a:p>
          <a:p>
            <a:pPr>
              <a:buFont typeface="Arial" charset="0"/>
              <a:buNone/>
            </a:pPr>
            <a:r>
              <a:rPr lang="sl-SI" sz="1300" smtClean="0">
                <a:latin typeface="Courier New" pitchFamily="49" charset="0"/>
                <a:cs typeface="Courier New" pitchFamily="49" charset="0"/>
              </a:rPr>
              <a:t>mojUl.pristej(polovica)</a:t>
            </a:r>
          </a:p>
          <a:p>
            <a:pPr>
              <a:buFont typeface="Arial" charset="0"/>
              <a:buNone/>
            </a:pPr>
            <a:r>
              <a:rPr lang="sl-SI" sz="1300" smtClean="0">
                <a:latin typeface="Courier New" pitchFamily="49" charset="0"/>
                <a:cs typeface="Courier New" pitchFamily="49" charset="0"/>
              </a:rPr>
              <a:t># izpis</a:t>
            </a:r>
          </a:p>
          <a:p>
            <a:pPr>
              <a:buFont typeface="Arial" charset="0"/>
              <a:buNone/>
            </a:pPr>
            <a:r>
              <a:rPr lang="sl-SI" sz="1300" smtClean="0">
                <a:latin typeface="Courier New" pitchFamily="49" charset="0"/>
                <a:cs typeface="Courier New" pitchFamily="49" charset="0"/>
              </a:rPr>
              <a:t>print("Spremenjeni ulomek je: ", end='')</a:t>
            </a:r>
          </a:p>
          <a:p>
            <a:pPr>
              <a:buFont typeface="Arial" charset="0"/>
              <a:buNone/>
            </a:pPr>
            <a:r>
              <a:rPr lang="sl-SI" sz="1300" smtClean="0">
                <a:latin typeface="Courier New" pitchFamily="49" charset="0"/>
                <a:cs typeface="Courier New" pitchFamily="49" charset="0"/>
              </a:rPr>
              <a:t>mojUl.izpis()</a:t>
            </a:r>
          </a:p>
          <a:p>
            <a:pPr>
              <a:buFont typeface="Arial" charset="0"/>
              <a:buNone/>
            </a:pPr>
            <a:r>
              <a:rPr lang="sl-SI" sz="1300" smtClean="0">
                <a:latin typeface="Courier New" pitchFamily="49" charset="0"/>
                <a:cs typeface="Courier New" pitchFamily="49" charset="0"/>
              </a:rPr>
              <a:t>print()</a:t>
            </a:r>
          </a:p>
        </p:txBody>
      </p:sp>
      <p:sp>
        <p:nvSpPr>
          <p:cNvPr id="135171"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
        <p:nvSpPr>
          <p:cNvPr id="5" name="Rounded Rectangle 4"/>
          <p:cNvSpPr>
            <a:spLocks noChangeArrowheads="1"/>
          </p:cNvSpPr>
          <p:nvPr/>
        </p:nvSpPr>
        <p:spPr bwMode="auto">
          <a:xfrm>
            <a:off x="468313" y="3357563"/>
            <a:ext cx="1511300" cy="357187"/>
          </a:xfrm>
          <a:prstGeom prst="roundRect">
            <a:avLst>
              <a:gd name="adj" fmla="val 16667"/>
            </a:avLst>
          </a:prstGeom>
          <a:noFill/>
          <a:ln w="28575" algn="ctr">
            <a:solidFill>
              <a:srgbClr val="99CC00"/>
            </a:solidFill>
            <a:miter lim="800000"/>
            <a:headEnd/>
            <a:tailEnd/>
          </a:ln>
          <a:effectLst>
            <a:outerShdw dist="38100" dir="8100000" algn="tr" rotWithShape="0">
              <a:srgbClr val="000000">
                <a:alpha val="39999"/>
              </a:srgbClr>
            </a:outerShdw>
          </a:effectLst>
        </p:spPr>
        <p:txBody>
          <a:bodyPr wrap="none"/>
          <a:lstStyle/>
          <a:p>
            <a:pPr>
              <a:defRPr/>
            </a:pPr>
            <a:endParaRPr lang="sl-SI" sz="1800"/>
          </a:p>
        </p:txBody>
      </p:sp>
      <p:sp>
        <p:nvSpPr>
          <p:cNvPr id="6" name="Rounded Rectangle 5"/>
          <p:cNvSpPr/>
          <p:nvPr/>
        </p:nvSpPr>
        <p:spPr bwMode="auto">
          <a:xfrm>
            <a:off x="468313" y="2565400"/>
            <a:ext cx="5500687" cy="358775"/>
          </a:xfrm>
          <a:prstGeom prst="roundRect">
            <a:avLst/>
          </a:prstGeom>
          <a:noFill/>
          <a:ln w="28575" cap="flat" cmpd="sng" algn="ctr">
            <a:solidFill>
              <a:srgbClr val="FF0000"/>
            </a:solidFill>
            <a:prstDash val="solid"/>
            <a:miter lim="800000"/>
            <a:headEnd type="none" w="med" len="med"/>
            <a:tailEnd type="none" w="med" len="med"/>
          </a:ln>
          <a:effectLst>
            <a:outerShdw blurRad="50800" dist="38100" dir="8100000" algn="tr" rotWithShape="0">
              <a:prstClr val="black">
                <a:alpha val="40000"/>
              </a:prstClr>
            </a:outerShdw>
          </a:effectLst>
        </p:spPr>
        <p:txBody>
          <a:bodyPr wrap="none"/>
          <a:lstStyle/>
          <a:p>
            <a:pPr>
              <a:defRPr/>
            </a:pPr>
            <a:endParaRPr lang="sl-SI" sz="1800"/>
          </a:p>
        </p:txBody>
      </p:sp>
      <p:sp>
        <p:nvSpPr>
          <p:cNvPr id="7" name="Rounded Rectangle 6"/>
          <p:cNvSpPr>
            <a:spLocks noChangeArrowheads="1"/>
          </p:cNvSpPr>
          <p:nvPr/>
        </p:nvSpPr>
        <p:spPr bwMode="auto">
          <a:xfrm>
            <a:off x="539750" y="4508500"/>
            <a:ext cx="2303463" cy="357188"/>
          </a:xfrm>
          <a:prstGeom prst="roundRect">
            <a:avLst>
              <a:gd name="adj" fmla="val 16667"/>
            </a:avLst>
          </a:prstGeom>
          <a:noFill/>
          <a:ln w="28575" algn="ctr">
            <a:solidFill>
              <a:srgbClr val="99CC00"/>
            </a:solidFill>
            <a:miter lim="800000"/>
            <a:headEnd/>
            <a:tailEnd/>
          </a:ln>
          <a:effectLst>
            <a:outerShdw dist="38100" dir="8100000" algn="tr" rotWithShape="0">
              <a:srgbClr val="000000">
                <a:alpha val="39999"/>
              </a:srgbClr>
            </a:outerShdw>
          </a:effectLst>
        </p:spPr>
        <p:txBody>
          <a:bodyPr wrap="none"/>
          <a:lstStyle/>
          <a:p>
            <a:pPr>
              <a:defRPr/>
            </a:pPr>
            <a:endParaRPr lang="sl-SI" sz="1800"/>
          </a:p>
        </p:txBody>
      </p:sp>
      <p:sp>
        <p:nvSpPr>
          <p:cNvPr id="8" name="TextBox 7"/>
          <p:cNvSpPr txBox="1">
            <a:spLocks noChangeArrowheads="1"/>
          </p:cNvSpPr>
          <p:nvPr/>
        </p:nvSpPr>
        <p:spPr bwMode="auto">
          <a:xfrm>
            <a:off x="4787900" y="3213100"/>
            <a:ext cx="2286000" cy="382588"/>
          </a:xfrm>
          <a:prstGeom prst="rect">
            <a:avLst/>
          </a:prstGeom>
          <a:noFill/>
          <a:ln w="15875">
            <a:solidFill>
              <a:srgbClr val="FF0000"/>
            </a:solidFill>
            <a:miter lim="800000"/>
            <a:headEnd/>
            <a:tailEnd/>
          </a:ln>
        </p:spPr>
        <p:txBody>
          <a:bodyPr>
            <a:spAutoFit/>
          </a:bodyPr>
          <a:lstStyle/>
          <a:p>
            <a:r>
              <a:rPr lang="sl-SI" sz="1800"/>
              <a:t>Naredimo ulomek</a:t>
            </a:r>
          </a:p>
        </p:txBody>
      </p:sp>
      <p:sp>
        <p:nvSpPr>
          <p:cNvPr id="9" name="TextBox 8"/>
          <p:cNvSpPr txBox="1">
            <a:spLocks noChangeArrowheads="1"/>
          </p:cNvSpPr>
          <p:nvPr/>
        </p:nvSpPr>
        <p:spPr bwMode="auto">
          <a:xfrm>
            <a:off x="4716463" y="3860800"/>
            <a:ext cx="2714625" cy="382588"/>
          </a:xfrm>
          <a:prstGeom prst="rect">
            <a:avLst/>
          </a:prstGeom>
          <a:noFill/>
          <a:ln w="15875">
            <a:solidFill>
              <a:srgbClr val="99CC00"/>
            </a:solidFill>
            <a:miter lim="800000"/>
            <a:headEnd/>
            <a:tailEnd/>
          </a:ln>
        </p:spPr>
        <p:txBody>
          <a:bodyPr>
            <a:spAutoFit/>
          </a:bodyPr>
          <a:lstStyle/>
          <a:p>
            <a:r>
              <a:rPr lang="sl-SI" sz="1800"/>
              <a:t>"Ukazujemo " ulomku</a:t>
            </a:r>
          </a:p>
        </p:txBody>
      </p:sp>
      <p:sp>
        <p:nvSpPr>
          <p:cNvPr id="2" name="Rounded Rectangle 6"/>
          <p:cNvSpPr/>
          <p:nvPr/>
        </p:nvSpPr>
        <p:spPr bwMode="auto">
          <a:xfrm>
            <a:off x="539750" y="4149725"/>
            <a:ext cx="2303463" cy="357188"/>
          </a:xfrm>
          <a:prstGeom prst="roundRect">
            <a:avLst/>
          </a:prstGeom>
          <a:noFill/>
          <a:ln w="28575" cap="flat" cmpd="sng" algn="ctr">
            <a:solidFill>
              <a:srgbClr val="FF0000"/>
            </a:solidFill>
            <a:prstDash val="solid"/>
            <a:miter lim="800000"/>
            <a:headEnd type="none" w="med" len="med"/>
            <a:tailEnd type="none" w="med" len="med"/>
          </a:ln>
          <a:effectLst>
            <a:outerShdw blurRad="50800" dist="38100" dir="8100000" algn="tr" rotWithShape="0">
              <a:prstClr val="black">
                <a:alpha val="40000"/>
              </a:prstClr>
            </a:outerShdw>
          </a:effectLst>
        </p:spPr>
        <p:txBody>
          <a:bodyPr wrap="none"/>
          <a:lstStyle/>
          <a:p>
            <a:pPr>
              <a:defRPr/>
            </a:pPr>
            <a:endParaRPr lang="sl-SI" sz="1800"/>
          </a:p>
        </p:txBody>
      </p:sp>
      <p:sp>
        <p:nvSpPr>
          <p:cNvPr id="4" name="Rounded Rectangle 6"/>
          <p:cNvSpPr>
            <a:spLocks noChangeArrowheads="1"/>
          </p:cNvSpPr>
          <p:nvPr/>
        </p:nvSpPr>
        <p:spPr bwMode="auto">
          <a:xfrm>
            <a:off x="468313" y="5300663"/>
            <a:ext cx="2303462" cy="284162"/>
          </a:xfrm>
          <a:prstGeom prst="roundRect">
            <a:avLst>
              <a:gd name="adj" fmla="val 16667"/>
            </a:avLst>
          </a:prstGeom>
          <a:noFill/>
          <a:ln w="28575" algn="ctr">
            <a:solidFill>
              <a:srgbClr val="99CC00"/>
            </a:solidFill>
            <a:miter lim="800000"/>
            <a:headEnd/>
            <a:tailEnd/>
          </a:ln>
          <a:effectLst>
            <a:outerShdw dist="38100" dir="8100000" algn="tr" rotWithShape="0">
              <a:srgbClr val="000000">
                <a:alpha val="39999"/>
              </a:srgbClr>
            </a:outerShdw>
          </a:effectLst>
        </p:spPr>
        <p:txBody>
          <a:bodyPr wrap="none"/>
          <a:lstStyle/>
          <a:p>
            <a:pPr>
              <a:defRPr/>
            </a:pPr>
            <a:endParaRPr lang="sl-SI"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additive="base">
                                        <p:cTn id="49" dur="500" fill="hold"/>
                                        <p:tgtEl>
                                          <p:spTgt spid="2"/>
                                        </p:tgtEl>
                                        <p:attrNameLst>
                                          <p:attrName>ppt_x</p:attrName>
                                        </p:attrNameLst>
                                      </p:cBhvr>
                                      <p:tavLst>
                                        <p:tav tm="0">
                                          <p:val>
                                            <p:strVal val="#ppt_x"/>
                                          </p:val>
                                        </p:tav>
                                        <p:tav tm="100000">
                                          <p:val>
                                            <p:strVal val="#ppt_x"/>
                                          </p:val>
                                        </p:tav>
                                      </p:tavLst>
                                    </p:anim>
                                    <p:anim calcmode="lin" valueType="num">
                                      <p:cBhvr additive="base">
                                        <p:cTn id="5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anim calcmode="lin" valueType="num">
                                      <p:cBhvr additive="base">
                                        <p:cTn id="61" dur="500" fill="hold"/>
                                        <p:tgtEl>
                                          <p:spTgt spid="5"/>
                                        </p:tgtEl>
                                        <p:attrNameLst>
                                          <p:attrName>ppt_x</p:attrName>
                                        </p:attrNameLst>
                                      </p:cBhvr>
                                      <p:tavLst>
                                        <p:tav tm="0">
                                          <p:val>
                                            <p:strVal val="#ppt_x"/>
                                          </p:val>
                                        </p:tav>
                                        <p:tav tm="100000">
                                          <p:val>
                                            <p:strVal val="#ppt_x"/>
                                          </p:val>
                                        </p:tav>
                                      </p:tavLst>
                                    </p:anim>
                                    <p:anim calcmode="lin" valueType="num">
                                      <p:cBhvr additive="base">
                                        <p:cTn id="6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 calcmode="lin" valueType="num">
                                      <p:cBhvr additive="base">
                                        <p:cTn id="67" dur="500" fill="hold"/>
                                        <p:tgtEl>
                                          <p:spTgt spid="7"/>
                                        </p:tgtEl>
                                        <p:attrNameLst>
                                          <p:attrName>ppt_x</p:attrName>
                                        </p:attrNameLst>
                                      </p:cBhvr>
                                      <p:tavLst>
                                        <p:tav tm="0">
                                          <p:val>
                                            <p:strVal val="#ppt_x"/>
                                          </p:val>
                                        </p:tav>
                                        <p:tav tm="100000">
                                          <p:val>
                                            <p:strVal val="#ppt_x"/>
                                          </p:val>
                                        </p:tav>
                                      </p:tavLst>
                                    </p:anim>
                                    <p:anim calcmode="lin" valueType="num">
                                      <p:cBhvr additive="base">
                                        <p:cTn id="6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4"/>
                                        </p:tgtEl>
                                        <p:attrNameLst>
                                          <p:attrName>style.visibility</p:attrName>
                                        </p:attrNameLst>
                                      </p:cBhvr>
                                      <p:to>
                                        <p:strVal val="visible"/>
                                      </p:to>
                                    </p:set>
                                    <p:anim calcmode="lin" valueType="num">
                                      <p:cBhvr additive="base">
                                        <p:cTn id="73" dur="500" fill="hold"/>
                                        <p:tgtEl>
                                          <p:spTgt spid="4"/>
                                        </p:tgtEl>
                                        <p:attrNameLst>
                                          <p:attrName>ppt_x</p:attrName>
                                        </p:attrNameLst>
                                      </p:cBhvr>
                                      <p:tavLst>
                                        <p:tav tm="0">
                                          <p:val>
                                            <p:strVal val="#ppt_x"/>
                                          </p:val>
                                        </p:tav>
                                        <p:tav tm="100000">
                                          <p:val>
                                            <p:strVal val="#ppt_x"/>
                                          </p:val>
                                        </p:tav>
                                      </p:tavLst>
                                    </p:anim>
                                    <p:anim calcmode="lin" valueType="num">
                                      <p:cBhvr additive="base">
                                        <p:cTn id="7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P spid="5" grpId="0" animBg="1"/>
      <p:bldP spid="6" grpId="0" animBg="1"/>
      <p:bldP spid="7" grpId="0" animBg="1"/>
      <p:bldP spid="8" grpId="0" animBg="1"/>
      <p:bldP spid="9" grpId="0" animBg="1"/>
      <p:bldP spid="2"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3" name="Title 1"/>
          <p:cNvSpPr>
            <a:spLocks noGrp="1"/>
          </p:cNvSpPr>
          <p:nvPr>
            <p:ph type="title"/>
          </p:nvPr>
        </p:nvSpPr>
        <p:spPr/>
        <p:txBody>
          <a:bodyPr/>
          <a:lstStyle/>
          <a:p>
            <a:r>
              <a:rPr lang="sl-SI" smtClean="0"/>
              <a:t>Primerjava</a:t>
            </a:r>
          </a:p>
        </p:txBody>
      </p:sp>
      <p:sp>
        <p:nvSpPr>
          <p:cNvPr id="136194" name="Content Placeholder 10"/>
          <p:cNvSpPr>
            <a:spLocks noGrp="1"/>
          </p:cNvSpPr>
          <p:nvPr>
            <p:ph sz="quarter" idx="1"/>
          </p:nvPr>
        </p:nvSpPr>
        <p:spPr>
          <a:xfrm>
            <a:off x="457200" y="1219200"/>
            <a:ext cx="8229600" cy="4937125"/>
          </a:xfrm>
          <a:ln>
            <a:noFill/>
          </a:ln>
        </p:spPr>
        <p:txBody>
          <a:bodyPr/>
          <a:lstStyle/>
          <a:p>
            <a:r>
              <a:rPr lang="sl-SI" sz="1800" smtClean="0">
                <a:latin typeface="Courier New" pitchFamily="49" charset="0"/>
                <a:cs typeface="Courier New" pitchFamily="49" charset="0"/>
              </a:rPr>
              <a:t>"klasično"</a:t>
            </a:r>
          </a:p>
          <a:p>
            <a:endParaRPr lang="sl-SI" sz="1800" smtClean="0">
              <a:latin typeface="Courier New" pitchFamily="49" charset="0"/>
              <a:cs typeface="Courier New" pitchFamily="49" charset="0"/>
            </a:endParaRPr>
          </a:p>
          <a:p>
            <a:pPr>
              <a:buFont typeface="Arial" charset="0"/>
              <a:buNone/>
            </a:pPr>
            <a:r>
              <a:rPr lang="sl-SI" sz="1800" smtClean="0">
                <a:latin typeface="Courier New" pitchFamily="49" charset="0"/>
                <a:cs typeface="Courier New" pitchFamily="49" charset="0"/>
              </a:rPr>
              <a:t># "delo"</a:t>
            </a:r>
          </a:p>
          <a:p>
            <a:pPr>
              <a:buFont typeface="Arial" charset="0"/>
              <a:buNone/>
            </a:pPr>
            <a:r>
              <a:rPr lang="sl-SI" sz="1800" smtClean="0">
                <a:latin typeface="Courier New" pitchFamily="49" charset="0"/>
                <a:cs typeface="Courier New" pitchFamily="49" charset="0"/>
              </a:rPr>
              <a:t>stevec = stevec + 1</a:t>
            </a:r>
          </a:p>
          <a:p>
            <a:pPr>
              <a:buFont typeface="Arial" charset="0"/>
              <a:buNone/>
            </a:pPr>
            <a:r>
              <a:rPr lang="sl-SI" sz="1800" smtClean="0">
                <a:latin typeface="Courier New" pitchFamily="49" charset="0"/>
                <a:cs typeface="Courier New" pitchFamily="49" charset="0"/>
              </a:rPr>
              <a:t>imenovalec = imenovalec + 2</a:t>
            </a:r>
          </a:p>
          <a:p>
            <a:endParaRPr lang="sl-SI" sz="2900" smtClean="0"/>
          </a:p>
        </p:txBody>
      </p:sp>
      <p:sp>
        <p:nvSpPr>
          <p:cNvPr id="136195" name="Date Placeholder 3"/>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sl-SI" smtClean="0"/>
          </a:p>
        </p:txBody>
      </p:sp>
      <p:sp>
        <p:nvSpPr>
          <p:cNvPr id="136196" name="Content Placeholder 11"/>
          <p:cNvSpPr>
            <a:spLocks noGrp="1"/>
          </p:cNvSpPr>
          <p:nvPr>
            <p:ph sz="half" idx="4294967295"/>
          </p:nvPr>
        </p:nvSpPr>
        <p:spPr>
          <a:xfrm>
            <a:off x="5106988" y="1268413"/>
            <a:ext cx="4037012" cy="2143125"/>
          </a:xfrm>
          <a:ln>
            <a:noFill/>
          </a:ln>
        </p:spPr>
        <p:txBody>
          <a:bodyPr/>
          <a:lstStyle/>
          <a:p>
            <a:r>
              <a:rPr lang="sl-SI" sz="1800" smtClean="0">
                <a:latin typeface="Courier New" pitchFamily="49" charset="0"/>
                <a:cs typeface="Courier New" pitchFamily="49" charset="0"/>
              </a:rPr>
              <a:t>objektno</a:t>
            </a:r>
          </a:p>
          <a:p>
            <a:pPr>
              <a:buFont typeface="Arial" charset="0"/>
              <a:buNone/>
            </a:pPr>
            <a:endParaRPr lang="sl-SI" sz="1800" smtClean="0">
              <a:latin typeface="Courier New" pitchFamily="49" charset="0"/>
              <a:cs typeface="Courier New" pitchFamily="49" charset="0"/>
            </a:endParaRPr>
          </a:p>
          <a:p>
            <a:pPr>
              <a:buFont typeface="Arial" charset="0"/>
              <a:buNone/>
            </a:pPr>
            <a:r>
              <a:rPr lang="sl-SI" sz="2000" smtClean="0">
                <a:latin typeface="Courier New" pitchFamily="49" charset="0"/>
                <a:cs typeface="Courier New" pitchFamily="49" charset="0"/>
              </a:rPr>
              <a:t># "delo"</a:t>
            </a:r>
            <a:endParaRPr lang="sl-SI" sz="1800" smtClean="0">
              <a:latin typeface="Courier New" pitchFamily="49" charset="0"/>
              <a:cs typeface="Courier New" pitchFamily="49" charset="0"/>
            </a:endParaRPr>
          </a:p>
          <a:p>
            <a:pPr>
              <a:buFont typeface="Arial" charset="0"/>
              <a:buNone/>
            </a:pPr>
            <a:r>
              <a:rPr lang="sl-SI" sz="1800" smtClean="0">
                <a:latin typeface="Courier New" pitchFamily="49" charset="0"/>
                <a:cs typeface="Courier New" pitchFamily="49" charset="0"/>
              </a:rPr>
              <a:t>polovica = Ulomek(1, 2)</a:t>
            </a:r>
          </a:p>
          <a:p>
            <a:pPr>
              <a:buFont typeface="Arial" charset="0"/>
              <a:buNone/>
            </a:pPr>
            <a:r>
              <a:rPr lang="sl-SI" sz="1800" smtClean="0">
                <a:latin typeface="Courier New" pitchFamily="49" charset="0"/>
                <a:cs typeface="Courier New" pitchFamily="49" charset="0"/>
              </a:rPr>
              <a:t>mojUl.pristej(polovica)</a:t>
            </a:r>
          </a:p>
        </p:txBody>
      </p:sp>
      <p:sp>
        <p:nvSpPr>
          <p:cNvPr id="6" name="TextBox 5"/>
          <p:cNvSpPr txBox="1"/>
          <p:nvPr/>
        </p:nvSpPr>
        <p:spPr>
          <a:xfrm>
            <a:off x="2857488" y="5143512"/>
            <a:ext cx="2786082" cy="369332"/>
          </a:xfrm>
          <a:prstGeom prst="rect">
            <a:avLst/>
          </a:prstGeom>
          <a:ln/>
        </p:spPr>
        <p:style>
          <a:lnRef idx="0">
            <a:schemeClr val="accent2"/>
          </a:lnRef>
          <a:fillRef idx="3">
            <a:schemeClr val="accent2"/>
          </a:fillRef>
          <a:effectRef idx="3">
            <a:schemeClr val="accent2"/>
          </a:effectRef>
          <a:fontRef idx="minor">
            <a:schemeClr val="lt1"/>
          </a:fontRef>
        </p:style>
        <p:txBody>
          <a:bodyPr>
            <a:spAutoFit/>
          </a:bodyPr>
          <a:lstStyle/>
          <a:p>
            <a:pPr>
              <a:defRPr/>
            </a:pPr>
            <a:r>
              <a:rPr lang="sl-SI" sz="1800" dirty="0"/>
              <a:t>Bolje? Pregledneje? Krajše?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1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19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619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619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619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6196">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619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619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checkerboard(across)">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uiExpand="1" build="p" bldLvl="5"/>
      <p:bldP spid="136196" grpId="0" uiExpand="1" build="p" bldLvl="5"/>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91&quot;&gt;&lt;object type=&quot;3&quot; unique_id=&quot;10092&quot;&gt;&lt;property id=&quot;20148&quot; value=&quot;5&quot;/&gt;&lt;property id=&quot;20300&quot; value=&quot;Slide 1 - &amp;quot;Objektno programiranje&amp;quot;&quot;/&gt;&lt;property id=&quot;20307&quot; value=&quot;257&quot;/&gt;&lt;/object&gt;&lt;object type=&quot;3&quot; unique_id=&quot;10093&quot;&gt;&lt;property id=&quot;20148&quot; value=&quot;5&quot;/&gt;&lt;property id=&quot;20300&quot; value=&quot;Slide 2 - &amp;quot;Objekti&amp;quot;&quot;/&gt;&lt;property id=&quot;20307&quot; value=&quot;258&quot;/&gt;&lt;/object&gt;&lt;object type=&quot;3&quot; unique_id=&quot;10102&quot;&gt;&lt;property id=&quot;20148&quot; value=&quot;5&quot;/&gt;&lt;property id=&quot;20300&quot; value=&quot;Slide 3 - &amp;quot;Moj prvi razred&amp;quot;&quot;/&gt;&lt;property id=&quot;20307&quot; value=&quot;270&quot;/&gt;&lt;/object&gt;&lt;object type=&quot;3&quot; unique_id=&quot;10105&quot;&gt;&lt;property id=&quot;20148&quot; value=&quot;5&quot;/&gt;&lt;property id=&quot;20300&quot; value=&quot;Slide 4 - &amp;quot;Ustvarjanje objektov&amp;quot;&quot;/&gt;&lt;property id=&quot;20307&quot; value=&quot;273&quot;/&gt;&lt;/object&gt;&lt;object type=&quot;3&quot; unique_id=&quot;10106&quot;&gt;&lt;property id=&quot;20148&quot; value=&quot;5&quot;/&gt;&lt;property id=&quot;20300&quot; value=&quot;Slide 5 - &amp;quot;Še en zgled&amp;quot;&quot;/&gt;&lt;property id=&quot;20307&quot; value=&quot;274&quot;/&gt;&lt;/object&gt;&lt;object type=&quot;3&quot; unique_id=&quot;10107&quot;&gt;&lt;property id=&quot;20148&quot; value=&quot;5&quot;/&gt;&lt;property id=&quot;20300&quot; value=&quot;Slide 6 - &amp;quot;Povečaj ulomek &amp;quot;klasično&amp;quot;&amp;quot;&quot;/&gt;&lt;property id=&quot;20307&quot; value=&quot;275&quot;/&gt;&lt;/object&gt;&lt;object type=&quot;3&quot; unique_id=&quot;10108&quot;&gt;&lt;property id=&quot;20148&quot; value=&quot;5&quot;/&gt;&lt;property id=&quot;20300&quot; value=&quot;Slide 7 - &amp;quot;Povečaj ulomek - objektno&amp;quot;&quot;/&gt;&lt;property id=&quot;20307&quot; value=&quot;276&quot;/&gt;&lt;/object&gt;&lt;object type=&quot;3&quot; unique_id=&quot;10109&quot;&gt;&lt;property id=&quot;20148&quot; value=&quot;5&quot;/&gt;&lt;property id=&quot;20300&quot; value=&quot;Slide 8 - &amp;quot;Ulomki - objektno&amp;quot;&quot;/&gt;&lt;property id=&quot;20307&quot; value=&quot;278&quot;/&gt;&lt;/object&gt;&lt;object type=&quot;3&quot; unique_id=&quot;10110&quot;&gt;&lt;property id=&quot;20148&quot; value=&quot;5&quot;/&gt;&lt;property id=&quot;20300&quot; value=&quot;Slide 9 - &amp;quot;Ulomki - objektno&amp;quot;&quot;/&gt;&lt;property id=&quot;20307&quot; value=&quot;279&quot;/&gt;&lt;/object&gt;&lt;object type=&quot;3&quot; unique_id=&quot;10111&quot;&gt;&lt;property id=&quot;20148&quot; value=&quot;5&quot;/&gt;&lt;property id=&quot;20300&quot; value=&quot;Slide 10 - &amp;quot;Primerjava&amp;quot;&quot;/&gt;&lt;property id=&quot;20307&quot; value=&quot;280&quot;/&gt;&lt;/object&gt;&lt;object type=&quot;3&quot; unique_id=&quot;10112&quot;&gt;&lt;property id=&quot;20148&quot; value=&quot;5&quot;/&gt;&lt;property id=&quot;20300&quot; value=&quot;Slide 11 - &amp;quot;Ulomek &amp;quot;&quot;/&gt;&lt;property id=&quot;20307&quot; value=&quot;281&quot;/&gt;&lt;/object&gt;&lt;object type=&quot;3&quot; unique_id=&quot;10113&quot;&gt;&lt;property id=&quot;20148&quot; value=&quot;5&quot;/&gt;&lt;property id=&quot;20300&quot; value=&quot;Slide 12 - &amp;quot;In pri tem nismo niti omenili, da z ...&amp;quot;&quot;/&gt;&lt;property id=&quot;20307&quot; value=&quot;282&quot;/&gt;&lt;/object&gt;&lt;object type=&quot;3&quot; unique_id=&quot;10114&quot;&gt;&lt;property id=&quot;20148&quot; value=&quot;5&quot;/&gt;&lt;property id=&quot;20300&quot; value=&quot;Slide 13 - &amp;quot;lahko počnemo ...&amp;quot;&quot;/&gt;&lt;property id=&quot;20307&quot; value=&quot;283&quot;/&gt;&lt;/object&gt;&lt;object type=&quot;3&quot; unique_id=&quot;10115&quot;&gt;&lt;property id=&quot;20148&quot; value=&quot;5&quot;/&gt;&lt;property id=&quot;20300&quot; value=&quot;Slide 14 - &amp;quot;Objektno programiranje&amp;quot;&quot;/&gt;&lt;property id=&quot;20307&quot; value=&quot;284&quot;/&gt;&lt;/object&gt;&lt;/object&gt;&lt;object type=&quot;8&quot; unique_id=&quot;10141&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Python-datoteke</Template>
  <TotalTime>176</TotalTime>
  <Words>823</Words>
  <Application>Microsoft Office PowerPoint</Application>
  <PresentationFormat>On-screen Show (4:3)</PresentationFormat>
  <Paragraphs>142</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Bookman Old Style</vt:lpstr>
      <vt:lpstr>Courier New</vt:lpstr>
      <vt:lpstr>Gill Sans MT</vt:lpstr>
      <vt:lpstr>Wingdings</vt:lpstr>
      <vt:lpstr>Wingdings 3</vt:lpstr>
      <vt:lpstr>Origin</vt:lpstr>
      <vt:lpstr>Objektno programiranje</vt:lpstr>
      <vt:lpstr>Objekti</vt:lpstr>
      <vt:lpstr>Ustvarjanje objektov</vt:lpstr>
      <vt:lpstr>Še en zgled</vt:lpstr>
      <vt:lpstr>Povečaj ulomek "klasično"</vt:lpstr>
      <vt:lpstr>Povečaj ulomek - objektno</vt:lpstr>
      <vt:lpstr>Ulomki - objektno</vt:lpstr>
      <vt:lpstr>Ulomki - objektno</vt:lpstr>
      <vt:lpstr>Primerjava</vt:lpstr>
      <vt:lpstr>Ulomek </vt:lpstr>
      <vt:lpstr>In pri tem nismo niti omenili, da z ...</vt:lpstr>
      <vt:lpstr>lahko počnemo ...</vt:lpstr>
      <vt:lpstr>Objektno programiranje</vt:lpstr>
      <vt:lpstr>Že spet bi imeli 13 prosojnic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Objektno programiranje</dc:title>
  <dc:creator>Matija Lokar</dc:creator>
  <cp:lastModifiedBy>Matija Lokar</cp:lastModifiedBy>
  <cp:revision>18</cp:revision>
  <dcterms:created xsi:type="dcterms:W3CDTF">2009-12-03T11:40:36Z</dcterms:created>
  <dcterms:modified xsi:type="dcterms:W3CDTF">2018-05-09T07:24:11Z</dcterms:modified>
</cp:coreProperties>
</file>