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82" r:id="rId4"/>
    <p:sldId id="283" r:id="rId5"/>
    <p:sldId id="273" r:id="rId6"/>
    <p:sldId id="274" r:id="rId7"/>
    <p:sldId id="275" r:id="rId8"/>
    <p:sldId id="276" r:id="rId9"/>
    <p:sldId id="258" r:id="rId10"/>
    <p:sldId id="259" r:id="rId11"/>
    <p:sldId id="277" r:id="rId12"/>
    <p:sldId id="260" r:id="rId13"/>
    <p:sldId id="261" r:id="rId14"/>
    <p:sldId id="266" r:id="rId15"/>
    <p:sldId id="278" r:id="rId16"/>
    <p:sldId id="279" r:id="rId17"/>
    <p:sldId id="289" r:id="rId18"/>
    <p:sldId id="284" r:id="rId19"/>
    <p:sldId id="285" r:id="rId20"/>
    <p:sldId id="288" r:id="rId21"/>
    <p:sldId id="269" r:id="rId22"/>
    <p:sldId id="280" r:id="rId23"/>
    <p:sldId id="270" r:id="rId24"/>
    <p:sldId id="271" r:id="rId25"/>
    <p:sldId id="287" r:id="rId26"/>
    <p:sldId id="286" r:id="rId27"/>
  </p:sldIdLst>
  <p:sldSz cx="9144000" cy="6858000" type="screen4x3"/>
  <p:notesSz cx="6858000" cy="9144000"/>
  <p:custDataLst>
    <p:tags r:id="rId28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6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fld id="{0792F094-411F-4B5F-A55A-6ACABC28BFCB}" type="datetimeFigureOut">
              <a:rPr lang="sl-SI" smtClean="0"/>
              <a:pPr/>
              <a:t>7. 04. 2020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5671ACBC-FF16-4CC4-83A0-8548A9986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2F094-411F-4B5F-A55A-6ACABC28BFCB}" type="datetimeFigureOut">
              <a:rPr lang="sl-SI" smtClean="0"/>
              <a:pPr/>
              <a:t>7. 04. 2020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1ACBC-FF16-4CC4-83A0-8548A9986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2F094-411F-4B5F-A55A-6ACABC28BFCB}" type="datetimeFigureOut">
              <a:rPr lang="sl-SI" smtClean="0"/>
              <a:pPr/>
              <a:t>7. 04. 2020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1ACBC-FF16-4CC4-83A0-8548A9986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2F094-411F-4B5F-A55A-6ACABC28BFCB}" type="datetimeFigureOut">
              <a:rPr lang="sl-SI" smtClean="0"/>
              <a:pPr/>
              <a:t>7. 04. 2020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1ACBC-FF16-4CC4-83A0-8548A9986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fld id="{0792F094-411F-4B5F-A55A-6ACABC28BFCB}" type="datetimeFigureOut">
              <a:rPr lang="sl-SI" smtClean="0"/>
              <a:pPr/>
              <a:t>7. 04. 2020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fld id="{5671ACBC-FF16-4CC4-83A0-8548A9986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2F094-411F-4B5F-A55A-6ACABC28BFCB}" type="datetimeFigureOut">
              <a:rPr lang="sl-SI" smtClean="0"/>
              <a:pPr/>
              <a:t>7. 04. 2020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1ACBC-FF16-4CC4-83A0-8548A9986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2F094-411F-4B5F-A55A-6ACABC28BFCB}" type="datetimeFigureOut">
              <a:rPr lang="sl-SI" smtClean="0"/>
              <a:pPr/>
              <a:t>7. 04. 2020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1ACBC-FF16-4CC4-83A0-8548A9986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2F094-411F-4B5F-A55A-6ACABC28BFCB}" type="datetimeFigureOut">
              <a:rPr lang="sl-SI" smtClean="0"/>
              <a:pPr/>
              <a:t>7. 04. 2020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1ACBC-FF16-4CC4-83A0-8548A9986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2F094-411F-4B5F-A55A-6ACABC28BFCB}" type="datetimeFigureOut">
              <a:rPr lang="sl-SI" smtClean="0"/>
              <a:pPr/>
              <a:t>7. 04. 2020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1ACBC-FF16-4CC4-83A0-8548A9986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2F094-411F-4B5F-A55A-6ACABC28BFCB}" type="datetimeFigureOut">
              <a:rPr lang="sl-SI" smtClean="0"/>
              <a:pPr/>
              <a:t>7. 04. 2020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1ACBC-FF16-4CC4-83A0-8548A9986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2F094-411F-4B5F-A55A-6ACABC28BFCB}" type="datetimeFigureOut">
              <a:rPr lang="sl-SI" smtClean="0"/>
              <a:pPr/>
              <a:t>7. 04. 2020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1ACBC-FF16-4CC4-83A0-8548A9986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92F094-411F-4B5F-A55A-6ACABC28BFCB}" type="datetimeFigureOut">
              <a:rPr lang="sl-SI" smtClean="0"/>
              <a:pPr/>
              <a:t>7. 04. 2020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71ACBC-FF16-4CC4-83A0-8548A9986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zeljg.github.io/rin2/book2/2401/index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sl-SI" sz="4400" smtClean="0"/>
              <a:t>Objektno programiranje</a:t>
            </a:r>
            <a:endParaRPr lang="en-GB" sz="440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Znani objekti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r>
              <a:rPr lang="sl-SI" sz="2400" dirty="0" smtClean="0"/>
              <a:t>Nekaj primerov objektov jezika </a:t>
            </a:r>
            <a:r>
              <a:rPr lang="en-US" sz="2400" dirty="0" err="1"/>
              <a:t>P</a:t>
            </a:r>
            <a:r>
              <a:rPr lang="sl-SI" sz="2400" dirty="0" err="1" smtClean="0"/>
              <a:t>ython</a:t>
            </a:r>
            <a:r>
              <a:rPr lang="sl-SI" sz="2400" dirty="0" smtClean="0"/>
              <a:t>, ki smo jih že uporabljali </a:t>
            </a:r>
          </a:p>
          <a:p>
            <a:pPr lvl="1"/>
            <a:r>
              <a:rPr lang="sl-SI" dirty="0" smtClean="0"/>
              <a:t>Objekt tipa </a:t>
            </a:r>
            <a:r>
              <a:rPr lang="sl-SI" dirty="0" smtClean="0">
                <a:latin typeface="Courier New" pitchFamily="49" charset="0"/>
              </a:rPr>
              <a:t>list </a:t>
            </a:r>
            <a:r>
              <a:rPr lang="sl-SI" dirty="0" smtClean="0"/>
              <a:t>predstavlja </a:t>
            </a:r>
            <a:r>
              <a:rPr lang="en-US" i="1" dirty="0" err="1" smtClean="0"/>
              <a:t>tabelo</a:t>
            </a:r>
            <a:r>
              <a:rPr lang="sl-SI" dirty="0" smtClean="0"/>
              <a:t>. Kadar želimo dodati element v </a:t>
            </a:r>
            <a:r>
              <a:rPr lang="en-US" dirty="0" err="1" smtClean="0"/>
              <a:t>tabelo</a:t>
            </a:r>
            <a:r>
              <a:rPr lang="sl-SI" dirty="0" smtClean="0"/>
              <a:t>, kličemo njegovo metodo </a:t>
            </a:r>
            <a:r>
              <a:rPr lang="sl-SI" dirty="0" err="1" smtClean="0">
                <a:latin typeface="Courier New" pitchFamily="49" charset="0"/>
              </a:rPr>
              <a:t>append</a:t>
            </a:r>
            <a:r>
              <a:rPr lang="sl-SI" dirty="0" smtClean="0"/>
              <a:t>.  </a:t>
            </a:r>
          </a:p>
          <a:p>
            <a:pPr lvl="2"/>
            <a:r>
              <a:rPr lang="sl-SI" dirty="0" smtClean="0"/>
              <a:t>Če je npr.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tab</a:t>
            </a:r>
            <a:r>
              <a:rPr lang="sl-SI" dirty="0" smtClean="0"/>
              <a:t> </a:t>
            </a:r>
            <a:r>
              <a:rPr lang="sl-SI" dirty="0" err="1" smtClean="0"/>
              <a:t>nek</a:t>
            </a:r>
            <a:r>
              <a:rPr lang="en-US" dirty="0" smtClean="0"/>
              <a:t>a </a:t>
            </a:r>
            <a:r>
              <a:rPr lang="en-US" dirty="0" err="1" smtClean="0"/>
              <a:t>tabela</a:t>
            </a:r>
            <a:r>
              <a:rPr lang="sl-SI" dirty="0" smtClean="0"/>
              <a:t>, podatek dodamo 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tab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append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('Novo')</a:t>
            </a:r>
          </a:p>
          <a:p>
            <a:pPr lvl="1"/>
            <a:r>
              <a:rPr lang="sl-SI" dirty="0" smtClean="0"/>
              <a:t>Objekt  </a:t>
            </a:r>
            <a:r>
              <a:rPr lang="sl-SI" dirty="0" err="1" smtClean="0">
                <a:latin typeface="Courier New" pitchFamily="49" charset="0"/>
              </a:rPr>
              <a:t>os.path</a:t>
            </a:r>
            <a:r>
              <a:rPr lang="sl-SI" dirty="0" smtClean="0">
                <a:latin typeface="Courier New" pitchFamily="49" charset="0"/>
              </a:rPr>
              <a:t> </a:t>
            </a:r>
            <a:r>
              <a:rPr lang="sl-SI" dirty="0" smtClean="0"/>
              <a:t>predstavlja </a:t>
            </a:r>
            <a:r>
              <a:rPr lang="sl-SI" i="1" dirty="0" smtClean="0"/>
              <a:t>sistemsko pot</a:t>
            </a:r>
            <a:r>
              <a:rPr lang="sl-SI" dirty="0" smtClean="0"/>
              <a:t>. Kadar želimo izvedeti, ali je nekaj datoteka, pokličemo metodo </a:t>
            </a:r>
            <a:r>
              <a:rPr lang="sl-SI" dirty="0" err="1" smtClean="0">
                <a:latin typeface="Courier New" pitchFamily="49" charset="0"/>
              </a:rPr>
              <a:t>isFile</a:t>
            </a:r>
            <a:r>
              <a:rPr lang="sl-SI" dirty="0" smtClean="0">
                <a:latin typeface="Courier New" pitchFamily="49" charset="0"/>
              </a:rPr>
              <a:t> </a:t>
            </a:r>
            <a:r>
              <a:rPr lang="sl-SI" dirty="0" smtClean="0"/>
              <a:t>na objektu </a:t>
            </a:r>
            <a:r>
              <a:rPr lang="sl-SI" dirty="0" smtClean="0">
                <a:latin typeface="Courier New" pitchFamily="49" charset="0"/>
              </a:rPr>
              <a:t>os.</a:t>
            </a:r>
            <a:r>
              <a:rPr lang="sl-SI" dirty="0" err="1" smtClean="0">
                <a:latin typeface="Courier New" pitchFamily="49" charset="0"/>
              </a:rPr>
              <a:t>path</a:t>
            </a:r>
            <a:r>
              <a:rPr lang="sl-SI" dirty="0" smtClean="0"/>
              <a:t>. </a:t>
            </a:r>
          </a:p>
          <a:p>
            <a:pPr lvl="2"/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os.path.isFile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('</a:t>
            </a:r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v.txt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')</a:t>
            </a:r>
            <a:endParaRPr lang="sl-SI" dirty="0" smtClean="0"/>
          </a:p>
          <a:p>
            <a:pPr lvl="1"/>
            <a:r>
              <a:rPr lang="en-US" sz="1900" dirty="0" err="1" smtClean="0"/>
              <a:t>Objekt</a:t>
            </a:r>
            <a:r>
              <a:rPr lang="en-US" sz="1900" dirty="0" smtClean="0"/>
              <a:t> </a:t>
            </a:r>
            <a:r>
              <a:rPr lang="en-US" sz="1900" dirty="0" err="1" smtClean="0"/>
              <a:t>tipa</a:t>
            </a:r>
            <a:r>
              <a:rPr lang="en-US" sz="1900" dirty="0" smtClean="0"/>
              <a:t>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Turtle() </a:t>
            </a:r>
            <a:r>
              <a:rPr lang="en-US" sz="1900" dirty="0" err="1" smtClean="0"/>
              <a:t>predstavlja</a:t>
            </a:r>
            <a:r>
              <a:rPr lang="en-US" sz="1900" dirty="0" smtClean="0"/>
              <a:t> "</a:t>
            </a:r>
            <a:r>
              <a:rPr lang="en-US" sz="1900" dirty="0" err="1" smtClean="0"/>
              <a:t>želvo</a:t>
            </a:r>
            <a:r>
              <a:rPr lang="en-US" sz="1900" dirty="0" smtClean="0"/>
              <a:t>". Kadar </a:t>
            </a:r>
            <a:r>
              <a:rPr lang="en-US" sz="1900" dirty="0" err="1" smtClean="0"/>
              <a:t>želimo</a:t>
            </a:r>
            <a:r>
              <a:rPr lang="en-US" sz="1900" dirty="0" smtClean="0"/>
              <a:t>, da se </a:t>
            </a:r>
            <a:r>
              <a:rPr lang="en-US" sz="1900" dirty="0" err="1" smtClean="0"/>
              <a:t>premakne</a:t>
            </a:r>
            <a:r>
              <a:rPr lang="en-US" sz="1900" dirty="0" smtClean="0"/>
              <a:t> </a:t>
            </a:r>
            <a:r>
              <a:rPr lang="en-US" sz="1900" dirty="0" err="1" smtClean="0"/>
              <a:t>naprej</a:t>
            </a:r>
            <a:r>
              <a:rPr lang="en-US" sz="1900" dirty="0" smtClean="0"/>
              <a:t>, </a:t>
            </a:r>
            <a:r>
              <a:rPr lang="en-US" sz="1900" dirty="0" err="1" smtClean="0"/>
              <a:t>kličemo</a:t>
            </a:r>
            <a:r>
              <a:rPr lang="en-US" sz="1900" dirty="0" smtClean="0"/>
              <a:t> (</a:t>
            </a:r>
            <a:r>
              <a:rPr lang="en-US" sz="1900" dirty="0" err="1" smtClean="0"/>
              <a:t>nad</a:t>
            </a:r>
            <a:r>
              <a:rPr lang="en-US" sz="1900" dirty="0" smtClean="0"/>
              <a:t> </a:t>
            </a:r>
            <a:r>
              <a:rPr lang="en-US" sz="1900" dirty="0" err="1" smtClean="0"/>
              <a:t>njo</a:t>
            </a:r>
            <a:r>
              <a:rPr lang="en-US" sz="1900" dirty="0" smtClean="0"/>
              <a:t> </a:t>
            </a:r>
            <a:r>
              <a:rPr lang="en-US" sz="1900" dirty="0" err="1" smtClean="0"/>
              <a:t>izvedemo</a:t>
            </a:r>
            <a:r>
              <a:rPr lang="en-US" sz="1900" dirty="0" smtClean="0"/>
              <a:t>) </a:t>
            </a:r>
            <a:r>
              <a:rPr lang="en-US" sz="1900" dirty="0" err="1" smtClean="0"/>
              <a:t>metodo</a:t>
            </a:r>
            <a:r>
              <a:rPr lang="en-US" sz="1900" dirty="0" smtClean="0"/>
              <a:t>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forward</a:t>
            </a:r>
            <a:r>
              <a:rPr lang="en-US" sz="1900" dirty="0" smtClean="0"/>
              <a:t>.</a:t>
            </a:r>
            <a:endParaRPr lang="sl-SI" sz="1900" dirty="0" smtClean="0"/>
          </a:p>
        </p:txBody>
      </p:sp>
      <p:sp>
        <p:nvSpPr>
          <p:cNvPr id="114691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sl-SI" dirty="0" err="1" smtClean="0"/>
              <a:t>bjekti</a:t>
            </a:r>
            <a:r>
              <a:rPr lang="sl-SI" dirty="0" smtClean="0"/>
              <a:t> </a:t>
            </a:r>
            <a:r>
              <a:rPr lang="en-US" dirty="0" smtClean="0"/>
              <a:t>so </a:t>
            </a:r>
            <a:r>
              <a:rPr lang="sl-SI" dirty="0" smtClean="0"/>
              <a:t>uporabni </a:t>
            </a:r>
            <a:r>
              <a:rPr lang="sl-SI" dirty="0"/>
              <a:t>predvsem zato, ker lahko programer definira nove razrede in </a:t>
            </a:r>
            <a:r>
              <a:rPr lang="sl-SI" dirty="0" smtClean="0"/>
              <a:t>objekte </a:t>
            </a:r>
            <a:endParaRPr lang="sl-SI" dirty="0"/>
          </a:p>
        </p:txBody>
      </p:sp>
      <p:sp>
        <p:nvSpPr>
          <p:cNvPr id="114691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9674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Objekti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sz="2800" dirty="0" smtClean="0"/>
              <a:t>stanja:</a:t>
            </a:r>
          </a:p>
          <a:p>
            <a:pPr lvl="1">
              <a:lnSpc>
                <a:spcPct val="90000"/>
              </a:lnSpc>
            </a:pPr>
            <a:r>
              <a:rPr lang="sl-SI" sz="2000" dirty="0" smtClean="0"/>
              <a:t>Lastnosti, podatki, komponente</a:t>
            </a:r>
          </a:p>
          <a:p>
            <a:pPr>
              <a:lnSpc>
                <a:spcPct val="90000"/>
              </a:lnSpc>
            </a:pPr>
            <a:r>
              <a:rPr lang="sl-SI" sz="2800" dirty="0" smtClean="0"/>
              <a:t>“znanje”</a:t>
            </a:r>
          </a:p>
          <a:p>
            <a:pPr lvl="1">
              <a:lnSpc>
                <a:spcPct val="90000"/>
              </a:lnSpc>
            </a:pPr>
            <a:r>
              <a:rPr lang="sl-SI" sz="2000" dirty="0" smtClean="0"/>
              <a:t>Odzivanje na ukaze</a:t>
            </a:r>
          </a:p>
          <a:p>
            <a:pPr lvl="1">
              <a:lnSpc>
                <a:spcPct val="90000"/>
              </a:lnSpc>
            </a:pPr>
            <a:r>
              <a:rPr lang="sl-SI" sz="2000" dirty="0" err="1" smtClean="0">
                <a:latin typeface="Courier New" pitchFamily="49" charset="0"/>
                <a:cs typeface="Courier New" pitchFamily="49" charset="0"/>
              </a:rPr>
              <a:t>nekObjekt.metoda</a:t>
            </a:r>
            <a:r>
              <a:rPr lang="sl-SI" sz="2000" dirty="0" smtClean="0">
                <a:latin typeface="Courier New" pitchFamily="49" charset="0"/>
                <a:cs typeface="Courier New" pitchFamily="49" charset="0"/>
              </a:rPr>
              <a:t>(…)</a:t>
            </a:r>
          </a:p>
          <a:p>
            <a:pPr>
              <a:lnSpc>
                <a:spcPct val="90000"/>
              </a:lnSpc>
            </a:pPr>
            <a:r>
              <a:rPr lang="sl-SI" sz="2800" dirty="0" smtClean="0"/>
              <a:t>Združeno v celoto</a:t>
            </a:r>
          </a:p>
          <a:p>
            <a:pPr lvl="1">
              <a:lnSpc>
                <a:spcPct val="90000"/>
              </a:lnSpc>
            </a:pPr>
            <a:r>
              <a:rPr lang="sl-SI" sz="2000" dirty="0" smtClean="0"/>
              <a:t>Podatki in metode, ki opisujejo neko stvar/objekt</a:t>
            </a:r>
          </a:p>
          <a:p>
            <a:pPr lvl="1">
              <a:lnSpc>
                <a:spcPct val="90000"/>
              </a:lnSpc>
            </a:pPr>
            <a:r>
              <a:rPr lang="sl-SI" sz="2000" dirty="0" smtClean="0"/>
              <a:t>Ulomek:</a:t>
            </a:r>
          </a:p>
          <a:p>
            <a:pPr lvl="2">
              <a:lnSpc>
                <a:spcPct val="90000"/>
              </a:lnSpc>
            </a:pPr>
            <a:r>
              <a:rPr lang="sl-SI" sz="1800" dirty="0" smtClean="0"/>
              <a:t>Podatki: števec, imenovalec</a:t>
            </a:r>
          </a:p>
          <a:p>
            <a:pPr lvl="2">
              <a:lnSpc>
                <a:spcPct val="90000"/>
              </a:lnSpc>
            </a:pPr>
            <a:r>
              <a:rPr lang="sl-SI" sz="1800" dirty="0" smtClean="0"/>
              <a:t>Metode: spremeni števec, spremeni imenovalec, seštej, obratna vrednost, lepo izpiši ...</a:t>
            </a:r>
            <a:r>
              <a:rPr lang="sl-SI" sz="2800" dirty="0" smtClean="0"/>
              <a:t> </a:t>
            </a:r>
          </a:p>
        </p:txBody>
      </p:sp>
      <p:sp>
        <p:nvSpPr>
          <p:cNvPr id="115715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Primeri objektov</a:t>
            </a:r>
          </a:p>
        </p:txBody>
      </p:sp>
      <p:sp>
        <p:nvSpPr>
          <p:cNvPr id="116738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 lnSpcReduction="10000"/>
          </a:bodyPr>
          <a:lstStyle/>
          <a:p>
            <a:r>
              <a:rPr lang="sl-SI" smtClean="0"/>
              <a:t>Datum</a:t>
            </a:r>
          </a:p>
          <a:p>
            <a:pPr lvl="1"/>
            <a:r>
              <a:rPr lang="sl-SI" smtClean="0"/>
              <a:t>V objektih tipa datum bi npr. hranili datume</a:t>
            </a:r>
          </a:p>
          <a:p>
            <a:r>
              <a:rPr lang="sl-SI" smtClean="0"/>
              <a:t>Podatki (stanje objekta) </a:t>
            </a:r>
          </a:p>
          <a:p>
            <a:pPr lvl="1"/>
            <a:r>
              <a:rPr lang="sl-SI" smtClean="0"/>
              <a:t>Dan, mesec, leto</a:t>
            </a:r>
          </a:p>
          <a:p>
            <a:r>
              <a:rPr lang="sl-SI" smtClean="0"/>
              <a:t>Metode (obnašanje / znanje)</a:t>
            </a:r>
          </a:p>
          <a:p>
            <a:pPr lvl="1"/>
            <a:r>
              <a:rPr lang="sl-SI" smtClean="0"/>
              <a:t>Vrni mesec</a:t>
            </a:r>
          </a:p>
          <a:p>
            <a:pPr lvl="1"/>
            <a:r>
              <a:rPr lang="sl-SI" smtClean="0"/>
              <a:t>Vrni število dni med dvema datumoma</a:t>
            </a:r>
          </a:p>
          <a:p>
            <a:pPr lvl="1"/>
            <a:r>
              <a:rPr lang="sl-SI" smtClean="0"/>
              <a:t>Naslednji dan</a:t>
            </a:r>
          </a:p>
          <a:p>
            <a:pPr lvl="1"/>
            <a:r>
              <a:rPr lang="sl-SI" smtClean="0"/>
              <a:t>Prejšnji dan</a:t>
            </a:r>
          </a:p>
          <a:p>
            <a:pPr lvl="1"/>
            <a:r>
              <a:rPr lang="sl-SI" smtClean="0"/>
              <a:t>Lepo izpiši</a:t>
            </a:r>
          </a:p>
          <a:p>
            <a:pPr lvl="1"/>
            <a:r>
              <a:rPr lang="sl-SI" smtClean="0"/>
              <a:t>Je leto prestopno</a:t>
            </a:r>
          </a:p>
          <a:p>
            <a:pPr lvl="1"/>
            <a:r>
              <a:rPr lang="sl-SI" smtClean="0"/>
              <a:t>Dan v tednu na določen datum</a:t>
            </a:r>
          </a:p>
          <a:p>
            <a:pPr lvl="1"/>
            <a:r>
              <a:rPr lang="sl-SI" smtClean="0"/>
              <a:t>...</a:t>
            </a:r>
          </a:p>
        </p:txBody>
      </p:sp>
      <p:sp>
        <p:nvSpPr>
          <p:cNvPr id="11673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A98D74F-B6D1-4F58-BA33-784420C2FD0D}" type="slidenum">
              <a:rPr lang="sl-SI"/>
              <a:pPr/>
              <a:t>13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Objekti</a:t>
            </a:r>
          </a:p>
        </p:txBody>
      </p:sp>
      <p:sp>
        <p:nvSpPr>
          <p:cNvPr id="121858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sz="2400" dirty="0" smtClean="0"/>
              <a:t>Objekt je kakršenkoli skupek podatkov, s katerimi želimo upravljati. </a:t>
            </a:r>
          </a:p>
          <a:p>
            <a:pPr>
              <a:lnSpc>
                <a:spcPct val="90000"/>
              </a:lnSpc>
            </a:pPr>
            <a:r>
              <a:rPr lang="sl-SI" sz="2400" dirty="0" smtClean="0"/>
              <a:t>Osnovni pristop objektnega programiranja</a:t>
            </a:r>
          </a:p>
          <a:p>
            <a:pPr lvl="1">
              <a:lnSpc>
                <a:spcPct val="90000"/>
              </a:lnSpc>
            </a:pPr>
            <a:r>
              <a:rPr lang="sl-SI" sz="2000" dirty="0" smtClean="0"/>
              <a:t>objekt = podatki + metode za delo s podatki.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sl-SI" sz="2400" dirty="0" smtClean="0"/>
          </a:p>
        </p:txBody>
      </p:sp>
      <p:sp>
        <p:nvSpPr>
          <p:cNvPr id="121859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Objekt</a:t>
            </a:r>
            <a:r>
              <a:rPr lang="en-US" dirty="0" smtClean="0"/>
              <a:t> je </a:t>
            </a:r>
            <a:r>
              <a:rPr lang="en-US" dirty="0" err="1" smtClean="0"/>
              <a:t>primerek</a:t>
            </a:r>
            <a:r>
              <a:rPr lang="en-US" dirty="0" smtClean="0"/>
              <a:t> </a:t>
            </a:r>
            <a:r>
              <a:rPr lang="en-US" dirty="0" err="1" smtClean="0"/>
              <a:t>nekega</a:t>
            </a:r>
            <a:r>
              <a:rPr lang="en-US" dirty="0" smtClean="0"/>
              <a:t> </a:t>
            </a:r>
            <a:r>
              <a:rPr lang="en-US" dirty="0" err="1" smtClean="0"/>
              <a:t>razreda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Torej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objekt</a:t>
            </a:r>
            <a:r>
              <a:rPr lang="en-US" dirty="0" smtClean="0"/>
              <a:t> </a:t>
            </a:r>
            <a:r>
              <a:rPr lang="en-US" dirty="0" err="1" smtClean="0"/>
              <a:t>potrebujemo</a:t>
            </a:r>
            <a:r>
              <a:rPr lang="en-US" dirty="0" smtClean="0"/>
              <a:t> </a:t>
            </a:r>
            <a:r>
              <a:rPr lang="en-US" dirty="0" err="1" smtClean="0"/>
              <a:t>razred</a:t>
            </a:r>
            <a:r>
              <a:rPr lang="en-US" dirty="0" smtClean="0"/>
              <a:t>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701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Razred: "načrt", kako so videti objekti</a:t>
            </a:r>
            <a:endParaRPr lang="sl-S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7093024" cy="1143000"/>
          </a:xfrm>
        </p:spPr>
        <p:txBody>
          <a:bodyPr/>
          <a:lstStyle/>
          <a:p>
            <a:pPr algn="l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ImeRazreda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'''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Opis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kako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je "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videti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objekt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tipa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ImeRazreda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'''</a:t>
            </a:r>
            <a:endParaRPr lang="sl-SI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Iz</a:t>
            </a:r>
            <a:r>
              <a:rPr lang="en-US" sz="2000" dirty="0" smtClean="0"/>
              <a:t> </a:t>
            </a:r>
            <a:r>
              <a:rPr lang="sl-SI" sz="2000" dirty="0">
                <a:hlinkClick r:id="rId2"/>
              </a:rPr>
              <a:t>https://anzeljg.github.io/rin2/book2/2401/index.html</a:t>
            </a:r>
            <a:endParaRPr lang="sl-SI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25" y="1628800"/>
            <a:ext cx="3605138" cy="3206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730" y="5013176"/>
            <a:ext cx="3466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/>
              <a:t>Testo je računalniški pomnilnik, v katerega z modelčkom za piškote (razred) izrežemo oziroma ustvarimo posamezne piškote (objekte ali primerke razreda).</a:t>
            </a:r>
            <a:endParaRPr lang="sl-S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071" y="1628799"/>
            <a:ext cx="3910229" cy="3206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9071" y="5013176"/>
            <a:ext cx="3466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/>
              <a:t>Posamezni piškoti (objekti ali primerki razreda) se med seboj razlikujejo po tem, s koliko in kakšnimi mrvicami so posuti (imajo različne vrednosti lastnosti).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792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Stranka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74638" lvl="1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sl-SI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sl-SI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lass</a:t>
            </a:r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Stranka:</a:t>
            </a:r>
          </a:p>
          <a:p>
            <a:pPr marL="0" indent="0">
              <a:buNone/>
            </a:pPr>
            <a:r>
              <a:rPr lang="sl-SI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__</a:t>
            </a:r>
            <a:r>
              <a:rPr lang="sl-SI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__(</a:t>
            </a:r>
            <a:r>
              <a:rPr lang="sl-SI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indent="0">
              <a:buNone/>
            </a:pPr>
            <a:r>
              <a:rPr lang="sl-SI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._ime = 'Mojca'</a:t>
            </a:r>
          </a:p>
          <a:p>
            <a:pPr marL="0" indent="0">
              <a:buNone/>
            </a:pPr>
            <a:r>
              <a:rPr lang="sl-SI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._priimek = '</a:t>
            </a:r>
            <a:r>
              <a:rPr lang="sl-SI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Pokraculja</a:t>
            </a:r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marL="0" indent="0">
              <a:buNone/>
            </a:pPr>
            <a:r>
              <a:rPr lang="sl-SI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._telefon = </a:t>
            </a:r>
            <a:r>
              <a:rPr lang="sl-SI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'041 123 456</a:t>
            </a:r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marL="0" indent="0">
              <a:buNone/>
            </a:pPr>
            <a:r>
              <a:rPr lang="sl-SI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._nakupi = [</a:t>
            </a:r>
            <a:r>
              <a:rPr lang="sl-SI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'lonček</a:t>
            </a:r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']</a:t>
            </a:r>
          </a:p>
          <a:p>
            <a:pPr marL="0" indent="0">
              <a:buNone/>
            </a:pPr>
            <a:r>
              <a:rPr lang="sl-SI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kolikoNakupov</a:t>
            </a:r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sl-SI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indent="0">
              <a:buNone/>
            </a:pPr>
            <a:r>
              <a:rPr lang="sl-SI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len(</a:t>
            </a:r>
            <a:r>
              <a:rPr lang="sl-SI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._nakupi)</a:t>
            </a:r>
            <a:r>
              <a:rPr lang="sl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sl-SI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sl-SI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971600" y="2348880"/>
            <a:ext cx="4752528" cy="15121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Rounded Rectangle 4"/>
          <p:cNvSpPr/>
          <p:nvPr/>
        </p:nvSpPr>
        <p:spPr>
          <a:xfrm>
            <a:off x="786408" y="3937248"/>
            <a:ext cx="4320480" cy="93610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5940152" y="276475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Podatki o posamezni stranki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4095597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B050"/>
                </a:solidFill>
              </a:rPr>
              <a:t>Kaj lahko počnemo s strankami</a:t>
            </a:r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14124" y="5068093"/>
            <a:ext cx="5750363" cy="16693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err="1" smtClean="0">
                <a:solidFill>
                  <a:srgbClr val="FF0000"/>
                </a:solidFill>
              </a:rPr>
              <a:t>pozor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dirty="0" smtClean="0"/>
              <a:t>Ta </a:t>
            </a:r>
            <a:r>
              <a:rPr lang="en-US" dirty="0" err="1" smtClean="0"/>
              <a:t>razred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uporaben</a:t>
            </a:r>
            <a:r>
              <a:rPr lang="en-US" dirty="0" smtClean="0"/>
              <a:t>, </a:t>
            </a:r>
            <a:r>
              <a:rPr lang="en-US" dirty="0" err="1" smtClean="0"/>
              <a:t>saj</a:t>
            </a:r>
            <a:r>
              <a:rPr lang="en-US" dirty="0" smtClean="0"/>
              <a:t> </a:t>
            </a:r>
            <a:r>
              <a:rPr lang="en-US" dirty="0" err="1" smtClean="0"/>
              <a:t>opisuje</a:t>
            </a:r>
            <a:r>
              <a:rPr lang="en-US" dirty="0" smtClean="0"/>
              <a:t> le </a:t>
            </a:r>
            <a:r>
              <a:rPr lang="en-US" dirty="0" err="1" smtClean="0"/>
              <a:t>konkretno</a:t>
            </a:r>
            <a:r>
              <a:rPr lang="en-US" dirty="0" smtClean="0"/>
              <a:t> </a:t>
            </a:r>
            <a:r>
              <a:rPr lang="en-US" dirty="0" err="1" smtClean="0"/>
              <a:t>stranko</a:t>
            </a:r>
            <a:r>
              <a:rPr lang="en-US" dirty="0" smtClean="0"/>
              <a:t> (</a:t>
            </a:r>
            <a:r>
              <a:rPr lang="en-US" dirty="0" err="1" smtClean="0"/>
              <a:t>Mojco</a:t>
            </a:r>
            <a:r>
              <a:rPr lang="en-US" dirty="0" smtClean="0"/>
              <a:t> </a:t>
            </a:r>
            <a:r>
              <a:rPr lang="en-US" dirty="0" err="1" smtClean="0"/>
              <a:t>Pokraculjo</a:t>
            </a:r>
            <a:r>
              <a:rPr lang="en-US" dirty="0" smtClean="0"/>
              <a:t>) . </a:t>
            </a:r>
            <a:r>
              <a:rPr lang="en-US" dirty="0" err="1" smtClean="0"/>
              <a:t>Narediti</a:t>
            </a:r>
            <a:r>
              <a:rPr lang="en-US" dirty="0" smtClean="0"/>
              <a:t> </a:t>
            </a:r>
            <a:r>
              <a:rPr lang="en-US" dirty="0" err="1" smtClean="0"/>
              <a:t>moramo</a:t>
            </a:r>
            <a:r>
              <a:rPr lang="en-US" dirty="0" smtClean="0"/>
              <a:t> </a:t>
            </a:r>
            <a:r>
              <a:rPr lang="en-US" dirty="0" err="1" smtClean="0"/>
              <a:t>razred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opisuje</a:t>
            </a:r>
            <a:r>
              <a:rPr lang="en-US" dirty="0" smtClean="0"/>
              <a:t> </a:t>
            </a:r>
            <a:r>
              <a:rPr lang="en-US" dirty="0" err="1" smtClean="0"/>
              <a:t>poljubno</a:t>
            </a:r>
            <a:r>
              <a:rPr lang="en-US" dirty="0" smtClean="0"/>
              <a:t> </a:t>
            </a:r>
            <a:r>
              <a:rPr lang="en-US" dirty="0" err="1" smtClean="0"/>
              <a:t>stranko</a:t>
            </a:r>
            <a:r>
              <a:rPr lang="en-US" dirty="0" smtClean="0"/>
              <a:t>! </a:t>
            </a:r>
            <a:r>
              <a:rPr lang="en-US" dirty="0" err="1" smtClean="0"/>
              <a:t>Podatki</a:t>
            </a:r>
            <a:r>
              <a:rPr lang="en-US" dirty="0" smtClean="0"/>
              <a:t>  o </a:t>
            </a:r>
            <a:r>
              <a:rPr lang="en-US" dirty="0" err="1" smtClean="0"/>
              <a:t>Mojci</a:t>
            </a:r>
            <a:r>
              <a:rPr lang="en-US" dirty="0" smtClean="0"/>
              <a:t> </a:t>
            </a:r>
            <a:r>
              <a:rPr lang="en-US" dirty="0" err="1" smtClean="0"/>
              <a:t>bodo</a:t>
            </a:r>
            <a:r>
              <a:rPr lang="en-US" dirty="0" smtClean="0"/>
              <a:t> </a:t>
            </a:r>
            <a:r>
              <a:rPr lang="en-US" dirty="0" err="1" smtClean="0"/>
              <a:t>potem</a:t>
            </a:r>
            <a:r>
              <a:rPr lang="en-US" dirty="0" smtClean="0"/>
              <a:t> </a:t>
            </a:r>
            <a:r>
              <a:rPr lang="en-US" dirty="0" err="1" smtClean="0"/>
              <a:t>shranjeni</a:t>
            </a:r>
            <a:r>
              <a:rPr lang="en-US" dirty="0" smtClean="0"/>
              <a:t> v </a:t>
            </a:r>
            <a:r>
              <a:rPr lang="en-US" dirty="0" err="1" smtClean="0"/>
              <a:t>primerek</a:t>
            </a:r>
            <a:r>
              <a:rPr lang="en-US" dirty="0" smtClean="0"/>
              <a:t>  </a:t>
            </a:r>
            <a:r>
              <a:rPr lang="en-US" dirty="0" err="1" smtClean="0"/>
              <a:t>razreda</a:t>
            </a:r>
            <a:r>
              <a:rPr lang="en-US" dirty="0" smtClean="0"/>
              <a:t> </a:t>
            </a:r>
            <a:r>
              <a:rPr lang="en-US" dirty="0" err="1" smtClean="0"/>
              <a:t>Stranka</a:t>
            </a:r>
            <a:r>
              <a:rPr lang="en-US" dirty="0" smtClean="0"/>
              <a:t>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8537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MojRazred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  def __init__(self,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sporočilo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) :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      self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sl-SI" sz="2800" dirty="0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vsebina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sporočilo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  def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izpiši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(self) :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      print(self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sl-SI" sz="2800" dirty="0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vsebina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sl-SI" sz="2800" dirty="0"/>
          </a:p>
          <a:p>
            <a:pPr lvl="1" eaLnBrk="1" hangingPunct="1">
              <a:lnSpc>
                <a:spcPct val="80000"/>
              </a:lnSpc>
            </a:pPr>
            <a:endParaRPr lang="en-US" sz="3200" dirty="0" smtClean="0"/>
          </a:p>
          <a:p>
            <a:pPr marL="274638" lvl="1" indent="0" eaLnBrk="1" hangingPunct="1">
              <a:lnSpc>
                <a:spcPct val="80000"/>
              </a:lnSpc>
              <a:buNone/>
            </a:pPr>
            <a:endParaRPr lang="en-US" sz="3200" dirty="0" smtClean="0"/>
          </a:p>
          <a:p>
            <a:pPr marL="274638" lvl="1" indent="0" eaLnBrk="1" hangingPunct="1">
              <a:lnSpc>
                <a:spcPct val="80000"/>
              </a:lnSpc>
              <a:buNone/>
            </a:pPr>
            <a:r>
              <a:rPr lang="en-US" sz="3200" dirty="0" smtClean="0"/>
              <a:t>     </a:t>
            </a:r>
            <a:endParaRPr lang="sl-SI" sz="3200" dirty="0"/>
          </a:p>
        </p:txBody>
      </p:sp>
      <p:sp>
        <p:nvSpPr>
          <p:cNvPr id="54275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539750" y="6619875"/>
            <a:ext cx="1981200" cy="4762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sz="1200" smtClean="0">
              <a:solidFill>
                <a:schemeClr val="tx1"/>
              </a:solidFill>
            </a:endParaRP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16688" y="6619875"/>
            <a:ext cx="1981200" cy="476250"/>
          </a:xfrm>
          <a:noFill/>
          <a:ln cap="rnd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0AAC951D-8D6A-47F7-A401-39BD607CF266}" type="slidenum">
              <a:rPr lang="sl-SI" sz="1200" smtClean="0">
                <a:solidFill>
                  <a:schemeClr val="tx1"/>
                </a:solidFill>
              </a:rPr>
              <a:pPr algn="r"/>
              <a:t>19</a:t>
            </a:fld>
            <a:endParaRPr lang="sl-SI" sz="120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34938" y="2090257"/>
            <a:ext cx="5577421" cy="5108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Rounded Rectangle 6"/>
          <p:cNvSpPr/>
          <p:nvPr/>
        </p:nvSpPr>
        <p:spPr>
          <a:xfrm>
            <a:off x="1259632" y="2852936"/>
            <a:ext cx="5257056" cy="100811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7399017" y="255317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Podatek objekta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5558" y="357301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B050"/>
                </a:solidFill>
              </a:rPr>
              <a:t>Kaj lahko počnemo z objekti tipa </a:t>
            </a:r>
            <a:r>
              <a:rPr lang="sl-SI" dirty="0" err="1" smtClean="0">
                <a:solidFill>
                  <a:srgbClr val="00B050"/>
                </a:solidFill>
              </a:rPr>
              <a:t>MojRazred</a:t>
            </a:r>
            <a:endParaRPr lang="sl-SI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3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Stranka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Kako organizirati podatke o stranki</a:t>
            </a:r>
          </a:p>
          <a:p>
            <a:r>
              <a:rPr lang="sl-SI" dirty="0" smtClean="0"/>
              <a:t>Kaj vemo o stranki</a:t>
            </a:r>
          </a:p>
          <a:p>
            <a:pPr lvl="1"/>
            <a:r>
              <a:rPr lang="sl-SI" dirty="0" smtClean="0"/>
              <a:t>Ime: Mojca</a:t>
            </a:r>
          </a:p>
          <a:p>
            <a:pPr lvl="1"/>
            <a:r>
              <a:rPr lang="sl-SI" dirty="0" smtClean="0"/>
              <a:t>Priimek: </a:t>
            </a:r>
            <a:r>
              <a:rPr lang="sl-SI" dirty="0" err="1" smtClean="0"/>
              <a:t>Pokrajculja</a:t>
            </a:r>
            <a:endParaRPr lang="sl-SI" dirty="0" smtClean="0"/>
          </a:p>
          <a:p>
            <a:pPr lvl="1"/>
            <a:r>
              <a:rPr lang="sl-SI" dirty="0" smtClean="0"/>
              <a:t>Telefon: 041 123 456</a:t>
            </a:r>
          </a:p>
          <a:p>
            <a:pPr lvl="1"/>
            <a:r>
              <a:rPr lang="sl-SI" dirty="0" smtClean="0"/>
              <a:t>Spisek nakupov: ['lonček']</a:t>
            </a:r>
          </a:p>
          <a:p>
            <a:pPr lvl="1"/>
            <a:endParaRPr lang="sl-SI" dirty="0"/>
          </a:p>
          <a:p>
            <a:endParaRPr lang="sl-SI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MojRazred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def __init__(self,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sporočilo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 :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    self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vsebina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sporočilo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def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izpiši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(self) :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    print(self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vsebina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sl-SI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mojeSp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MojRazred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Pozdravljen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!')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tvojeSp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MojRazred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Živjo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!')      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mojeSp.izpiši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tvojeSp.izpiši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274638" lvl="1" indent="0" eaLnBrk="1" hangingPunct="1">
              <a:lnSpc>
                <a:spcPct val="8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endParaRPr lang="sl-SI" sz="2400" dirty="0"/>
          </a:p>
        </p:txBody>
      </p:sp>
      <p:sp>
        <p:nvSpPr>
          <p:cNvPr id="54275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539750" y="6619875"/>
            <a:ext cx="1981200" cy="4762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sz="1200" smtClean="0">
              <a:solidFill>
                <a:schemeClr val="tx1"/>
              </a:solidFill>
            </a:endParaRP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16688" y="6619875"/>
            <a:ext cx="1981200" cy="476250"/>
          </a:xfrm>
          <a:noFill/>
          <a:ln cap="rnd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0AAC951D-8D6A-47F7-A401-39BD607CF266}" type="slidenum">
              <a:rPr lang="sl-SI" sz="1200" smtClean="0">
                <a:solidFill>
                  <a:schemeClr val="tx1"/>
                </a:solidFill>
              </a:rPr>
              <a:pPr algn="r"/>
              <a:t>20</a:t>
            </a:fld>
            <a:endParaRPr lang="sl-SI" sz="120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7306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Tako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kot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imef</a:t>
            </a:r>
            <a:r>
              <a:rPr lang="en-US" sz="2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2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le </a:t>
            </a:r>
            <a:r>
              <a:rPr lang="en-US" sz="2400" dirty="0" err="1" smtClean="0">
                <a:solidFill>
                  <a:srgbClr val="FF0000"/>
                </a:solidFill>
              </a:rPr>
              <a:t>opiše</a:t>
            </a:r>
            <a:r>
              <a:rPr lang="en-US" sz="2400" dirty="0" smtClean="0">
                <a:solidFill>
                  <a:srgbClr val="00B050"/>
                </a:solidFill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</a:rPr>
              <a:t>kaj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funkcija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počne</a:t>
            </a:r>
            <a:r>
              <a:rPr lang="en-US" sz="2400" dirty="0" smtClean="0">
                <a:solidFill>
                  <a:srgbClr val="00B050"/>
                </a:solidFill>
              </a:rPr>
              <a:t>, "</a:t>
            </a:r>
            <a:r>
              <a:rPr lang="en-US" sz="2400" dirty="0" err="1" smtClean="0">
                <a:solidFill>
                  <a:srgbClr val="00B050"/>
                </a:solidFill>
              </a:rPr>
              <a:t>pravo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delo</a:t>
            </a:r>
            <a:r>
              <a:rPr lang="en-US" sz="2400" dirty="0" smtClean="0">
                <a:solidFill>
                  <a:srgbClr val="00B050"/>
                </a:solidFill>
              </a:rPr>
              <a:t>" </a:t>
            </a:r>
            <a:r>
              <a:rPr lang="en-US" sz="2400" dirty="0" err="1" smtClean="0">
                <a:solidFill>
                  <a:srgbClr val="FF0000"/>
                </a:solidFill>
              </a:rPr>
              <a:t>opravi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šele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klic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imef</a:t>
            </a:r>
            <a:r>
              <a:rPr lang="en-US" sz="2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(42)</a:t>
            </a:r>
            <a:endParaRPr lang="sl-SI" sz="2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520" y="3688080"/>
            <a:ext cx="6768752" cy="16131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Rounded Rectangle 1"/>
          <p:cNvSpPr/>
          <p:nvPr/>
        </p:nvSpPr>
        <p:spPr>
          <a:xfrm>
            <a:off x="4139952" y="4623263"/>
            <a:ext cx="2304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"</a:t>
            </a:r>
            <a:r>
              <a:rPr lang="en-US" dirty="0" err="1" smtClean="0"/>
              <a:t>pravo</a:t>
            </a:r>
            <a:r>
              <a:rPr lang="en-US" dirty="0" smtClean="0"/>
              <a:t> </a:t>
            </a:r>
            <a:r>
              <a:rPr lang="en-US" dirty="0" err="1" smtClean="0"/>
              <a:t>delo</a:t>
            </a:r>
            <a:r>
              <a:rPr lang="en-US" dirty="0" smtClean="0"/>
              <a:t>"</a:t>
            </a:r>
            <a:endParaRPr lang="sl-SI" dirty="0"/>
          </a:p>
        </p:txBody>
      </p:sp>
      <p:sp>
        <p:nvSpPr>
          <p:cNvPr id="8" name="Rounded Rectangle 7"/>
          <p:cNvSpPr/>
          <p:nvPr/>
        </p:nvSpPr>
        <p:spPr>
          <a:xfrm>
            <a:off x="251520" y="1101882"/>
            <a:ext cx="6768752" cy="2471133"/>
          </a:xfrm>
          <a:prstGeom prst="round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Rounded Rectangle 10"/>
          <p:cNvSpPr/>
          <p:nvPr/>
        </p:nvSpPr>
        <p:spPr>
          <a:xfrm>
            <a:off x="5004048" y="2485472"/>
            <a:ext cx="1872208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opis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92280" y="2121424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modelček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20272" y="3522231"/>
            <a:ext cx="2016224" cy="4972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Izrezovanje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piškota</a:t>
            </a:r>
            <a:endParaRPr lang="sl-SI" sz="1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20272" y="4051880"/>
            <a:ext cx="2016224" cy="4972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Izrezovanje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piškota</a:t>
            </a:r>
            <a:endParaRPr lang="sl-SI" sz="1600" b="1" dirty="0">
              <a:solidFill>
                <a:schemeClr val="tx1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6701408" y="3770839"/>
            <a:ext cx="318864" cy="248609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Left Arrow 14"/>
          <p:cNvSpPr/>
          <p:nvPr/>
        </p:nvSpPr>
        <p:spPr>
          <a:xfrm>
            <a:off x="5868144" y="4185304"/>
            <a:ext cx="1152128" cy="248609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480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8" grpId="0" animBg="1"/>
      <p:bldP spid="11" grpId="0" animBg="1"/>
      <p:bldP spid="12" grpId="0" animBg="1"/>
      <p:bldP spid="13" grpId="0" animBg="1"/>
      <p:bldP spid="14" grpId="0" animBg="1"/>
      <p:bldP spid="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Od kje razredi?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sl-SI" sz="2800" dirty="0" smtClean="0"/>
              <a:t>Veliko vgrajenih (oziroma v standardnih knjižnicah) v </a:t>
            </a:r>
            <a:r>
              <a:rPr lang="en-US" sz="2800" dirty="0" err="1"/>
              <a:t>P</a:t>
            </a:r>
            <a:r>
              <a:rPr lang="sl-SI" sz="2800" dirty="0" err="1" smtClean="0"/>
              <a:t>ython</a:t>
            </a:r>
            <a:endParaRPr lang="sl-SI" sz="2800" dirty="0" smtClean="0"/>
          </a:p>
          <a:p>
            <a:r>
              <a:rPr lang="sl-SI" sz="2800" dirty="0" smtClean="0"/>
              <a:t>Drugi viri</a:t>
            </a:r>
          </a:p>
          <a:p>
            <a:pPr lvl="1"/>
            <a:r>
              <a:rPr lang="sl-SI" sz="2800" dirty="0" smtClean="0"/>
              <a:t>Naši “stari” programi</a:t>
            </a:r>
          </a:p>
          <a:p>
            <a:pPr lvl="1"/>
            <a:r>
              <a:rPr lang="sl-SI" sz="2800" dirty="0" smtClean="0"/>
              <a:t>Drugi programerji</a:t>
            </a:r>
          </a:p>
        </p:txBody>
      </p:sp>
      <p:sp>
        <p:nvSpPr>
          <p:cNvPr id="124931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turtle.py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5800725" cy="3162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221088"/>
            <a:ext cx="5267325" cy="2105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008"/>
          <a:stretch/>
        </p:blipFill>
        <p:spPr>
          <a:xfrm>
            <a:off x="4427984" y="647700"/>
            <a:ext cx="3789482" cy="3162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153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sl-SI" dirty="0"/>
              <a:t>Oglejmo si naslednji </a:t>
            </a:r>
            <a:r>
              <a:rPr lang="sl-SI" dirty="0" smtClean="0"/>
              <a:t>program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38" y="1214438"/>
            <a:ext cx="8229600" cy="4937125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1400" dirty="0" smtClean="0"/>
          </a:p>
          <a:p>
            <a:pPr>
              <a:buFont typeface="Arial" charset="0"/>
              <a:buNone/>
            </a:pPr>
            <a:endParaRPr lang="sl-SI" sz="1400" dirty="0" smtClean="0"/>
          </a:p>
          <a:p>
            <a:pPr>
              <a:buFont typeface="Wingdings 3" pitchFamily="18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MojRazred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:</a:t>
            </a:r>
            <a:endParaRPr lang="sl-SI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3" pitchFamily="18" charset="2"/>
              <a:buNone/>
            </a:pPr>
            <a:r>
              <a:rPr lang="sl-SI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   '''Razred, ki hrani niz – sporočilo'''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3" pitchFamily="18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__(self,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sporočilo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 :</a:t>
            </a:r>
          </a:p>
          <a:p>
            <a:pPr>
              <a:buFont typeface="Wingdings 3" pitchFamily="18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self.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vsebina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sporočilo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3" pitchFamily="18" charset="2"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3" pitchFamily="18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izpiši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(self) :</a:t>
            </a:r>
          </a:p>
          <a:p>
            <a:pPr>
              <a:buFont typeface="Wingdings 3" pitchFamily="18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print(self.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vsebina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Wingdings 3" pitchFamily="18" charset="2"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3" pitchFamily="18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 s tem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smo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definirali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nov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razred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Mojrazred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3" pitchFamily="18" charset="2"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3" pitchFamily="18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uporaba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3" pitchFamily="18" charset="2"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3" pitchFamily="18" charset="2"/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objektMojR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MojRazred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Objektno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programiranje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v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vsako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slovensko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vas!")</a:t>
            </a:r>
          </a:p>
          <a:p>
            <a:pPr>
              <a:buFont typeface="Wingdings 3" pitchFamily="18" charset="2"/>
              <a:buNone/>
            </a:pPr>
            <a:endParaRPr lang="sl-SI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3" pitchFamily="18" charset="2"/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objektMojR.izpiši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Font typeface="Wingdings 3" pitchFamily="18" charset="2"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sl-SI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sl-SI" sz="1400" dirty="0" smtClean="0"/>
          </a:p>
        </p:txBody>
      </p:sp>
      <p:sp>
        <p:nvSpPr>
          <p:cNvPr id="125955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571500" y="1643062"/>
            <a:ext cx="4786313" cy="237489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sl-SI" sz="18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55875" y="4365625"/>
            <a:ext cx="2500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600"/>
              <a:t>Oznaka</a:t>
            </a:r>
            <a:r>
              <a:rPr lang="sl-SI" sz="1800"/>
              <a:t> objekta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84213" y="5241925"/>
            <a:ext cx="1150937" cy="2857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sl-SI" sz="1800"/>
          </a:p>
        </p:txBody>
      </p:sp>
      <p:cxnSp>
        <p:nvCxnSpPr>
          <p:cNvPr id="10" name="Straight Arrow Connector 9"/>
          <p:cNvCxnSpPr>
            <a:cxnSpLocks noChangeShapeType="1"/>
            <a:stCxn id="6" idx="1"/>
            <a:endCxn id="9" idx="0"/>
          </p:cNvCxnSpPr>
          <p:nvPr/>
        </p:nvCxnSpPr>
        <p:spPr bwMode="auto">
          <a:xfrm flipH="1">
            <a:off x="1259682" y="4548982"/>
            <a:ext cx="1296193" cy="69294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1" name="Rounded Rectangle 10"/>
          <p:cNvSpPr/>
          <p:nvPr/>
        </p:nvSpPr>
        <p:spPr bwMode="auto">
          <a:xfrm>
            <a:off x="2046285" y="5250656"/>
            <a:ext cx="6192838" cy="2857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sl-SI" sz="18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948264" y="1278807"/>
            <a:ext cx="2500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600" dirty="0"/>
              <a:t>Definicija</a:t>
            </a:r>
            <a:r>
              <a:rPr lang="sl-SI" sz="1800" dirty="0"/>
              <a:t> razreda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H="1">
            <a:off x="5357813" y="1501775"/>
            <a:ext cx="1643064" cy="939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00788" y="4292600"/>
            <a:ext cx="2500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600"/>
              <a:t>Naredimo</a:t>
            </a:r>
            <a:r>
              <a:rPr lang="sl-SI" sz="1800"/>
              <a:t> objekt</a:t>
            </a:r>
          </a:p>
        </p:txBody>
      </p:sp>
      <p:cxnSp>
        <p:nvCxnSpPr>
          <p:cNvPr id="16" name="Straight Arrow Connector 15"/>
          <p:cNvCxnSpPr>
            <a:cxnSpLocks noChangeShapeType="1"/>
            <a:stCxn id="17" idx="1"/>
            <a:endCxn id="23" idx="3"/>
          </p:cNvCxnSpPr>
          <p:nvPr/>
        </p:nvCxnSpPr>
        <p:spPr bwMode="auto">
          <a:xfrm flipH="1">
            <a:off x="2771775" y="5740400"/>
            <a:ext cx="2300288" cy="28019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72063" y="5572125"/>
            <a:ext cx="2500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600"/>
              <a:t>ukazujemo objektu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684213" y="5913437"/>
            <a:ext cx="2087562" cy="21431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sl-SI" sz="1800"/>
          </a:p>
        </p:txBody>
      </p:sp>
      <p:cxnSp>
        <p:nvCxnSpPr>
          <p:cNvPr id="24" name="Straight Arrow Connector 23"/>
          <p:cNvCxnSpPr>
            <a:cxnSpLocks noChangeShapeType="1"/>
            <a:stCxn id="15" idx="1"/>
            <a:endCxn id="11" idx="0"/>
          </p:cNvCxnSpPr>
          <p:nvPr/>
        </p:nvCxnSpPr>
        <p:spPr bwMode="auto">
          <a:xfrm flipH="1">
            <a:off x="5142704" y="4475957"/>
            <a:ext cx="1158084" cy="77469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5" grpId="0" animBg="1"/>
      <p:bldP spid="6" grpId="0"/>
      <p:bldP spid="9" grpId="0" animBg="1"/>
      <p:bldP spid="11" grpId="0" animBg="1"/>
      <p:bldP spid="13" grpId="0"/>
      <p:bldP spid="15" grpId="0"/>
      <p:bldP spid="17" grpId="0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Objekt in ime spremenljivke</a:t>
            </a:r>
            <a:endParaRPr lang="en-US" smtClean="0"/>
          </a:p>
        </p:txBody>
      </p:sp>
      <p:sp>
        <p:nvSpPr>
          <p:cNvPr id="1269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sl-SI" smtClean="0">
                <a:latin typeface="Courier New" pitchFamily="49" charset="0"/>
              </a:rPr>
              <a:t>nekiObjekt = NekiRazred()</a:t>
            </a:r>
          </a:p>
          <a:p>
            <a:pPr lvl="1"/>
            <a:r>
              <a:rPr lang="sl-SI" smtClean="0"/>
              <a:t>V pomnilniku se je naredil objekt tipa </a:t>
            </a:r>
            <a:r>
              <a:rPr lang="sl-SI" sz="2000" smtClean="0">
                <a:latin typeface="Courier New" pitchFamily="49" charset="0"/>
              </a:rPr>
              <a:t>NekiRazred</a:t>
            </a:r>
            <a:r>
              <a:rPr lang="sl-SI" sz="2000" smtClean="0"/>
              <a:t> in </a:t>
            </a:r>
            <a:r>
              <a:rPr lang="sl-SI" sz="2000" smtClean="0">
                <a:latin typeface="Courier New" pitchFamily="49" charset="0"/>
              </a:rPr>
              <a:t>nekiObjekt</a:t>
            </a:r>
            <a:r>
              <a:rPr lang="sl-SI" smtClean="0"/>
              <a:t> kaže na ta novo ustvarjeni objekt</a:t>
            </a:r>
            <a:endParaRPr lang="en-US" smtClean="0"/>
          </a:p>
        </p:txBody>
      </p:sp>
      <p:sp>
        <p:nvSpPr>
          <p:cNvPr id="126979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Princip črne škatle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sl-SI" sz="1800" dirty="0" smtClean="0"/>
              <a:t>Imamo objekt </a:t>
            </a:r>
            <a:r>
              <a:rPr lang="sl-SI" sz="1800" dirty="0" err="1" smtClean="0">
                <a:latin typeface="Courier New" pitchFamily="49" charset="0"/>
                <a:cs typeface="Courier New" pitchFamily="49" charset="0"/>
              </a:rPr>
              <a:t>janez</a:t>
            </a:r>
            <a:r>
              <a:rPr lang="sl-SI" sz="1800" dirty="0" smtClean="0"/>
              <a:t>, ki hrani podatke o neki osebi.</a:t>
            </a:r>
          </a:p>
          <a:p>
            <a:r>
              <a:rPr lang="sl-SI" sz="1800" dirty="0" smtClean="0"/>
              <a:t>Zanima nas inteligenčni količnik te osebe.</a:t>
            </a:r>
          </a:p>
          <a:p>
            <a:pPr lvl="1"/>
            <a:r>
              <a:rPr lang="pl-PL" sz="14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janez.kolikoJeIQ()</a:t>
            </a:r>
          </a:p>
          <a:p>
            <a:pPr lvl="1"/>
            <a:endParaRPr lang="sl-SI" sz="5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sl-SI" sz="1400" dirty="0" smtClean="0"/>
          </a:p>
          <a:p>
            <a:endParaRPr lang="sl-SI" sz="1800" dirty="0" smtClean="0"/>
          </a:p>
          <a:p>
            <a:endParaRPr lang="sl-SI" sz="1800" dirty="0" smtClean="0"/>
          </a:p>
          <a:p>
            <a:r>
              <a:rPr lang="sl-SI" sz="1800" dirty="0" smtClean="0"/>
              <a:t>Objekt se odzove z odgovorom</a:t>
            </a:r>
          </a:p>
          <a:p>
            <a:r>
              <a:rPr lang="sl-SI" sz="1800" dirty="0" smtClean="0"/>
              <a:t>Uporabnika ne zanima, kako je objekt prišel do odgovora, le kaj ga lahko vpraša in v kakšni obliki bo dobil odgovor!</a:t>
            </a:r>
          </a:p>
          <a:p>
            <a:r>
              <a:rPr lang="sl-SI" sz="1800" dirty="0" smtClean="0"/>
              <a:t>Ni važno, kako je objekt odgovoril – kako je prišel do IQ (je to podatek, ki je zapisan nekje v objektu, je to rezultat nekega preračunavanja …</a:t>
            </a:r>
          </a:p>
          <a:p>
            <a:endParaRPr lang="sl-SI" sz="1800" dirty="0" smtClean="0"/>
          </a:p>
          <a:p>
            <a:endParaRPr lang="sl-SI" sz="1800" dirty="0" smtClean="0"/>
          </a:p>
        </p:txBody>
      </p:sp>
      <p:sp>
        <p:nvSpPr>
          <p:cNvPr id="12288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  <p:sp>
        <p:nvSpPr>
          <p:cNvPr id="9222" name="AutoShape 4"/>
          <p:cNvSpPr>
            <a:spLocks noChangeArrowheads="1"/>
          </p:cNvSpPr>
          <p:nvPr/>
        </p:nvSpPr>
        <p:spPr bwMode="auto">
          <a:xfrm rot="2233659">
            <a:off x="1627188" y="2616200"/>
            <a:ext cx="1035050" cy="530225"/>
          </a:xfrm>
          <a:prstGeom prst="wedgeEllipseCallout">
            <a:avLst>
              <a:gd name="adj1" fmla="val 125472"/>
              <a:gd name="adj2" fmla="val -12418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sl-SI" sz="1100">
                <a:latin typeface="Arial" charset="0"/>
                <a:ea typeface="Times New Roman" pitchFamily="18" charset="0"/>
                <a:cs typeface="Arial" charset="0"/>
              </a:rPr>
              <a:t>Koliko je tvoj IQ ?</a:t>
            </a:r>
            <a:endParaRPr lang="sl-SI" sz="1800">
              <a:ea typeface="Times New Roman" pitchFamily="18" charset="0"/>
              <a:cs typeface="Arial" charset="0"/>
            </a:endParaRPr>
          </a:p>
        </p:txBody>
      </p:sp>
      <p:sp>
        <p:nvSpPr>
          <p:cNvPr id="9223" name="AutoShape 5"/>
          <p:cNvSpPr>
            <a:spLocks noChangeArrowheads="1"/>
          </p:cNvSpPr>
          <p:nvPr/>
        </p:nvSpPr>
        <p:spPr bwMode="auto">
          <a:xfrm rot="1243137">
            <a:off x="5132388" y="2595563"/>
            <a:ext cx="1035050" cy="530225"/>
          </a:xfrm>
          <a:prstGeom prst="wedgeEllipseCallout">
            <a:avLst>
              <a:gd name="adj1" fmla="val -153106"/>
              <a:gd name="adj2" fmla="val 16057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sl-SI" sz="1100">
                <a:latin typeface="Arial" charset="0"/>
                <a:ea typeface="Times New Roman" pitchFamily="18" charset="0"/>
                <a:cs typeface="Arial" charset="0"/>
              </a:rPr>
              <a:t>92</a:t>
            </a:r>
            <a:endParaRPr lang="sl-SI" sz="1800">
              <a:ea typeface="Times New Roman" pitchFamily="18" charset="0"/>
              <a:cs typeface="Arial" charset="0"/>
            </a:endParaRPr>
          </a:p>
        </p:txBody>
      </p:sp>
      <p:sp>
        <p:nvSpPr>
          <p:cNvPr id="12288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endParaRPr lang="sl-SI" sz="1100">
              <a:latin typeface="Arial" charset="0"/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sl-SI" sz="1100">
                <a:latin typeface="Arial" charset="0"/>
                <a:ea typeface="Times New Roman" pitchFamily="18" charset="0"/>
                <a:cs typeface="Arial" charset="0"/>
              </a:rPr>
              <a:t>                                          </a:t>
            </a:r>
            <a:endParaRPr lang="sl-SI" sz="1800">
              <a:ea typeface="Times New Roman" pitchFamily="18" charset="0"/>
              <a:cs typeface="Arial" charset="0"/>
            </a:endParaRPr>
          </a:p>
        </p:txBody>
      </p:sp>
      <p:pic>
        <p:nvPicPr>
          <p:cNvPr id="8" name="Picture 7" descr="Picture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357430"/>
            <a:ext cx="8096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7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Objekti</a:t>
            </a:r>
          </a:p>
        </p:txBody>
      </p:sp>
      <p:sp>
        <p:nvSpPr>
          <p:cNvPr id="121858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sz="2400" dirty="0" smtClean="0"/>
              <a:t>Objekt je kakršenkoli skupek podatkov, s katerimi želimo upravljati. </a:t>
            </a:r>
          </a:p>
          <a:p>
            <a:pPr>
              <a:lnSpc>
                <a:spcPct val="90000"/>
              </a:lnSpc>
            </a:pPr>
            <a:r>
              <a:rPr lang="sl-SI" sz="2400" dirty="0" smtClean="0"/>
              <a:t>Osnovni pristop objektnega programiranja</a:t>
            </a:r>
          </a:p>
          <a:p>
            <a:pPr lvl="1">
              <a:lnSpc>
                <a:spcPct val="90000"/>
              </a:lnSpc>
            </a:pPr>
            <a:r>
              <a:rPr lang="sl-SI" sz="2000" dirty="0" smtClean="0"/>
              <a:t>objekt = podatki + metode za delo s podatki. </a:t>
            </a:r>
          </a:p>
          <a:p>
            <a:pPr>
              <a:lnSpc>
                <a:spcPct val="90000"/>
              </a:lnSpc>
            </a:pPr>
            <a:r>
              <a:rPr lang="sl-SI" sz="2400" dirty="0" smtClean="0"/>
              <a:t>Ko želimo kak podatek (objekt) obdelati, objektu (podatku) signaliziramo, kaj naj se zgodi. </a:t>
            </a:r>
          </a:p>
          <a:p>
            <a:pPr lvl="1">
              <a:lnSpc>
                <a:spcPct val="90000"/>
              </a:lnSpc>
            </a:pPr>
            <a:r>
              <a:rPr lang="sl-SI" sz="2000" dirty="0" smtClean="0"/>
              <a:t>Pokličemo ustrezno metodo v objektu. </a:t>
            </a:r>
          </a:p>
          <a:p>
            <a:pPr>
              <a:lnSpc>
                <a:spcPct val="90000"/>
              </a:lnSpc>
            </a:pPr>
            <a:r>
              <a:rPr lang="sl-SI" sz="2400" dirty="0" smtClean="0"/>
              <a:t>Objekt je "črna škatla“, ki sprejema in pošilja sporočila. Jedro objekta sestavljajo njegove spremenljivke, okrog katerih se nahajajo njegove metode.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sl-SI" sz="2400" dirty="0" smtClean="0"/>
          </a:p>
        </p:txBody>
      </p:sp>
      <p:sp>
        <p:nvSpPr>
          <p:cNvPr id="121859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3484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Seznam</a:t>
            </a:r>
            <a:r>
              <a:rPr lang="en-US" dirty="0" smtClean="0"/>
              <a:t> (</a:t>
            </a:r>
            <a:r>
              <a:rPr lang="en-US" dirty="0" err="1" smtClean="0"/>
              <a:t>tabela</a:t>
            </a:r>
            <a:r>
              <a:rPr lang="en-US" dirty="0" smtClean="0"/>
              <a:t>)</a:t>
            </a:r>
            <a:r>
              <a:rPr lang="sl-SI" dirty="0" smtClean="0"/>
              <a:t> / slovar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tabela</a:t>
            </a:r>
            <a:endParaRPr lang="sl-SI" dirty="0" smtClean="0"/>
          </a:p>
          <a:p>
            <a:pPr marL="514350" lvl="2">
              <a:spcBef>
                <a:spcPts val="750"/>
              </a:spcBef>
            </a:pPr>
            <a:r>
              <a:rPr lang="sl-SI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sl-SI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ojca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['Mojca', '</a:t>
            </a:r>
            <a:r>
              <a:rPr lang="sl-SI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Pokrajculja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', '041 123 456', ['lonček']]</a:t>
            </a:r>
          </a:p>
          <a:p>
            <a:pPr marL="171450" lvl="1">
              <a:spcBef>
                <a:spcPts val="750"/>
              </a:spcBef>
            </a:pPr>
            <a:r>
              <a:rPr lang="sl-SI" dirty="0" smtClean="0"/>
              <a:t>Težava: </a:t>
            </a:r>
          </a:p>
          <a:p>
            <a:pPr marL="514350" lvl="2">
              <a:spcBef>
                <a:spcPts val="750"/>
              </a:spcBef>
            </a:pPr>
            <a:r>
              <a:rPr lang="sl-SI" dirty="0" smtClean="0"/>
              <a:t>Vedeti, kaj pomeni </a:t>
            </a:r>
            <a:r>
              <a:rPr lang="sl-SI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mojca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[2]</a:t>
            </a:r>
            <a:r>
              <a:rPr lang="sl-SI" dirty="0" smtClean="0"/>
              <a:t> …</a:t>
            </a:r>
          </a:p>
          <a:p>
            <a:endParaRPr lang="sl-SI" dirty="0" smtClean="0"/>
          </a:p>
          <a:p>
            <a:r>
              <a:rPr lang="en-US" dirty="0"/>
              <a:t>s</a:t>
            </a:r>
            <a:r>
              <a:rPr lang="sl-SI" dirty="0" err="1" smtClean="0"/>
              <a:t>lovar</a:t>
            </a:r>
            <a:endParaRPr lang="sl-SI" dirty="0" smtClean="0"/>
          </a:p>
          <a:p>
            <a:pPr marL="514350" lvl="2">
              <a:spcBef>
                <a:spcPts val="750"/>
              </a:spcBef>
            </a:pPr>
            <a:r>
              <a:rPr lang="sl-SI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mojca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{</a:t>
            </a:r>
            <a:b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'ime' : 'Mojca', </a:t>
            </a:r>
            <a:b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'priimek' : '</a:t>
            </a:r>
            <a:r>
              <a:rPr lang="sl-SI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Pokrajculja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b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'telefon' : '041 123 456', </a:t>
            </a:r>
            <a:b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'nakupi' : ['lonček']</a:t>
            </a:r>
            <a:b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Organizacija podatkov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l-SI" sz="2400" dirty="0" smtClean="0"/>
              <a:t>Slovar je kar ustrezna zadeva, a hočemo še več</a:t>
            </a:r>
          </a:p>
          <a:p>
            <a:r>
              <a:rPr lang="sl-SI" sz="2400" dirty="0" smtClean="0"/>
              <a:t>Hočemo vedeti, kaj s stranko lahko počnemo</a:t>
            </a:r>
          </a:p>
          <a:p>
            <a:r>
              <a:rPr lang="sl-SI" sz="2400" dirty="0" smtClean="0"/>
              <a:t>Organizacija tega, kaj lahko z njimi počnemo</a:t>
            </a:r>
          </a:p>
          <a:p>
            <a:pPr lvl="1"/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0961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Nepovezanost</a:t>
            </a:r>
            <a:r>
              <a:rPr lang="en-US" dirty="0" smtClean="0"/>
              <a:t> </a:t>
            </a:r>
            <a:r>
              <a:rPr lang="en-US" dirty="0"/>
              <a:t>med </a:t>
            </a:r>
            <a:r>
              <a:rPr lang="en-US" dirty="0" err="1"/>
              <a:t>podatki</a:t>
            </a:r>
            <a:r>
              <a:rPr lang="en-US" dirty="0"/>
              <a:t> in </a:t>
            </a:r>
            <a:r>
              <a:rPr lang="en-US" dirty="0" err="1"/>
              <a:t>postopki</a:t>
            </a:r>
            <a:r>
              <a:rPr lang="en-US" dirty="0"/>
              <a:t/>
            </a:r>
            <a:br>
              <a:rPr lang="en-US" dirty="0"/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1, 3, 2, 5, 7, 12</a:t>
            </a:r>
          </a:p>
          <a:p>
            <a:pPr lvl="1"/>
            <a:r>
              <a:rPr lang="en-US" dirty="0" err="1" smtClean="0"/>
              <a:t>Naj</a:t>
            </a:r>
            <a:r>
              <a:rPr lang="en-US" dirty="0" smtClean="0"/>
              <a:t> </a:t>
            </a:r>
            <a:r>
              <a:rPr lang="en-US" dirty="0" err="1" smtClean="0"/>
              <a:t>bodo</a:t>
            </a:r>
            <a:r>
              <a:rPr lang="en-US" dirty="0" smtClean="0"/>
              <a:t> ta </a:t>
            </a:r>
            <a:r>
              <a:rPr lang="en-US" dirty="0" err="1" smtClean="0"/>
              <a:t>števila</a:t>
            </a:r>
            <a:r>
              <a:rPr lang="en-US" dirty="0" smtClean="0"/>
              <a:t> </a:t>
            </a:r>
            <a:r>
              <a:rPr lang="en-US" dirty="0" err="1" smtClean="0"/>
              <a:t>števci</a:t>
            </a:r>
            <a:r>
              <a:rPr lang="en-US" dirty="0" smtClean="0"/>
              <a:t> in </a:t>
            </a:r>
            <a:r>
              <a:rPr lang="en-US" dirty="0" err="1" smtClean="0"/>
              <a:t>imenovalci</a:t>
            </a:r>
            <a:r>
              <a:rPr lang="en-US" dirty="0"/>
              <a:t> </a:t>
            </a:r>
            <a:r>
              <a:rPr lang="en-US" dirty="0" err="1" smtClean="0"/>
              <a:t>ulomkov</a:t>
            </a:r>
            <a:endParaRPr lang="en-US" dirty="0" smtClean="0"/>
          </a:p>
          <a:p>
            <a:pPr lvl="1"/>
            <a:r>
              <a:rPr lang="en-US" dirty="0" err="1" smtClean="0"/>
              <a:t>Postopki</a:t>
            </a:r>
            <a:r>
              <a:rPr lang="en-US" dirty="0" smtClean="0"/>
              <a:t> </a:t>
            </a:r>
            <a:r>
              <a:rPr lang="en-US" dirty="0" err="1" smtClean="0"/>
              <a:t>vplivajo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podatke</a:t>
            </a:r>
            <a:endParaRPr lang="en-US" dirty="0" smtClean="0"/>
          </a:p>
          <a:p>
            <a:pPr lvl="1"/>
            <a:r>
              <a:rPr lang="en-US" dirty="0" err="1" smtClean="0"/>
              <a:t>Podatki</a:t>
            </a:r>
            <a:r>
              <a:rPr lang="en-US" dirty="0" smtClean="0"/>
              <a:t> pa </a:t>
            </a:r>
            <a:r>
              <a:rPr lang="en-US" dirty="0" err="1" smtClean="0"/>
              <a:t>spet</a:t>
            </a:r>
            <a:r>
              <a:rPr lang="en-US" dirty="0" smtClean="0"/>
              <a:t> </a:t>
            </a:r>
            <a:r>
              <a:rPr lang="en-US" dirty="0" err="1" smtClean="0"/>
              <a:t>vplivajo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postopke</a:t>
            </a:r>
            <a:endParaRPr lang="en-US" dirty="0" smtClean="0"/>
          </a:p>
          <a:p>
            <a:pPr lvl="2"/>
            <a:r>
              <a:rPr lang="en-US" dirty="0" err="1" smtClean="0"/>
              <a:t>Okrajšani</a:t>
            </a:r>
            <a:r>
              <a:rPr lang="en-US" dirty="0" smtClean="0"/>
              <a:t> </a:t>
            </a:r>
            <a:r>
              <a:rPr lang="en-US" dirty="0" err="1" smtClean="0"/>
              <a:t>ulomki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sprememba</a:t>
            </a:r>
            <a:r>
              <a:rPr lang="en-US" dirty="0" smtClean="0"/>
              <a:t> </a:t>
            </a:r>
            <a:r>
              <a:rPr lang="en-US" dirty="0" err="1" smtClean="0"/>
              <a:t>števca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vpliva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imenovalec</a:t>
            </a:r>
            <a:endParaRPr lang="en-US" dirty="0" smtClean="0"/>
          </a:p>
          <a:p>
            <a:pPr lvl="2"/>
            <a:r>
              <a:rPr lang="en-US" dirty="0" err="1" smtClean="0"/>
              <a:t>Imenovalec</a:t>
            </a:r>
            <a:r>
              <a:rPr lang="en-US" dirty="0" smtClean="0"/>
              <a:t> </a:t>
            </a:r>
            <a:r>
              <a:rPr lang="en-US" dirty="0" err="1" smtClean="0"/>
              <a:t>ulomka</a:t>
            </a:r>
            <a:r>
              <a:rPr lang="en-US" dirty="0" smtClean="0"/>
              <a:t> ne more </a:t>
            </a:r>
            <a:r>
              <a:rPr lang="en-US" dirty="0" err="1" smtClean="0"/>
              <a:t>biti</a:t>
            </a:r>
            <a:r>
              <a:rPr lang="en-US" dirty="0" smtClean="0"/>
              <a:t> 0 – </a:t>
            </a:r>
            <a:r>
              <a:rPr lang="en-US" dirty="0" err="1" smtClean="0"/>
              <a:t>vpliv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postopke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72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Povezava</a:t>
            </a:r>
            <a:r>
              <a:rPr lang="en-US" dirty="0" smtClean="0"/>
              <a:t> med </a:t>
            </a:r>
            <a:r>
              <a:rPr lang="en-US" dirty="0" err="1" smtClean="0"/>
              <a:t>podatki</a:t>
            </a:r>
            <a:r>
              <a:rPr lang="en-US" dirty="0" smtClean="0"/>
              <a:t> in </a:t>
            </a:r>
            <a:r>
              <a:rPr lang="en-US" dirty="0" err="1" smtClean="0"/>
              <a:t>postopki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"</a:t>
            </a:r>
            <a:r>
              <a:rPr lang="en-US" dirty="0" err="1" smtClean="0"/>
              <a:t>Pravi</a:t>
            </a:r>
            <a:r>
              <a:rPr lang="en-US" dirty="0" smtClean="0"/>
              <a:t> </a:t>
            </a:r>
            <a:r>
              <a:rPr lang="en-US" dirty="0" err="1" smtClean="0"/>
              <a:t>svet</a:t>
            </a:r>
            <a:r>
              <a:rPr lang="en-US" dirty="0" smtClean="0"/>
              <a:t>"</a:t>
            </a:r>
          </a:p>
          <a:p>
            <a:r>
              <a:rPr lang="en-US" dirty="0" err="1" smtClean="0"/>
              <a:t>Imamo</a:t>
            </a:r>
            <a:r>
              <a:rPr lang="en-US" dirty="0" smtClean="0"/>
              <a:t> </a:t>
            </a:r>
            <a:r>
              <a:rPr lang="en-US" dirty="0" err="1" smtClean="0"/>
              <a:t>stvari</a:t>
            </a:r>
            <a:r>
              <a:rPr lang="en-US" dirty="0" smtClean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imajo</a:t>
            </a:r>
            <a:r>
              <a:rPr lang="en-US" dirty="0"/>
              <a:t> </a:t>
            </a:r>
            <a:r>
              <a:rPr lang="en-US" dirty="0" err="1"/>
              <a:t>določene</a:t>
            </a:r>
            <a:r>
              <a:rPr lang="en-US" dirty="0"/>
              <a:t> </a:t>
            </a:r>
            <a:r>
              <a:rPr lang="en-US" dirty="0" err="1"/>
              <a:t>lastnosti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lastnosti</a:t>
            </a:r>
            <a:r>
              <a:rPr lang="en-US" dirty="0" smtClean="0"/>
              <a:t> so "</a:t>
            </a:r>
            <a:r>
              <a:rPr lang="en-US" dirty="0" err="1" smtClean="0"/>
              <a:t>omejene</a:t>
            </a:r>
            <a:r>
              <a:rPr lang="en-US" dirty="0" smtClean="0"/>
              <a:t>"</a:t>
            </a:r>
          </a:p>
          <a:p>
            <a:pPr lvl="1"/>
            <a:r>
              <a:rPr lang="en-US" dirty="0" err="1" smtClean="0"/>
              <a:t>Ulomek</a:t>
            </a:r>
            <a:r>
              <a:rPr lang="en-US" dirty="0" smtClean="0"/>
              <a:t> </a:t>
            </a:r>
            <a:r>
              <a:rPr lang="en-US" dirty="0" err="1" smtClean="0"/>
              <a:t>nima</a:t>
            </a:r>
            <a:r>
              <a:rPr lang="en-US" dirty="0" smtClean="0"/>
              <a:t> </a:t>
            </a:r>
            <a:r>
              <a:rPr lang="en-US" dirty="0" err="1" smtClean="0"/>
              <a:t>imenovalca</a:t>
            </a:r>
            <a:r>
              <a:rPr lang="en-US" dirty="0" smtClean="0"/>
              <a:t> </a:t>
            </a:r>
            <a:r>
              <a:rPr lang="en-US" dirty="0" err="1" smtClean="0"/>
              <a:t>nikoli</a:t>
            </a:r>
            <a:r>
              <a:rPr lang="en-US" dirty="0" smtClean="0"/>
              <a:t> </a:t>
            </a:r>
            <a:r>
              <a:rPr lang="en-US" dirty="0" err="1" smtClean="0"/>
              <a:t>enakega</a:t>
            </a:r>
            <a:r>
              <a:rPr lang="en-US" dirty="0" smtClean="0"/>
              <a:t> 0</a:t>
            </a:r>
          </a:p>
          <a:p>
            <a:pPr lvl="1"/>
            <a:r>
              <a:rPr lang="en-US" dirty="0" err="1" smtClean="0"/>
              <a:t>Konj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vedno</a:t>
            </a:r>
            <a:r>
              <a:rPr lang="en-US" dirty="0" smtClean="0"/>
              <a:t> 4 </a:t>
            </a:r>
            <a:r>
              <a:rPr lang="en-US" dirty="0" err="1" smtClean="0"/>
              <a:t>noge</a:t>
            </a:r>
            <a:endParaRPr lang="en-US" dirty="0" smtClean="0"/>
          </a:p>
          <a:p>
            <a:pPr lvl="1"/>
            <a:r>
              <a:rPr lang="en-US" dirty="0" smtClean="0"/>
              <a:t>Pes je star med 0 in 20 let</a:t>
            </a:r>
          </a:p>
          <a:p>
            <a:pPr lvl="1"/>
            <a:r>
              <a:rPr lang="en-US" dirty="0" err="1" smtClean="0"/>
              <a:t>Študent</a:t>
            </a:r>
            <a:r>
              <a:rPr lang="en-US" dirty="0" smtClean="0"/>
              <a:t> je </a:t>
            </a:r>
            <a:r>
              <a:rPr lang="en-US" dirty="0" err="1" smtClean="0"/>
              <a:t>vpisan</a:t>
            </a:r>
            <a:r>
              <a:rPr lang="en-US" dirty="0" smtClean="0"/>
              <a:t> v 1, 2, …, 5 </a:t>
            </a:r>
            <a:r>
              <a:rPr lang="en-US" dirty="0" err="1" smtClean="0"/>
              <a:t>letnik</a:t>
            </a:r>
            <a:endParaRPr lang="en-US" dirty="0" smtClean="0"/>
          </a:p>
          <a:p>
            <a:pPr lvl="1"/>
            <a:r>
              <a:rPr lang="en-US" dirty="0" err="1" smtClean="0"/>
              <a:t>Kocka</a:t>
            </a:r>
            <a:r>
              <a:rPr lang="en-US" dirty="0" smtClean="0"/>
              <a:t> je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pokazala</a:t>
            </a:r>
            <a:r>
              <a:rPr lang="en-US" dirty="0" smtClean="0"/>
              <a:t> 1, 2, …, 6 </a:t>
            </a:r>
            <a:r>
              <a:rPr lang="en-US" dirty="0" err="1" smtClean="0"/>
              <a:t>pik</a:t>
            </a:r>
            <a:endParaRPr lang="en-US" dirty="0" smtClean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70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Povezava</a:t>
            </a:r>
            <a:r>
              <a:rPr lang="en-US" dirty="0" smtClean="0"/>
              <a:t> med </a:t>
            </a:r>
            <a:r>
              <a:rPr lang="en-US" dirty="0" err="1" smtClean="0"/>
              <a:t>podatki</a:t>
            </a:r>
            <a:r>
              <a:rPr lang="en-US" dirty="0" smtClean="0"/>
              <a:t> in </a:t>
            </a:r>
            <a:r>
              <a:rPr lang="en-US" dirty="0" err="1" smtClean="0"/>
              <a:t>postopki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 </a:t>
            </a:r>
            <a:r>
              <a:rPr lang="en-US" dirty="0" err="1" smtClean="0"/>
              <a:t>stvarmi</a:t>
            </a:r>
            <a:r>
              <a:rPr lang="en-US" dirty="0" smtClean="0"/>
              <a:t> </a:t>
            </a:r>
            <a:r>
              <a:rPr lang="en-US" dirty="0" err="1" smtClean="0"/>
              <a:t>izvajamo</a:t>
            </a:r>
            <a:r>
              <a:rPr lang="en-US" dirty="0" smtClean="0"/>
              <a:t> </a:t>
            </a:r>
            <a:r>
              <a:rPr lang="en-US" dirty="0" err="1" smtClean="0"/>
              <a:t>različne</a:t>
            </a:r>
            <a:r>
              <a:rPr lang="en-US" dirty="0" smtClean="0"/>
              <a:t> </a:t>
            </a:r>
            <a:r>
              <a:rPr lang="en-US" dirty="0" err="1" smtClean="0"/>
              <a:t>postopke</a:t>
            </a:r>
            <a:r>
              <a:rPr lang="en-US" dirty="0" smtClean="0"/>
              <a:t>, s </a:t>
            </a:r>
            <a:r>
              <a:rPr lang="en-US" dirty="0" err="1" smtClean="0"/>
              <a:t>katerimi</a:t>
            </a:r>
            <a:r>
              <a:rPr lang="en-US" dirty="0" smtClean="0"/>
              <a:t> </a:t>
            </a:r>
            <a:r>
              <a:rPr lang="en-US" dirty="0" err="1" smtClean="0"/>
              <a:t>vplivamo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njihove</a:t>
            </a:r>
            <a:r>
              <a:rPr lang="en-US" dirty="0" smtClean="0"/>
              <a:t> </a:t>
            </a:r>
            <a:r>
              <a:rPr lang="en-US" dirty="0" err="1" smtClean="0"/>
              <a:t>lastnosti</a:t>
            </a:r>
            <a:endParaRPr lang="en-US" dirty="0" smtClean="0"/>
          </a:p>
          <a:p>
            <a:pPr lvl="1"/>
            <a:r>
              <a:rPr lang="en-US" dirty="0" err="1" smtClean="0"/>
              <a:t>Ampak</a:t>
            </a:r>
            <a:r>
              <a:rPr lang="en-US" dirty="0" smtClean="0"/>
              <a:t> le v </a:t>
            </a:r>
            <a:r>
              <a:rPr lang="en-US" dirty="0" err="1" smtClean="0"/>
              <a:t>sklopu</a:t>
            </a:r>
            <a:r>
              <a:rPr lang="en-US" dirty="0" smtClean="0"/>
              <a:t> </a:t>
            </a:r>
            <a:r>
              <a:rPr lang="en-US" dirty="0" err="1" smtClean="0"/>
              <a:t>možnih</a:t>
            </a:r>
            <a:r>
              <a:rPr lang="en-US" dirty="0" smtClean="0"/>
              <a:t> </a:t>
            </a:r>
            <a:r>
              <a:rPr lang="en-US" dirty="0" err="1" smtClean="0"/>
              <a:t>lastnosti</a:t>
            </a:r>
            <a:endParaRPr lang="en-US" dirty="0" smtClean="0"/>
          </a:p>
          <a:p>
            <a:pPr lvl="2"/>
            <a:r>
              <a:rPr lang="en-US" dirty="0" err="1" smtClean="0"/>
              <a:t>Kocka</a:t>
            </a:r>
            <a:r>
              <a:rPr lang="en-US" dirty="0" smtClean="0"/>
              <a:t> ne more </a:t>
            </a:r>
            <a:r>
              <a:rPr lang="en-US" dirty="0" err="1" smtClean="0"/>
              <a:t>kazati</a:t>
            </a:r>
            <a:r>
              <a:rPr lang="en-US" dirty="0" smtClean="0"/>
              <a:t> 0 </a:t>
            </a:r>
            <a:r>
              <a:rPr lang="en-US" dirty="0" err="1" smtClean="0"/>
              <a:t>pik</a:t>
            </a:r>
            <a:endParaRPr lang="en-US" dirty="0" smtClean="0"/>
          </a:p>
          <a:p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počnemo</a:t>
            </a:r>
            <a:r>
              <a:rPr lang="en-US" dirty="0" smtClean="0"/>
              <a:t> le </a:t>
            </a:r>
            <a:r>
              <a:rPr lang="en-US" dirty="0" err="1" smtClean="0"/>
              <a:t>določene</a:t>
            </a:r>
            <a:r>
              <a:rPr lang="en-US" dirty="0" smtClean="0"/>
              <a:t> </a:t>
            </a:r>
            <a:r>
              <a:rPr lang="en-US" dirty="0" err="1" smtClean="0"/>
              <a:t>postopke</a:t>
            </a:r>
            <a:endParaRPr lang="en-US" dirty="0" smtClean="0"/>
          </a:p>
          <a:p>
            <a:pPr lvl="1"/>
            <a:r>
              <a:rPr lang="en-US" dirty="0" err="1" smtClean="0"/>
              <a:t>Igralno</a:t>
            </a:r>
            <a:r>
              <a:rPr lang="en-US" dirty="0" smtClean="0"/>
              <a:t> </a:t>
            </a:r>
            <a:r>
              <a:rPr lang="en-US" dirty="0" err="1" smtClean="0"/>
              <a:t>kocko</a:t>
            </a:r>
            <a:r>
              <a:rPr lang="en-US" dirty="0" smtClean="0"/>
              <a:t> ne </a:t>
            </a:r>
            <a:r>
              <a:rPr lang="en-US" dirty="0" err="1" smtClean="0"/>
              <a:t>moremo</a:t>
            </a:r>
            <a:r>
              <a:rPr lang="en-US" dirty="0" smtClean="0"/>
              <a:t> 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en-US" dirty="0" err="1"/>
              <a:t>d</a:t>
            </a:r>
            <a:r>
              <a:rPr lang="en-US" dirty="0" err="1" smtClean="0"/>
              <a:t>eliti</a:t>
            </a:r>
            <a:r>
              <a:rPr lang="en-US" dirty="0" smtClean="0"/>
              <a:t> z 2, </a:t>
            </a:r>
            <a:r>
              <a:rPr lang="en-US" dirty="0" err="1" smtClean="0"/>
              <a:t>računati</a:t>
            </a:r>
            <a:r>
              <a:rPr lang="en-US" dirty="0" smtClean="0"/>
              <a:t> </a:t>
            </a:r>
            <a:r>
              <a:rPr lang="en-US" dirty="0" err="1" smtClean="0"/>
              <a:t>kv</a:t>
            </a:r>
            <a:r>
              <a:rPr lang="en-US" dirty="0" smtClean="0"/>
              <a:t>. </a:t>
            </a:r>
            <a:r>
              <a:rPr lang="en-US" dirty="0" err="1"/>
              <a:t>k</a:t>
            </a:r>
            <a:r>
              <a:rPr lang="en-US" dirty="0" err="1" smtClean="0"/>
              <a:t>orena</a:t>
            </a:r>
            <a:r>
              <a:rPr lang="en-US" dirty="0" smtClean="0"/>
              <a:t> …</a:t>
            </a:r>
          </a:p>
          <a:p>
            <a:pPr lvl="1"/>
            <a:r>
              <a:rPr lang="en-US" dirty="0" err="1" smtClean="0"/>
              <a:t>Želvo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premaknemo</a:t>
            </a:r>
            <a:r>
              <a:rPr lang="en-US" dirty="0" smtClean="0"/>
              <a:t> </a:t>
            </a:r>
            <a:r>
              <a:rPr lang="en-US" dirty="0" err="1" smtClean="0"/>
              <a:t>naprej</a:t>
            </a:r>
            <a:r>
              <a:rPr lang="en-US" dirty="0" smtClean="0"/>
              <a:t>, ne </a:t>
            </a:r>
            <a:r>
              <a:rPr lang="en-US" dirty="0" err="1" smtClean="0"/>
              <a:t>moremo</a:t>
            </a:r>
            <a:r>
              <a:rPr lang="en-US" dirty="0" smtClean="0"/>
              <a:t> pa jo </a:t>
            </a:r>
            <a:r>
              <a:rPr lang="en-US" dirty="0" err="1" smtClean="0"/>
              <a:t>postaviti</a:t>
            </a:r>
            <a:r>
              <a:rPr lang="en-US" dirty="0" smtClean="0"/>
              <a:t> v </a:t>
            </a:r>
            <a:r>
              <a:rPr lang="en-US" dirty="0" err="1" smtClean="0"/>
              <a:t>neko</a:t>
            </a:r>
            <a:r>
              <a:rPr lang="en-US" dirty="0" smtClean="0"/>
              <a:t> </a:t>
            </a:r>
            <a:r>
              <a:rPr lang="en-US" dirty="0" err="1" smtClean="0"/>
              <a:t>točko</a:t>
            </a:r>
            <a:r>
              <a:rPr lang="en-US" dirty="0" smtClean="0"/>
              <a:t> v </a:t>
            </a:r>
            <a:r>
              <a:rPr lang="en-US" dirty="0" err="1" smtClean="0"/>
              <a:t>prostoru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/>
              <a:t>Stvari</a:t>
            </a:r>
            <a:r>
              <a:rPr lang="en-US" dirty="0"/>
              <a:t> se </a:t>
            </a:r>
            <a:r>
              <a:rPr lang="en-US" dirty="0" err="1"/>
              <a:t>znajo</a:t>
            </a:r>
            <a:r>
              <a:rPr lang="en-US" dirty="0"/>
              <a:t> </a:t>
            </a:r>
            <a:r>
              <a:rPr lang="en-US" dirty="0" err="1"/>
              <a:t>odzivati</a:t>
            </a:r>
            <a:r>
              <a:rPr lang="en-US" dirty="0"/>
              <a:t> </a:t>
            </a:r>
            <a:r>
              <a:rPr lang="en-US" dirty="0" smtClean="0"/>
              <a:t>le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določene</a:t>
            </a:r>
            <a:r>
              <a:rPr lang="en-US" dirty="0"/>
              <a:t> </a:t>
            </a:r>
            <a:r>
              <a:rPr lang="en-US" dirty="0" err="1" smtClean="0"/>
              <a:t>postopke</a:t>
            </a:r>
            <a:r>
              <a:rPr lang="en-US" dirty="0" smtClean="0"/>
              <a:t> – </a:t>
            </a:r>
            <a:r>
              <a:rPr lang="en-US" dirty="0" err="1" smtClean="0"/>
              <a:t>zavzamejo</a:t>
            </a:r>
            <a:r>
              <a:rPr lang="en-US" dirty="0" smtClean="0"/>
              <a:t> </a:t>
            </a:r>
            <a:r>
              <a:rPr lang="en-US" dirty="0" err="1" smtClean="0"/>
              <a:t>določeno</a:t>
            </a:r>
            <a:r>
              <a:rPr lang="en-US" dirty="0" smtClean="0"/>
              <a:t> </a:t>
            </a:r>
            <a:r>
              <a:rPr lang="en-US" dirty="0" err="1" smtClean="0"/>
              <a:t>stanje</a:t>
            </a:r>
            <a:endParaRPr lang="en-US" dirty="0" smtClean="0"/>
          </a:p>
          <a:p>
            <a:pPr lvl="1"/>
            <a:r>
              <a:rPr lang="en-US" dirty="0" err="1" smtClean="0"/>
              <a:t>Kocko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vržemo</a:t>
            </a:r>
            <a:r>
              <a:rPr lang="en-US" dirty="0" smtClean="0"/>
              <a:t> – "</a:t>
            </a:r>
            <a:r>
              <a:rPr lang="en-US" dirty="0" err="1" smtClean="0"/>
              <a:t>dobi</a:t>
            </a:r>
            <a:r>
              <a:rPr lang="en-US" dirty="0" smtClean="0"/>
              <a:t>" </a:t>
            </a:r>
            <a:r>
              <a:rPr lang="en-US" dirty="0" err="1" smtClean="0"/>
              <a:t>določeno</a:t>
            </a:r>
            <a:r>
              <a:rPr lang="en-US" dirty="0" smtClean="0"/>
              <a:t> </a:t>
            </a:r>
            <a:r>
              <a:rPr lang="en-US" dirty="0" err="1" smtClean="0"/>
              <a:t>vrednost</a:t>
            </a:r>
            <a:endParaRPr lang="en-US" dirty="0" smtClean="0"/>
          </a:p>
          <a:p>
            <a:pPr lvl="1"/>
            <a:r>
              <a:rPr lang="en-US" dirty="0" err="1" smtClean="0"/>
              <a:t>Želvo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zasukamo</a:t>
            </a:r>
            <a:r>
              <a:rPr lang="en-US" dirty="0" smtClean="0"/>
              <a:t> – </a:t>
            </a:r>
            <a:r>
              <a:rPr lang="en-US" dirty="0" err="1" smtClean="0"/>
              <a:t>njena</a:t>
            </a:r>
            <a:r>
              <a:rPr lang="en-US" dirty="0" smtClean="0"/>
              <a:t> </a:t>
            </a:r>
            <a:r>
              <a:rPr lang="en-US" dirty="0" err="1" smtClean="0"/>
              <a:t>smer</a:t>
            </a:r>
            <a:r>
              <a:rPr lang="en-US" dirty="0" smtClean="0"/>
              <a:t> </a:t>
            </a:r>
            <a:r>
              <a:rPr lang="en-US" dirty="0" err="1" smtClean="0"/>
              <a:t>dobi</a:t>
            </a:r>
            <a:r>
              <a:rPr lang="en-US" dirty="0" smtClean="0"/>
              <a:t> </a:t>
            </a:r>
            <a:r>
              <a:rPr lang="en-US" dirty="0" err="1" smtClean="0"/>
              <a:t>določeno</a:t>
            </a:r>
            <a:r>
              <a:rPr lang="en-US" dirty="0" smtClean="0"/>
              <a:t> </a:t>
            </a:r>
            <a:r>
              <a:rPr lang="en-US" dirty="0" err="1" smtClean="0"/>
              <a:t>vrednost</a:t>
            </a:r>
            <a:endParaRPr lang="en-US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098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Objekti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odatki</a:t>
            </a:r>
            <a:r>
              <a:rPr lang="en-US" dirty="0" smtClean="0"/>
              <a:t> + </a:t>
            </a:r>
            <a:r>
              <a:rPr lang="en-US" dirty="0" err="1" smtClean="0"/>
              <a:t>postopki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813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Objekti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Objekt je skupek podatkov, s katerim želimo upravljati kot s celoto. </a:t>
            </a:r>
          </a:p>
          <a:p>
            <a:r>
              <a:rPr lang="sl-SI" dirty="0" smtClean="0"/>
              <a:t>Ima</a:t>
            </a:r>
          </a:p>
          <a:p>
            <a:pPr lvl="1"/>
            <a:r>
              <a:rPr lang="sl-SI" dirty="0" smtClean="0"/>
              <a:t>Podatke </a:t>
            </a:r>
          </a:p>
          <a:p>
            <a:pPr lvl="2"/>
            <a:r>
              <a:rPr lang="sl-SI" dirty="0" smtClean="0"/>
              <a:t>Kakšno je stanje (</a:t>
            </a:r>
            <a:r>
              <a:rPr lang="sl-SI" i="1" dirty="0" err="1" smtClean="0"/>
              <a:t>state</a:t>
            </a:r>
            <a:r>
              <a:rPr lang="sl-SI" dirty="0" smtClean="0"/>
              <a:t>) objekta</a:t>
            </a:r>
          </a:p>
          <a:p>
            <a:pPr lvl="2"/>
            <a:r>
              <a:rPr lang="sl-SI" dirty="0" smtClean="0"/>
              <a:t>kaj o objektu vemo/hranimo</a:t>
            </a:r>
          </a:p>
          <a:p>
            <a:pPr lvl="3"/>
            <a:r>
              <a:rPr lang="sl-SI" dirty="0" smtClean="0"/>
              <a:t>stalni podatki / spremenljivi podatki</a:t>
            </a:r>
          </a:p>
          <a:p>
            <a:pPr lvl="1"/>
            <a:r>
              <a:rPr lang="sl-SI" dirty="0" smtClean="0"/>
              <a:t>Metode</a:t>
            </a:r>
          </a:p>
          <a:p>
            <a:pPr lvl="2"/>
            <a:r>
              <a:rPr lang="sl-SI" dirty="0" smtClean="0"/>
              <a:t>Kakšno je obnašanje (</a:t>
            </a:r>
            <a:r>
              <a:rPr lang="sl-SI" i="1" dirty="0" err="1" smtClean="0"/>
              <a:t>behaviour</a:t>
            </a:r>
            <a:r>
              <a:rPr lang="sl-SI" dirty="0" smtClean="0"/>
              <a:t>) objekta</a:t>
            </a:r>
          </a:p>
          <a:p>
            <a:pPr lvl="2"/>
            <a:r>
              <a:rPr lang="sl-SI" dirty="0" smtClean="0"/>
              <a:t>Kaj objekt "zna"</a:t>
            </a:r>
          </a:p>
          <a:p>
            <a:pPr lvl="2"/>
            <a:r>
              <a:rPr lang="sl-SI" dirty="0" smtClean="0"/>
              <a:t>Kakšne metode lahko izvajamo nad njem</a:t>
            </a:r>
          </a:p>
          <a:p>
            <a:r>
              <a:rPr lang="sl-SI" dirty="0" smtClean="0"/>
              <a:t>Vsak objekt pripada nekemu </a:t>
            </a:r>
            <a:r>
              <a:rPr lang="sl-SI" i="1" dirty="0" smtClean="0"/>
              <a:t>razredu</a:t>
            </a:r>
            <a:r>
              <a:rPr lang="sl-SI" dirty="0" smtClean="0"/>
              <a:t>. Če pripada objekt x razredu R, potem pravimo tudi, da je x </a:t>
            </a:r>
            <a:r>
              <a:rPr lang="sl-SI" i="1" dirty="0" smtClean="0"/>
              <a:t>objekt tipa </a:t>
            </a:r>
            <a:r>
              <a:rPr lang="sl-SI" dirty="0" smtClean="0"/>
              <a:t>R. </a:t>
            </a:r>
          </a:p>
        </p:txBody>
      </p:sp>
      <p:sp>
        <p:nvSpPr>
          <p:cNvPr id="11366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91&quot;&gt;&lt;object type=&quot;3&quot; unique_id=&quot;10092&quot;&gt;&lt;property id=&quot;20148&quot; value=&quot;5&quot;/&gt;&lt;property id=&quot;20300&quot; value=&quot;Slide 1 - &amp;quot;Objektno programiranje&amp;quot;&quot;/&gt;&lt;property id=&quot;20307&quot; value=&quot;257&quot;/&gt;&lt;/object&gt;&lt;object type=&quot;3&quot; unique_id=&quot;10093&quot;&gt;&lt;property id=&quot;20148&quot; value=&quot;5&quot;/&gt;&lt;property id=&quot;20300&quot; value=&quot;Slide 2 - &amp;quot;Objekti&amp;quot;&quot;/&gt;&lt;property id=&quot;20307&quot; value=&quot;258&quot;/&gt;&lt;/object&gt;&lt;object type=&quot;3&quot; unique_id=&quot;10094&quot;&gt;&lt;property id=&quot;20148&quot; value=&quot;5&quot;/&gt;&lt;property id=&quot;20300&quot; value=&quot;Slide 3 - &amp;quot;Znani objekti&amp;quot;&quot;/&gt;&lt;property id=&quot;20307&quot; value=&quot;259&quot;/&gt;&lt;/object&gt;&lt;object type=&quot;3&quot; unique_id=&quot;10095&quot;&gt;&lt;property id=&quot;20148&quot; value=&quot;5&quot;/&gt;&lt;property id=&quot;20300&quot; value=&quot;Slide 4 - &amp;quot;Objekti&amp;quot;&quot;/&gt;&lt;property id=&quot;20307&quot; value=&quot;260&quot;/&gt;&lt;/object&gt;&lt;object type=&quot;3&quot; unique_id=&quot;10096&quot;&gt;&lt;property id=&quot;20148&quot; value=&quot;5&quot;/&gt;&lt;property id=&quot;20300&quot; value=&quot;Slide 5 - &amp;quot;Primeri objektov&amp;quot;&quot;/&gt;&lt;property id=&quot;20307&quot; value=&quot;261&quot;/&gt;&lt;/object&gt;&lt;object type=&quot;3&quot; unique_id=&quot;10097&quot;&gt;&lt;property id=&quot;20148&quot; value=&quot;5&quot;/&gt;&lt;property id=&quot;20300&quot; value=&quot;Slide 6 - &amp;quot;Avto&amp;quot;&quot;/&gt;&lt;property id=&quot;20307&quot; value=&quot;262&quot;/&gt;&lt;/object&gt;&lt;object type=&quot;3&quot; unique_id=&quot;10098&quot;&gt;&lt;property id=&quot;20148&quot; value=&quot;5&quot;/&gt;&lt;property id=&quot;20300&quot; value=&quot;Slide 7 - &amp;quot;Primer problema&amp;quot;&quot;/&gt;&lt;property id=&quot;20307&quot; value=&quot;263&quot;/&gt;&lt;/object&gt;&lt;object type=&quot;3&quot; unique_id=&quot;10099&quot;&gt;&lt;property id=&quot;20148&quot; value=&quot;5&quot;/&gt;&lt;property id=&quot;20300&quot; value=&quot;Slide 8 - &amp;quot;Objekti&amp;quot;&quot;/&gt;&lt;property id=&quot;20307&quot; value=&quot;266&quot;/&gt;&lt;/object&gt;&lt;object type=&quot;3&quot; unique_id=&quot;10100&quot;&gt;&lt;property id=&quot;20148&quot; value=&quot;5&quot;/&gt;&lt;property id=&quot;20300&quot; value=&quot;Slide 9 - &amp;quot;Princip črne škatle&amp;quot;&quot;/&gt;&lt;property id=&quot;20307&quot; value=&quot;267&quot;/&gt;&lt;/object&gt;&lt;object type=&quot;3&quot; unique_id=&quot;10101&quot;&gt;&lt;property id=&quot;20148&quot; value=&quot;5&quot;/&gt;&lt;property id=&quot;20300&quot; value=&quot;Slide 10 - &amp;quot;Od kje razredi?&amp;quot;&quot;/&gt;&lt;property id=&quot;20307&quot; value=&quot;269&quot;/&gt;&lt;/object&gt;&lt;object type=&quot;3&quot; unique_id=&quot;10102&quot;&gt;&lt;property id=&quot;20148&quot; value=&quot;5&quot;/&gt;&lt;property id=&quot;20300&quot; value=&quot;Slide 11 - &amp;quot;Moj prvi razred&amp;quot;&quot;/&gt;&lt;property id=&quot;20307&quot; value=&quot;270&quot;/&gt;&lt;/object&gt;&lt;object type=&quot;3&quot; unique_id=&quot;10103&quot;&gt;&lt;property id=&quot;20148&quot; value=&quot;5&quot;/&gt;&lt;property id=&quot;20300&quot; value=&quot;Slide 12 - &amp;quot;Objekt in ime spremenljivke&amp;quot;&quot;/&gt;&lt;property id=&quot;20307&quot; value=&quot;271&quot;/&gt;&lt;/object&gt;&lt;/object&gt;&lt;object type=&quot;8&quot; unique_id=&quot;10141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Python-datoteke</Template>
  <TotalTime>329</TotalTime>
  <Words>1268</Words>
  <Application>Microsoft Office PowerPoint</Application>
  <PresentationFormat>On-screen Show (4:3)</PresentationFormat>
  <Paragraphs>204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Bookman Old Style</vt:lpstr>
      <vt:lpstr>Courier New</vt:lpstr>
      <vt:lpstr>Gill Sans MT</vt:lpstr>
      <vt:lpstr>Times New Roman</vt:lpstr>
      <vt:lpstr>Wingdings</vt:lpstr>
      <vt:lpstr>Wingdings 3</vt:lpstr>
      <vt:lpstr>Origin</vt:lpstr>
      <vt:lpstr>Objektno programiranje</vt:lpstr>
      <vt:lpstr>Stranka</vt:lpstr>
      <vt:lpstr>Seznam (tabela) / slovar</vt:lpstr>
      <vt:lpstr>Organizacija podatkov</vt:lpstr>
      <vt:lpstr>Nepovezanost med podatki in postopki </vt:lpstr>
      <vt:lpstr>Povezava med podatki in postopki</vt:lpstr>
      <vt:lpstr>Povezava med podatki in postopki</vt:lpstr>
      <vt:lpstr>Objekti</vt:lpstr>
      <vt:lpstr>Objekti</vt:lpstr>
      <vt:lpstr>Znani objekti</vt:lpstr>
      <vt:lpstr>Objekti so uporabni predvsem zato, ker lahko programer definira nove razrede in objekte </vt:lpstr>
      <vt:lpstr>Objekti</vt:lpstr>
      <vt:lpstr>Primeri objektov</vt:lpstr>
      <vt:lpstr>Objekti</vt:lpstr>
      <vt:lpstr>Objekt je primerek nekega razreda</vt:lpstr>
      <vt:lpstr>Razred: "načrt", kako so videti objekti</vt:lpstr>
      <vt:lpstr>Iz https://anzeljg.github.io/rin2/book2/2401/index.html</vt:lpstr>
      <vt:lpstr>Stranka</vt:lpstr>
      <vt:lpstr>PowerPoint Presentation</vt:lpstr>
      <vt:lpstr>PowerPoint Presentation</vt:lpstr>
      <vt:lpstr>Od kje razredi?</vt:lpstr>
      <vt:lpstr>turtle.py</vt:lpstr>
      <vt:lpstr>Oglejmo si naslednji program</vt:lpstr>
      <vt:lpstr>Objekt in ime spremenljivke</vt:lpstr>
      <vt:lpstr>Princip črne škatle</vt:lpstr>
      <vt:lpstr>Objekti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Objektno programiranje</dc:title>
  <dc:creator>Matija Lokar</dc:creator>
  <cp:lastModifiedBy>Matija Lokar</cp:lastModifiedBy>
  <cp:revision>31</cp:revision>
  <dcterms:created xsi:type="dcterms:W3CDTF">2009-12-03T11:40:36Z</dcterms:created>
  <dcterms:modified xsi:type="dcterms:W3CDTF">2020-04-07T09:33:08Z</dcterms:modified>
</cp:coreProperties>
</file>