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handoutMasterIdLst>
    <p:handoutMasterId r:id="rId12"/>
  </p:handoutMasterIdLst>
  <p:sldIdLst>
    <p:sldId id="288" r:id="rId2"/>
    <p:sldId id="289" r:id="rId3"/>
    <p:sldId id="291" r:id="rId4"/>
    <p:sldId id="295" r:id="rId5"/>
    <p:sldId id="334" r:id="rId6"/>
    <p:sldId id="341" r:id="rId7"/>
    <p:sldId id="345" r:id="rId8"/>
    <p:sldId id="343" r:id="rId9"/>
    <p:sldId id="344" r:id="rId10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98" d="100"/>
          <a:sy n="98" d="100"/>
        </p:scale>
        <p:origin x="19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690E097E-BDF8-4569-A8BE-23D38F4746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6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CD42C281-424D-49F3-A352-9C518C2375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034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 descr="C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8750" y="6362700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fld id="{1F68D2F3-393B-4CA9-9B5C-924B79B0C6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88764-995F-4844-9403-884EB2EF288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DE46F-C750-4A9A-A4DC-A1683F6854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C5FBE-A2C7-4F63-A161-DCB036272BF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187630B2-47E2-456B-B24F-3AAA29C0713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EDC8D-6B58-4E9D-A6FB-1EA75A414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DFFC6-650A-4D7C-B0AC-82B0FEE54FF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E2E42-2FA9-4A81-A6E6-F73B1858993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A690CE-12B7-46B9-B9DD-15C2CD1D929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6DE93-66BA-4092-B1F5-34A82646C08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BADE8CC6-D644-421B-8997-38D0E1E4B0C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0AA5B6-D28B-4091-B698-F95F0DCDB3CC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033" name="Picture 8" descr="CC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56638" y="6686550"/>
            <a:ext cx="48736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4400" dirty="0">
                <a:solidFill>
                  <a:schemeClr val="tx1"/>
                </a:solidFill>
                <a:latin typeface="Courier New" pitchFamily="49" charset="0"/>
              </a:rPr>
              <a:t>'Jaz sem en niz'</a:t>
            </a:r>
            <a:endParaRPr lang="en-GB" sz="4400" dirty="0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DA82298-7749-43A0-B7E7-3BA4F6A71333}" type="slidenum">
              <a:rPr lang="sl-SI"/>
              <a:pPr/>
              <a:t>1</a:t>
            </a:fld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Nizi</a:t>
            </a:r>
            <a:endParaRPr lang="en-GB" dirty="0"/>
          </a:p>
        </p:txBody>
      </p:sp>
      <p:sp>
        <p:nvSpPr>
          <p:cNvPr id="191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>
                <a:latin typeface="Courier New" pitchFamily="49" charset="0"/>
              </a:rPr>
              <a:t>ime = 'Matija'</a:t>
            </a:r>
          </a:p>
          <a:p>
            <a:r>
              <a:rPr lang="sl-SI" dirty="0"/>
              <a:t>Zaporedje znakov med '</a:t>
            </a:r>
          </a:p>
          <a:p>
            <a:r>
              <a:rPr lang="sl-SI" dirty="0"/>
              <a:t>Uporabljamo lahko tudi "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priimek = "Lokar"</a:t>
            </a:r>
          </a:p>
          <a:p>
            <a:r>
              <a:rPr lang="sl-SI" dirty="0"/>
              <a:t>In seveda</a:t>
            </a:r>
          </a:p>
          <a:p>
            <a:pPr lvl="1"/>
            <a:r>
              <a:rPr lang="sl-SI" sz="2000" dirty="0">
                <a:latin typeface="Courier New" pitchFamily="49" charset="0"/>
                <a:cs typeface="Courier New" pitchFamily="49" charset="0"/>
              </a:rPr>
              <a:t>vzdevek = 'Janez, imenovan tudi "Mirko"'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0F22E-02D5-4E64-B5F8-864B72202190}" type="slidenum">
              <a:rPr lang="sl-SI"/>
              <a:pPr/>
              <a:t>2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Stikanje nizov</a:t>
            </a:r>
            <a:endParaRPr lang="en-GB"/>
          </a:p>
        </p:txBody>
      </p:sp>
      <p:sp>
        <p:nvSpPr>
          <p:cNvPr id="193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dirty="0"/>
              <a:t> stakne dva niza</a:t>
            </a:r>
          </a:p>
          <a:p>
            <a:r>
              <a:rPr lang="sl-SI" dirty="0"/>
              <a:t>Brez "dodatnih" presledkov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'Matija' + 'Lokar' </a:t>
            </a:r>
            <a:r>
              <a:rPr lang="sl-SI" dirty="0">
                <a:sym typeface="Wingdings" pitchFamily="2" charset="2"/>
              </a:rPr>
              <a:t>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'MatijaLokar'</a:t>
            </a:r>
          </a:p>
          <a:p>
            <a:endParaRPr lang="sl-SI" dirty="0">
              <a:sym typeface="Wingdings" pitchFamily="2" charset="2"/>
            </a:endParaRPr>
          </a:p>
          <a:p>
            <a:r>
              <a:rPr lang="sl-SI" dirty="0">
                <a:sym typeface="Wingdings" pitchFamily="2" charset="2"/>
              </a:rPr>
              <a:t>Branje nizov</a:t>
            </a:r>
          </a:p>
          <a:p>
            <a:pPr lvl="1"/>
            <a:r>
              <a:rPr lang="sl-SI" dirty="0" err="1">
                <a:latin typeface="Courier New" pitchFamily="49" charset="0"/>
                <a:sym typeface="Wingdings" pitchFamily="2" charset="2"/>
              </a:rPr>
              <a:t>input</a:t>
            </a:r>
            <a:endParaRPr lang="sl-SI" dirty="0">
              <a:latin typeface="Courier New" pitchFamily="49" charset="0"/>
              <a:sym typeface="Wingdings" pitchFamily="2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082F-26EB-4787-88CD-7A7C81DB9836}" type="slidenum">
              <a:rPr lang="sl-SI"/>
              <a:pPr/>
              <a:t>3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Dolžina niza, posamezni znak, ...</a:t>
            </a:r>
            <a:endParaRPr lang="en-GB"/>
          </a:p>
        </p:txBody>
      </p:sp>
      <p:sp>
        <p:nvSpPr>
          <p:cNvPr id="1976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341438"/>
            <a:ext cx="8397875" cy="5040312"/>
          </a:xfrm>
        </p:spPr>
        <p:txBody>
          <a:bodyPr/>
          <a:lstStyle/>
          <a:p>
            <a:r>
              <a:rPr lang="sl-SI" sz="2400" dirty="0">
                <a:sym typeface="Wingdings" pitchFamily="2" charset="2"/>
              </a:rPr>
              <a:t>Dolžina niza: </a:t>
            </a:r>
            <a:r>
              <a:rPr lang="sl-SI" sz="2400" dirty="0" err="1">
                <a:sym typeface="Wingdings" pitchFamily="2" charset="2"/>
              </a:rPr>
              <a:t>funkcija</a:t>
            </a:r>
            <a:r>
              <a:rPr lang="sl-SI" sz="2400" dirty="0" err="1">
                <a:latin typeface="Courier New" pitchFamily="49" charset="0"/>
                <a:sym typeface="Wingdings" pitchFamily="2" charset="2"/>
              </a:rPr>
              <a:t>len</a:t>
            </a:r>
            <a:r>
              <a:rPr lang="sl-SI" sz="2400" dirty="0">
                <a:latin typeface="Courier New" pitchFamily="49" charset="0"/>
                <a:sym typeface="Wingdings" pitchFamily="2" charset="2"/>
              </a:rPr>
              <a:t>()</a:t>
            </a:r>
          </a:p>
          <a:p>
            <a:pPr lvl="1"/>
            <a:r>
              <a:rPr lang="sl-SI" dirty="0">
                <a:latin typeface="Courier New" pitchFamily="49" charset="0"/>
                <a:sym typeface="Wingdings" pitchFamily="2" charset="2"/>
              </a:rPr>
              <a:t>len(priimek)</a:t>
            </a:r>
          </a:p>
          <a:p>
            <a:pPr lvl="1"/>
            <a:r>
              <a:rPr lang="sl-SI" dirty="0">
                <a:latin typeface="Courier New" pitchFamily="49" charset="0"/>
                <a:sym typeface="Wingdings" pitchFamily="2" charset="2"/>
              </a:rPr>
              <a:t>len("matija")  6</a:t>
            </a:r>
          </a:p>
          <a:p>
            <a:r>
              <a:rPr lang="sl-SI" sz="2400" dirty="0">
                <a:sym typeface="Wingdings" pitchFamily="2" charset="2"/>
              </a:rPr>
              <a:t>Znak na i-tem mestu </a:t>
            </a:r>
            <a:r>
              <a:rPr lang="sl-SI" sz="2400" dirty="0">
                <a:latin typeface="Courier New" pitchFamily="49" charset="0"/>
                <a:sym typeface="Wingdings" pitchFamily="2" charset="2"/>
              </a:rPr>
              <a:t>[i]</a:t>
            </a:r>
          </a:p>
          <a:p>
            <a:pPr lvl="1"/>
            <a:r>
              <a:rPr lang="sl-SI" dirty="0">
                <a:latin typeface="Courier New" pitchFamily="49" charset="0"/>
                <a:sym typeface="Wingdings" pitchFamily="2" charset="2"/>
              </a:rPr>
              <a:t>ime[1]</a:t>
            </a:r>
          </a:p>
          <a:p>
            <a:r>
              <a:rPr lang="sl-SI" sz="2400" dirty="0">
                <a:sym typeface="Wingdings" pitchFamily="2" charset="2"/>
              </a:rPr>
              <a:t>Znake štejemo od 0 dalje!</a:t>
            </a:r>
          </a:p>
          <a:p>
            <a:pPr lvl="1"/>
            <a:r>
              <a:rPr lang="sl-SI" dirty="0">
                <a:latin typeface="Courier New" pitchFamily="49" charset="0"/>
                <a:sym typeface="Wingdings" pitchFamily="2" charset="2"/>
              </a:rPr>
              <a:t>"</a:t>
            </a:r>
            <a:r>
              <a:rPr lang="sl-SI" dirty="0" err="1">
                <a:latin typeface="Courier New" pitchFamily="49" charset="0"/>
                <a:sym typeface="Wingdings" pitchFamily="2" charset="2"/>
              </a:rPr>
              <a:t>Blabla</a:t>
            </a:r>
            <a:r>
              <a:rPr lang="sl-SI" dirty="0">
                <a:latin typeface="Courier New" pitchFamily="49" charset="0"/>
                <a:sym typeface="Wingdings" pitchFamily="2" charset="2"/>
              </a:rPr>
              <a:t>"[3]</a:t>
            </a:r>
          </a:p>
          <a:p>
            <a:pPr marL="1085850" lvl="2" indent="-228600"/>
            <a:r>
              <a:rPr lang="sl-SI" dirty="0">
                <a:latin typeface="Courier New" pitchFamily="49" charset="0"/>
                <a:sym typeface="Wingdings" pitchFamily="2" charset="2"/>
              </a:rPr>
              <a:t>b</a:t>
            </a:r>
          </a:p>
          <a:p>
            <a:pPr lvl="1"/>
            <a:r>
              <a:rPr lang="sl-SI" dirty="0">
                <a:latin typeface="Courier New" pitchFamily="49" charset="0"/>
                <a:sym typeface="Wingdings" pitchFamily="2" charset="2"/>
              </a:rPr>
              <a:t>ime = "Matija"</a:t>
            </a:r>
          </a:p>
          <a:p>
            <a:pPr lvl="1"/>
            <a:r>
              <a:rPr lang="sl-SI" dirty="0">
                <a:latin typeface="Courier New" pitchFamily="49" charset="0"/>
                <a:sym typeface="Wingdings" pitchFamily="2" charset="2"/>
              </a:rPr>
              <a:t>ime[1]  a</a:t>
            </a:r>
          </a:p>
          <a:p>
            <a:r>
              <a:rPr lang="sl-SI" sz="2800" dirty="0">
                <a:solidFill>
                  <a:srgbClr val="FF0000"/>
                </a:solidFill>
                <a:sym typeface="Wingdings" pitchFamily="2" charset="2"/>
              </a:rPr>
              <a:t>Torej z nizi delamo podobno kot tabelami</a:t>
            </a:r>
          </a:p>
          <a:p>
            <a:pPr>
              <a:buFont typeface="Wingdings" pitchFamily="2" charset="2"/>
              <a:buNone/>
            </a:pPr>
            <a:endParaRPr lang="en-GB" sz="2400" dirty="0"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8328-3A43-438A-867A-851A974D779F}" type="slidenum">
              <a:rPr lang="sl-SI"/>
              <a:pPr/>
              <a:t>4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 bldLvl="4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Ampak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/>
              <a:t>Nizov ne moremo spreminjati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beseda = 'abeceda'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beseda[0] = 'A'</a:t>
            </a:r>
          </a:p>
          <a:p>
            <a:r>
              <a:rPr lang="sl-SI" dirty="0"/>
              <a:t>Seveda lahko naredimo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ime = 'Žiga'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ime = ime + ' Lokar'</a:t>
            </a:r>
          </a:p>
          <a:p>
            <a:r>
              <a:rPr lang="sl-SI" dirty="0"/>
              <a:t>A smo s tem dejansko naredili nov niz (in ga potem priredili k star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spremenljivki</a:t>
            </a:r>
            <a:r>
              <a:rPr lang="sl-SI" dirty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5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1547664" y="2420888"/>
            <a:ext cx="2500330" cy="28575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sl-SI" dirty="0"/>
              <a:t>premeni</a:t>
            </a:r>
            <a:r>
              <a:rPr lang="en-US" dirty="0"/>
              <a:t> n</a:t>
            </a:r>
            <a:r>
              <a:rPr lang="sl-SI" dirty="0"/>
              <a:t>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def spremeni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iz(niz, i,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_z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nak) :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''' vrne nov niz, ki ga dobimo iz niza niz tako, da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znak z indeksom i spremenimo v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_z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nak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Npr.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premeni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iz('abeceda', 0, 'A') ---&gt; 'Abeceda’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velja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0 &lt;= i &lt;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niz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 = ''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ind = 0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ind &lt; i : # obdelamo niz do indeksa i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novNiz =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 + niz[ind] # postopoma gradimo nov niz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ind = ind + 1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# v niz damo spremenjeni znak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indeks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 =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 +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_z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nak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# prepišemo še preostale znake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ind = i + 1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ind &lt; len(niz) :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 =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 + niz[ind]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ind = ind + 1</a:t>
            </a: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nov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</a:p>
          <a:p>
            <a:pPr marL="0" indent="0">
              <a:buNone/>
            </a:pPr>
            <a:endParaRPr 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9209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sl-SI" dirty="0"/>
              <a:t>premeni</a:t>
            </a:r>
            <a:r>
              <a:rPr lang="en-US" dirty="0"/>
              <a:t> n</a:t>
            </a:r>
            <a:r>
              <a:rPr lang="sl-SI" dirty="0"/>
              <a:t>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def spremeni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iz(niz, i, nov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_z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nak) :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''' vrne nov niz, ki ga dobimo iz niza niz tako, da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znak z indeksom i spremenimo v nov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_z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nak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Npr.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premeni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iz('abeceda', 0, 'A') ---&gt; 'Abeceda’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velja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0 &lt;=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niz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nov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iz = ''</a:t>
            </a:r>
          </a:p>
          <a:p>
            <a:pPr marL="0" indent="0">
              <a:buNone/>
            </a:pP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# obdelamo niz do indeksa i</a:t>
            </a:r>
          </a:p>
          <a:p>
            <a:pPr marL="0" indent="0">
              <a:buNone/>
            </a:pP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novNiz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niz[ind] # postopoma gradimo nov niz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v niz damo spremenjeni znak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indeks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nov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iz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nov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_z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nak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# prepišemo še preostale znake</a:t>
            </a:r>
          </a:p>
          <a:p>
            <a:pPr marL="0" indent="0"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range(i+1,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niz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nov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iz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niz[ind]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nov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_n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</a:p>
          <a:p>
            <a:pPr marL="0" indent="0">
              <a:buNone/>
            </a:pPr>
            <a:endParaRPr 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2429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Branje</a:t>
            </a:r>
            <a:r>
              <a:rPr lang="en-US" dirty="0"/>
              <a:t> </a:t>
            </a:r>
            <a:r>
              <a:rPr lang="en-US" dirty="0" err="1"/>
              <a:t>več</a:t>
            </a:r>
            <a:r>
              <a:rPr lang="en-US" dirty="0"/>
              <a:t> </a:t>
            </a:r>
            <a:r>
              <a:rPr lang="en-US" dirty="0" err="1"/>
              <a:t>podatkov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Kaj</a:t>
            </a:r>
            <a:r>
              <a:rPr lang="en-US" dirty="0"/>
              <a:t> pa, </a:t>
            </a:r>
            <a:r>
              <a:rPr lang="en-US" dirty="0" err="1"/>
              <a:t>če</a:t>
            </a:r>
            <a:r>
              <a:rPr lang="en-US" dirty="0"/>
              <a:t> bi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vnesli</a:t>
            </a:r>
            <a:r>
              <a:rPr lang="en-US" dirty="0"/>
              <a:t> </a:t>
            </a:r>
            <a:r>
              <a:rPr lang="en-US" dirty="0" err="1"/>
              <a:t>več</a:t>
            </a:r>
            <a:r>
              <a:rPr lang="en-US" dirty="0"/>
              <a:t> </a:t>
            </a:r>
            <a:r>
              <a:rPr lang="en-US" dirty="0" err="1"/>
              <a:t>podatkov</a:t>
            </a:r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'12 5 6'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[12, 5, 6]</a:t>
            </a:r>
          </a:p>
          <a:p>
            <a:r>
              <a:rPr lang="en-US" dirty="0" err="1">
                <a:sym typeface="Wingdings" panose="05000000000000000000" pitchFamily="2" charset="2"/>
              </a:rPr>
              <a:t>Potrebujemo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dva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koraka</a:t>
            </a:r>
            <a:r>
              <a:rPr lang="en-US" dirty="0">
                <a:sym typeface="Wingdings" panose="05000000000000000000" pitchFamily="2" charset="2"/>
              </a:rPr>
              <a:t>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'12 5 6'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['12', '5', '6']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vnos.split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['12', '5', '6']  [12, 5, 6]</a:t>
            </a: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Zanka</a:t>
            </a:r>
            <a:r>
              <a:rPr lang="en-US" dirty="0">
                <a:sym typeface="Wingdings" panose="05000000000000000000" pitchFamily="2" charset="2"/>
              </a:rPr>
              <a:t>!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Kaj</a:t>
            </a:r>
            <a:r>
              <a:rPr lang="en-US" dirty="0">
                <a:sym typeface="Wingdings" panose="05000000000000000000" pitchFamily="2" charset="2"/>
              </a:rPr>
              <a:t> pa, </a:t>
            </a:r>
            <a:r>
              <a:rPr lang="en-US" dirty="0" err="1">
                <a:sym typeface="Wingdings" panose="05000000000000000000" pitchFamily="2" charset="2"/>
              </a:rPr>
              <a:t>če</a:t>
            </a:r>
            <a:r>
              <a:rPr lang="en-US" dirty="0">
                <a:sym typeface="Wingdings" panose="05000000000000000000" pitchFamily="2" charset="2"/>
              </a:rPr>
              <a:t> je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vnos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= '12,5,6'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vnos.split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(',')  ['12', '5', '6']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3131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BF4A0-88AD-49F6-AD51-C1826AE2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niza</a:t>
            </a:r>
            <a:r>
              <a:rPr lang="en-US" dirty="0"/>
              <a:t> </a:t>
            </a:r>
            <a:r>
              <a:rPr lang="en-US" dirty="0" err="1"/>
              <a:t>vrni</a:t>
            </a:r>
            <a:r>
              <a:rPr lang="en-US" dirty="0"/>
              <a:t> </a:t>
            </a:r>
            <a:r>
              <a:rPr lang="en-US" dirty="0" err="1"/>
              <a:t>tabelo</a:t>
            </a:r>
            <a:r>
              <a:rPr lang="en-US" dirty="0"/>
              <a:t> </a:t>
            </a:r>
            <a:r>
              <a:rPr lang="en-US" dirty="0" err="1"/>
              <a:t>števil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F5CC3-F2B8-4929-B56B-BF7A00D229C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Funkcija</a:t>
            </a:r>
            <a:r>
              <a:rPr lang="en-US" dirty="0"/>
              <a:t>, ki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danega</a:t>
            </a:r>
            <a:r>
              <a:rPr lang="en-US" dirty="0"/>
              <a:t> </a:t>
            </a:r>
            <a:r>
              <a:rPr lang="en-US" dirty="0" err="1"/>
              <a:t>niza</a:t>
            </a:r>
            <a:r>
              <a:rPr lang="en-US" dirty="0"/>
              <a:t> </a:t>
            </a:r>
            <a:r>
              <a:rPr lang="en-US" dirty="0" err="1"/>
              <a:t>vrne</a:t>
            </a:r>
            <a:r>
              <a:rPr lang="en-US" dirty="0"/>
              <a:t> </a:t>
            </a:r>
            <a:r>
              <a:rPr lang="en-US" dirty="0" err="1"/>
              <a:t>tabelo</a:t>
            </a:r>
            <a:r>
              <a:rPr lang="en-US" dirty="0"/>
              <a:t> </a:t>
            </a:r>
            <a:r>
              <a:rPr lang="en-US" dirty="0" err="1"/>
              <a:t>števil</a:t>
            </a:r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‘10 23 45 57 23’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[10, 23, 45, 57, 23]</a:t>
            </a:r>
          </a:p>
          <a:p>
            <a:endParaRPr lang="en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C9FE3-BFA1-4CEE-9448-D8121104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6212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Python-podseznami</Template>
  <TotalTime>1488</TotalTime>
  <Words>659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Calibri</vt:lpstr>
      <vt:lpstr>Courier New</vt:lpstr>
      <vt:lpstr>Franklin Gothic Book</vt:lpstr>
      <vt:lpstr>Perpetua</vt:lpstr>
      <vt:lpstr>Times New Roman</vt:lpstr>
      <vt:lpstr>Verdana</vt:lpstr>
      <vt:lpstr>Wingdings</vt:lpstr>
      <vt:lpstr>Wingdings 2</vt:lpstr>
      <vt:lpstr>Equity</vt:lpstr>
      <vt:lpstr>'Jaz sem en niz'</vt:lpstr>
      <vt:lpstr>Nizi</vt:lpstr>
      <vt:lpstr>Stikanje nizov</vt:lpstr>
      <vt:lpstr>Dolžina niza, posamezni znak, ...</vt:lpstr>
      <vt:lpstr>Ampak …</vt:lpstr>
      <vt:lpstr>Spremeni niz</vt:lpstr>
      <vt:lpstr>Spremeni niz</vt:lpstr>
      <vt:lpstr>Branje več podatkov</vt:lpstr>
      <vt:lpstr>Iz niza vrni tabelo števil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Lokar, Matija</cp:lastModifiedBy>
  <cp:revision>72</cp:revision>
  <dcterms:created xsi:type="dcterms:W3CDTF">2001-11-26T12:48:07Z</dcterms:created>
  <dcterms:modified xsi:type="dcterms:W3CDTF">2021-12-01T08:44:08Z</dcterms:modified>
</cp:coreProperties>
</file>