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  <p:sldMasterId id="2147483739" r:id="rId2"/>
    <p:sldMasterId id="2147483740" r:id="rId3"/>
    <p:sldMasterId id="2147483741" r:id="rId4"/>
    <p:sldMasterId id="2147483798" r:id="rId5"/>
  </p:sldMasterIdLst>
  <p:notesMasterIdLst>
    <p:notesMasterId r:id="rId13"/>
  </p:notesMasterIdLst>
  <p:handoutMasterIdLst>
    <p:handoutMasterId r:id="rId14"/>
  </p:handoutMasterIdLst>
  <p:sldIdLst>
    <p:sldId id="407" r:id="rId6"/>
    <p:sldId id="408" r:id="rId7"/>
    <p:sldId id="396" r:id="rId8"/>
    <p:sldId id="402" r:id="rId9"/>
    <p:sldId id="397" r:id="rId10"/>
    <p:sldId id="405" r:id="rId11"/>
    <p:sldId id="406" r:id="rId12"/>
  </p:sldIdLst>
  <p:sldSz cx="9144000" cy="6858000" type="screen4x3"/>
  <p:notesSz cx="7099300" cy="10234613"/>
  <p:custDataLst>
    <p:tags r:id="rId15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 autoAdjust="0"/>
    <p:restoredTop sz="94636" autoAdjust="0"/>
  </p:normalViewPr>
  <p:slideViewPr>
    <p:cSldViewPr>
      <p:cViewPr varScale="1">
        <p:scale>
          <a:sx n="89" d="100"/>
          <a:sy n="89" d="100"/>
        </p:scale>
        <p:origin x="72" y="5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tags" Target="tags/tag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71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71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97417012-67DA-4678-8620-CCF69CF76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305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2513"/>
            <a:ext cx="5207000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544A8FAE-E341-41B3-BB00-9820D3C05D8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423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hemeOverride" Target="../theme/themeOverride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hemeOverride" Target="../theme/themeOverride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3EDC88-41C4-4021-B0EB-B568F8E9A4F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A0E9F0-8E21-442A-99BC-C8CFE7E7089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52463C-D2B5-469F-BF44-B45D049D51B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EEBD0F-F224-4779-8467-E21F23D33BC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422A7-07E3-4D56-A97C-1E85792594B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48FFFC-EDA1-4156-8F5F-FF24E3CCF39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E236DE-C55B-4118-BD14-C15A39DB835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0E9828-2041-4A09-8A9F-737563010CF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A5372-C05E-4A48-B725-7AE702C8717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E6ABFA-E8D7-4427-9627-8E4D89067A1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1A6AFC-7754-4EC5-A7BD-A88FC546665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86789F-2222-4FDB-9FAA-8A064019D79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5CDB92-23A7-4E51-9ED8-54E4680F9D7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955168-A90F-451D-89F1-EB31D97306C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996B8-0863-4466-9BB8-D8AD360E704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CE99DB-50D0-48FF-A065-AEED9F3E427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7287D6-129F-45E6-B9D4-511AC45C6B5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D01A0D-1720-495F-91BB-AB387F0B4EB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3EC6C-A03E-4338-98B1-1F5F64873F9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DA197-07C0-47F4-927E-B623A29AE80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64D145-0010-47FF-8775-0DF3E00AA5C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998778-C1BE-4B78-854B-1CC933B3E11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750C28-B531-4116-9F2E-0E7692FCD9B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2B8D86-3A51-4FD5-A821-9C6A7CC4C1B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EC5A0F-93DE-43F6-9534-0162EEDB152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51AFD3-440A-426B-A7B1-998D18B200E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F66AA1-575C-4693-B82D-D6468D7F043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2B26CE-399F-47E7-ACE1-99D900A1F56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95468-E893-4B70-A2FC-483DCB0125D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152A7D-3AB3-4AAB-9AB0-D57265064DF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893EA-F3E2-46CB-8295-BED07EFF5D3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FA105-33FF-41F9-9C0E-3EEDEFF43DE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057A5F-65A3-4F01-BDF7-ABFBBBC0BC8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0B2CB2-D7A4-4F21-A3F6-651A6B537B8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EF96E-CED1-48B5-92A9-E952D96F4D8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535773-E448-43A1-AD74-0BEA15076ED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8CB7B-FDD4-4C90-B227-D9003207C37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1A3FE3-0494-4D00-ADB9-957681D258A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779B36-290E-47B2-BBC2-44FDF7530DE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78E9582F-6792-4EB6-A79A-71F06D702F1D}" type="datetimeFigureOut">
              <a:rPr lang="sl-SI"/>
              <a:pPr>
                <a:defRPr/>
              </a:pPr>
              <a:t>21. 04. 2021</a:t>
            </a:fld>
            <a:endParaRPr lang="en-US"/>
          </a:p>
        </p:txBody>
      </p:sp>
      <p:sp>
        <p:nvSpPr>
          <p:cNvPr id="11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96CB44-30EB-4A4E-9FA2-3090439F73F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CD8F9-C57F-4115-989A-4E42F10E3498}" type="datetimeFigureOut">
              <a:rPr lang="sl-SI"/>
              <a:pPr>
                <a:defRPr/>
              </a:pPr>
              <a:t>21. 04. 2021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721AC-17FA-42CA-BD6F-4EAA612697F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E0E8B-3AE4-40F1-A5CC-80552A57BA0C}" type="datetimeFigureOut">
              <a:rPr lang="sl-SI"/>
              <a:pPr>
                <a:defRPr/>
              </a:pPr>
              <a:t>21. 04. 2021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FBC6F7-9D02-4145-BB79-572474DC8A3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5E9B0-FCD0-4906-8E35-FC86F2FA9E33}" type="datetimeFigureOut">
              <a:rPr lang="sl-SI"/>
              <a:pPr>
                <a:defRPr/>
              </a:pPr>
              <a:t>21. 04. 2021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E8C51-4832-44D4-A421-97E8D0E1BEC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EFF5EE-060C-4012-8E37-6051046EF1CE}" type="datetimeFigureOut">
              <a:rPr lang="sl-SI"/>
              <a:pPr>
                <a:defRPr/>
              </a:pPr>
              <a:t>21. 04. 2021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7FA00-1FDA-4898-B656-E7CBB00DBB2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0E2A9-3CB7-4A3C-AF54-8E39635EE01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9DB69E-26D7-4649-A4F7-ED295E9F1756}" type="datetimeFigureOut">
              <a:rPr lang="sl-SI"/>
              <a:pPr>
                <a:defRPr/>
              </a:pPr>
              <a:t>21. 04. 2021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7C41A-FAC4-4AE0-A3F2-4B942ABBF58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70685-1DFC-4116-8524-A386A972B468}" type="datetimeFigureOut">
              <a:rPr lang="sl-SI"/>
              <a:pPr>
                <a:defRPr/>
              </a:pPr>
              <a:t>21. 04. 2021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C8D5C4-8942-474C-9011-FE567F94FA2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Isosceles Triangle 6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E7A03-B10C-4C7B-9B0F-A96D4592AFA4}" type="datetimeFigureOut">
              <a:rPr lang="sl-SI"/>
              <a:pPr>
                <a:defRPr/>
              </a:pPr>
              <a:t>21. 04. 2021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8F0A8-42B8-4931-BD7A-F58361A3E20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B67AC-EA78-469D-A4DE-B580EF2B678D}" type="datetimeFigureOut">
              <a:rPr lang="sl-SI"/>
              <a:pPr>
                <a:defRPr/>
              </a:pPr>
              <a:t>21. 04. 2021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0B1F1-7F6E-4D0F-98EB-18EF1F8B630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763A65-D43C-4A09-80A7-40CA0E55A720}" type="datetimeFigureOut">
              <a:rPr lang="sl-SI"/>
              <a:pPr>
                <a:defRPr/>
              </a:pPr>
              <a:t>21. 04. 2021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E87FDC-3A1E-45D1-B678-92559D9311B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Isosceles Triangle 4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A86C2-33B0-405C-91BE-CC761953669A}" type="datetimeFigureOut">
              <a:rPr lang="sl-SI"/>
              <a:pPr>
                <a:defRPr/>
              </a:pPr>
              <a:t>21. 04. 2021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25012D-D778-499C-A875-25D07DBD86C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B1DB71-18B3-4ACA-B6FE-D1610F47071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DA626-9E13-4DDB-A3B7-772845EE17B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5DF61-97AA-4742-AE74-2D080E17F0A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45B1B-8B0E-4016-A409-F3588CFD987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D:\temp\Untitled-1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7" descr="D:\temp\ess-barvni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1031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 w="34925" cap="rnd">
            <a:noFill/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 w="31750" cap="rnd">
            <a:noFill/>
            <a:prstDash val="sysDot"/>
            <a:round/>
            <a:headEnd/>
            <a:tailEnd/>
          </a:ln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4DEE343D-2CE9-495E-AF07-2790CD02B11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3" r:id="rId1"/>
    <p:sldLayoutId id="2147483954" r:id="rId2"/>
    <p:sldLayoutId id="2147483955" r:id="rId3"/>
    <p:sldLayoutId id="2147483956" r:id="rId4"/>
    <p:sldLayoutId id="2147483957" r:id="rId5"/>
    <p:sldLayoutId id="2147483958" r:id="rId6"/>
    <p:sldLayoutId id="2147483959" r:id="rId7"/>
    <p:sldLayoutId id="2147483960" r:id="rId8"/>
    <p:sldLayoutId id="2147483961" r:id="rId9"/>
    <p:sldLayoutId id="2147483962" r:id="rId10"/>
    <p:sldLayoutId id="214748396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24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 w="34925" cap="rnd">
            <a:noFill/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 w="31750" cap="rnd">
            <a:noFill/>
            <a:prstDash val="sysDot"/>
            <a:round/>
            <a:headEnd/>
            <a:tailEnd/>
          </a:ln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8BCF7267-C1D5-49E4-9882-C9CF2E23770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  <p:pic>
        <p:nvPicPr>
          <p:cNvPr id="2053" name="Picture 6" descr="D:\temp\Untitled-1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 descr="D:\temp\ess-barvni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4" r:id="rId1"/>
    <p:sldLayoutId id="2147483965" r:id="rId2"/>
    <p:sldLayoutId id="2147483966" r:id="rId3"/>
    <p:sldLayoutId id="2147483967" r:id="rId4"/>
    <p:sldLayoutId id="2147483968" r:id="rId5"/>
    <p:sldLayoutId id="2147483969" r:id="rId6"/>
    <p:sldLayoutId id="2147483970" r:id="rId7"/>
    <p:sldLayoutId id="2147483971" r:id="rId8"/>
    <p:sldLayoutId id="2147483972" r:id="rId9"/>
    <p:sldLayoutId id="2147483973" r:id="rId10"/>
    <p:sldLayoutId id="2147483974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6" descr="D:\temp\Untitled-1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7" descr="D:\temp\ess-barvni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3079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 w="34925" cap="rnd">
            <a:noFill/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 w="31750" cap="rnd">
            <a:noFill/>
            <a:prstDash val="sysDot"/>
            <a:round/>
            <a:headEnd/>
            <a:tailEnd/>
          </a:ln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77A33E93-D912-4B74-84CE-2321F51AB19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5" r:id="rId1"/>
    <p:sldLayoutId id="2147483976" r:id="rId2"/>
    <p:sldLayoutId id="2147483977" r:id="rId3"/>
    <p:sldLayoutId id="2147483978" r:id="rId4"/>
    <p:sldLayoutId id="2147483979" r:id="rId5"/>
    <p:sldLayoutId id="2147483980" r:id="rId6"/>
    <p:sldLayoutId id="2147483981" r:id="rId7"/>
    <p:sldLayoutId id="2147483982" r:id="rId8"/>
    <p:sldLayoutId id="2147483983" r:id="rId9"/>
    <p:sldLayoutId id="2147483984" r:id="rId10"/>
    <p:sldLayoutId id="2147483985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6" descr="D:\temp\Untitled-1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7" descr="D:\temp\ess-barvni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4103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 w="34925" cap="rnd">
            <a:noFill/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 w="31750" cap="rnd">
            <a:noFill/>
            <a:prstDash val="sysDot"/>
            <a:round/>
            <a:headEnd/>
            <a:tailEnd/>
          </a:ln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2752E786-F60A-46C1-86C5-1FD33BDA4F9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6" r:id="rId1"/>
    <p:sldLayoutId id="2147483987" r:id="rId2"/>
    <p:sldLayoutId id="2147483988" r:id="rId3"/>
    <p:sldLayoutId id="2147483989" r:id="rId4"/>
    <p:sldLayoutId id="2147483990" r:id="rId5"/>
    <p:sldLayoutId id="2147483991" r:id="rId6"/>
    <p:sldLayoutId id="2147483992" r:id="rId7"/>
    <p:sldLayoutId id="2147483993" r:id="rId8"/>
    <p:sldLayoutId id="2147483994" r:id="rId9"/>
    <p:sldLayoutId id="2147483995" r:id="rId10"/>
    <p:sldLayoutId id="2147483996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sl-SI"/>
              <a:t>Matija Lokar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A02837F-D8A9-44FD-8D1F-1798C08F39C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 bldLvl="5"/>
    </p:bld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Poišči največjo datoteko v imeniku</a:t>
            </a:r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3EDC88-41C4-4021-B0EB-B568F8E9A4FE}" type="slidenum">
              <a:rPr lang="sl-SI" smtClean="0"/>
              <a:pPr>
                <a:defRPr/>
              </a:pPr>
              <a:t>1</a:t>
            </a:fld>
            <a:endParaRPr lang="sl-SI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624" y="1700808"/>
            <a:ext cx="6377608" cy="3894020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539552" y="3533651"/>
            <a:ext cx="7488832" cy="183381"/>
          </a:xfrm>
          <a:prstGeom prst="round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20126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Kaj potrebujemo</a:t>
            </a:r>
            <a:endParaRPr lang="sl-SI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Seznam datotek</a:t>
            </a:r>
          </a:p>
          <a:p>
            <a:r>
              <a:rPr lang="sl-SI" dirty="0" smtClean="0"/>
              <a:t>Je imenik/navadna datoteka ...?</a:t>
            </a:r>
          </a:p>
          <a:p>
            <a:pPr marL="273050" lvl="1">
              <a:spcBef>
                <a:spcPts val="600"/>
              </a:spcBef>
              <a:buClr>
                <a:schemeClr val="accent1"/>
              </a:buClr>
            </a:pPr>
            <a:endParaRPr lang="sl-SI" sz="2400" dirty="0" smtClean="0">
              <a:latin typeface="Courier New" pitchFamily="49" charset="0"/>
              <a:cs typeface="Courier New" pitchFamily="49" charset="0"/>
            </a:endParaRPr>
          </a:p>
          <a:p>
            <a:pPr marL="273050" lvl="1">
              <a:spcBef>
                <a:spcPts val="600"/>
              </a:spcBef>
              <a:buClr>
                <a:schemeClr val="accent1"/>
              </a:buClr>
            </a:pPr>
            <a:endParaRPr lang="sl-SI" sz="2400" dirty="0">
              <a:latin typeface="Courier New" pitchFamily="49" charset="0"/>
              <a:cs typeface="Courier New" pitchFamily="49" charset="0"/>
            </a:endParaRPr>
          </a:p>
          <a:p>
            <a:pPr marL="273050" lvl="1">
              <a:spcBef>
                <a:spcPts val="600"/>
              </a:spcBef>
              <a:buClr>
                <a:schemeClr val="accent1"/>
              </a:buClr>
            </a:pPr>
            <a:endParaRPr lang="sl-SI" sz="2400" dirty="0" smtClean="0">
              <a:latin typeface="Courier New" pitchFamily="49" charset="0"/>
              <a:cs typeface="Courier New" pitchFamily="49" charset="0"/>
            </a:endParaRPr>
          </a:p>
          <a:p>
            <a:pPr marL="273050" lvl="1">
              <a:spcBef>
                <a:spcPts val="600"/>
              </a:spcBef>
              <a:buClr>
                <a:schemeClr val="accent1"/>
              </a:buClr>
            </a:pP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os.listdir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()  </a:t>
            </a:r>
            <a:r>
              <a:rPr lang="sl-SI" sz="2400" dirty="0">
                <a:cs typeface="Courier New" pitchFamily="49" charset="0"/>
              </a:rPr>
              <a:t>[seznam datotek v imeniku</a:t>
            </a:r>
            <a:r>
              <a:rPr lang="sl-SI" sz="2400" dirty="0" smtClean="0">
                <a:cs typeface="Courier New" pitchFamily="49" charset="0"/>
              </a:rPr>
              <a:t>]</a:t>
            </a:r>
          </a:p>
          <a:p>
            <a:pPr eaLnBrk="1" hangingPunct="1"/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os.path.isfile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(f) </a:t>
            </a:r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/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os.path.isdir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(f</a:t>
            </a: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sl-SI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/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os.path.getsize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(f) </a:t>
            </a:r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/>
            <a:endParaRPr lang="sl-SI" sz="2400" dirty="0"/>
          </a:p>
          <a:p>
            <a:pPr marL="273050" lvl="1">
              <a:spcBef>
                <a:spcPts val="600"/>
              </a:spcBef>
              <a:buClr>
                <a:schemeClr val="accent1"/>
              </a:buClr>
            </a:pPr>
            <a:endParaRPr lang="sl-SI" sz="2400" dirty="0">
              <a:cs typeface="Courier New" pitchFamily="49" charset="0"/>
            </a:endParaRPr>
          </a:p>
          <a:p>
            <a:endParaRPr lang="sl-SI" dirty="0" smtClean="0"/>
          </a:p>
          <a:p>
            <a:endParaRPr lang="sl-SI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57C41A-FAC4-4AE0-A3F2-4B942ABBF587}" type="slidenum">
              <a:rPr lang="sl-SI" smtClean="0"/>
              <a:pPr>
                <a:defRPr/>
              </a:pPr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71302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Modul os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4525963"/>
          </a:xfrm>
        </p:spPr>
        <p:txBody>
          <a:bodyPr>
            <a:normAutofit fontScale="92500" lnSpcReduction="20000"/>
          </a:bodyPr>
          <a:lstStyle/>
          <a:p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import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os</a:t>
            </a:r>
          </a:p>
          <a:p>
            <a:r>
              <a:rPr lang="sl-SI" dirty="0" smtClean="0"/>
              <a:t>Metode za delo z imeniki kot v operacijskem sistemu</a:t>
            </a:r>
          </a:p>
          <a:p>
            <a:pPr lvl="1"/>
            <a:r>
              <a:rPr lang="sl-SI" sz="2400" dirty="0">
                <a:latin typeface="Courier New" pitchFamily="49" charset="0"/>
                <a:cs typeface="Courier New" pitchFamily="49" charset="0"/>
              </a:rPr>
              <a:t>os.listdir()  </a:t>
            </a:r>
            <a:r>
              <a:rPr lang="sl-SI" sz="2400" dirty="0">
                <a:cs typeface="Courier New" pitchFamily="49" charset="0"/>
              </a:rPr>
              <a:t>[seznam datotek v imeniku]</a:t>
            </a:r>
          </a:p>
          <a:p>
            <a:pPr lvl="1"/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os.getcwd()   </a:t>
            </a:r>
            <a:r>
              <a:rPr lang="sl-SI" sz="2400" dirty="0" smtClean="0">
                <a:cs typeface="Courier New" pitchFamily="49" charset="0"/>
              </a:rPr>
              <a:t>[pove trenutni delovni imenik]</a:t>
            </a:r>
          </a:p>
          <a:p>
            <a:pPr marL="914400" lvl="2" indent="0">
              <a:buNone/>
            </a:pPr>
            <a:r>
              <a:rPr lang="sl-SI" sz="20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&gt;&gt;&gt; </a:t>
            </a:r>
            <a:r>
              <a:rPr lang="sl-SI" sz="20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os.getcwd</a:t>
            </a:r>
            <a:r>
              <a:rPr lang="sl-SI" sz="20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()</a:t>
            </a:r>
          </a:p>
          <a:p>
            <a:pPr marL="914400" lvl="2" indent="0">
              <a:buNone/>
            </a:pPr>
            <a:r>
              <a:rPr lang="sl-SI" sz="20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'C:\\Programi\\Python31'</a:t>
            </a:r>
          </a:p>
          <a:p>
            <a:pPr lvl="1"/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os.chdir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(d)   </a:t>
            </a:r>
            <a:r>
              <a:rPr lang="sl-SI" sz="2400" dirty="0" smtClean="0">
                <a:cs typeface="Courier New" pitchFamily="49" charset="0"/>
              </a:rPr>
              <a:t>[spremenimo delovni imenik]</a:t>
            </a:r>
          </a:p>
          <a:p>
            <a:pPr marL="914400" lvl="2" indent="0">
              <a:buNone/>
            </a:pPr>
            <a:r>
              <a:rPr lang="es-ES" sz="20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&gt;&gt;&gt; </a:t>
            </a:r>
            <a:r>
              <a:rPr lang="es-ES" sz="20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os.chdir</a:t>
            </a:r>
            <a:r>
              <a:rPr lang="es-ES" sz="20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20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s-ES" sz="20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'L:\Primer')</a:t>
            </a:r>
          </a:p>
          <a:p>
            <a:pPr marL="914400" lvl="2" indent="0">
              <a:buNone/>
            </a:pPr>
            <a:r>
              <a:rPr lang="es-ES" sz="20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&gt;&gt;&gt; </a:t>
            </a:r>
            <a:r>
              <a:rPr lang="es-ES" sz="20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os.getcwd</a:t>
            </a:r>
            <a:r>
              <a:rPr lang="es-ES" sz="20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()</a:t>
            </a:r>
          </a:p>
          <a:p>
            <a:pPr marL="914400" lvl="2" indent="0">
              <a:buNone/>
            </a:pPr>
            <a:r>
              <a:rPr lang="es-ES" sz="20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'L:\\Primer'</a:t>
            </a:r>
            <a:endParaRPr lang="sl-SI" sz="2000" dirty="0" smtClean="0">
              <a:solidFill>
                <a:schemeClr val="tx2"/>
              </a:solidFill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os.mkdir(d)   </a:t>
            </a:r>
            <a:r>
              <a:rPr lang="sl-SI" sz="2400" dirty="0" smtClean="0">
                <a:cs typeface="Courier New" pitchFamily="49" charset="0"/>
              </a:rPr>
              <a:t>[ustvari imenik]</a:t>
            </a:r>
            <a:endParaRPr lang="sl-SI" sz="2400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os.rmdir(d)</a:t>
            </a:r>
            <a:r>
              <a:rPr lang="sl-SI" sz="2400" dirty="0">
                <a:cs typeface="Courier New" pitchFamily="49" charset="0"/>
              </a:rPr>
              <a:t> </a:t>
            </a:r>
            <a:r>
              <a:rPr lang="sl-SI" sz="2400" dirty="0" smtClean="0">
                <a:cs typeface="Courier New" pitchFamily="49" charset="0"/>
              </a:rPr>
              <a:t>      [zbriši imenik]</a:t>
            </a:r>
          </a:p>
          <a:p>
            <a:pPr lvl="1"/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os.rename(kaj, kam) </a:t>
            </a:r>
            <a:r>
              <a:rPr lang="sl-SI" sz="2400" dirty="0" smtClean="0">
                <a:cs typeface="Courier New" pitchFamily="49" charset="0"/>
              </a:rPr>
              <a:t>[preimenuj imenik</a:t>
            </a:r>
            <a:r>
              <a:rPr lang="sl-SI" sz="2400" dirty="0">
                <a:cs typeface="Courier New" pitchFamily="49" charset="0"/>
              </a:rPr>
              <a:t>]</a:t>
            </a:r>
          </a:p>
          <a:p>
            <a:pPr lvl="1"/>
            <a:endParaRPr lang="sl-SI" sz="24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538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Delo z datotekami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8229600" cy="4528160"/>
          </a:xfrm>
        </p:spPr>
        <p:txBody>
          <a:bodyPr/>
          <a:lstStyle/>
          <a:p>
            <a:pPr lvl="1"/>
            <a:r>
              <a:rPr lang="sl-SI" sz="2400" dirty="0">
                <a:latin typeface="Courier New" pitchFamily="49" charset="0"/>
                <a:cs typeface="Courier New" pitchFamily="49" charset="0"/>
              </a:rPr>
              <a:t>os.remove(f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)      </a:t>
            </a:r>
            <a:r>
              <a:rPr lang="sl-SI" sz="2400" dirty="0" smtClean="0">
                <a:cs typeface="Courier New" pitchFamily="49" charset="0"/>
              </a:rPr>
              <a:t>[zbriši datoteko]</a:t>
            </a:r>
            <a:endParaRPr lang="sl-SI" sz="2400" dirty="0">
              <a:cs typeface="Courier New" pitchFamily="49" charset="0"/>
            </a:endParaRPr>
          </a:p>
          <a:p>
            <a:pPr lvl="1"/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os.rename(staro, novo) </a:t>
            </a:r>
            <a:r>
              <a:rPr lang="sl-SI" sz="2400" dirty="0" smtClean="0">
                <a:cs typeface="Courier New" pitchFamily="49" charset="0"/>
              </a:rPr>
              <a:t>[preimenuj datoteko]</a:t>
            </a:r>
            <a:endParaRPr lang="sl-SI" sz="2400" dirty="0"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6721AC-17FA-42CA-BD6F-4EAA612697F1}" type="slidenum">
              <a:rPr lang="sl-SI" smtClean="0"/>
              <a:pPr>
                <a:defRPr/>
              </a:pPr>
              <a:t>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90610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os.path</a:t>
            </a:r>
            <a:endParaRPr lang="en-US" dirty="0" smtClean="0"/>
          </a:p>
        </p:txBody>
      </p:sp>
      <p:sp>
        <p:nvSpPr>
          <p:cNvPr id="37891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r>
              <a:rPr lang="en-US" sz="2400" dirty="0" err="1"/>
              <a:t>os.path.getsize</a:t>
            </a:r>
            <a:r>
              <a:rPr lang="en-US" sz="2400" dirty="0"/>
              <a:t>(f) </a:t>
            </a:r>
            <a:endParaRPr lang="sl-SI" sz="2400" dirty="0"/>
          </a:p>
          <a:p>
            <a:pPr eaLnBrk="1" hangingPunct="1"/>
            <a:endParaRPr lang="sl-SI" sz="2400" dirty="0" smtClean="0"/>
          </a:p>
          <a:p>
            <a:pPr eaLnBrk="1" hangingPunct="1"/>
            <a:r>
              <a:rPr lang="en-US" sz="2400" dirty="0" err="1" smtClean="0"/>
              <a:t>os.path.exists</a:t>
            </a:r>
            <a:r>
              <a:rPr lang="en-US" sz="2400" dirty="0" smtClean="0"/>
              <a:t>(f</a:t>
            </a:r>
            <a:r>
              <a:rPr lang="en-US" sz="2400" dirty="0"/>
              <a:t>) </a:t>
            </a:r>
            <a:endParaRPr lang="sl-SI" sz="2400" dirty="0" smtClean="0"/>
          </a:p>
          <a:p>
            <a:pPr eaLnBrk="1" hangingPunct="1"/>
            <a:r>
              <a:rPr lang="en-US" sz="2400" dirty="0" err="1" smtClean="0"/>
              <a:t>os.path.isfile</a:t>
            </a:r>
            <a:r>
              <a:rPr lang="en-US" sz="2400" dirty="0" smtClean="0"/>
              <a:t>(f</a:t>
            </a:r>
            <a:r>
              <a:rPr lang="en-US" sz="2400" dirty="0"/>
              <a:t>) </a:t>
            </a:r>
            <a:endParaRPr lang="sl-SI" sz="2400" dirty="0" smtClean="0"/>
          </a:p>
          <a:p>
            <a:pPr eaLnBrk="1" hangingPunct="1"/>
            <a:r>
              <a:rPr lang="en-US" sz="2400" dirty="0" err="1" smtClean="0"/>
              <a:t>os.path.isdir</a:t>
            </a:r>
            <a:r>
              <a:rPr lang="en-US" sz="2400" dirty="0" smtClean="0"/>
              <a:t>(f)</a:t>
            </a:r>
            <a:endParaRPr lang="sl-SI" sz="2400" dirty="0" smtClean="0"/>
          </a:p>
          <a:p>
            <a:pPr eaLnBrk="1" hangingPunct="1"/>
            <a:endParaRPr lang="en-US" sz="2400" dirty="0"/>
          </a:p>
          <a:p>
            <a:pPr eaLnBrk="1" hangingPunct="1"/>
            <a:r>
              <a:rPr lang="en-US" sz="2400" dirty="0" err="1" smtClean="0"/>
              <a:t>os.path.basename</a:t>
            </a:r>
            <a:r>
              <a:rPr lang="en-US" sz="2400" dirty="0" smtClean="0"/>
              <a:t>(f</a:t>
            </a:r>
            <a:r>
              <a:rPr lang="en-US" sz="2400" dirty="0"/>
              <a:t>) </a:t>
            </a:r>
            <a:r>
              <a:rPr lang="sl-SI" sz="2400" dirty="0" smtClean="0"/>
              <a:t>--- datoteka</a:t>
            </a:r>
          </a:p>
          <a:p>
            <a:pPr eaLnBrk="1" hangingPunct="1"/>
            <a:r>
              <a:rPr lang="en-US" sz="2400" dirty="0" err="1" smtClean="0"/>
              <a:t>os.path.dirname</a:t>
            </a:r>
            <a:r>
              <a:rPr lang="en-US" sz="2400" dirty="0" smtClean="0"/>
              <a:t>(f</a:t>
            </a:r>
            <a:r>
              <a:rPr lang="en-US" sz="2400" dirty="0"/>
              <a:t>) </a:t>
            </a:r>
            <a:r>
              <a:rPr lang="sl-SI" sz="2400" dirty="0" smtClean="0"/>
              <a:t> --- imenik</a:t>
            </a:r>
          </a:p>
          <a:p>
            <a:pPr eaLnBrk="1" hangingPunct="1"/>
            <a:r>
              <a:rPr lang="en-US" sz="2400" dirty="0" err="1" smtClean="0"/>
              <a:t>os.path.splitext</a:t>
            </a:r>
            <a:r>
              <a:rPr lang="en-US" sz="2400" dirty="0" smtClean="0"/>
              <a:t>(f)</a:t>
            </a:r>
            <a:r>
              <a:rPr lang="sl-SI" sz="2400" dirty="0" smtClean="0"/>
              <a:t>   --- dobimo par (osnova, podaljšek)         </a:t>
            </a:r>
          </a:p>
          <a:p>
            <a:pPr eaLnBrk="1" hangingPunct="1"/>
            <a:r>
              <a:rPr lang="sl-SI" sz="2400" dirty="0" smtClean="0"/>
              <a:t>os.path.split(f)        ---  par (imenik,  dat)</a:t>
            </a:r>
          </a:p>
          <a:p>
            <a:pPr eaLnBrk="1" hangingPunct="1"/>
            <a:r>
              <a:rPr lang="sl-SI" sz="2400" dirty="0"/>
              <a:t>o</a:t>
            </a:r>
            <a:r>
              <a:rPr lang="sl-SI" sz="2400" dirty="0" smtClean="0"/>
              <a:t>s.path.splitdrive(f)  --- par (enota, ostalo)</a:t>
            </a:r>
            <a:endParaRPr lang="en-US" sz="2400" dirty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fld id="{31BDAC16-2C84-45A3-8F39-A2D981DB9338}" type="slidenum">
              <a:rPr lang="sl-SI" smtClean="0"/>
              <a:pPr/>
              <a:t>5</a:t>
            </a:fld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1114365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Primer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Seznam datotek v določenem imeniku</a:t>
            </a:r>
          </a:p>
          <a:p>
            <a:pPr marL="457200" lvl="1" indent="0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&gt;&gt;&gt;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import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os</a:t>
            </a:r>
          </a:p>
          <a:p>
            <a:pPr marL="457200" lvl="1" indent="0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&gt;&gt;&gt;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os.listdir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20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'L:\Primer')</a:t>
            </a:r>
          </a:p>
          <a:p>
            <a:pPr marL="457200" lvl="1" indent="0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['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Bla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', '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Ble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', '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naloge1.txt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', '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naloge2.txt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', '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pregl.xlsx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']</a:t>
            </a:r>
          </a:p>
          <a:p>
            <a:pPr marL="457200" lvl="1" indent="0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&gt;&gt;&gt; </a:t>
            </a:r>
          </a:p>
          <a:p>
            <a:r>
              <a:rPr lang="sl-SI" dirty="0" smtClean="0"/>
              <a:t>Njihovo velikost</a:t>
            </a:r>
          </a:p>
          <a:p>
            <a:pPr marL="457200" lvl="1" indent="0">
              <a:buNone/>
            </a:pPr>
            <a:r>
              <a:rPr lang="sl-SI" sz="2200" dirty="0" smtClean="0">
                <a:latin typeface="Courier New" pitchFamily="49" charset="0"/>
                <a:cs typeface="Courier New" pitchFamily="49" charset="0"/>
              </a:rPr>
              <a:t>&gt;&gt;&gt; </a:t>
            </a:r>
            <a:r>
              <a:rPr lang="sl-SI" sz="2200" dirty="0" err="1" smtClean="0">
                <a:latin typeface="Courier New" pitchFamily="49" charset="0"/>
                <a:cs typeface="Courier New" pitchFamily="49" charset="0"/>
              </a:rPr>
              <a:t>os.path.getsize</a:t>
            </a:r>
            <a:r>
              <a:rPr lang="sl-SI" sz="2200" dirty="0" smtClean="0">
                <a:latin typeface="Courier New" pitchFamily="49" charset="0"/>
                <a:cs typeface="Courier New" pitchFamily="49" charset="0"/>
              </a:rPr>
              <a:t>('L:\</a:t>
            </a:r>
            <a:r>
              <a:rPr lang="sl-SI" sz="2200" dirty="0" err="1" smtClean="0">
                <a:latin typeface="Courier New" pitchFamily="49" charset="0"/>
                <a:cs typeface="Courier New" pitchFamily="49" charset="0"/>
              </a:rPr>
              <a:t>Primer\pregl.xlsx</a:t>
            </a:r>
            <a:r>
              <a:rPr lang="sl-SI" sz="2200" dirty="0" smtClean="0">
                <a:latin typeface="Courier New" pitchFamily="49" charset="0"/>
                <a:cs typeface="Courier New" pitchFamily="49" charset="0"/>
              </a:rPr>
              <a:t>')</a:t>
            </a:r>
          </a:p>
          <a:p>
            <a:pPr marL="457200" lvl="1" indent="0">
              <a:buNone/>
            </a:pPr>
            <a:r>
              <a:rPr lang="sl-SI" sz="2200" dirty="0" smtClean="0">
                <a:latin typeface="Courier New" pitchFamily="49" charset="0"/>
                <a:cs typeface="Courier New" pitchFamily="49" charset="0"/>
              </a:rPr>
              <a:t>8829</a:t>
            </a:r>
          </a:p>
          <a:p>
            <a:pPr marL="457200" lvl="1" indent="0">
              <a:buNone/>
            </a:pPr>
            <a:r>
              <a:rPr lang="sl-SI" sz="2200" dirty="0" smtClean="0">
                <a:latin typeface="Courier New" pitchFamily="49" charset="0"/>
                <a:cs typeface="Courier New" pitchFamily="49" charset="0"/>
              </a:rPr>
              <a:t>&gt;&gt;&gt; </a:t>
            </a:r>
          </a:p>
          <a:p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07020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Opombi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143000"/>
            <a:ext cx="8928992" cy="4937760"/>
          </a:xfrm>
        </p:spPr>
        <p:txBody>
          <a:bodyPr>
            <a:noAutofit/>
          </a:bodyPr>
          <a:lstStyle/>
          <a:p>
            <a:r>
              <a:rPr lang="sl-SI" sz="2000" dirty="0" smtClean="0"/>
              <a:t>Velikost je v bytih (ne v kB, kot je izpis v WinExplorer)</a:t>
            </a:r>
          </a:p>
          <a:p>
            <a:r>
              <a:rPr lang="sl-SI" sz="2000" dirty="0" smtClean="0"/>
              <a:t>Pozor pri navajanju imen</a:t>
            </a:r>
          </a:p>
          <a:p>
            <a:pPr marL="457200" lvl="1" indent="0">
              <a:buNone/>
            </a:pPr>
            <a:r>
              <a:rPr lang="sl-SI" sz="20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&gt;&gt;&gt; </a:t>
            </a:r>
            <a:r>
              <a:rPr lang="sl-SI" sz="20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os.path.getsize</a:t>
            </a:r>
            <a:r>
              <a:rPr lang="sl-SI" sz="20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('L:\</a:t>
            </a:r>
            <a:r>
              <a:rPr lang="sl-SI" sz="20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Primer\naloge1.txt</a:t>
            </a:r>
            <a:r>
              <a:rPr lang="sl-SI" sz="20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')</a:t>
            </a:r>
          </a:p>
          <a:p>
            <a:pPr marL="457200" lvl="1" indent="0">
              <a:buNone/>
            </a:pPr>
            <a:r>
              <a:rPr lang="sl-SI" sz="20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Traceback</a:t>
            </a:r>
            <a:r>
              <a:rPr lang="sl-SI" sz="20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(most </a:t>
            </a:r>
            <a:r>
              <a:rPr lang="sl-SI" sz="20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recent</a:t>
            </a:r>
            <a:r>
              <a:rPr lang="sl-SI" sz="20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call</a:t>
            </a:r>
            <a:r>
              <a:rPr lang="sl-SI" sz="20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last):</a:t>
            </a:r>
          </a:p>
          <a:p>
            <a:pPr marL="457200" lvl="1" indent="0">
              <a:buNone/>
            </a:pPr>
            <a:r>
              <a:rPr lang="sl-SI" sz="20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…</a:t>
            </a:r>
          </a:p>
          <a:p>
            <a:pPr marL="457200" lvl="1" indent="0">
              <a:buNone/>
            </a:pPr>
            <a:r>
              <a:rPr lang="sl-SI" sz="20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20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os.stat</a:t>
            </a:r>
            <a:r>
              <a:rPr lang="sl-SI" sz="20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20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filename</a:t>
            </a:r>
            <a:r>
              <a:rPr lang="sl-SI" sz="20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).st_</a:t>
            </a:r>
            <a:r>
              <a:rPr lang="sl-SI" sz="20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size</a:t>
            </a:r>
            <a:endParaRPr lang="sl-SI" sz="2000" dirty="0" smtClean="0">
              <a:solidFill>
                <a:schemeClr val="tx2"/>
              </a:solidFill>
              <a:latin typeface="Courier New" pitchFamily="49" charset="0"/>
              <a:cs typeface="Courier New" pitchFamily="49" charset="0"/>
            </a:endParaRPr>
          </a:p>
          <a:p>
            <a:pPr marL="457200" lvl="1" indent="0">
              <a:buNone/>
            </a:pPr>
            <a:r>
              <a:rPr lang="sl-SI" sz="20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WindowsError</a:t>
            </a:r>
            <a:r>
              <a:rPr lang="sl-SI" sz="20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: [</a:t>
            </a:r>
            <a:r>
              <a:rPr lang="sl-SI" sz="20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Error</a:t>
            </a:r>
            <a:r>
              <a:rPr lang="sl-SI" sz="20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123] </a:t>
            </a:r>
            <a:r>
              <a:rPr lang="sl-SI" sz="20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The</a:t>
            </a:r>
            <a:r>
              <a:rPr lang="sl-SI" sz="20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filename</a:t>
            </a:r>
            <a:r>
              <a:rPr lang="sl-SI" sz="20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sl-SI" sz="20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directory</a:t>
            </a:r>
            <a:r>
              <a:rPr lang="sl-SI" sz="20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name, or </a:t>
            </a:r>
            <a:r>
              <a:rPr lang="sl-SI" sz="20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volume</a:t>
            </a:r>
            <a:r>
              <a:rPr lang="sl-SI" sz="20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label</a:t>
            </a:r>
            <a:r>
              <a:rPr lang="sl-SI" sz="20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syntax</a:t>
            </a:r>
            <a:r>
              <a:rPr lang="sl-SI" sz="20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is </a:t>
            </a:r>
            <a:r>
              <a:rPr lang="sl-SI" sz="20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incorrect</a:t>
            </a:r>
            <a:r>
              <a:rPr lang="sl-SI" sz="20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: 'L:\\</a:t>
            </a:r>
            <a:r>
              <a:rPr lang="sl-SI" sz="20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Primer\naloge1.txt</a:t>
            </a:r>
            <a:r>
              <a:rPr lang="sl-SI" sz="20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'</a:t>
            </a:r>
          </a:p>
          <a:p>
            <a:r>
              <a:rPr lang="sl-SI" sz="2000" dirty="0" smtClean="0"/>
              <a:t>Pravilno podano ime</a:t>
            </a:r>
          </a:p>
          <a:p>
            <a:pPr marL="457200" lvl="1" indent="0">
              <a:buNone/>
            </a:pPr>
            <a:r>
              <a:rPr lang="fr-FR" sz="18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&gt;&gt;&gt; </a:t>
            </a:r>
            <a:r>
              <a:rPr lang="fr-FR" sz="1800" dirty="0" err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os.path.getsize</a:t>
            </a:r>
            <a:r>
              <a:rPr lang="fr-FR" sz="18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('L:\\Primer\\naloge1.txt')</a:t>
            </a:r>
          </a:p>
          <a:p>
            <a:pPr marL="457200" lvl="1" indent="0">
              <a:buNone/>
            </a:pPr>
            <a:r>
              <a:rPr lang="fr-FR" sz="1800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1204</a:t>
            </a:r>
            <a:endParaRPr lang="sl-SI" sz="1800" dirty="0" smtClean="0">
              <a:solidFill>
                <a:schemeClr val="tx2"/>
              </a:solidFill>
              <a:latin typeface="Courier New" pitchFamily="49" charset="0"/>
              <a:cs typeface="Courier New" pitchFamily="49" charset="0"/>
            </a:endParaRPr>
          </a:p>
          <a:p>
            <a:pPr marL="457200" lvl="1" indent="0">
              <a:buNone/>
            </a:pPr>
            <a:endParaRPr lang="sl-SI" sz="100" dirty="0">
              <a:latin typeface="Courier New" pitchFamily="49" charset="0"/>
              <a:cs typeface="Courier New" pitchFamily="49" charset="0"/>
            </a:endParaRPr>
          </a:p>
          <a:p>
            <a:pPr marL="457200" lvl="1" indent="0">
              <a:buNone/>
            </a:pPr>
            <a:r>
              <a:rPr lang="sl-SI" sz="1800" dirty="0" smtClean="0">
                <a:solidFill>
                  <a:schemeClr val="tx2"/>
                </a:solidFill>
                <a:cs typeface="Courier New" pitchFamily="49" charset="0"/>
              </a:rPr>
              <a:t>ali </a:t>
            </a:r>
            <a:r>
              <a:rPr lang="sl-SI" sz="1800" dirty="0" smtClean="0">
                <a:solidFill>
                  <a:srgbClr val="FF0000"/>
                </a:solidFill>
                <a:cs typeface="Courier New" pitchFamily="49" charset="0"/>
              </a:rPr>
              <a:t>(bolje)</a:t>
            </a:r>
          </a:p>
          <a:p>
            <a:pPr marL="457200" lvl="1" indent="0">
              <a:buNone/>
            </a:pPr>
            <a:endParaRPr lang="sl-SI" sz="500" dirty="0">
              <a:latin typeface="Courier New" pitchFamily="49" charset="0"/>
              <a:cs typeface="Courier New" pitchFamily="49" charset="0"/>
            </a:endParaRPr>
          </a:p>
          <a:p>
            <a:pPr marL="457200" lvl="1" indent="0">
              <a:buNone/>
            </a:pPr>
            <a:r>
              <a:rPr lang="fr-FR" sz="1800" dirty="0">
                <a:latin typeface="Courier New" pitchFamily="49" charset="0"/>
                <a:cs typeface="Courier New" pitchFamily="49" charset="0"/>
              </a:rPr>
              <a:t>&gt;&gt;&gt; </a:t>
            </a:r>
            <a:r>
              <a:rPr lang="fr-FR" sz="1800" dirty="0" err="1" smtClean="0">
                <a:latin typeface="Courier New" pitchFamily="49" charset="0"/>
                <a:cs typeface="Courier New" pitchFamily="49" charset="0"/>
              </a:rPr>
              <a:t>os.path.getsize</a:t>
            </a:r>
            <a:r>
              <a:rPr lang="fr-FR" sz="18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r</a:t>
            </a:r>
            <a:r>
              <a:rPr lang="fr-FR" sz="1800" dirty="0" smtClean="0">
                <a:latin typeface="Courier New" pitchFamily="49" charset="0"/>
                <a:cs typeface="Courier New" pitchFamily="49" charset="0"/>
              </a:rPr>
              <a:t>'L:\Primer\naloge1.txt')</a:t>
            </a:r>
            <a:endParaRPr lang="sl-SI" sz="1800" dirty="0" smtClean="0">
              <a:latin typeface="Courier New" pitchFamily="49" charset="0"/>
              <a:cs typeface="Courier New" pitchFamily="49" charset="0"/>
            </a:endParaRPr>
          </a:p>
          <a:p>
            <a:pPr marL="457200" lvl="1" indent="0">
              <a:buNone/>
            </a:pP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1204</a:t>
            </a:r>
            <a:endParaRPr lang="fr-FR" sz="1800" dirty="0">
              <a:latin typeface="Courier New" pitchFamily="49" charset="0"/>
              <a:cs typeface="Courier New" pitchFamily="49" charset="0"/>
            </a:endParaRPr>
          </a:p>
          <a:p>
            <a:pPr marL="457200" lvl="1" indent="0">
              <a:buNone/>
            </a:pPr>
            <a:endParaRPr lang="sl-SI" sz="1800" dirty="0">
              <a:solidFill>
                <a:schemeClr val="tx2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556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6&quot;&gt;&lt;property id=&quot;20148&quot; value=&quot;5&quot;/&gt;&lt;property id=&quot;20300&quot; value=&quot;Slide 1 - &amp;quot;Modul os&amp;quot;&quot;/&gt;&lt;property id=&quot;20307&quot; value=&quot;396&quot;/&gt;&lt;/object&gt;&lt;object type=&quot;3&quot; unique_id=&quot;10007&quot;&gt;&lt;property id=&quot;20148&quot; value=&quot;5&quot;/&gt;&lt;property id=&quot;20300&quot; value=&quot;Slide 2 - &amp;quot;Delo z datotekami&amp;quot;&quot;/&gt;&lt;property id=&quot;20307&quot; value=&quot;402&quot;/&gt;&lt;/object&gt;&lt;object type=&quot;3&quot; unique_id=&quot;10008&quot;&gt;&lt;property id=&quot;20148&quot; value=&quot;5&quot;/&gt;&lt;property id=&quot;20300&quot; value=&quot;Slide 3 - &amp;quot;os.path&amp;quot;&quot;/&gt;&lt;property id=&quot;20307&quot; value=&quot;397&quot;/&gt;&lt;/object&gt;&lt;object type=&quot;3&quot; unique_id=&quot;10009&quot;&gt;&lt;property id=&quot;20148&quot; value=&quot;5&quot;/&gt;&lt;property id=&quot;20300&quot; value=&quot;Slide 4 - &amp;quot;Pobriši datoteko/imenik&amp;quot;&quot;/&gt;&lt;property id=&quot;20307&quot; value=&quot;403&quot;/&gt;&lt;/object&gt;&lt;object type=&quot;3&quot; unique_id=&quot;10010&quot;&gt;&lt;property id=&quot;20148&quot; value=&quot;5&quot;/&gt;&lt;property id=&quot;20300&quot; value=&quot;Slide 5 - &amp;quot;Koda&amp;quot;&quot;/&gt;&lt;property id=&quot;20307&quot; value=&quot;404&quot;/&gt;&lt;/object&gt;&lt;object type=&quot;3&quot; unique_id=&quot;10011&quot;&gt;&lt;property id=&quot;20148&quot; value=&quot;5&quot;/&gt;&lt;property id=&quot;20300&quot; value=&quot;Slide 6 - &amp;quot;Koda&amp;quot;&quot;/&gt;&lt;property id=&quot;20307&quot; value=&quot;405&quot;/&gt;&lt;/object&gt;&lt;object type=&quot;3&quot; unique_id=&quot;10012&quot;&gt;&lt;property id=&quot;20148&quot; value=&quot;5&quot;/&gt;&lt;property id=&quot;20300&quot; value=&quot;Slide 7 - &amp;quot;In potem&amp;quot;&quot;/&gt;&lt;property id=&quot;20307&quot; value=&quot;406&quot;/&gt;&lt;/object&gt;&lt;/object&gt;&lt;/object&gt;&lt;/database&gt;"/>
  <p:tag name="SECTOMILLISECCONVERTED" val="1"/>
</p:tagLst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1_ESS-Tema-PP2007-UP">
  <a:themeElements>
    <a:clrScheme name="1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SS-Tema-PP2007-UP">
  <a:themeElements>
    <a:clrScheme name="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ESS-Tema-PP2007-UP">
  <a:themeElements>
    <a:clrScheme name="2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2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2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ESS-Tema-PP2007-UP">
  <a:themeElements>
    <a:clrScheme name="3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3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3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gi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Origi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ESS-Predloga-PP2003-UP</Template>
  <TotalTime>4812</TotalTime>
  <Words>298</Words>
  <Application>Microsoft Office PowerPoint</Application>
  <PresentationFormat>On-screen Show (4:3)</PresentationFormat>
  <Paragraphs>72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7</vt:i4>
      </vt:variant>
    </vt:vector>
  </HeadingPairs>
  <TitlesOfParts>
    <vt:vector size="21" baseType="lpstr">
      <vt:lpstr>Arial</vt:lpstr>
      <vt:lpstr>Bookman Old Style</vt:lpstr>
      <vt:lpstr>Calibri</vt:lpstr>
      <vt:lpstr>Courier New</vt:lpstr>
      <vt:lpstr>Gill Sans MT</vt:lpstr>
      <vt:lpstr>Times New Roman</vt:lpstr>
      <vt:lpstr>Verdana</vt:lpstr>
      <vt:lpstr>Wingdings</vt:lpstr>
      <vt:lpstr>Wingdings 3</vt:lpstr>
      <vt:lpstr>1_ESS-Tema-PP2007-UP</vt:lpstr>
      <vt:lpstr>ESS-Tema-PP2007-UP</vt:lpstr>
      <vt:lpstr>2_ESS-Tema-PP2007-UP</vt:lpstr>
      <vt:lpstr>3_ESS-Tema-PP2007-UP</vt:lpstr>
      <vt:lpstr>Origin</vt:lpstr>
      <vt:lpstr>Poišči največjo datoteko v imeniku</vt:lpstr>
      <vt:lpstr>Kaj potrebujemo</vt:lpstr>
      <vt:lpstr>Modul os</vt:lpstr>
      <vt:lpstr>Delo z datotekami</vt:lpstr>
      <vt:lpstr>os.path</vt:lpstr>
      <vt:lpstr>Primer</vt:lpstr>
      <vt:lpstr>Opombi</vt:lpstr>
    </vt:vector>
  </TitlesOfParts>
  <Company>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</dc:title>
  <dc:creator>Matija Lokar</dc:creator>
  <cp:lastModifiedBy>Matija Lokar</cp:lastModifiedBy>
  <cp:revision>144</cp:revision>
  <dcterms:created xsi:type="dcterms:W3CDTF">2001-11-26T12:48:07Z</dcterms:created>
  <dcterms:modified xsi:type="dcterms:W3CDTF">2021-04-21T06:59:33Z</dcterms:modified>
</cp:coreProperties>
</file>