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63" r:id="rId3"/>
    <p:sldId id="258" r:id="rId4"/>
    <p:sldId id="266" r:id="rId5"/>
    <p:sldId id="264" r:id="rId6"/>
    <p:sldId id="265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07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7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21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056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523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190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74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914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21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567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8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50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53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5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40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8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8083A8-6D77-44E2-8863-283481CA6FE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16D359-5863-464C-8B9A-B2C62AC78B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27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3B63A6-2842-4915-BC4A-295C9FAD9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sz="4600" b="1" dirty="0"/>
              <a:t>POVPREČJA NIVOJEV V DVOJIŠKEM DREVESU</a:t>
            </a:r>
            <a:endParaRPr lang="de-DE" sz="4600" b="1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C1A62B2-9B1A-483D-B70C-5A4204BC4E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dirty="0"/>
              <a:t>Fakulteta za matematiko in fiziko</a:t>
            </a:r>
          </a:p>
          <a:p>
            <a:pPr>
              <a:lnSpc>
                <a:spcPct val="90000"/>
              </a:lnSpc>
            </a:pPr>
            <a:r>
              <a:rPr lang="sl-SI" dirty="0"/>
              <a:t>december 2021</a:t>
            </a:r>
          </a:p>
          <a:p>
            <a:pPr>
              <a:lnSpc>
                <a:spcPct val="90000"/>
              </a:lnSpc>
            </a:pPr>
            <a:r>
              <a:rPr lang="sl-SI" dirty="0"/>
              <a:t>Martina Spasić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230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1B470A-7C01-472F-BA06-2764CB07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SPOMNIMO SE …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534771C-DEA5-4167-B266-DECDDAEB4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765" y="2557690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Dvojiško drevo je:</a:t>
            </a:r>
          </a:p>
          <a:p>
            <a:r>
              <a:rPr lang="sl-SI" dirty="0"/>
              <a:t> urejeno drevo s stopnjo vozlišč največ 2</a:t>
            </a:r>
          </a:p>
          <a:p>
            <a:r>
              <a:rPr lang="sl-SI" dirty="0"/>
              <a:t>bodisi prazno ali pa ga sestavlja koren, ki ima levo in desno poddrevo</a:t>
            </a:r>
          </a:p>
          <a:p>
            <a:r>
              <a:rPr lang="sl-SI" dirty="0"/>
              <a:t>levo in desno poddrevo sta spet dvojiški drevesi</a:t>
            </a:r>
            <a:endParaRPr lang="de-DE" dirty="0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3B621967-B7A3-4385-B47C-9EBACB292C6E}"/>
              </a:ext>
            </a:extLst>
          </p:cNvPr>
          <p:cNvSpPr/>
          <p:nvPr/>
        </p:nvSpPr>
        <p:spPr>
          <a:xfrm>
            <a:off x="9089409" y="4217158"/>
            <a:ext cx="777922" cy="5322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F6A62104-96FC-4178-9602-D72DCA518B43}"/>
              </a:ext>
            </a:extLst>
          </p:cNvPr>
          <p:cNvCxnSpPr>
            <a:stCxn id="4" idx="3"/>
          </p:cNvCxnSpPr>
          <p:nvPr/>
        </p:nvCxnSpPr>
        <p:spPr>
          <a:xfrm flipH="1">
            <a:off x="8775510" y="4671473"/>
            <a:ext cx="427823" cy="4600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854C65C6-421A-4D41-8218-32C57131C454}"/>
              </a:ext>
            </a:extLst>
          </p:cNvPr>
          <p:cNvCxnSpPr>
            <a:stCxn id="4" idx="5"/>
          </p:cNvCxnSpPr>
          <p:nvPr/>
        </p:nvCxnSpPr>
        <p:spPr>
          <a:xfrm>
            <a:off x="9753407" y="4671473"/>
            <a:ext cx="304993" cy="4600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nakokraki trikotnik 8">
            <a:extLst>
              <a:ext uri="{FF2B5EF4-FFF2-40B4-BE49-F238E27FC236}">
                <a16:creationId xmlns:a16="http://schemas.microsoft.com/office/drawing/2014/main" id="{5E2AAF38-A85E-4749-9400-EACF42CDB35F}"/>
              </a:ext>
            </a:extLst>
          </p:cNvPr>
          <p:cNvSpPr/>
          <p:nvPr/>
        </p:nvSpPr>
        <p:spPr>
          <a:xfrm>
            <a:off x="8347687" y="5131558"/>
            <a:ext cx="838197" cy="635128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Enakokraki trikotnik 9">
            <a:extLst>
              <a:ext uri="{FF2B5EF4-FFF2-40B4-BE49-F238E27FC236}">
                <a16:creationId xmlns:a16="http://schemas.microsoft.com/office/drawing/2014/main" id="{804B1B3D-C6C4-42A4-9176-3988B8832726}"/>
              </a:ext>
            </a:extLst>
          </p:cNvPr>
          <p:cNvSpPr/>
          <p:nvPr/>
        </p:nvSpPr>
        <p:spPr>
          <a:xfrm>
            <a:off x="9664516" y="5131558"/>
            <a:ext cx="838197" cy="635128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152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DF8BD7-746E-4F0D-A817-1D18F3C04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164" y="929865"/>
            <a:ext cx="10416477" cy="2018051"/>
          </a:xfrm>
        </p:spPr>
        <p:txBody>
          <a:bodyPr>
            <a:normAutofit/>
          </a:bodyPr>
          <a:lstStyle/>
          <a:p>
            <a:r>
              <a:rPr lang="sl-SI" sz="4100" b="1" dirty="0">
                <a:solidFill>
                  <a:schemeClr val="tx1"/>
                </a:solidFill>
              </a:rPr>
              <a:t>PROBLEM</a:t>
            </a:r>
            <a:endParaRPr lang="de-DE" sz="4100" b="1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4CBEB8D-15D2-4746-9CD2-48C1CF9AE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41" y="2538484"/>
            <a:ext cx="8910922" cy="32418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dirty="0"/>
              <a:t>V nepraznem dvojiškem drevesu želimo izpisati </a:t>
            </a:r>
          </a:p>
          <a:p>
            <a:pPr marL="0" indent="0" algn="ctr">
              <a:buNone/>
            </a:pPr>
            <a:r>
              <a:rPr lang="sl-SI" dirty="0"/>
              <a:t>     povprečno vrednost vozlišč na vsakem nivoju.</a:t>
            </a:r>
          </a:p>
          <a:p>
            <a:endParaRPr lang="sl-SI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780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25303A-CF92-4172-B15C-4B761A40A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PRIMER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452D20F-164B-458E-B3C2-9B3F1E26D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Elipsa 4">
            <a:extLst>
              <a:ext uri="{FF2B5EF4-FFF2-40B4-BE49-F238E27FC236}">
                <a16:creationId xmlns:a16="http://schemas.microsoft.com/office/drawing/2014/main" id="{96B2E9D0-40C2-4DB5-BFC5-3E8A3288846F}"/>
              </a:ext>
            </a:extLst>
          </p:cNvPr>
          <p:cNvSpPr/>
          <p:nvPr/>
        </p:nvSpPr>
        <p:spPr>
          <a:xfrm>
            <a:off x="4735772" y="3316405"/>
            <a:ext cx="982639" cy="70968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Elipsa 5">
            <a:extLst>
              <a:ext uri="{FF2B5EF4-FFF2-40B4-BE49-F238E27FC236}">
                <a16:creationId xmlns:a16="http://schemas.microsoft.com/office/drawing/2014/main" id="{49D59AD1-6719-4DAA-8190-5EFF68F5EA08}"/>
              </a:ext>
            </a:extLst>
          </p:cNvPr>
          <p:cNvSpPr/>
          <p:nvPr/>
        </p:nvSpPr>
        <p:spPr>
          <a:xfrm>
            <a:off x="6893255" y="3316406"/>
            <a:ext cx="982639" cy="7096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297AFB07-5D24-480F-8E6E-86E7109FAE2F}"/>
              </a:ext>
            </a:extLst>
          </p:cNvPr>
          <p:cNvSpPr/>
          <p:nvPr/>
        </p:nvSpPr>
        <p:spPr>
          <a:xfrm>
            <a:off x="3760224" y="4333450"/>
            <a:ext cx="982639" cy="7096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40076463-711C-4264-89EA-9F7591B3FF16}"/>
              </a:ext>
            </a:extLst>
          </p:cNvPr>
          <p:cNvSpPr/>
          <p:nvPr/>
        </p:nvSpPr>
        <p:spPr>
          <a:xfrm>
            <a:off x="5604679" y="4338569"/>
            <a:ext cx="982639" cy="7096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857D27EC-B761-4796-97FE-4FD784E12C01}"/>
              </a:ext>
            </a:extLst>
          </p:cNvPr>
          <p:cNvSpPr/>
          <p:nvPr/>
        </p:nvSpPr>
        <p:spPr>
          <a:xfrm>
            <a:off x="7796346" y="4338472"/>
            <a:ext cx="982639" cy="70978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B0F38F08-806E-445F-8929-03AC3C01D130}"/>
              </a:ext>
            </a:extLst>
          </p:cNvPr>
          <p:cNvSpPr/>
          <p:nvPr/>
        </p:nvSpPr>
        <p:spPr>
          <a:xfrm>
            <a:off x="4393373" y="5525670"/>
            <a:ext cx="982640" cy="60783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965EEC44-7A13-4045-8759-622D592D3875}"/>
              </a:ext>
            </a:extLst>
          </p:cNvPr>
          <p:cNvSpPr/>
          <p:nvPr/>
        </p:nvSpPr>
        <p:spPr>
          <a:xfrm>
            <a:off x="7187284" y="5525670"/>
            <a:ext cx="982639" cy="60783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C2FB262D-6C9A-40D3-B942-66EE93680712}"/>
              </a:ext>
            </a:extLst>
          </p:cNvPr>
          <p:cNvSpPr/>
          <p:nvPr/>
        </p:nvSpPr>
        <p:spPr>
          <a:xfrm>
            <a:off x="5800298" y="2430690"/>
            <a:ext cx="982639" cy="7096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F4A78FEA-CABA-4C85-A081-16E58027A8CF}"/>
              </a:ext>
            </a:extLst>
          </p:cNvPr>
          <p:cNvCxnSpPr>
            <a:stCxn id="12" idx="3"/>
            <a:endCxn id="5" idx="7"/>
          </p:cNvCxnSpPr>
          <p:nvPr/>
        </p:nvCxnSpPr>
        <p:spPr>
          <a:xfrm flipH="1">
            <a:off x="5574507" y="3036443"/>
            <a:ext cx="369695" cy="383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8D1FA621-8B1F-4B29-BA26-00B89EDE5C3B}"/>
              </a:ext>
            </a:extLst>
          </p:cNvPr>
          <p:cNvCxnSpPr>
            <a:cxnSpLocks/>
            <a:stCxn id="5" idx="3"/>
            <a:endCxn id="7" idx="0"/>
          </p:cNvCxnSpPr>
          <p:nvPr/>
        </p:nvCxnSpPr>
        <p:spPr>
          <a:xfrm flipH="1">
            <a:off x="4251544" y="3922157"/>
            <a:ext cx="628132" cy="411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ovezovalnik 17">
            <a:extLst>
              <a:ext uri="{FF2B5EF4-FFF2-40B4-BE49-F238E27FC236}">
                <a16:creationId xmlns:a16="http://schemas.microsoft.com/office/drawing/2014/main" id="{DA2B827F-CD80-4436-9CD5-6D8A21F90F96}"/>
              </a:ext>
            </a:extLst>
          </p:cNvPr>
          <p:cNvCxnSpPr>
            <a:cxnSpLocks/>
            <a:stCxn id="7" idx="4"/>
            <a:endCxn id="10" idx="0"/>
          </p:cNvCxnSpPr>
          <p:nvPr/>
        </p:nvCxnSpPr>
        <p:spPr>
          <a:xfrm>
            <a:off x="4251544" y="5043134"/>
            <a:ext cx="633149" cy="482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00412843-0E0B-41CC-97AF-FBD7F2F25100}"/>
              </a:ext>
            </a:extLst>
          </p:cNvPr>
          <p:cNvCxnSpPr>
            <a:stCxn id="5" idx="5"/>
            <a:endCxn id="8" idx="0"/>
          </p:cNvCxnSpPr>
          <p:nvPr/>
        </p:nvCxnSpPr>
        <p:spPr>
          <a:xfrm>
            <a:off x="5574507" y="3922157"/>
            <a:ext cx="521492" cy="416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ovezovalnik 21">
            <a:extLst>
              <a:ext uri="{FF2B5EF4-FFF2-40B4-BE49-F238E27FC236}">
                <a16:creationId xmlns:a16="http://schemas.microsoft.com/office/drawing/2014/main" id="{D8B58ABE-0903-4CC4-B9D2-B33E838437AD}"/>
              </a:ext>
            </a:extLst>
          </p:cNvPr>
          <p:cNvCxnSpPr>
            <a:stCxn id="12" idx="5"/>
            <a:endCxn id="6" idx="1"/>
          </p:cNvCxnSpPr>
          <p:nvPr/>
        </p:nvCxnSpPr>
        <p:spPr>
          <a:xfrm>
            <a:off x="6639033" y="3036443"/>
            <a:ext cx="398126" cy="383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ovezovalnik 23">
            <a:extLst>
              <a:ext uri="{FF2B5EF4-FFF2-40B4-BE49-F238E27FC236}">
                <a16:creationId xmlns:a16="http://schemas.microsoft.com/office/drawing/2014/main" id="{937D0058-8308-4E0E-94C5-EDFD71997B6B}"/>
              </a:ext>
            </a:extLst>
          </p:cNvPr>
          <p:cNvCxnSpPr>
            <a:cxnSpLocks/>
            <a:stCxn id="6" idx="5"/>
            <a:endCxn id="9" idx="0"/>
          </p:cNvCxnSpPr>
          <p:nvPr/>
        </p:nvCxnSpPr>
        <p:spPr>
          <a:xfrm>
            <a:off x="7731990" y="3922159"/>
            <a:ext cx="555676" cy="416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ovezovalnik 25">
            <a:extLst>
              <a:ext uri="{FF2B5EF4-FFF2-40B4-BE49-F238E27FC236}">
                <a16:creationId xmlns:a16="http://schemas.microsoft.com/office/drawing/2014/main" id="{D71C5778-7C1A-4D40-8544-E56621C6D765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7678604" y="5048253"/>
            <a:ext cx="609062" cy="477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95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3E4A87-9DAB-4D5E-85F8-A1794797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PRISTOP 1: ISKANJE V GLOBINO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DBCFF3-70CC-4A06-891D-F5982D443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Ideja: pregledamo vsako vejo, preden se</a:t>
            </a:r>
          </a:p>
          <a:p>
            <a:pPr marL="0" indent="0">
              <a:buNone/>
            </a:pPr>
            <a:r>
              <a:rPr lang="sl-SI" dirty="0"/>
              <a:t>	premaknemo na naslednjo</a:t>
            </a:r>
          </a:p>
          <a:p>
            <a:r>
              <a:rPr lang="sl-SI" dirty="0"/>
              <a:t>Časovna zahtevnost: O(n), n število vozlišč</a:t>
            </a:r>
          </a:p>
          <a:p>
            <a:r>
              <a:rPr lang="sl-SI" dirty="0"/>
              <a:t>Prostorska zahtevnost: O(h), h višina drevesa</a:t>
            </a:r>
          </a:p>
          <a:p>
            <a:endParaRPr lang="sl-SI" dirty="0"/>
          </a:p>
          <a:p>
            <a:endParaRPr lang="sl-SI" dirty="0"/>
          </a:p>
          <a:p>
            <a:endParaRPr lang="de-DE" dirty="0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65CD68F9-E33E-4182-A29F-37A855F7C95E}"/>
              </a:ext>
            </a:extLst>
          </p:cNvPr>
          <p:cNvSpPr/>
          <p:nvPr/>
        </p:nvSpPr>
        <p:spPr>
          <a:xfrm>
            <a:off x="8674598" y="2436089"/>
            <a:ext cx="1050878" cy="8237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/>
              <a:t>1</a:t>
            </a:r>
            <a:endParaRPr lang="de-DE" dirty="0"/>
          </a:p>
        </p:txBody>
      </p: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0306FB86-D7A5-4B2B-A092-3EE574FF49AC}"/>
              </a:ext>
            </a:extLst>
          </p:cNvPr>
          <p:cNvCxnSpPr>
            <a:cxnSpLocks/>
            <a:stCxn id="4" idx="3"/>
          </p:cNvCxnSpPr>
          <p:nvPr/>
        </p:nvCxnSpPr>
        <p:spPr>
          <a:xfrm flipH="1">
            <a:off x="8187830" y="3139173"/>
            <a:ext cx="640666" cy="575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57614AB8-707C-45FA-AE29-1A927275B3A4}"/>
              </a:ext>
            </a:extLst>
          </p:cNvPr>
          <p:cNvCxnSpPr>
            <a:cxnSpLocks/>
            <a:stCxn id="4" idx="5"/>
          </p:cNvCxnSpPr>
          <p:nvPr/>
        </p:nvCxnSpPr>
        <p:spPr>
          <a:xfrm>
            <a:off x="9571578" y="3139173"/>
            <a:ext cx="622472" cy="520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a 8">
            <a:extLst>
              <a:ext uri="{FF2B5EF4-FFF2-40B4-BE49-F238E27FC236}">
                <a16:creationId xmlns:a16="http://schemas.microsoft.com/office/drawing/2014/main" id="{0BC5C40E-A33D-4313-B1FB-4F9BAF80483B}"/>
              </a:ext>
            </a:extLst>
          </p:cNvPr>
          <p:cNvSpPr/>
          <p:nvPr/>
        </p:nvSpPr>
        <p:spPr>
          <a:xfrm>
            <a:off x="7366582" y="3649978"/>
            <a:ext cx="1023581" cy="67091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D074649F-A14A-41B4-AA53-20725D6C235C}"/>
              </a:ext>
            </a:extLst>
          </p:cNvPr>
          <p:cNvSpPr/>
          <p:nvPr/>
        </p:nvSpPr>
        <p:spPr>
          <a:xfrm>
            <a:off x="9578802" y="3649978"/>
            <a:ext cx="1119117" cy="7112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87C40639-215D-4127-8E00-822159718E61}"/>
              </a:ext>
            </a:extLst>
          </p:cNvPr>
          <p:cNvCxnSpPr>
            <a:cxnSpLocks/>
          </p:cNvCxnSpPr>
          <p:nvPr/>
        </p:nvCxnSpPr>
        <p:spPr>
          <a:xfrm flipH="1">
            <a:off x="7006744" y="4264211"/>
            <a:ext cx="605832" cy="670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97D9BEB1-9887-4041-82BE-AB02E7053860}"/>
              </a:ext>
            </a:extLst>
          </p:cNvPr>
          <p:cNvCxnSpPr>
            <a:stCxn id="9" idx="5"/>
          </p:cNvCxnSpPr>
          <p:nvPr/>
        </p:nvCxnSpPr>
        <p:spPr>
          <a:xfrm>
            <a:off x="8240263" y="4222641"/>
            <a:ext cx="533924" cy="725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9D55ABE6-4C96-4CC0-AB87-B9CCA0997C8A}"/>
              </a:ext>
            </a:extLst>
          </p:cNvPr>
          <p:cNvCxnSpPr>
            <a:stCxn id="10" idx="5"/>
          </p:cNvCxnSpPr>
          <p:nvPr/>
        </p:nvCxnSpPr>
        <p:spPr>
          <a:xfrm>
            <a:off x="10534028" y="4257046"/>
            <a:ext cx="523282" cy="605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a 17">
            <a:extLst>
              <a:ext uri="{FF2B5EF4-FFF2-40B4-BE49-F238E27FC236}">
                <a16:creationId xmlns:a16="http://schemas.microsoft.com/office/drawing/2014/main" id="{BC886547-A447-4B98-804B-B38E9F86D3F2}"/>
              </a:ext>
            </a:extLst>
          </p:cNvPr>
          <p:cNvSpPr/>
          <p:nvPr/>
        </p:nvSpPr>
        <p:spPr>
          <a:xfrm>
            <a:off x="6428096" y="4934450"/>
            <a:ext cx="1146497" cy="8522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Elipsa 18">
            <a:extLst>
              <a:ext uri="{FF2B5EF4-FFF2-40B4-BE49-F238E27FC236}">
                <a16:creationId xmlns:a16="http://schemas.microsoft.com/office/drawing/2014/main" id="{B934421F-5891-48FE-B57A-3BD4B25E2843}"/>
              </a:ext>
            </a:extLst>
          </p:cNvPr>
          <p:cNvSpPr/>
          <p:nvPr/>
        </p:nvSpPr>
        <p:spPr>
          <a:xfrm>
            <a:off x="8240263" y="4912685"/>
            <a:ext cx="1146497" cy="8623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Elipsa 19">
            <a:extLst>
              <a:ext uri="{FF2B5EF4-FFF2-40B4-BE49-F238E27FC236}">
                <a16:creationId xmlns:a16="http://schemas.microsoft.com/office/drawing/2014/main" id="{79C05138-8192-4321-AED3-BDB370D9B37E}"/>
              </a:ext>
            </a:extLst>
          </p:cNvPr>
          <p:cNvSpPr/>
          <p:nvPr/>
        </p:nvSpPr>
        <p:spPr>
          <a:xfrm>
            <a:off x="10534028" y="4862857"/>
            <a:ext cx="1044368" cy="86239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0101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CF1031-E9BA-4922-A908-54F67FFAF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PRISTOP 2: ISKANJE V ŠIRINO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EDCD1AA-2046-4D0B-A36B-6151991FB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63928"/>
            <a:ext cx="9601196" cy="3318936"/>
          </a:xfrm>
        </p:spPr>
        <p:txBody>
          <a:bodyPr>
            <a:normAutofit/>
          </a:bodyPr>
          <a:lstStyle/>
          <a:p>
            <a:r>
              <a:rPr lang="sl-SI" dirty="0"/>
              <a:t>Ideja: potujemo po posameznih nivojih, koren premaknemo</a:t>
            </a:r>
          </a:p>
          <a:p>
            <a:pPr marL="0" indent="0">
              <a:buNone/>
            </a:pPr>
            <a:r>
              <a:rPr lang="sl-SI" dirty="0"/>
              <a:t>    v </a:t>
            </a:r>
            <a:r>
              <a:rPr lang="sl-SI" u="sng" dirty="0"/>
              <a:t>vrsto</a:t>
            </a:r>
            <a:r>
              <a:rPr lang="sl-SI" dirty="0"/>
              <a:t>, njegove sinove pa v </a:t>
            </a:r>
            <a:r>
              <a:rPr lang="sl-SI" u="sng" dirty="0"/>
              <a:t>pomožno vrsto</a:t>
            </a:r>
          </a:p>
          <a:p>
            <a:r>
              <a:rPr lang="sl-SI" dirty="0"/>
              <a:t>Časovna zahtevnost: O(n), n število vozlišč</a:t>
            </a:r>
          </a:p>
          <a:p>
            <a:r>
              <a:rPr lang="sl-SI" dirty="0"/>
              <a:t>Prostorska zahtevnost: O(m), m največje število </a:t>
            </a:r>
          </a:p>
          <a:p>
            <a:pPr marL="0" indent="0">
              <a:buNone/>
            </a:pPr>
            <a:r>
              <a:rPr lang="sl-SI" dirty="0"/>
              <a:t>    vozlišč na katerem koli nivoju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2101C5CE-AA6F-4637-A83F-1868274DBE17}"/>
              </a:ext>
            </a:extLst>
          </p:cNvPr>
          <p:cNvSpPr/>
          <p:nvPr/>
        </p:nvSpPr>
        <p:spPr>
          <a:xfrm>
            <a:off x="9165508" y="2429302"/>
            <a:ext cx="1132764" cy="6998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B7F2D4DD-66CB-4D85-B466-9B9BED237D95}"/>
              </a:ext>
            </a:extLst>
          </p:cNvPr>
          <p:cNvSpPr/>
          <p:nvPr/>
        </p:nvSpPr>
        <p:spPr>
          <a:xfrm>
            <a:off x="8087166" y="3696088"/>
            <a:ext cx="1089705" cy="7246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308F8721-21D5-4A99-B264-3C6789A93850}"/>
              </a:ext>
            </a:extLst>
          </p:cNvPr>
          <p:cNvSpPr/>
          <p:nvPr/>
        </p:nvSpPr>
        <p:spPr>
          <a:xfrm>
            <a:off x="9898120" y="3696088"/>
            <a:ext cx="1089705" cy="7246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7F6978BF-D84D-4074-B957-128D8B7EEDE1}"/>
              </a:ext>
            </a:extLst>
          </p:cNvPr>
          <p:cNvSpPr/>
          <p:nvPr/>
        </p:nvSpPr>
        <p:spPr>
          <a:xfrm>
            <a:off x="6912901" y="4977615"/>
            <a:ext cx="1214651" cy="6626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99F65242-0898-4DC8-AD28-22DEE3317D41}"/>
              </a:ext>
            </a:extLst>
          </p:cNvPr>
          <p:cNvSpPr/>
          <p:nvPr/>
        </p:nvSpPr>
        <p:spPr>
          <a:xfrm>
            <a:off x="8573651" y="4989621"/>
            <a:ext cx="1214651" cy="6632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2B0AE7C2-2CBE-42EC-B399-EC007A72EB0E}"/>
              </a:ext>
            </a:extLst>
          </p:cNvPr>
          <p:cNvSpPr/>
          <p:nvPr/>
        </p:nvSpPr>
        <p:spPr>
          <a:xfrm>
            <a:off x="10442972" y="4975647"/>
            <a:ext cx="1132764" cy="6632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de-D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FEBCDC4B-D821-45B0-AC96-87144B9A1F5D}"/>
              </a:ext>
            </a:extLst>
          </p:cNvPr>
          <p:cNvCxnSpPr>
            <a:cxnSpLocks/>
            <a:stCxn id="7" idx="3"/>
          </p:cNvCxnSpPr>
          <p:nvPr/>
        </p:nvCxnSpPr>
        <p:spPr>
          <a:xfrm flipH="1">
            <a:off x="8713017" y="3026635"/>
            <a:ext cx="618380" cy="669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21A46376-C042-4B15-8B12-C580B150A838}"/>
              </a:ext>
            </a:extLst>
          </p:cNvPr>
          <p:cNvCxnSpPr>
            <a:cxnSpLocks/>
            <a:stCxn id="7" idx="5"/>
            <a:endCxn id="9" idx="0"/>
          </p:cNvCxnSpPr>
          <p:nvPr/>
        </p:nvCxnSpPr>
        <p:spPr>
          <a:xfrm>
            <a:off x="10132383" y="3026635"/>
            <a:ext cx="310590" cy="669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E08FF84F-24C8-46AF-9B12-288AE9830242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848801" y="4417752"/>
            <a:ext cx="332176" cy="571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ovezovalnik 22">
            <a:extLst>
              <a:ext uri="{FF2B5EF4-FFF2-40B4-BE49-F238E27FC236}">
                <a16:creationId xmlns:a16="http://schemas.microsoft.com/office/drawing/2014/main" id="{DD61D706-9E10-4BA2-AC2F-6536868AC209}"/>
              </a:ext>
            </a:extLst>
          </p:cNvPr>
          <p:cNvCxnSpPr>
            <a:cxnSpLocks/>
            <a:stCxn id="8" idx="3"/>
            <a:endCxn id="10" idx="0"/>
          </p:cNvCxnSpPr>
          <p:nvPr/>
        </p:nvCxnSpPr>
        <p:spPr>
          <a:xfrm flipH="1">
            <a:off x="7520227" y="4314607"/>
            <a:ext cx="726523" cy="663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548A3FA7-BC79-4651-9713-2943C8743BC9}"/>
              </a:ext>
            </a:extLst>
          </p:cNvPr>
          <p:cNvCxnSpPr>
            <a:cxnSpLocks/>
          </p:cNvCxnSpPr>
          <p:nvPr/>
        </p:nvCxnSpPr>
        <p:spPr>
          <a:xfrm>
            <a:off x="10604969" y="4362950"/>
            <a:ext cx="410490" cy="636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846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A9BC876-571A-45A6-93A3-FB2839CE6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484B2EA-E61C-489C-A595-160191247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E987F02-C120-4654-AD1E-98AF4B643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4E470B5-B546-4390-9A0D-408D49895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061B9CE-C400-4868-9385-01A0BBB98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0C49D50-A49B-4F80-81C4-05BBCF4B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3A2691AF-90A1-4FAA-A3B3-C4E3BB55A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034" y="894"/>
            <a:ext cx="5488115" cy="762488"/>
          </a:xfrm>
        </p:spPr>
        <p:txBody>
          <a:bodyPr>
            <a:normAutofit/>
          </a:bodyPr>
          <a:lstStyle/>
          <a:p>
            <a:r>
              <a:rPr lang="sl-SI" b="1" dirty="0"/>
              <a:t>KODA</a:t>
            </a:r>
            <a:endParaRPr lang="de-DE" b="1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124B3AE-D38B-4A63-B422-F9792E745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značba mesta vsebine 8" descr="Slika, ki vsebuje besede besedilo&#10;&#10;Opis je samodejno ustvarjen">
            <a:extLst>
              <a:ext uri="{FF2B5EF4-FFF2-40B4-BE49-F238E27FC236}">
                <a16:creationId xmlns:a16="http://schemas.microsoft.com/office/drawing/2014/main" id="{E8BD1595-74B2-4AF8-8B46-7E1F25039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9" y="764275"/>
            <a:ext cx="10903032" cy="2994195"/>
          </a:xfrm>
        </p:spPr>
      </p:pic>
      <p:pic>
        <p:nvPicPr>
          <p:cNvPr id="12" name="Slika 11" descr="Slika, ki vsebuje besede besedilo&#10;&#10;Opis je samodejno ustvarjen">
            <a:extLst>
              <a:ext uri="{FF2B5EF4-FFF2-40B4-BE49-F238E27FC236}">
                <a16:creationId xmlns:a16="http://schemas.microsoft.com/office/drawing/2014/main" id="{BBC7098E-DBE3-4643-A973-33F5D5634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6" y="3760257"/>
            <a:ext cx="10902906" cy="248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62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04700C-6137-410C-8A68-34DE5CFFC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933" y="2171381"/>
            <a:ext cx="6815669" cy="15155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chemeClr val="tx1"/>
                </a:solidFill>
              </a:rPr>
              <a:t>Hvala</a:t>
            </a:r>
            <a:r>
              <a:rPr lang="en-US" sz="5400" dirty="0">
                <a:solidFill>
                  <a:schemeClr val="tx1"/>
                </a:solidFill>
              </a:rPr>
              <a:t> za </a:t>
            </a:r>
            <a:r>
              <a:rPr lang="en-US" sz="5400" dirty="0" err="1">
                <a:solidFill>
                  <a:schemeClr val="tx1"/>
                </a:solidFill>
              </a:rPr>
              <a:t>pozornost</a:t>
            </a:r>
            <a:r>
              <a:rPr lang="en-US" sz="5400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99367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ravno">
  <a:themeElements>
    <a:clrScheme name="Naravn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Naravn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aravn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184</Words>
  <Application>Microsoft Office PowerPoint</Application>
  <PresentationFormat>Širokozaslonsko</PresentationFormat>
  <Paragraphs>51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1" baseType="lpstr">
      <vt:lpstr>Arial</vt:lpstr>
      <vt:lpstr>Garamond</vt:lpstr>
      <vt:lpstr>Naravno</vt:lpstr>
      <vt:lpstr>POVPREČJA NIVOJEV V DVOJIŠKEM DREVESU</vt:lpstr>
      <vt:lpstr>SPOMNIMO SE …</vt:lpstr>
      <vt:lpstr>PROBLEM</vt:lpstr>
      <vt:lpstr>PRIMER</vt:lpstr>
      <vt:lpstr>PRISTOP 1: ISKANJE V GLOBINO</vt:lpstr>
      <vt:lpstr>PRISTOP 2: ISKANJE V ŠIRINO</vt:lpstr>
      <vt:lpstr>KODA</vt:lpstr>
      <vt:lpstr>Hvala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POVPREČJA NIVOJEV V DVOJIŠKEM DREVESU</dc:title>
  <dc:creator>Miloje Vacić</dc:creator>
  <cp:lastModifiedBy>Miloje Vacić</cp:lastModifiedBy>
  <cp:revision>11</cp:revision>
  <dcterms:created xsi:type="dcterms:W3CDTF">2021-12-12T19:20:51Z</dcterms:created>
  <dcterms:modified xsi:type="dcterms:W3CDTF">2021-12-14T10:24:11Z</dcterms:modified>
</cp:coreProperties>
</file>