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0" r:id="rId2"/>
    <p:sldId id="261" r:id="rId3"/>
    <p:sldId id="262" r:id="rId4"/>
    <p:sldId id="264" r:id="rId5"/>
    <p:sldId id="263" r:id="rId6"/>
    <p:sldId id="265" r:id="rId7"/>
    <p:sldId id="274" r:id="rId8"/>
    <p:sldId id="267" r:id="rId9"/>
    <p:sldId id="259" r:id="rId10"/>
    <p:sldId id="269" r:id="rId11"/>
    <p:sldId id="270" r:id="rId12"/>
    <p:sldId id="273" r:id="rId13"/>
    <p:sldId id="272" r:id="rId14"/>
    <p:sldId id="271" r:id="rId15"/>
    <p:sldId id="275" r:id="rId16"/>
    <p:sldId id="276" r:id="rId17"/>
  </p:sldIdLst>
  <p:sldSz cx="9144000" cy="6858000" type="screen4x3"/>
  <p:notesSz cx="6858000" cy="9144000"/>
  <p:custDataLst>
    <p:tags r:id="rId19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234" autoAdjust="0"/>
  </p:normalViewPr>
  <p:slideViewPr>
    <p:cSldViewPr>
      <p:cViewPr varScale="1">
        <p:scale>
          <a:sx n="96" d="100"/>
          <a:sy n="96" d="100"/>
        </p:scale>
        <p:origin x="203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65B78-22D3-46AE-83F7-95660F989B58}" type="datetimeFigureOut">
              <a:rPr lang="sl-SI" smtClean="0"/>
              <a:t>19. 04. 2021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416C0-37B8-4471-A6D4-445AA44F69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8904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19. 04. 2021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7719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19. 04. 2021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036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19. 04. 2021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731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19. 04. 2021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4506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19. 04. 2021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90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19. 04. 2021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5258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19. 04. 2021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16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19. 04. 2021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7260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19. 04. 2021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3483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19. 04. 2021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2422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9C3F1-D72A-4830-BE3C-90278F01032A}" type="datetimeFigureOut">
              <a:rPr lang="sl-SI" smtClean="0"/>
              <a:t>19. 04. 2021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4114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9C3F1-D72A-4830-BE3C-90278F01032A}" type="datetimeFigureOut">
              <a:rPr lang="sl-SI" smtClean="0"/>
              <a:t>19. 04. 2021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B7BF2-E2E5-4681-94EA-D4BF56B010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060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enjavaDenarja.xls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ta.si/sl-si/nalozbena-akademija/izobrazevalne-vsebine/50/izvedeni-financni-instrument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Teta nam zapusti 1000$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Autofit/>
          </a:bodyPr>
          <a:lstStyle/>
          <a:p>
            <a:r>
              <a:rPr lang="sl-SI" sz="2400" dirty="0" smtClean="0"/>
              <a:t>In ker z $ ne moremo kupiti bureka, pridemo v menjalnico, ki ima objavljene naslednje menjalne tečaje</a:t>
            </a:r>
          </a:p>
          <a:p>
            <a:endParaRPr lang="sl-SI" sz="2400" dirty="0" smtClean="0"/>
          </a:p>
          <a:p>
            <a:endParaRPr lang="sl-SI" sz="2400" dirty="0"/>
          </a:p>
          <a:p>
            <a:endParaRPr lang="sl-SI" sz="2400" dirty="0" smtClean="0"/>
          </a:p>
          <a:p>
            <a:endParaRPr lang="sl-SI" sz="2400" dirty="0"/>
          </a:p>
          <a:p>
            <a:endParaRPr lang="sl-SI" sz="2400" dirty="0" smtClean="0"/>
          </a:p>
          <a:p>
            <a:endParaRPr lang="sl-SI" sz="2400" dirty="0" smtClean="0"/>
          </a:p>
          <a:p>
            <a:endParaRPr lang="sl-SI" sz="2400" dirty="0"/>
          </a:p>
          <a:p>
            <a:endParaRPr lang="sl-SI" sz="2400" dirty="0" smtClean="0"/>
          </a:p>
          <a:p>
            <a:r>
              <a:rPr lang="sl-SI" sz="2400" dirty="0" smtClean="0"/>
              <a:t>Imam torej 1000$. In kaj lahko naredimo z njimi? </a:t>
            </a:r>
            <a:endParaRPr lang="sl-SI" sz="2400" dirty="0"/>
          </a:p>
        </p:txBody>
      </p:sp>
      <p:graphicFrame>
        <p:nvGraphicFramePr>
          <p:cNvPr id="5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493442"/>
              </p:ext>
            </p:extLst>
          </p:nvPr>
        </p:nvGraphicFramePr>
        <p:xfrm>
          <a:off x="2483768" y="2564904"/>
          <a:ext cx="5256582" cy="3019428"/>
        </p:xfrm>
        <a:graphic>
          <a:graphicData uri="http://schemas.openxmlformats.org/drawingml/2006/table">
            <a:tbl>
              <a:tblPr/>
              <a:tblGrid>
                <a:gridCol w="878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6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6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56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56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56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9065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" charset="0"/>
                        <a:ea typeface="ヒラギノ角ゴ ProN W3" charset="0"/>
                        <a:cs typeface="ヒラギノ角ゴ ProN W3" charset="0"/>
                        <a:sym typeface="Lucida Sans" charset="0"/>
                      </a:endParaRP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USD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EUR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GBP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CHF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CAD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872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USD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0.741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0.657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1.061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1.011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3872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EUR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1.350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0.888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1.433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1.366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872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GBP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1.521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1.126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1.614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1.538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872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CHF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0.943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0.698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0.620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0.953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872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CAD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0.995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0.732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0.650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1.049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 rot="19622555">
            <a:off x="843276" y="3342210"/>
            <a:ext cx="1989935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Menjava brez provizije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68384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 prvi primer </a:t>
            </a:r>
            <a:endParaRPr lang="sl-SI" dirty="0"/>
          </a:p>
        </p:txBody>
      </p:sp>
      <p:cxnSp>
        <p:nvCxnSpPr>
          <p:cNvPr id="5" name="Straight Connector 28"/>
          <p:cNvCxnSpPr>
            <a:cxnSpLocks noChangeShapeType="1"/>
            <a:stCxn id="13" idx="1"/>
            <a:endCxn id="14" idx="7"/>
          </p:cNvCxnSpPr>
          <p:nvPr/>
        </p:nvCxnSpPr>
        <p:spPr bwMode="auto">
          <a:xfrm flipH="1" flipV="1">
            <a:off x="4019541" y="1465045"/>
            <a:ext cx="2283038" cy="700994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24"/>
          <p:cNvCxnSpPr>
            <a:cxnSpLocks noChangeShapeType="1"/>
            <a:stCxn id="13" idx="5"/>
            <a:endCxn id="23" idx="7"/>
          </p:cNvCxnSpPr>
          <p:nvPr/>
        </p:nvCxnSpPr>
        <p:spPr bwMode="auto">
          <a:xfrm>
            <a:off x="6661789" y="2525249"/>
            <a:ext cx="74395" cy="295730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17"/>
          <p:cNvCxnSpPr>
            <a:cxnSpLocks noChangeShapeType="1"/>
            <a:stCxn id="12" idx="7"/>
            <a:endCxn id="13" idx="3"/>
          </p:cNvCxnSpPr>
          <p:nvPr/>
        </p:nvCxnSpPr>
        <p:spPr bwMode="auto">
          <a:xfrm flipV="1">
            <a:off x="2400291" y="2525249"/>
            <a:ext cx="3902288" cy="321130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Oval 20"/>
          <p:cNvSpPr>
            <a:spLocks/>
          </p:cNvSpPr>
          <p:nvPr/>
        </p:nvSpPr>
        <p:spPr bwMode="auto">
          <a:xfrm>
            <a:off x="1280886" y="2491704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sl-SI" sz="1800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$</a:t>
            </a:r>
            <a:endParaRPr lang="en-US" sz="1800" dirty="0">
              <a:solidFill>
                <a:schemeClr val="tx1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12" name="Oval 21"/>
          <p:cNvSpPr>
            <a:spLocks/>
          </p:cNvSpPr>
          <p:nvPr/>
        </p:nvSpPr>
        <p:spPr bwMode="auto">
          <a:xfrm>
            <a:off x="1966686" y="5662159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sl-SI" dirty="0" smtClean="0">
                <a:ea typeface="Lucida Sans" charset="0"/>
                <a:cs typeface="Lucida Sans" charset="0"/>
              </a:rPr>
              <a:t>C$</a:t>
            </a:r>
            <a:endParaRPr lang="en-US" sz="1800" dirty="0">
              <a:solidFill>
                <a:schemeClr val="tx1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13" name="Oval 22"/>
          <p:cNvSpPr>
            <a:spLocks/>
          </p:cNvSpPr>
          <p:nvPr/>
        </p:nvSpPr>
        <p:spPr bwMode="auto">
          <a:xfrm>
            <a:off x="6228184" y="2091644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>
              <a:lnSpc>
                <a:spcPct val="120000"/>
              </a:lnSpc>
            </a:pPr>
            <a:r>
              <a:rPr lang="en-US" dirty="0" smtClean="0">
                <a:ea typeface="Lucida Sans" charset="0"/>
                <a:cs typeface="Lucida Sans" charset="0"/>
              </a:rPr>
              <a:t>£</a:t>
            </a:r>
            <a:endParaRPr lang="en-US" dirty="0">
              <a:ea typeface="Lucida Sans" charset="0"/>
              <a:cs typeface="Lucida Sans" charset="0"/>
            </a:endParaRPr>
          </a:p>
        </p:txBody>
      </p:sp>
      <p:sp>
        <p:nvSpPr>
          <p:cNvPr id="14" name="Oval 23"/>
          <p:cNvSpPr>
            <a:spLocks/>
          </p:cNvSpPr>
          <p:nvPr/>
        </p:nvSpPr>
        <p:spPr bwMode="auto">
          <a:xfrm>
            <a:off x="3585936" y="1390650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sl-SI" dirty="0">
                <a:ea typeface="Lucida Sans" charset="0"/>
                <a:cs typeface="Lucida Sans" charset="0"/>
              </a:rPr>
              <a:t>€</a:t>
            </a:r>
            <a:endParaRPr lang="en-US" sz="1800" dirty="0">
              <a:solidFill>
                <a:schemeClr val="tx1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21" name="Oval 36"/>
          <p:cNvSpPr>
            <a:spLocks/>
          </p:cNvSpPr>
          <p:nvPr/>
        </p:nvSpPr>
        <p:spPr bwMode="auto">
          <a:xfrm>
            <a:off x="2041081" y="1714500"/>
            <a:ext cx="734777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sl-SI" sz="1600" dirty="0" smtClean="0">
                <a:ea typeface="Lucida Sans" charset="0"/>
                <a:cs typeface="Lucida Sans" charset="0"/>
              </a:rPr>
              <a:t>0.741</a:t>
            </a:r>
            <a:endParaRPr lang="en-US" sz="1600" dirty="0">
              <a:solidFill>
                <a:schemeClr val="tx1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23" name="Oval 23"/>
          <p:cNvSpPr>
            <a:spLocks/>
          </p:cNvSpPr>
          <p:nvPr/>
        </p:nvSpPr>
        <p:spPr bwMode="auto">
          <a:xfrm>
            <a:off x="6302579" y="5408159"/>
            <a:ext cx="508000" cy="508000"/>
          </a:xfrm>
          <a:prstGeom prst="ellipse">
            <a:avLst/>
          </a:prstGeom>
          <a:solidFill>
            <a:srgbClr val="A6A6A6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sl-SI" sz="1600" dirty="0" smtClean="0">
                <a:solidFill>
                  <a:schemeClr val="tx1"/>
                </a:solidFill>
                <a:ea typeface="Lucida Sans" charset="0"/>
                <a:cs typeface="Lucida Sans" charset="0"/>
              </a:rPr>
              <a:t>CHF</a:t>
            </a:r>
            <a:endParaRPr lang="en-US" sz="1600" dirty="0">
              <a:solidFill>
                <a:schemeClr val="tx1"/>
              </a:solidFill>
              <a:ea typeface="Lucida Sans" charset="0"/>
              <a:cs typeface="Lucida Sans" charset="0"/>
            </a:endParaRPr>
          </a:p>
        </p:txBody>
      </p:sp>
      <p:cxnSp>
        <p:nvCxnSpPr>
          <p:cNvPr id="55" name="Straight Connector 17"/>
          <p:cNvCxnSpPr>
            <a:cxnSpLocks noChangeShapeType="1"/>
            <a:stCxn id="13" idx="4"/>
            <a:endCxn id="12" idx="6"/>
          </p:cNvCxnSpPr>
          <p:nvPr/>
        </p:nvCxnSpPr>
        <p:spPr bwMode="auto">
          <a:xfrm flipH="1">
            <a:off x="2474686" y="2599644"/>
            <a:ext cx="4007498" cy="331651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" name="Straight Connector 17"/>
          <p:cNvCxnSpPr>
            <a:cxnSpLocks noChangeShapeType="1"/>
            <a:stCxn id="11" idx="0"/>
            <a:endCxn id="14" idx="1"/>
          </p:cNvCxnSpPr>
          <p:nvPr/>
        </p:nvCxnSpPr>
        <p:spPr bwMode="auto">
          <a:xfrm flipV="1">
            <a:off x="1534886" y="1465045"/>
            <a:ext cx="2125445" cy="1026659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28"/>
          <p:cNvCxnSpPr>
            <a:cxnSpLocks noChangeShapeType="1"/>
            <a:stCxn id="14" idx="6"/>
            <a:endCxn id="13" idx="2"/>
          </p:cNvCxnSpPr>
          <p:nvPr/>
        </p:nvCxnSpPr>
        <p:spPr bwMode="auto">
          <a:xfrm>
            <a:off x="4093936" y="1644650"/>
            <a:ext cx="2134248" cy="700994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Straight Connector 17"/>
          <p:cNvCxnSpPr>
            <a:cxnSpLocks noChangeShapeType="1"/>
          </p:cNvCxnSpPr>
          <p:nvPr/>
        </p:nvCxnSpPr>
        <p:spPr bwMode="auto">
          <a:xfrm flipH="1">
            <a:off x="1788886" y="1833233"/>
            <a:ext cx="1871445" cy="921449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Straight Connector 28"/>
          <p:cNvCxnSpPr>
            <a:cxnSpLocks noChangeShapeType="1"/>
            <a:stCxn id="23" idx="0"/>
            <a:endCxn id="13" idx="4"/>
          </p:cNvCxnSpPr>
          <p:nvPr/>
        </p:nvCxnSpPr>
        <p:spPr bwMode="auto">
          <a:xfrm flipH="1" flipV="1">
            <a:off x="6482184" y="2599644"/>
            <a:ext cx="74395" cy="280851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Connector 17"/>
          <p:cNvCxnSpPr>
            <a:cxnSpLocks noChangeShapeType="1"/>
            <a:stCxn id="11" idx="3"/>
            <a:endCxn id="12" idx="1"/>
          </p:cNvCxnSpPr>
          <p:nvPr/>
        </p:nvCxnSpPr>
        <p:spPr bwMode="auto">
          <a:xfrm>
            <a:off x="1355281" y="2925309"/>
            <a:ext cx="685800" cy="281124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" name="Straight Connector 17"/>
          <p:cNvCxnSpPr>
            <a:cxnSpLocks noChangeShapeType="1"/>
            <a:stCxn id="12" idx="0"/>
            <a:endCxn id="11" idx="5"/>
          </p:cNvCxnSpPr>
          <p:nvPr/>
        </p:nvCxnSpPr>
        <p:spPr bwMode="auto">
          <a:xfrm flipH="1" flipV="1">
            <a:off x="1714491" y="2925309"/>
            <a:ext cx="506195" cy="27368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17"/>
          <p:cNvCxnSpPr>
            <a:cxnSpLocks noChangeShapeType="1"/>
            <a:stCxn id="12" idx="0"/>
            <a:endCxn id="14" idx="3"/>
          </p:cNvCxnSpPr>
          <p:nvPr/>
        </p:nvCxnSpPr>
        <p:spPr bwMode="auto">
          <a:xfrm flipV="1">
            <a:off x="2220686" y="1824255"/>
            <a:ext cx="1439645" cy="3837904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" name="Straight Connector 17"/>
          <p:cNvCxnSpPr>
            <a:cxnSpLocks noChangeShapeType="1"/>
            <a:stCxn id="14" idx="4"/>
            <a:endCxn id="12" idx="7"/>
          </p:cNvCxnSpPr>
          <p:nvPr/>
        </p:nvCxnSpPr>
        <p:spPr bwMode="auto">
          <a:xfrm flipH="1">
            <a:off x="2400291" y="1898650"/>
            <a:ext cx="1439645" cy="3837904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" name="Straight Connector 28"/>
          <p:cNvCxnSpPr>
            <a:cxnSpLocks noChangeShapeType="1"/>
            <a:stCxn id="23" idx="2"/>
          </p:cNvCxnSpPr>
          <p:nvPr/>
        </p:nvCxnSpPr>
        <p:spPr bwMode="auto">
          <a:xfrm flipH="1">
            <a:off x="2534806" y="5662159"/>
            <a:ext cx="3767773" cy="220445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" name="Straight Connector 28"/>
          <p:cNvCxnSpPr>
            <a:cxnSpLocks noChangeShapeType="1"/>
            <a:stCxn id="12" idx="5"/>
            <a:endCxn id="23" idx="3"/>
          </p:cNvCxnSpPr>
          <p:nvPr/>
        </p:nvCxnSpPr>
        <p:spPr bwMode="auto">
          <a:xfrm flipV="1">
            <a:off x="2400291" y="5841764"/>
            <a:ext cx="3976683" cy="25400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Straight Connector 28"/>
          <p:cNvCxnSpPr>
            <a:cxnSpLocks noChangeShapeType="1"/>
            <a:stCxn id="23" idx="1"/>
            <a:endCxn id="11" idx="6"/>
          </p:cNvCxnSpPr>
          <p:nvPr/>
        </p:nvCxnSpPr>
        <p:spPr bwMode="auto">
          <a:xfrm flipH="1" flipV="1">
            <a:off x="1788886" y="2745704"/>
            <a:ext cx="4588088" cy="27368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6" name="Straight Connector 28"/>
          <p:cNvCxnSpPr>
            <a:cxnSpLocks noChangeShapeType="1"/>
            <a:stCxn id="11" idx="5"/>
            <a:endCxn id="23" idx="2"/>
          </p:cNvCxnSpPr>
          <p:nvPr/>
        </p:nvCxnSpPr>
        <p:spPr bwMode="auto">
          <a:xfrm>
            <a:off x="1714491" y="2925309"/>
            <a:ext cx="4588088" cy="273685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4" name="Straight Connector 28"/>
          <p:cNvCxnSpPr>
            <a:cxnSpLocks noChangeShapeType="1"/>
            <a:stCxn id="23" idx="0"/>
          </p:cNvCxnSpPr>
          <p:nvPr/>
        </p:nvCxnSpPr>
        <p:spPr bwMode="auto">
          <a:xfrm flipH="1" flipV="1">
            <a:off x="4082931" y="1785153"/>
            <a:ext cx="2473648" cy="3623006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5" name="Straight Connector 28"/>
          <p:cNvCxnSpPr>
            <a:cxnSpLocks noChangeShapeType="1"/>
          </p:cNvCxnSpPr>
          <p:nvPr/>
        </p:nvCxnSpPr>
        <p:spPr bwMode="auto">
          <a:xfrm>
            <a:off x="3945146" y="1914515"/>
            <a:ext cx="2431828" cy="3572348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" name="Straight Connector 28"/>
          <p:cNvCxnSpPr>
            <a:cxnSpLocks noChangeShapeType="1"/>
            <a:stCxn id="13" idx="2"/>
          </p:cNvCxnSpPr>
          <p:nvPr/>
        </p:nvCxnSpPr>
        <p:spPr bwMode="auto">
          <a:xfrm flipH="1">
            <a:off x="1818355" y="2345644"/>
            <a:ext cx="4409829" cy="393931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" name="Straight Connector 28"/>
          <p:cNvCxnSpPr>
            <a:cxnSpLocks noChangeShapeType="1"/>
            <a:endCxn id="13" idx="3"/>
          </p:cNvCxnSpPr>
          <p:nvPr/>
        </p:nvCxnSpPr>
        <p:spPr bwMode="auto">
          <a:xfrm flipV="1">
            <a:off x="1823291" y="2525249"/>
            <a:ext cx="4479288" cy="400060"/>
          </a:xfrm>
          <a:prstGeom prst="line">
            <a:avLst/>
          </a:prstGeom>
          <a:noFill/>
          <a:ln w="3810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5" name="Oval 36"/>
          <p:cNvSpPr>
            <a:spLocks/>
          </p:cNvSpPr>
          <p:nvPr/>
        </p:nvSpPr>
        <p:spPr bwMode="auto">
          <a:xfrm>
            <a:off x="3273758" y="3067522"/>
            <a:ext cx="734777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sl-SI" sz="1600" dirty="0" smtClean="0">
                <a:ea typeface="Lucida Sans" charset="0"/>
                <a:cs typeface="Lucida Sans" charset="0"/>
              </a:rPr>
              <a:t>1.366</a:t>
            </a:r>
            <a:endParaRPr lang="en-US" sz="1600" dirty="0">
              <a:solidFill>
                <a:schemeClr val="tx1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126" name="Oval 36"/>
          <p:cNvSpPr>
            <a:spLocks/>
          </p:cNvSpPr>
          <p:nvPr/>
        </p:nvSpPr>
        <p:spPr bwMode="auto">
          <a:xfrm>
            <a:off x="1800029" y="3777361"/>
            <a:ext cx="734777" cy="368300"/>
          </a:xfrm>
          <a:prstGeom prst="ellipse">
            <a:avLst/>
          </a:prstGeom>
          <a:solidFill>
            <a:srgbClr val="F2F2F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24" bIns="0" anchor="ctr"/>
          <a:lstStyle/>
          <a:p>
            <a:pPr marL="6350" algn="ctr" eaLnBrk="1" hangingPunct="1">
              <a:lnSpc>
                <a:spcPct val="120000"/>
              </a:lnSpc>
            </a:pPr>
            <a:r>
              <a:rPr lang="sl-SI" sz="1600" dirty="0" smtClean="0">
                <a:ea typeface="Lucida Sans" charset="0"/>
                <a:cs typeface="Lucida Sans" charset="0"/>
              </a:rPr>
              <a:t>0.995</a:t>
            </a:r>
            <a:endParaRPr lang="en-US" sz="1600" dirty="0">
              <a:solidFill>
                <a:schemeClr val="tx1"/>
              </a:solidFill>
              <a:ea typeface="Lucida Sans" charset="0"/>
              <a:cs typeface="Lucida Sans" charset="0"/>
            </a:endParaRPr>
          </a:p>
        </p:txBody>
      </p:sp>
      <p:sp>
        <p:nvSpPr>
          <p:cNvPr id="4117" name="TextBox 4116"/>
          <p:cNvSpPr txBox="1"/>
          <p:nvPr/>
        </p:nvSpPr>
        <p:spPr>
          <a:xfrm>
            <a:off x="4351435" y="6381328"/>
            <a:ext cx="4469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/>
              <a:t>0.741 * 1.366 * 0.995 </a:t>
            </a:r>
            <a:r>
              <a:rPr lang="sl-SI" sz="2000" b="1" dirty="0"/>
              <a:t>= </a:t>
            </a:r>
            <a:r>
              <a:rPr lang="sl-SI" sz="2000" b="1" dirty="0" smtClean="0"/>
              <a:t>1,00714497</a:t>
            </a:r>
            <a:endParaRPr lang="sl-SI" sz="2000" b="1" dirty="0"/>
          </a:p>
        </p:txBody>
      </p:sp>
    </p:spTree>
    <p:extLst>
      <p:ext uri="{BB962C8B-B14F-4D97-AF65-F5344CB8AC3E}">
        <p14:creationId xmlns:p14="http://schemas.microsoft.com/office/powerpoint/2010/main" val="43659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Ampak mi imamo</a:t>
            </a:r>
            <a:r>
              <a:rPr lang="en-US" dirty="0"/>
              <a:t> </a:t>
            </a:r>
            <a:r>
              <a:rPr lang="en-US" dirty="0" smtClean="0"/>
              <a:t>"le" </a:t>
            </a:r>
            <a:r>
              <a:rPr lang="en-US" dirty="0" err="1" smtClean="0"/>
              <a:t>Dijkstrin</a:t>
            </a:r>
            <a:r>
              <a:rPr lang="en-US" dirty="0" smtClean="0"/>
              <a:t>, FW,</a:t>
            </a:r>
            <a:r>
              <a:rPr lang="sl-SI" dirty="0" smtClean="0"/>
              <a:t> BF algoritem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Dva problema</a:t>
            </a:r>
          </a:p>
          <a:p>
            <a:r>
              <a:rPr lang="sl-SI" dirty="0" smtClean="0"/>
              <a:t>Prvi</a:t>
            </a:r>
          </a:p>
          <a:p>
            <a:pPr lvl="1"/>
            <a:r>
              <a:rPr lang="sl-SI" dirty="0" smtClean="0"/>
              <a:t>BF algoritem dela za minimalne poti </a:t>
            </a:r>
          </a:p>
          <a:p>
            <a:pPr lvl="2"/>
            <a:r>
              <a:rPr lang="sl-SI" dirty="0" smtClean="0"/>
              <a:t>Dolžina poti pa je </a:t>
            </a:r>
            <a:r>
              <a:rPr lang="sl-SI" b="1" dirty="0" smtClean="0"/>
              <a:t>vsota</a:t>
            </a:r>
            <a:r>
              <a:rPr lang="sl-SI" dirty="0" smtClean="0"/>
              <a:t> dolžin povezav</a:t>
            </a:r>
          </a:p>
          <a:p>
            <a:pPr lvl="1"/>
            <a:r>
              <a:rPr lang="sl-SI" dirty="0" smtClean="0"/>
              <a:t>Kaj sedaj:</a:t>
            </a:r>
          </a:p>
          <a:p>
            <a:pPr lvl="2"/>
            <a:r>
              <a:rPr lang="sl-SI" dirty="0" smtClean="0"/>
              <a:t>Kaj pa, če bi vrednosti povezav logaritmirali in vzeli -</a:t>
            </a:r>
            <a:r>
              <a:rPr lang="sl-SI" dirty="0" err="1" smtClean="0"/>
              <a:t>ln</a:t>
            </a:r>
            <a:r>
              <a:rPr lang="sl-SI" dirty="0" smtClean="0"/>
              <a:t>?</a:t>
            </a:r>
          </a:p>
          <a:p>
            <a:pPr lvl="2"/>
            <a:r>
              <a:rPr lang="sl-SI" dirty="0" smtClean="0"/>
              <a:t>Produkt = vsota </a:t>
            </a:r>
          </a:p>
          <a:p>
            <a:pPr lvl="2"/>
            <a:r>
              <a:rPr lang="sl-SI" dirty="0" smtClean="0"/>
              <a:t>Pogoj &gt; 1 pa se spremeni v pogoj &lt; 0!</a:t>
            </a:r>
          </a:p>
          <a:p>
            <a:pPr lvl="3"/>
            <a:r>
              <a:rPr lang="sl-SI" dirty="0" smtClean="0"/>
              <a:t>Torej iščemo negativni cikel!</a:t>
            </a:r>
            <a:r>
              <a:rPr lang="en-US" dirty="0" smtClean="0"/>
              <a:t>   </a:t>
            </a:r>
            <a:r>
              <a:rPr lang="en-US" dirty="0" smtClean="0">
                <a:sym typeface="Wingdings" panose="05000000000000000000" pitchFamily="2" charset="2"/>
              </a:rPr>
              <a:t>  Bellman </a:t>
            </a:r>
            <a:r>
              <a:rPr lang="en-US" dirty="0" err="1" smtClean="0">
                <a:sym typeface="Wingdings" panose="05000000000000000000" pitchFamily="2" charset="2"/>
              </a:rPr>
              <a:t>Fordov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algoritem</a:t>
            </a:r>
            <a:r>
              <a:rPr lang="en-US" dirty="0">
                <a:sym typeface="Wingdings" panose="05000000000000000000" pitchFamily="2" charset="2"/>
              </a:rPr>
              <a:t>!</a:t>
            </a: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43414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 prvi primer </a:t>
            </a:r>
            <a:endParaRPr lang="sl-SI" dirty="0"/>
          </a:p>
        </p:txBody>
      </p:sp>
      <p:grpSp>
        <p:nvGrpSpPr>
          <p:cNvPr id="10" name="Group 9"/>
          <p:cNvGrpSpPr/>
          <p:nvPr/>
        </p:nvGrpSpPr>
        <p:grpSpPr>
          <a:xfrm>
            <a:off x="1115616" y="1196440"/>
            <a:ext cx="6624736" cy="4285008"/>
            <a:chOff x="611559" y="1390650"/>
            <a:chExt cx="6199020" cy="4779509"/>
          </a:xfrm>
        </p:grpSpPr>
        <p:cxnSp>
          <p:nvCxnSpPr>
            <p:cNvPr id="5" name="Straight Connector 28"/>
            <p:cNvCxnSpPr>
              <a:cxnSpLocks noChangeShapeType="1"/>
              <a:stCxn id="13" idx="1"/>
              <a:endCxn id="14" idx="7"/>
            </p:cNvCxnSpPr>
            <p:nvPr/>
          </p:nvCxnSpPr>
          <p:spPr bwMode="auto">
            <a:xfrm flipH="1" flipV="1">
              <a:off x="4019541" y="1465045"/>
              <a:ext cx="2283038" cy="70099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" name="Straight Connector 24"/>
            <p:cNvCxnSpPr>
              <a:cxnSpLocks noChangeShapeType="1"/>
              <a:stCxn id="13" idx="5"/>
              <a:endCxn id="23" idx="7"/>
            </p:cNvCxnSpPr>
            <p:nvPr/>
          </p:nvCxnSpPr>
          <p:spPr bwMode="auto">
            <a:xfrm>
              <a:off x="6661789" y="2525249"/>
              <a:ext cx="74395" cy="295730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Straight Connector 17"/>
            <p:cNvCxnSpPr>
              <a:cxnSpLocks noChangeShapeType="1"/>
              <a:stCxn id="12" idx="7"/>
              <a:endCxn id="13" idx="3"/>
            </p:cNvCxnSpPr>
            <p:nvPr/>
          </p:nvCxnSpPr>
          <p:spPr bwMode="auto">
            <a:xfrm flipV="1">
              <a:off x="2400291" y="2525249"/>
              <a:ext cx="3902288" cy="321130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" name="Oval 20"/>
            <p:cNvSpPr>
              <a:spLocks/>
            </p:cNvSpPr>
            <p:nvPr/>
          </p:nvSpPr>
          <p:spPr bwMode="auto">
            <a:xfrm>
              <a:off x="1280886" y="2491704"/>
              <a:ext cx="508000" cy="508000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7224" bIns="0" anchor="ctr"/>
            <a:lstStyle/>
            <a:p>
              <a:pPr marL="6350" algn="ctr" eaLnBrk="1" hangingPunct="1">
                <a:lnSpc>
                  <a:spcPct val="120000"/>
                </a:lnSpc>
              </a:pPr>
              <a:r>
                <a:rPr lang="sl-SI" sz="1800" dirty="0" smtClean="0">
                  <a:solidFill>
                    <a:schemeClr val="tx1"/>
                  </a:solidFill>
                  <a:ea typeface="Lucida Sans" charset="0"/>
                  <a:cs typeface="Lucida Sans" charset="0"/>
                </a:rPr>
                <a:t>$</a:t>
              </a:r>
              <a:endParaRPr lang="en-US" sz="1800" dirty="0">
                <a:solidFill>
                  <a:schemeClr val="tx1"/>
                </a:solidFill>
                <a:ea typeface="Lucida Sans" charset="0"/>
                <a:cs typeface="Lucida Sans" charset="0"/>
              </a:endParaRPr>
            </a:p>
          </p:txBody>
        </p:sp>
        <p:sp>
          <p:nvSpPr>
            <p:cNvPr id="12" name="Oval 21"/>
            <p:cNvSpPr>
              <a:spLocks/>
            </p:cNvSpPr>
            <p:nvPr/>
          </p:nvSpPr>
          <p:spPr bwMode="auto">
            <a:xfrm>
              <a:off x="1966686" y="5662159"/>
              <a:ext cx="508000" cy="508000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7224" bIns="0" anchor="ctr"/>
            <a:lstStyle/>
            <a:p>
              <a:pPr marL="6350" algn="ctr" eaLnBrk="1" hangingPunct="1">
                <a:lnSpc>
                  <a:spcPct val="120000"/>
                </a:lnSpc>
              </a:pPr>
              <a:r>
                <a:rPr lang="sl-SI" dirty="0" smtClean="0">
                  <a:ea typeface="Lucida Sans" charset="0"/>
                  <a:cs typeface="Lucida Sans" charset="0"/>
                </a:rPr>
                <a:t>C$</a:t>
              </a:r>
              <a:endParaRPr lang="en-US" sz="1800" dirty="0">
                <a:solidFill>
                  <a:schemeClr val="tx1"/>
                </a:solidFill>
                <a:ea typeface="Lucida Sans" charset="0"/>
                <a:cs typeface="Lucida Sans" charset="0"/>
              </a:endParaRPr>
            </a:p>
          </p:txBody>
        </p:sp>
        <p:sp>
          <p:nvSpPr>
            <p:cNvPr id="13" name="Oval 22"/>
            <p:cNvSpPr>
              <a:spLocks/>
            </p:cNvSpPr>
            <p:nvPr/>
          </p:nvSpPr>
          <p:spPr bwMode="auto">
            <a:xfrm>
              <a:off x="6228184" y="2091644"/>
              <a:ext cx="508000" cy="508000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7224" bIns="0" anchor="ctr"/>
            <a:lstStyle/>
            <a:p>
              <a:pPr marL="6350" algn="ctr">
                <a:lnSpc>
                  <a:spcPct val="120000"/>
                </a:lnSpc>
              </a:pPr>
              <a:r>
                <a:rPr lang="en-US" dirty="0" smtClean="0">
                  <a:ea typeface="Lucida Sans" charset="0"/>
                  <a:cs typeface="Lucida Sans" charset="0"/>
                </a:rPr>
                <a:t>£</a:t>
              </a:r>
              <a:endParaRPr lang="en-US" dirty="0">
                <a:ea typeface="Lucida Sans" charset="0"/>
                <a:cs typeface="Lucida Sans" charset="0"/>
              </a:endParaRPr>
            </a:p>
          </p:txBody>
        </p:sp>
        <p:sp>
          <p:nvSpPr>
            <p:cNvPr id="14" name="Oval 23"/>
            <p:cNvSpPr>
              <a:spLocks/>
            </p:cNvSpPr>
            <p:nvPr/>
          </p:nvSpPr>
          <p:spPr bwMode="auto">
            <a:xfrm>
              <a:off x="3585936" y="1390650"/>
              <a:ext cx="508000" cy="508000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7224" bIns="0" anchor="ctr"/>
            <a:lstStyle/>
            <a:p>
              <a:pPr marL="6350" algn="ctr" eaLnBrk="1" hangingPunct="1">
                <a:lnSpc>
                  <a:spcPct val="120000"/>
                </a:lnSpc>
              </a:pPr>
              <a:r>
                <a:rPr lang="sl-SI" dirty="0">
                  <a:ea typeface="Lucida Sans" charset="0"/>
                  <a:cs typeface="Lucida Sans" charset="0"/>
                </a:rPr>
                <a:t>€</a:t>
              </a:r>
              <a:endParaRPr lang="en-US" sz="1800" dirty="0">
                <a:solidFill>
                  <a:schemeClr val="tx1"/>
                </a:solidFill>
                <a:ea typeface="Lucida Sans" charset="0"/>
                <a:cs typeface="Lucida Sans" charset="0"/>
              </a:endParaRPr>
            </a:p>
          </p:txBody>
        </p:sp>
        <p:sp>
          <p:nvSpPr>
            <p:cNvPr id="21" name="Oval 36"/>
            <p:cNvSpPr>
              <a:spLocks/>
            </p:cNvSpPr>
            <p:nvPr/>
          </p:nvSpPr>
          <p:spPr bwMode="auto">
            <a:xfrm>
              <a:off x="611559" y="1547701"/>
              <a:ext cx="2113049" cy="701897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7224" bIns="0" anchor="ctr"/>
            <a:lstStyle/>
            <a:p>
              <a:pPr marL="6350" algn="ctr">
                <a:lnSpc>
                  <a:spcPct val="120000"/>
                </a:lnSpc>
              </a:pPr>
              <a:r>
                <a:rPr lang="sl-SI" sz="1600" dirty="0" smtClean="0">
                  <a:ea typeface="Lucida Sans" charset="0"/>
                  <a:cs typeface="Lucida Sans" charset="0"/>
                </a:rPr>
                <a:t>-</a:t>
              </a:r>
              <a:r>
                <a:rPr lang="sl-SI" sz="1600" dirty="0" err="1" smtClean="0">
                  <a:ea typeface="Lucida Sans" charset="0"/>
                  <a:cs typeface="Lucida Sans" charset="0"/>
                </a:rPr>
                <a:t>ln</a:t>
              </a:r>
              <a:r>
                <a:rPr lang="sl-SI" sz="1600" dirty="0" smtClean="0">
                  <a:ea typeface="Lucida Sans" charset="0"/>
                  <a:cs typeface="Lucida Sans" charset="0"/>
                </a:rPr>
                <a:t>(0.741) = 0,299754654</a:t>
              </a:r>
              <a:endParaRPr lang="en-US" sz="1600" dirty="0">
                <a:solidFill>
                  <a:schemeClr val="tx1"/>
                </a:solidFill>
                <a:ea typeface="Lucida Sans" charset="0"/>
                <a:cs typeface="Lucida Sans" charset="0"/>
              </a:endParaRPr>
            </a:p>
          </p:txBody>
        </p:sp>
        <p:sp>
          <p:nvSpPr>
            <p:cNvPr id="23" name="Oval 23"/>
            <p:cNvSpPr>
              <a:spLocks/>
            </p:cNvSpPr>
            <p:nvPr/>
          </p:nvSpPr>
          <p:spPr bwMode="auto">
            <a:xfrm>
              <a:off x="6302579" y="5408159"/>
              <a:ext cx="508000" cy="508000"/>
            </a:xfrm>
            <a:prstGeom prst="ellipse">
              <a:avLst/>
            </a:prstGeom>
            <a:solidFill>
              <a:srgbClr val="A6A6A6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7224" bIns="0" anchor="ctr"/>
            <a:lstStyle/>
            <a:p>
              <a:pPr marL="6350" algn="ctr" eaLnBrk="1" hangingPunct="1">
                <a:lnSpc>
                  <a:spcPct val="120000"/>
                </a:lnSpc>
              </a:pPr>
              <a:r>
                <a:rPr lang="sl-SI" sz="1600" dirty="0" smtClean="0">
                  <a:solidFill>
                    <a:schemeClr val="tx1"/>
                  </a:solidFill>
                  <a:ea typeface="Lucida Sans" charset="0"/>
                  <a:cs typeface="Lucida Sans" charset="0"/>
                </a:rPr>
                <a:t>CHF</a:t>
              </a:r>
              <a:endParaRPr lang="en-US" sz="1600" dirty="0">
                <a:solidFill>
                  <a:schemeClr val="tx1"/>
                </a:solidFill>
                <a:ea typeface="Lucida Sans" charset="0"/>
                <a:cs typeface="Lucida Sans" charset="0"/>
              </a:endParaRPr>
            </a:p>
          </p:txBody>
        </p:sp>
        <p:cxnSp>
          <p:nvCxnSpPr>
            <p:cNvPr id="55" name="Straight Connector 17"/>
            <p:cNvCxnSpPr>
              <a:cxnSpLocks noChangeShapeType="1"/>
              <a:stCxn id="13" idx="4"/>
              <a:endCxn id="12" idx="6"/>
            </p:cNvCxnSpPr>
            <p:nvPr/>
          </p:nvCxnSpPr>
          <p:spPr bwMode="auto">
            <a:xfrm flipH="1">
              <a:off x="2474686" y="2599644"/>
              <a:ext cx="4007498" cy="331651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9" name="Straight Connector 17"/>
            <p:cNvCxnSpPr>
              <a:cxnSpLocks noChangeShapeType="1"/>
              <a:stCxn id="11" idx="0"/>
              <a:endCxn id="14" idx="1"/>
            </p:cNvCxnSpPr>
            <p:nvPr/>
          </p:nvCxnSpPr>
          <p:spPr bwMode="auto">
            <a:xfrm flipV="1">
              <a:off x="1534886" y="1465045"/>
              <a:ext cx="2125445" cy="102665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2" name="Straight Connector 28"/>
            <p:cNvCxnSpPr>
              <a:cxnSpLocks noChangeShapeType="1"/>
              <a:stCxn id="14" idx="6"/>
              <a:endCxn id="13" idx="2"/>
            </p:cNvCxnSpPr>
            <p:nvPr/>
          </p:nvCxnSpPr>
          <p:spPr bwMode="auto">
            <a:xfrm>
              <a:off x="4093936" y="1644650"/>
              <a:ext cx="2134248" cy="70099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3" name="Straight Connector 17"/>
            <p:cNvCxnSpPr>
              <a:cxnSpLocks noChangeShapeType="1"/>
            </p:cNvCxnSpPr>
            <p:nvPr/>
          </p:nvCxnSpPr>
          <p:spPr bwMode="auto">
            <a:xfrm flipH="1">
              <a:off x="1788886" y="1833233"/>
              <a:ext cx="1871445" cy="921449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7" name="Straight Connector 28"/>
            <p:cNvCxnSpPr>
              <a:cxnSpLocks noChangeShapeType="1"/>
              <a:stCxn id="23" idx="0"/>
              <a:endCxn id="13" idx="4"/>
            </p:cNvCxnSpPr>
            <p:nvPr/>
          </p:nvCxnSpPr>
          <p:spPr bwMode="auto">
            <a:xfrm flipH="1" flipV="1">
              <a:off x="6482184" y="2599644"/>
              <a:ext cx="74395" cy="280851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8" name="Straight Connector 17"/>
            <p:cNvCxnSpPr>
              <a:cxnSpLocks noChangeShapeType="1"/>
              <a:stCxn id="11" idx="3"/>
              <a:endCxn id="12" idx="1"/>
            </p:cNvCxnSpPr>
            <p:nvPr/>
          </p:nvCxnSpPr>
          <p:spPr bwMode="auto">
            <a:xfrm>
              <a:off x="1355281" y="2925309"/>
              <a:ext cx="685800" cy="281124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2" name="Straight Connector 17"/>
            <p:cNvCxnSpPr>
              <a:cxnSpLocks noChangeShapeType="1"/>
              <a:stCxn id="12" idx="0"/>
              <a:endCxn id="11" idx="5"/>
            </p:cNvCxnSpPr>
            <p:nvPr/>
          </p:nvCxnSpPr>
          <p:spPr bwMode="auto">
            <a:xfrm flipH="1" flipV="1">
              <a:off x="1714491" y="2925309"/>
              <a:ext cx="506195" cy="273685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7" name="Straight Connector 17"/>
            <p:cNvCxnSpPr>
              <a:cxnSpLocks noChangeShapeType="1"/>
              <a:stCxn id="12" idx="0"/>
              <a:endCxn id="14" idx="3"/>
            </p:cNvCxnSpPr>
            <p:nvPr/>
          </p:nvCxnSpPr>
          <p:spPr bwMode="auto">
            <a:xfrm flipV="1">
              <a:off x="2220686" y="1824255"/>
              <a:ext cx="1439645" cy="383790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8" name="Straight Connector 17"/>
            <p:cNvCxnSpPr>
              <a:cxnSpLocks noChangeShapeType="1"/>
              <a:stCxn id="14" idx="4"/>
              <a:endCxn id="12" idx="7"/>
            </p:cNvCxnSpPr>
            <p:nvPr/>
          </p:nvCxnSpPr>
          <p:spPr bwMode="auto">
            <a:xfrm flipH="1">
              <a:off x="2400291" y="1898650"/>
              <a:ext cx="1439645" cy="383790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9" name="Straight Connector 28"/>
            <p:cNvCxnSpPr>
              <a:cxnSpLocks noChangeShapeType="1"/>
              <a:stCxn id="23" idx="2"/>
            </p:cNvCxnSpPr>
            <p:nvPr/>
          </p:nvCxnSpPr>
          <p:spPr bwMode="auto">
            <a:xfrm flipH="1">
              <a:off x="2534806" y="5662159"/>
              <a:ext cx="3767773" cy="220445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1" name="Straight Connector 28"/>
            <p:cNvCxnSpPr>
              <a:cxnSpLocks noChangeShapeType="1"/>
              <a:stCxn id="12" idx="5"/>
              <a:endCxn id="23" idx="3"/>
            </p:cNvCxnSpPr>
            <p:nvPr/>
          </p:nvCxnSpPr>
          <p:spPr bwMode="auto">
            <a:xfrm flipV="1">
              <a:off x="2400291" y="5841764"/>
              <a:ext cx="3976683" cy="25400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5" name="Straight Connector 28"/>
            <p:cNvCxnSpPr>
              <a:cxnSpLocks noChangeShapeType="1"/>
              <a:stCxn id="23" idx="1"/>
              <a:endCxn id="11" idx="6"/>
            </p:cNvCxnSpPr>
            <p:nvPr/>
          </p:nvCxnSpPr>
          <p:spPr bwMode="auto">
            <a:xfrm flipH="1" flipV="1">
              <a:off x="1788886" y="2745704"/>
              <a:ext cx="4588088" cy="273685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6" name="Straight Connector 28"/>
            <p:cNvCxnSpPr>
              <a:cxnSpLocks noChangeShapeType="1"/>
              <a:stCxn id="11" idx="5"/>
              <a:endCxn id="23" idx="2"/>
            </p:cNvCxnSpPr>
            <p:nvPr/>
          </p:nvCxnSpPr>
          <p:spPr bwMode="auto">
            <a:xfrm>
              <a:off x="1714491" y="2925309"/>
              <a:ext cx="4588088" cy="273685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4" name="Straight Connector 28"/>
            <p:cNvCxnSpPr>
              <a:cxnSpLocks noChangeShapeType="1"/>
              <a:stCxn id="23" idx="0"/>
            </p:cNvCxnSpPr>
            <p:nvPr/>
          </p:nvCxnSpPr>
          <p:spPr bwMode="auto">
            <a:xfrm flipH="1" flipV="1">
              <a:off x="4082931" y="1785153"/>
              <a:ext cx="2473648" cy="3623006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5" name="Straight Connector 28"/>
            <p:cNvCxnSpPr>
              <a:cxnSpLocks noChangeShapeType="1"/>
            </p:cNvCxnSpPr>
            <p:nvPr/>
          </p:nvCxnSpPr>
          <p:spPr bwMode="auto">
            <a:xfrm>
              <a:off x="3945146" y="1914515"/>
              <a:ext cx="2431828" cy="3572348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1" name="Straight Connector 28"/>
            <p:cNvCxnSpPr>
              <a:cxnSpLocks noChangeShapeType="1"/>
              <a:stCxn id="13" idx="2"/>
            </p:cNvCxnSpPr>
            <p:nvPr/>
          </p:nvCxnSpPr>
          <p:spPr bwMode="auto">
            <a:xfrm flipH="1">
              <a:off x="1818355" y="2345644"/>
              <a:ext cx="4409829" cy="39393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" name="Straight Connector 28"/>
            <p:cNvCxnSpPr>
              <a:cxnSpLocks noChangeShapeType="1"/>
              <a:endCxn id="13" idx="3"/>
            </p:cNvCxnSpPr>
            <p:nvPr/>
          </p:nvCxnSpPr>
          <p:spPr bwMode="auto">
            <a:xfrm flipV="1">
              <a:off x="1823291" y="2525249"/>
              <a:ext cx="4479288" cy="40006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5" name="Oval 36"/>
            <p:cNvSpPr>
              <a:spLocks/>
            </p:cNvSpPr>
            <p:nvPr/>
          </p:nvSpPr>
          <p:spPr bwMode="auto">
            <a:xfrm>
              <a:off x="3264795" y="2999704"/>
              <a:ext cx="1658282" cy="893989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7224" bIns="0" anchor="ctr"/>
            <a:lstStyle/>
            <a:p>
              <a:pPr marL="6350" algn="ctr">
                <a:lnSpc>
                  <a:spcPct val="120000"/>
                </a:lnSpc>
              </a:pPr>
              <a:r>
                <a:rPr lang="sl-SI" sz="1600" dirty="0" smtClean="0">
                  <a:ea typeface="Lucida Sans" charset="0"/>
                  <a:cs typeface="Lucida Sans" charset="0"/>
                </a:rPr>
                <a:t>-</a:t>
              </a:r>
              <a:r>
                <a:rPr lang="sl-SI" sz="1600" dirty="0" err="1" smtClean="0">
                  <a:ea typeface="Lucida Sans" charset="0"/>
                  <a:cs typeface="Lucida Sans" charset="0"/>
                </a:rPr>
                <a:t>ln</a:t>
              </a:r>
              <a:r>
                <a:rPr lang="sl-SI" sz="1600" dirty="0" smtClean="0">
                  <a:ea typeface="Lucida Sans" charset="0"/>
                  <a:cs typeface="Lucida Sans" charset="0"/>
                </a:rPr>
                <a:t>(1.366) </a:t>
              </a:r>
              <a:r>
                <a:rPr lang="sl-SI" sz="1600" dirty="0">
                  <a:ea typeface="Lucida Sans" charset="0"/>
                  <a:cs typeface="Lucida Sans" charset="0"/>
                </a:rPr>
                <a:t>= </a:t>
              </a:r>
              <a:r>
                <a:rPr lang="sl-SI" sz="1600" dirty="0" smtClean="0">
                  <a:ea typeface="Lucida Sans" charset="0"/>
                  <a:cs typeface="Lucida Sans" charset="0"/>
                </a:rPr>
                <a:t/>
              </a:r>
              <a:br>
                <a:rPr lang="sl-SI" sz="1600" dirty="0" smtClean="0">
                  <a:ea typeface="Lucida Sans" charset="0"/>
                  <a:cs typeface="Lucida Sans" charset="0"/>
                </a:rPr>
              </a:br>
              <a:r>
                <a:rPr lang="sl-SI" sz="1600" dirty="0" smtClean="0">
                  <a:ea typeface="Lucida Sans" charset="0"/>
                  <a:cs typeface="Lucida Sans" charset="0"/>
                </a:rPr>
                <a:t>-0,311886761 </a:t>
              </a:r>
              <a:endParaRPr lang="en-US" sz="1600" dirty="0">
                <a:solidFill>
                  <a:schemeClr val="tx1"/>
                </a:solidFill>
                <a:ea typeface="Lucida Sans" charset="0"/>
                <a:cs typeface="Lucida Sans" charset="0"/>
              </a:endParaRPr>
            </a:p>
          </p:txBody>
        </p:sp>
        <p:sp>
          <p:nvSpPr>
            <p:cNvPr id="126" name="Oval 36"/>
            <p:cNvSpPr>
              <a:spLocks/>
            </p:cNvSpPr>
            <p:nvPr/>
          </p:nvSpPr>
          <p:spPr bwMode="auto">
            <a:xfrm>
              <a:off x="1590369" y="3743207"/>
              <a:ext cx="1619843" cy="875775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7224" bIns="0" anchor="ctr"/>
            <a:lstStyle/>
            <a:p>
              <a:pPr marL="6350" algn="ctr">
                <a:lnSpc>
                  <a:spcPct val="120000"/>
                </a:lnSpc>
              </a:pPr>
              <a:r>
                <a:rPr lang="sl-SI" sz="1600" dirty="0" smtClean="0">
                  <a:ea typeface="Lucida Sans" charset="0"/>
                  <a:cs typeface="Lucida Sans" charset="0"/>
                </a:rPr>
                <a:t>-</a:t>
              </a:r>
              <a:r>
                <a:rPr lang="sl-SI" sz="1600" dirty="0" err="1" smtClean="0">
                  <a:ea typeface="Lucida Sans" charset="0"/>
                  <a:cs typeface="Lucida Sans" charset="0"/>
                </a:rPr>
                <a:t>ln</a:t>
              </a:r>
              <a:r>
                <a:rPr lang="sl-SI" sz="1600" dirty="0" smtClean="0">
                  <a:ea typeface="Lucida Sans" charset="0"/>
                  <a:cs typeface="Lucida Sans" charset="0"/>
                </a:rPr>
                <a:t>(0.995) </a:t>
              </a:r>
              <a:r>
                <a:rPr lang="sl-SI" sz="1600" dirty="0">
                  <a:ea typeface="Lucida Sans" charset="0"/>
                  <a:cs typeface="Lucida Sans" charset="0"/>
                </a:rPr>
                <a:t>= </a:t>
              </a:r>
              <a:r>
                <a:rPr lang="sl-SI" sz="1600" dirty="0" smtClean="0">
                  <a:ea typeface="Lucida Sans" charset="0"/>
                  <a:cs typeface="Lucida Sans" charset="0"/>
                </a:rPr>
                <a:t>0,005012542</a:t>
              </a:r>
              <a:endParaRPr lang="en-US" sz="1600" dirty="0">
                <a:solidFill>
                  <a:schemeClr val="tx1"/>
                </a:solidFill>
                <a:ea typeface="Lucida Sans" charset="0"/>
                <a:cs typeface="Lucida Sans" charset="0"/>
              </a:endParaRPr>
            </a:p>
          </p:txBody>
        </p:sp>
      </p:grpSp>
      <p:sp>
        <p:nvSpPr>
          <p:cNvPr id="4117" name="TextBox 4116"/>
          <p:cNvSpPr txBox="1"/>
          <p:nvPr/>
        </p:nvSpPr>
        <p:spPr>
          <a:xfrm>
            <a:off x="245221" y="5733256"/>
            <a:ext cx="8640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/>
              <a:t>0,299754654 + -0,311886761 + </a:t>
            </a:r>
            <a:r>
              <a:rPr lang="sl-SI" sz="2000" dirty="0" smtClean="0"/>
              <a:t>0,005012542 </a:t>
            </a:r>
            <a:r>
              <a:rPr lang="sl-SI" sz="2000" dirty="0"/>
              <a:t>= -0,007119565</a:t>
            </a:r>
          </a:p>
          <a:p>
            <a:r>
              <a:rPr lang="sl-SI" sz="2000" dirty="0" smtClean="0"/>
              <a:t>- </a:t>
            </a:r>
            <a:r>
              <a:rPr lang="sl-SI" sz="2000" dirty="0" err="1" smtClean="0"/>
              <a:t>ln</a:t>
            </a:r>
            <a:r>
              <a:rPr lang="sl-SI" sz="2000" dirty="0" smtClean="0"/>
              <a:t>(0.741) + - </a:t>
            </a:r>
            <a:r>
              <a:rPr lang="sl-SI" sz="2000" dirty="0" err="1" smtClean="0"/>
              <a:t>ln</a:t>
            </a:r>
            <a:r>
              <a:rPr lang="sl-SI" sz="2000" dirty="0" smtClean="0"/>
              <a:t>(1.366) + - </a:t>
            </a:r>
            <a:r>
              <a:rPr lang="sl-SI" sz="2000" dirty="0" err="1" smtClean="0"/>
              <a:t>ln</a:t>
            </a:r>
            <a:r>
              <a:rPr lang="sl-SI" sz="2000" dirty="0" smtClean="0"/>
              <a:t>(0.995) = - </a:t>
            </a:r>
            <a:r>
              <a:rPr lang="sl-SI" sz="2000" dirty="0" err="1" smtClean="0"/>
              <a:t>ln</a:t>
            </a:r>
            <a:r>
              <a:rPr lang="sl-SI" sz="2000" dirty="0" smtClean="0"/>
              <a:t>(0.741 * 1.366 * 0.995) = </a:t>
            </a:r>
          </a:p>
          <a:p>
            <a:r>
              <a:rPr lang="sl-SI" sz="2000" dirty="0" smtClean="0"/>
              <a:t>- </a:t>
            </a:r>
            <a:r>
              <a:rPr lang="sl-SI" sz="2000" dirty="0" err="1" smtClean="0"/>
              <a:t>ln</a:t>
            </a:r>
            <a:r>
              <a:rPr lang="sl-SI" sz="2000" dirty="0" smtClean="0"/>
              <a:t>(1,00714497) = </a:t>
            </a:r>
            <a:r>
              <a:rPr lang="sl-SI" sz="2000" dirty="0"/>
              <a:t>-</a:t>
            </a:r>
            <a:r>
              <a:rPr lang="sl-SI" sz="2000" dirty="0" smtClean="0"/>
              <a:t>0,007119565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1510291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04" t="43590" r="17898" b="12179"/>
          <a:stretch/>
        </p:blipFill>
        <p:spPr bwMode="auto">
          <a:xfrm>
            <a:off x="179512" y="908720"/>
            <a:ext cx="8446851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6763" y="6648"/>
            <a:ext cx="8229600" cy="1143000"/>
          </a:xfrm>
        </p:spPr>
        <p:txBody>
          <a:bodyPr/>
          <a:lstStyle/>
          <a:p>
            <a:r>
              <a:rPr lang="sl-SI" dirty="0" smtClean="0"/>
              <a:t>In za drugi …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435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Drugi problem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4896544" cy="4525963"/>
          </a:xfrm>
        </p:spPr>
        <p:txBody>
          <a:bodyPr>
            <a:noAutofit/>
          </a:bodyPr>
          <a:lstStyle/>
          <a:p>
            <a:r>
              <a:rPr lang="sl-SI" sz="2000" dirty="0" smtClean="0"/>
              <a:t>Zanima </a:t>
            </a:r>
            <a:r>
              <a:rPr lang="sl-SI" sz="2000" dirty="0"/>
              <a:t>nas, kako bi ugotovili, kje je v omrežju negativen cikel. Pozor - ne zanimajo nas samo negativni cikli, ki so dosegljivi iz nekega določenega vozlišča s.</a:t>
            </a:r>
          </a:p>
          <a:p>
            <a:r>
              <a:rPr lang="sl-SI" sz="2000" dirty="0"/>
              <a:t>In seveda rešitev, da BF poženemo n-krat in vsakič vzamemo drugo vozlišče za izhodišče, ni dovolj dobra! Radi bi rešitev, ko BF izvedemo samo enkrat!</a:t>
            </a:r>
          </a:p>
          <a:p>
            <a:r>
              <a:rPr lang="sl-SI" sz="2000" dirty="0"/>
              <a:t>Tako npr. za </a:t>
            </a:r>
          </a:p>
          <a:p>
            <a:r>
              <a:rPr lang="sl-SI" sz="2000" dirty="0"/>
              <a:t>lahko do negativnega cikla 2 -  4 - 3 pridemo le iz 1 (in seveda iz vozlišč v ciklu!). In če bi potem BF pognali z začetnim vozliščem 0, bi nam BF rekel, da negativnega cikla ni (kar je res za negativne cikle dosegljive iz 0!)</a:t>
            </a:r>
          </a:p>
          <a:p>
            <a:endParaRPr lang="sl-SI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628800"/>
            <a:ext cx="3190404" cy="3903837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2339752" y="4365104"/>
            <a:ext cx="3024336" cy="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37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 to sploh ni pravi problem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Ker imamo pri menjavah "poln graf", torej je dosegljivost  popolna …</a:t>
            </a:r>
          </a:p>
          <a:p>
            <a:r>
              <a:rPr lang="sl-SI" dirty="0" smtClean="0"/>
              <a:t>Ampak problem prepoznave negativnega cikla v poljubnem grafu je zanimiv sam po sebi …</a:t>
            </a:r>
          </a:p>
        </p:txBody>
      </p:sp>
    </p:spTree>
    <p:extLst>
      <p:ext uri="{BB962C8B-B14F-4D97-AF65-F5344CB8AC3E}">
        <p14:creationId xmlns:p14="http://schemas.microsoft.com/office/powerpoint/2010/main" val="145790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Ampak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Do sedaj smo se ukvarjali z menjavami denarja le v eni menjalnici/banki. </a:t>
            </a:r>
          </a:p>
          <a:p>
            <a:r>
              <a:rPr lang="sl-SI" dirty="0" smtClean="0"/>
              <a:t>Kaj pa, če je menjalnic več? </a:t>
            </a:r>
          </a:p>
          <a:p>
            <a:r>
              <a:rPr lang="sl-SI" dirty="0" smtClean="0"/>
              <a:t>Kaj, če nas to, da denar prenesemo iz ene v drugo, ne stane nič ali pa nas stane </a:t>
            </a:r>
            <a:r>
              <a:rPr lang="sl-SI" dirty="0" err="1" smtClean="0"/>
              <a:t>nek</a:t>
            </a:r>
            <a:r>
              <a:rPr lang="sl-SI" dirty="0" smtClean="0"/>
              <a:t> fiksen znesek ali pa določen %?</a:t>
            </a:r>
          </a:p>
          <a:p>
            <a:r>
              <a:rPr lang="sl-SI" dirty="0" smtClean="0"/>
              <a:t>Kakšni bi </a:t>
            </a:r>
            <a:r>
              <a:rPr lang="sl-SI" smtClean="0"/>
              <a:t>bili ustrezni modeli?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8777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Če smo zviti …</a:t>
            </a:r>
            <a:endParaRPr lang="sl-SI" dirty="0"/>
          </a:p>
        </p:txBody>
      </p:sp>
      <p:graphicFrame>
        <p:nvGraphicFramePr>
          <p:cNvPr id="5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061177"/>
              </p:ext>
            </p:extLst>
          </p:nvPr>
        </p:nvGraphicFramePr>
        <p:xfrm>
          <a:off x="1331640" y="1556792"/>
          <a:ext cx="6037585" cy="3089674"/>
        </p:xfrm>
        <a:graphic>
          <a:graphicData uri="http://schemas.openxmlformats.org/drawingml/2006/table">
            <a:tbl>
              <a:tblPr/>
              <a:tblGrid>
                <a:gridCol w="1009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7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7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57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57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6484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" charset="0"/>
                        <a:ea typeface="ヒラギノ角ゴ ProN W3" charset="0"/>
                        <a:cs typeface="ヒラギノ角ゴ ProN W3" charset="0"/>
                        <a:sym typeface="Lucida Sans" charset="0"/>
                      </a:endParaRP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USD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EUR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GBP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CHF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CAD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484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USD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0.741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0.657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1.061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1.011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484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EUR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1.350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0.888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1.433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1.366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484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GBP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1.521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1.126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1.614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1.538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484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CHF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0.943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0.698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0.620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0.953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6484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CAD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0.995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0.732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0.650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1.049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5085183"/>
            <a:ext cx="82809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S 1000 USD kupim 741 evrov (1000 x 0.741)</a:t>
            </a:r>
          </a:p>
          <a:p>
            <a:r>
              <a:rPr lang="sl-SI" sz="2000" dirty="0" smtClean="0"/>
              <a:t>Za 741 evrov dobim </a:t>
            </a:r>
            <a:r>
              <a:rPr lang="en-US" sz="2000" dirty="0">
                <a:solidFill>
                  <a:srgbClr val="000000"/>
                </a:solidFill>
              </a:rPr>
              <a:t>1,012.206 </a:t>
            </a:r>
            <a:r>
              <a:rPr lang="sl-SI" sz="2000" dirty="0">
                <a:solidFill>
                  <a:srgbClr val="000000"/>
                </a:solidFill>
              </a:rPr>
              <a:t>k</a:t>
            </a:r>
            <a:r>
              <a:rPr lang="en-US" sz="2000" dirty="0" err="1" smtClean="0">
                <a:solidFill>
                  <a:srgbClr val="000000"/>
                </a:solidFill>
              </a:rPr>
              <a:t>anad</a:t>
            </a:r>
            <a:r>
              <a:rPr lang="sl-SI" sz="2000" dirty="0" err="1" smtClean="0">
                <a:solidFill>
                  <a:srgbClr val="000000"/>
                </a:solidFill>
              </a:rPr>
              <a:t>skih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</a:rPr>
              <a:t>dol</a:t>
            </a:r>
            <a:r>
              <a:rPr lang="sl-SI" sz="2000" dirty="0" err="1" smtClean="0">
                <a:solidFill>
                  <a:srgbClr val="000000"/>
                </a:solidFill>
              </a:rPr>
              <a:t>arjev</a:t>
            </a:r>
            <a:r>
              <a:rPr lang="sl-SI" sz="2000" dirty="0" smtClean="0">
                <a:solidFill>
                  <a:srgbClr val="000000"/>
                </a:solidFill>
              </a:rPr>
              <a:t>  (741 x 1.366)</a:t>
            </a:r>
          </a:p>
          <a:p>
            <a:r>
              <a:rPr lang="sl-SI" sz="2000" dirty="0" smtClean="0">
                <a:solidFill>
                  <a:srgbClr val="000000"/>
                </a:solidFill>
              </a:rPr>
              <a:t>Za </a:t>
            </a:r>
            <a:r>
              <a:rPr lang="en-US" sz="2000" dirty="0">
                <a:solidFill>
                  <a:srgbClr val="000000"/>
                </a:solidFill>
              </a:rPr>
              <a:t>1,012.206 </a:t>
            </a:r>
            <a:r>
              <a:rPr lang="sl-SI" sz="2000" dirty="0">
                <a:solidFill>
                  <a:srgbClr val="000000"/>
                </a:solidFill>
              </a:rPr>
              <a:t>k</a:t>
            </a:r>
            <a:r>
              <a:rPr lang="en-US" sz="2000" dirty="0" err="1">
                <a:solidFill>
                  <a:srgbClr val="000000"/>
                </a:solidFill>
              </a:rPr>
              <a:t>anad</a:t>
            </a:r>
            <a:r>
              <a:rPr lang="sl-SI" sz="2000" dirty="0" err="1">
                <a:solidFill>
                  <a:srgbClr val="000000"/>
                </a:solidFill>
              </a:rPr>
              <a:t>skih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dol</a:t>
            </a:r>
            <a:r>
              <a:rPr lang="sl-SI" sz="2000" dirty="0" err="1">
                <a:solidFill>
                  <a:srgbClr val="000000"/>
                </a:solidFill>
              </a:rPr>
              <a:t>arjev</a:t>
            </a:r>
            <a:r>
              <a:rPr lang="sl-SI" sz="2000" dirty="0">
                <a:solidFill>
                  <a:srgbClr val="000000"/>
                </a:solidFill>
              </a:rPr>
              <a:t> </a:t>
            </a:r>
            <a:r>
              <a:rPr lang="sl-SI" sz="2000" dirty="0" smtClean="0">
                <a:solidFill>
                  <a:srgbClr val="000000"/>
                </a:solidFill>
              </a:rPr>
              <a:t> dobim </a:t>
            </a:r>
            <a:r>
              <a:rPr lang="en-US" sz="2000" dirty="0" smtClean="0">
                <a:ea typeface="Lucida Sans" charset="0"/>
                <a:cs typeface="Lucida Sans" charset="0"/>
              </a:rPr>
              <a:t>1007.14497</a:t>
            </a:r>
            <a:r>
              <a:rPr lang="sl-SI" sz="2000" dirty="0" smtClean="0">
                <a:ea typeface="Lucida Sans" charset="0"/>
                <a:cs typeface="Lucida Sans" charset="0"/>
              </a:rPr>
              <a:t> USD (</a:t>
            </a:r>
            <a:r>
              <a:rPr lang="en-US" sz="2000" dirty="0" smtClean="0">
                <a:solidFill>
                  <a:srgbClr val="000000"/>
                </a:solidFill>
              </a:rPr>
              <a:t>1,012.206</a:t>
            </a:r>
            <a:r>
              <a:rPr lang="sl-SI" sz="2000" dirty="0" smtClean="0">
                <a:solidFill>
                  <a:srgbClr val="000000"/>
                </a:solidFill>
              </a:rPr>
              <a:t> x 0.995)</a:t>
            </a:r>
          </a:p>
        </p:txBody>
      </p:sp>
    </p:spTree>
    <p:extLst>
      <p:ext uri="{BB962C8B-B14F-4D97-AF65-F5344CB8AC3E}">
        <p14:creationId xmlns:p14="http://schemas.microsoft.com/office/powerpoint/2010/main" val="255769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zaslužiti …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/>
              <a:t>Zaslužil sem </a:t>
            </a:r>
            <a:r>
              <a:rPr lang="sl-SI" dirty="0" smtClean="0"/>
              <a:t>torej 7.14497 </a:t>
            </a:r>
            <a:r>
              <a:rPr lang="sl-SI" dirty="0"/>
              <a:t>USD!</a:t>
            </a:r>
          </a:p>
          <a:p>
            <a:r>
              <a:rPr lang="sl-SI" dirty="0"/>
              <a:t>Res je to le 0.7%, </a:t>
            </a:r>
            <a:endParaRPr lang="sl-SI" dirty="0" smtClean="0"/>
          </a:p>
          <a:p>
            <a:r>
              <a:rPr lang="sl-SI" dirty="0" smtClean="0"/>
              <a:t>ampak </a:t>
            </a:r>
            <a:r>
              <a:rPr lang="sl-SI" dirty="0"/>
              <a:t>sedaj lahko z 1007.14497 kupim 746,2944228 €</a:t>
            </a:r>
            <a:r>
              <a:rPr lang="sl-SI" dirty="0" smtClean="0"/>
              <a:t>, </a:t>
            </a:r>
          </a:p>
          <a:p>
            <a:r>
              <a:rPr lang="sl-SI" dirty="0" smtClean="0"/>
              <a:t>s </a:t>
            </a:r>
            <a:r>
              <a:rPr lang="sl-SI" dirty="0"/>
              <a:t>katerimi dobim </a:t>
            </a:r>
            <a:r>
              <a:rPr lang="sl-SI" dirty="0" smtClean="0"/>
              <a:t>1019,438182 CAD,</a:t>
            </a:r>
          </a:p>
          <a:p>
            <a:r>
              <a:rPr lang="sl-SI" dirty="0" smtClean="0"/>
              <a:t>kar </a:t>
            </a:r>
            <a:r>
              <a:rPr lang="sl-SI" dirty="0"/>
              <a:t>mi prinese 1014,340991 USD, </a:t>
            </a:r>
            <a:endParaRPr lang="sl-SI" dirty="0" smtClean="0"/>
          </a:p>
          <a:p>
            <a:r>
              <a:rPr lang="sl-SI" dirty="0" smtClean="0"/>
              <a:t>ki </a:t>
            </a:r>
            <a:r>
              <a:rPr lang="sl-SI" dirty="0"/>
              <a:t>jih pretopim v 751,626674€ </a:t>
            </a:r>
            <a:endParaRPr lang="sl-SI" dirty="0" smtClean="0"/>
          </a:p>
          <a:p>
            <a:r>
              <a:rPr lang="sl-SI" dirty="0" smtClean="0"/>
              <a:t>….</a:t>
            </a:r>
          </a:p>
          <a:p>
            <a:r>
              <a:rPr lang="sl-SI" dirty="0" err="1" smtClean="0">
                <a:hlinkClick r:id="rId2" action="ppaction://hlinkfile"/>
              </a:rPr>
              <a:t>MenjavaDenarja.xlsx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3312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Seveda se lahko "opečemo"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365105"/>
            <a:ext cx="8229600" cy="1152128"/>
          </a:xfrm>
          <a:solidFill>
            <a:schemeClr val="accent1">
              <a:alpha val="18000"/>
            </a:schemeClr>
          </a:solidFill>
        </p:spPr>
        <p:txBody>
          <a:bodyPr>
            <a:normAutofit fontScale="92500"/>
          </a:bodyPr>
          <a:lstStyle/>
          <a:p>
            <a:r>
              <a:rPr lang="sl-SI" dirty="0" smtClean="0"/>
              <a:t>1000$ = 657 £ = 1060,398 CHF (657 x 1,614)</a:t>
            </a:r>
          </a:p>
          <a:p>
            <a:r>
              <a:rPr lang="sl-SI" dirty="0"/>
              <a:t>1060,398 </a:t>
            </a:r>
            <a:r>
              <a:rPr lang="sl-SI" dirty="0" smtClean="0"/>
              <a:t>CHF </a:t>
            </a:r>
            <a:r>
              <a:rPr lang="sl-SI" dirty="0"/>
              <a:t>= </a:t>
            </a:r>
            <a:r>
              <a:rPr lang="sl-SI" dirty="0" smtClean="0"/>
              <a:t>999,955314 </a:t>
            </a:r>
            <a:r>
              <a:rPr lang="sl-SI" dirty="0"/>
              <a:t>$ (1060,398 x </a:t>
            </a:r>
            <a:r>
              <a:rPr lang="sl-SI" dirty="0" smtClean="0"/>
              <a:t>0,943)</a:t>
            </a:r>
            <a:endParaRPr lang="sl-SI" dirty="0"/>
          </a:p>
          <a:p>
            <a:endParaRPr lang="sl-SI" dirty="0"/>
          </a:p>
        </p:txBody>
      </p:sp>
      <p:graphicFrame>
        <p:nvGraphicFramePr>
          <p:cNvPr id="4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957888"/>
              </p:ext>
            </p:extLst>
          </p:nvPr>
        </p:nvGraphicFramePr>
        <p:xfrm>
          <a:off x="1475656" y="1454171"/>
          <a:ext cx="5616624" cy="3019428"/>
        </p:xfrm>
        <a:graphic>
          <a:graphicData uri="http://schemas.openxmlformats.org/drawingml/2006/table">
            <a:tbl>
              <a:tblPr/>
              <a:tblGrid>
                <a:gridCol w="938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5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55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55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55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6463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Lucida Sans" charset="0"/>
                        <a:ea typeface="ヒラギノ角ゴ ProN W3" charset="0"/>
                        <a:cs typeface="ヒラギノ角ゴ ProN W3" charset="0"/>
                        <a:sym typeface="Lucida Sans" charset="0"/>
                      </a:endParaRP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USD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EUR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GBP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CHF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CAD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622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USD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0.741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0.657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1.061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1.011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622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EUR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1.350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0.888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1.433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1.366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622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GBP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1.521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1.126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1.614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1.538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622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CHF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0.943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0.698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0.620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0.953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622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ts val="2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CAD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C4C4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0.995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0.732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0.650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1.049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Lucida Sans" charset="0"/>
                          <a:ea typeface="Lucida Sans" charset="0"/>
                          <a:cs typeface="Lucida Sans" charset="0"/>
                          <a:sym typeface="Lucida Sans" charset="0"/>
                        </a:rPr>
                        <a:t>1</a:t>
                      </a:r>
                    </a:p>
                  </a:txBody>
                  <a:tcPr marL="35719" marR="35719" marT="35719" marB="35719" anchor="ctr" horzOverflow="overflow">
                    <a:lnL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E1E4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67544" y="5661248"/>
            <a:ext cx="8229600" cy="1162777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66000">
                <a:schemeClr val="accent3">
                  <a:lumMod val="40000"/>
                  <a:lumOff val="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 smtClean="0"/>
              <a:t>1000$ = 657</a:t>
            </a:r>
            <a:r>
              <a:rPr lang="sl-SI" dirty="0"/>
              <a:t> £</a:t>
            </a:r>
            <a:r>
              <a:rPr lang="sl-SI" dirty="0" smtClean="0"/>
              <a:t> </a:t>
            </a:r>
          </a:p>
          <a:p>
            <a:r>
              <a:rPr lang="sl-SI" dirty="0"/>
              <a:t>657 </a:t>
            </a:r>
            <a:r>
              <a:rPr lang="sl-SI" dirty="0" smtClean="0"/>
              <a:t>£ </a:t>
            </a:r>
            <a:r>
              <a:rPr lang="sl-SI" dirty="0"/>
              <a:t>= </a:t>
            </a:r>
            <a:r>
              <a:rPr lang="sl-SI" dirty="0" smtClean="0"/>
              <a:t>999,297$ (657 x 1,521)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62491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6" grpId="0" uiExpand="1" build="p" bldLvl="3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en zgled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4744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/>
              <a:t>Teta mi je zapustila še unčo </a:t>
            </a:r>
            <a:r>
              <a:rPr lang="sl-SI" dirty="0"/>
              <a:t>zlata (= 28.3495231 </a:t>
            </a:r>
            <a:r>
              <a:rPr lang="sl-SI" dirty="0" smtClean="0"/>
              <a:t>g)</a:t>
            </a:r>
          </a:p>
          <a:p>
            <a:r>
              <a:rPr lang="sl-SI" dirty="0" smtClean="0"/>
              <a:t>Koliko € lahko dobim zanjo? Tokrat mi ponujajo:</a:t>
            </a:r>
            <a:endParaRPr lang="sl-SI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216433"/>
              </p:ext>
            </p:extLst>
          </p:nvPr>
        </p:nvGraphicFramePr>
        <p:xfrm>
          <a:off x="179512" y="3140968"/>
          <a:ext cx="8640961" cy="1720838"/>
        </p:xfrm>
        <a:graphic>
          <a:graphicData uri="http://schemas.openxmlformats.org/drawingml/2006/table">
            <a:tbl>
              <a:tblPr firstRow="1" firstCol="1">
                <a:tableStyleId>{3C2FFA5D-87B4-456A-9821-1D502468CF0F}</a:tableStyleId>
              </a:tblPr>
              <a:tblGrid>
                <a:gridCol w="626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6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66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08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37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66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95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5834">
                <a:tc>
                  <a:txBody>
                    <a:bodyPr/>
                    <a:lstStyle/>
                    <a:p>
                      <a:pPr algn="ctr" fontAlgn="ctr"/>
                      <a:r>
                        <a:rPr lang="sl-S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200" b="0" i="0" u="none" strike="noStrike">
                          <a:solidFill>
                            <a:srgbClr val="FFFFFF"/>
                          </a:solidFill>
                          <a:effectLst/>
                          <a:latin typeface="Lucida Sans"/>
                        </a:rPr>
                        <a:t>£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200" b="0" i="0" u="none" strike="noStrike">
                          <a:solidFill>
                            <a:srgbClr val="FFFFFF"/>
                          </a:solidFill>
                          <a:effectLst/>
                          <a:latin typeface="Lucida Sans"/>
                        </a:rPr>
                        <a:t>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200" b="0" i="0" u="none" strike="noStrike">
                          <a:solidFill>
                            <a:srgbClr val="FFFFFF"/>
                          </a:solidFill>
                          <a:effectLst/>
                          <a:latin typeface="Lucida Sans"/>
                        </a:rPr>
                        <a:t>¥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200" b="0" i="0" u="none" strike="noStrike" smtClean="0">
                          <a:solidFill>
                            <a:srgbClr val="FFFFFF"/>
                          </a:solidFill>
                          <a:effectLst/>
                          <a:latin typeface="Lucida Sans"/>
                        </a:rPr>
                        <a:t>CHF</a:t>
                      </a:r>
                      <a:endParaRPr lang="sl-SI" sz="1200" b="0" i="0" u="none" strike="noStrike" dirty="0">
                        <a:solidFill>
                          <a:srgbClr val="FFFFFF"/>
                        </a:solidFill>
                        <a:effectLst/>
                        <a:latin typeface="Lucida San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200" b="0" i="0" u="none" strike="noStrike">
                          <a:solidFill>
                            <a:srgbClr val="FFFFFF"/>
                          </a:solidFill>
                          <a:effectLst/>
                          <a:latin typeface="Lucida Sans"/>
                        </a:rPr>
                        <a:t>$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200" b="0" i="0" u="none" strike="noStrike">
                          <a:solidFill>
                            <a:srgbClr val="FFFFFF"/>
                          </a:solidFill>
                          <a:effectLst/>
                          <a:latin typeface="Lucida Sans"/>
                        </a:rPr>
                        <a:t>Au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834"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200" b="0" i="0" u="none" strike="noStrike">
                          <a:solidFill>
                            <a:srgbClr val="FFFFFF"/>
                          </a:solidFill>
                          <a:effectLst/>
                          <a:latin typeface="Lucida Sans"/>
                        </a:rPr>
                        <a:t>£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1,0000000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1,4599000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189,0500000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2,1904000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1,5714000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0,0048160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834"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200" b="0" i="0" u="none" strike="noStrike">
                          <a:solidFill>
                            <a:srgbClr val="FFFFFF"/>
                          </a:solidFill>
                          <a:effectLst/>
                          <a:latin typeface="Lucida Sans"/>
                        </a:rPr>
                        <a:t>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0,6853000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1,0000000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129,5200000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1,4978000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1,0752000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0,0032950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834"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200" b="0" i="0" u="none" strike="noStrike">
                          <a:solidFill>
                            <a:srgbClr val="FFFFFF"/>
                          </a:solidFill>
                          <a:effectLst/>
                          <a:latin typeface="Lucida Sans"/>
                        </a:rPr>
                        <a:t>¥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0,0052900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0,0077210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1,0000000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0,0115740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0,0083090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0,0000255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834"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2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Lucida Sans"/>
                        </a:rPr>
                        <a:t>CHF</a:t>
                      </a:r>
                      <a:endParaRPr lang="sl-SI" sz="1200" b="0" i="0" u="none" strike="noStrike" dirty="0">
                        <a:solidFill>
                          <a:srgbClr val="FFFFFF"/>
                        </a:solidFill>
                        <a:effectLst/>
                        <a:latin typeface="Lucida San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0,4569000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0,6677000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85,4694000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1,0000000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0,7182000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0,0022010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5834"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200" b="0" i="0" u="none" strike="noStrike">
                          <a:solidFill>
                            <a:srgbClr val="FFFFFF"/>
                          </a:solidFill>
                          <a:effectLst/>
                          <a:latin typeface="Lucida Sans"/>
                        </a:rPr>
                        <a:t>$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0,6368000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0,9303000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120,4000000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1,3941000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1,0000000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0,0030650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834"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200" b="0" i="0" u="none" strike="noStrike">
                          <a:solidFill>
                            <a:srgbClr val="FFFFFF"/>
                          </a:solidFill>
                          <a:effectLst/>
                          <a:latin typeface="Lucida Sans"/>
                        </a:rPr>
                        <a:t>Au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208,1000000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304,0280000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39346,7000000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455,2000000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327,2500000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sl-S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ucida Sans"/>
                        </a:rPr>
                        <a:t>1,0000000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395536" y="5085184"/>
            <a:ext cx="8229600" cy="154076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 smtClean="0"/>
              <a:t>1 </a:t>
            </a:r>
            <a:r>
              <a:rPr lang="sl-SI" dirty="0" err="1" smtClean="0"/>
              <a:t>Au</a:t>
            </a:r>
            <a:r>
              <a:rPr lang="sl-SI" dirty="0" smtClean="0"/>
              <a:t> = </a:t>
            </a:r>
            <a:r>
              <a:rPr lang="sl-SI" b="1" dirty="0" smtClean="0"/>
              <a:t>304,028€</a:t>
            </a:r>
          </a:p>
          <a:p>
            <a:r>
              <a:rPr lang="sl-SI" dirty="0" smtClean="0"/>
              <a:t>1 </a:t>
            </a:r>
            <a:r>
              <a:rPr lang="sl-SI" dirty="0" err="1" smtClean="0"/>
              <a:t>Au</a:t>
            </a:r>
            <a:r>
              <a:rPr lang="sl-SI" dirty="0" smtClean="0"/>
              <a:t> = </a:t>
            </a:r>
            <a:r>
              <a:rPr lang="fr-FR" dirty="0" smtClean="0"/>
              <a:t>455</a:t>
            </a:r>
            <a:r>
              <a:rPr lang="sl-SI" dirty="0" smtClean="0"/>
              <a:t>,</a:t>
            </a:r>
            <a:r>
              <a:rPr lang="fr-FR" dirty="0" smtClean="0"/>
              <a:t>2 </a:t>
            </a:r>
            <a:r>
              <a:rPr lang="sl-SI" dirty="0" smtClean="0"/>
              <a:t>CHF = </a:t>
            </a:r>
            <a:r>
              <a:rPr lang="fr-FR" dirty="0" smtClean="0"/>
              <a:t> </a:t>
            </a:r>
            <a:r>
              <a:rPr lang="fr-FR" b="1" dirty="0" smtClean="0"/>
              <a:t>304</a:t>
            </a:r>
            <a:r>
              <a:rPr lang="sl-SI" b="1" dirty="0" smtClean="0"/>
              <a:t>,</a:t>
            </a:r>
            <a:r>
              <a:rPr lang="fr-FR" b="1" dirty="0" smtClean="0"/>
              <a:t>39 </a:t>
            </a:r>
            <a:r>
              <a:rPr lang="sl-SI" b="1" dirty="0" smtClean="0"/>
              <a:t>€ </a:t>
            </a:r>
            <a:r>
              <a:rPr lang="sl-SI" dirty="0" smtClean="0"/>
              <a:t>(455,2 x 0,667)</a:t>
            </a:r>
          </a:p>
          <a:p>
            <a:r>
              <a:rPr lang="sl-SI" dirty="0" smtClean="0"/>
              <a:t>1 </a:t>
            </a:r>
            <a:r>
              <a:rPr lang="sl-SI" dirty="0" err="1" smtClean="0"/>
              <a:t>Au</a:t>
            </a:r>
            <a:r>
              <a:rPr lang="sl-SI" dirty="0" smtClean="0"/>
              <a:t> </a:t>
            </a:r>
            <a:r>
              <a:rPr lang="sl-SI" dirty="0"/>
              <a:t>= </a:t>
            </a:r>
            <a:r>
              <a:rPr lang="sl-SI" dirty="0" smtClean="0"/>
              <a:t>39346,7¥ = 326,9317303$ = 208,1901259£ = </a:t>
            </a:r>
            <a:r>
              <a:rPr lang="sl-SI" b="1" dirty="0" smtClean="0"/>
              <a:t>303,9367647€</a:t>
            </a:r>
          </a:p>
          <a:p>
            <a:r>
              <a:rPr lang="sl-SI" dirty="0"/>
              <a:t>1 </a:t>
            </a:r>
            <a:r>
              <a:rPr lang="sl-SI" dirty="0" err="1"/>
              <a:t>Au</a:t>
            </a:r>
            <a:r>
              <a:rPr lang="sl-SI" dirty="0"/>
              <a:t> = </a:t>
            </a:r>
            <a:r>
              <a:rPr lang="sl-SI" dirty="0" smtClean="0"/>
              <a:t> 39346,7</a:t>
            </a:r>
            <a:r>
              <a:rPr lang="sl-SI" dirty="0"/>
              <a:t> ¥ </a:t>
            </a:r>
            <a:r>
              <a:rPr lang="sl-SI" dirty="0" smtClean="0"/>
              <a:t>=</a:t>
            </a:r>
            <a:r>
              <a:rPr lang="sl-SI" dirty="0"/>
              <a:t>	</a:t>
            </a:r>
            <a:r>
              <a:rPr lang="sl-SI" dirty="0" smtClean="0"/>
              <a:t>326,9317303$ =</a:t>
            </a:r>
            <a:r>
              <a:rPr lang="sl-SI" b="1" dirty="0" smtClean="0"/>
              <a:t>  304,1445887€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7030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Sestavimo model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2548880"/>
          </a:xfrm>
        </p:spPr>
        <p:txBody>
          <a:bodyPr/>
          <a:lstStyle/>
          <a:p>
            <a:r>
              <a:rPr lang="sl-SI" dirty="0" smtClean="0"/>
              <a:t>Omrežje</a:t>
            </a:r>
          </a:p>
          <a:p>
            <a:r>
              <a:rPr lang="sl-SI" dirty="0" smtClean="0"/>
              <a:t>Vozlišča: valute</a:t>
            </a:r>
          </a:p>
          <a:p>
            <a:r>
              <a:rPr lang="sl-SI" dirty="0" smtClean="0"/>
              <a:t>Povezava: menjava, vrednost: menjalni tečaj</a:t>
            </a:r>
          </a:p>
          <a:p>
            <a:r>
              <a:rPr lang="sl-SI" dirty="0" smtClean="0"/>
              <a:t>Poiskati želimo pot, ki </a:t>
            </a:r>
            <a:r>
              <a:rPr lang="sl-SI" b="1" dirty="0" smtClean="0"/>
              <a:t>maksimira</a:t>
            </a:r>
            <a:r>
              <a:rPr lang="sl-SI" dirty="0" smtClean="0"/>
              <a:t> </a:t>
            </a:r>
            <a:r>
              <a:rPr lang="sl-SI" dirty="0" smtClean="0">
                <a:solidFill>
                  <a:srgbClr val="00B050"/>
                </a:solidFill>
              </a:rPr>
              <a:t>produkt</a:t>
            </a:r>
            <a:r>
              <a:rPr lang="sl-SI" dirty="0" smtClean="0"/>
              <a:t> tež</a:t>
            </a:r>
            <a:endParaRPr lang="sl-S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73" t="42040" r="18002" b="20872"/>
          <a:stretch/>
        </p:blipFill>
        <p:spPr bwMode="auto">
          <a:xfrm>
            <a:off x="1691680" y="3680825"/>
            <a:ext cx="6106852" cy="315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021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Pravzaprav prejšnja rešitev ni </a:t>
            </a:r>
            <a:r>
              <a:rPr lang="sl-SI" dirty="0" err="1" smtClean="0"/>
              <a:t>ok</a:t>
            </a:r>
            <a:r>
              <a:rPr lang="sl-SI" dirty="0" smtClean="0"/>
              <a:t>, saj …</a:t>
            </a:r>
            <a:endParaRPr lang="sl-SI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73" t="42040" r="18002" b="20872"/>
          <a:stretch/>
        </p:blipFill>
        <p:spPr bwMode="auto">
          <a:xfrm>
            <a:off x="251520" y="1844824"/>
            <a:ext cx="8403514" cy="4346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 flipH="1">
            <a:off x="4283968" y="2924944"/>
            <a:ext cx="2520280" cy="2448272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03648" y="6197398"/>
            <a:ext cx="7251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b="1" dirty="0" smtClean="0"/>
              <a:t>1,3941 * 1,0752 * 0,6677 </a:t>
            </a:r>
            <a:r>
              <a:rPr lang="sl-SI" sz="2400" b="1" dirty="0"/>
              <a:t>= </a:t>
            </a:r>
            <a:r>
              <a:rPr lang="sl-SI" sz="2400" b="1" dirty="0" smtClean="0"/>
              <a:t>1,000839781  &gt; 1, torej …</a:t>
            </a:r>
            <a:endParaRPr lang="sl-SI" sz="2400" b="1" dirty="0"/>
          </a:p>
        </p:txBody>
      </p:sp>
    </p:spTree>
    <p:extLst>
      <p:ext uri="{BB962C8B-B14F-4D97-AF65-F5344CB8AC3E}">
        <p14:creationId xmlns:p14="http://schemas.microsoft.com/office/powerpoint/2010/main" val="3134985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če najdemo cikel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Katerega vrednost (produkt vrednosti povezav) je </a:t>
            </a:r>
          </a:p>
          <a:p>
            <a:pPr lvl="1"/>
            <a:r>
              <a:rPr lang="sl-SI" dirty="0"/>
              <a:t>v</a:t>
            </a:r>
            <a:r>
              <a:rPr lang="sl-SI" dirty="0" smtClean="0"/>
              <a:t>ečji kot 1</a:t>
            </a:r>
          </a:p>
          <a:p>
            <a:r>
              <a:rPr lang="sl-SI" dirty="0" smtClean="0"/>
              <a:t>smo (lahko) bogati </a:t>
            </a:r>
          </a:p>
          <a:p>
            <a:pPr lvl="1"/>
            <a:r>
              <a:rPr lang="sl-SI" dirty="0" smtClean="0"/>
              <a:t>Če ne bi bilo tistih "sitnih" predpostavk</a:t>
            </a:r>
          </a:p>
          <a:p>
            <a:pPr lvl="2"/>
            <a:r>
              <a:rPr lang="sl-SI" dirty="0" smtClean="0"/>
              <a:t>Ni plačil za posamezno transakcijo</a:t>
            </a:r>
          </a:p>
          <a:p>
            <a:pPr lvl="2"/>
            <a:r>
              <a:rPr lang="sl-SI" dirty="0" smtClean="0"/>
              <a:t>Menjalni tečaji se vmes ne spreminjajo </a:t>
            </a:r>
          </a:p>
          <a:p>
            <a:pPr lvl="1"/>
            <a:r>
              <a:rPr lang="sl-SI" dirty="0"/>
              <a:t>k</a:t>
            </a:r>
            <a:r>
              <a:rPr lang="sl-SI" dirty="0" smtClean="0"/>
              <a:t>i pa jih lahko tudi upoštevamo v  modelu</a:t>
            </a:r>
          </a:p>
          <a:p>
            <a:pPr lvl="2"/>
            <a:r>
              <a:rPr lang="sl-SI" dirty="0" smtClean="0"/>
              <a:t>Kako?</a:t>
            </a:r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743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FOREX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dirty="0" err="1"/>
              <a:t>Forex</a:t>
            </a:r>
            <a:r>
              <a:rPr lang="sl-SI" dirty="0"/>
              <a:t> je valutni trg, na katerem udeleženci zamenjujejo eno valuto za drugo. </a:t>
            </a:r>
            <a:endParaRPr lang="sl-SI" dirty="0" smtClean="0"/>
          </a:p>
          <a:p>
            <a:r>
              <a:rPr lang="sl-SI" dirty="0" smtClean="0"/>
              <a:t>"Z </a:t>
            </a:r>
            <a:r>
              <a:rPr lang="sl-SI" dirty="0"/>
              <a:t>več kot 3000 milijardami dolarjev dnevnega prometa gre za največji, najbolj </a:t>
            </a:r>
            <a:r>
              <a:rPr lang="sl-SI" dirty="0" err="1"/>
              <a:t>dinamičeni</a:t>
            </a:r>
            <a:r>
              <a:rPr lang="sl-SI" dirty="0"/>
              <a:t> in </a:t>
            </a:r>
            <a:r>
              <a:rPr lang="sl-SI" dirty="0" err="1"/>
              <a:t>najlikvidnejši</a:t>
            </a:r>
            <a:r>
              <a:rPr lang="sl-SI" dirty="0"/>
              <a:t> kapitalski trg na svet "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sz="1800" dirty="0" smtClean="0"/>
              <a:t>Vir</a:t>
            </a:r>
            <a:r>
              <a:rPr lang="sl-SI" sz="1800" dirty="0"/>
              <a:t>: </a:t>
            </a:r>
            <a:r>
              <a:rPr lang="sl-SI" sz="1800" dirty="0">
                <a:hlinkClick r:id="rId2"/>
              </a:rPr>
              <a:t>https://</a:t>
            </a:r>
            <a:r>
              <a:rPr lang="sl-SI" sz="1800" dirty="0" smtClean="0">
                <a:hlinkClick r:id="rId2"/>
              </a:rPr>
              <a:t>www.alta.si/sl-si/nalozbena-akademija/izobrazevalne-vsebine/50/izvedeni-financni-instrumenti</a:t>
            </a:r>
            <a:endParaRPr lang="en-US" sz="1800" dirty="0" smtClean="0"/>
          </a:p>
          <a:p>
            <a:r>
              <a:rPr lang="sl-SI" dirty="0" smtClean="0"/>
              <a:t>trgovanje </a:t>
            </a:r>
            <a:r>
              <a:rPr lang="sl-SI" dirty="0"/>
              <a:t>z več kot 155 valutnim pari </a:t>
            </a:r>
          </a:p>
          <a:p>
            <a:r>
              <a:rPr lang="sl-SI" dirty="0"/>
              <a:t>trgovanje s terminskimi </a:t>
            </a:r>
            <a:r>
              <a:rPr lang="sl-SI" dirty="0" smtClean="0"/>
              <a:t>posli </a:t>
            </a:r>
            <a:r>
              <a:rPr lang="sl-SI" dirty="0"/>
              <a:t>in </a:t>
            </a:r>
            <a:r>
              <a:rPr lang="sl-SI" dirty="0" smtClean="0"/>
              <a:t>opcijami</a:t>
            </a:r>
          </a:p>
          <a:p>
            <a:r>
              <a:rPr lang="sl-SI" dirty="0" smtClean="0"/>
              <a:t>Elektronsko trgovanje (v minuti/sekundi lahko opravite nekaj tisoč/milijonov preprodaj valute)</a:t>
            </a:r>
          </a:p>
          <a:p>
            <a:r>
              <a:rPr lang="sl-SI" dirty="0" smtClean="0"/>
              <a:t>Vse poteka "fiktivno", "pravi" denar je le na koncu, ko </a:t>
            </a:r>
          </a:p>
          <a:p>
            <a:pPr lvl="1"/>
            <a:r>
              <a:rPr lang="sl-SI" dirty="0" smtClean="0"/>
              <a:t>Pobirate dobičke</a:t>
            </a:r>
          </a:p>
          <a:p>
            <a:pPr lvl="1"/>
            <a:r>
              <a:rPr lang="sl-SI" dirty="0" smtClean="0"/>
              <a:t>Plačujete izgubo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8531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3212&quot;&gt;&lt;property id=&quot;20148&quot; value=&quot;5&quot;/&gt;&lt;property id=&quot;20300&quot; value=&quot;Slide 1 - &amp;quot;Teta nam zapusti 1000$&amp;quot;&quot;/&gt;&lt;property id=&quot;20307&quot; value=&quot;260&quot;/&gt;&lt;/object&gt;&lt;object type=&quot;3&quot; unique_id=&quot;13213&quot;&gt;&lt;property id=&quot;20148&quot; value=&quot;5&quot;/&gt;&lt;property id=&quot;20300&quot; value=&quot;Slide 2 - &amp;quot;Če smo zviti …&amp;quot;&quot;/&gt;&lt;property id=&quot;20307&quot; value=&quot;261&quot;/&gt;&lt;/object&gt;&lt;object type=&quot;3&quot; unique_id=&quot;13214&quot;&gt;&lt;property id=&quot;20148&quot; value=&quot;5&quot;/&gt;&lt;property id=&quot;20300&quot; value=&quot;Slide 3 - &amp;quot;Kako zaslužiti …&amp;quot;&quot;/&gt;&lt;property id=&quot;20307&quot; value=&quot;262&quot;/&gt;&lt;/object&gt;&lt;object type=&quot;3&quot; unique_id=&quot;13215&quot;&gt;&lt;property id=&quot;20148&quot; value=&quot;5&quot;/&gt;&lt;property id=&quot;20300&quot; value=&quot;Slide 5 - &amp;quot;Še en zgled&amp;quot;&quot;/&gt;&lt;property id=&quot;20307&quot; value=&quot;263&quot;/&gt;&lt;/object&gt;&lt;object type=&quot;3&quot; unique_id=&quot;13216&quot;&gt;&lt;property id=&quot;20148&quot; value=&quot;5&quot;/&gt;&lt;property id=&quot;20300&quot; value=&quot;Slide 9 - &amp;quot;FOREX&amp;quot;&quot;/&gt;&lt;property id=&quot;20307&quot; value=&quot;259&quot;/&gt;&lt;/object&gt;&lt;object type=&quot;3&quot; unique_id=&quot;13228&quot;&gt;&lt;property id=&quot;20148&quot; value=&quot;5&quot;/&gt;&lt;property id=&quot;20300&quot; value=&quot;Slide 4 - &amp;quot;Seveda se lahko &amp;quot;opečemo&amp;quot;&amp;quot;&quot;/&gt;&lt;property id=&quot;20307&quot; value=&quot;264&quot;/&gt;&lt;/object&gt;&lt;object type=&quot;3&quot; unique_id=&quot;13229&quot;&gt;&lt;property id=&quot;20148&quot; value=&quot;5&quot;/&gt;&lt;property id=&quot;20300&quot; value=&quot;Slide 6 - &amp;quot;Sestavimo model&amp;quot;&quot;/&gt;&lt;property id=&quot;20307&quot; value=&quot;265&quot;/&gt;&lt;/object&gt;&lt;object type=&quot;3&quot; unique_id=&quot;13230&quot;&gt;&lt;property id=&quot;20148&quot; value=&quot;5&quot;/&gt;&lt;property id=&quot;20300&quot; value=&quot;Slide 7 - &amp;quot;In če najdemo cikel&amp;quot;&quot;/&gt;&lt;property id=&quot;20307&quot; value=&quot;267&quot;/&gt;&lt;/object&gt;&lt;object type=&quot;3&quot; unique_id=&quot;13231&quot;&gt;&lt;property id=&quot;20148&quot; value=&quot;5&quot;/&gt;&lt;property id=&quot;20300&quot; value=&quot;Slide 8 - &amp;quot;Pravzaprav prejšnja rešitev ni ok, saj …&amp;quot;&quot;/&gt;&lt;property id=&quot;20307&quot; value=&quot;274&quot;/&gt;&lt;/object&gt;&lt;object type=&quot;3&quot; unique_id=&quot;13232&quot;&gt;&lt;property id=&quot;20148&quot; value=&quot;5&quot;/&gt;&lt;property id=&quot;20300&quot; value=&quot;Slide 10 - &amp;quot;Za prvi primer &amp;quot;&quot;/&gt;&lt;property id=&quot;20307&quot; value=&quot;269&quot;/&gt;&lt;/object&gt;&lt;object type=&quot;3&quot; unique_id=&quot;13233&quot;&gt;&lt;property id=&quot;20148&quot; value=&quot;5&quot;/&gt;&lt;property id=&quot;20300&quot; value=&quot;Slide 11 - &amp;quot;Ampak mi imamo BF algoritem&amp;quot;&quot;/&gt;&lt;property id=&quot;20307&quot; value=&quot;270&quot;/&gt;&lt;/object&gt;&lt;object type=&quot;3&quot; unique_id=&quot;13234&quot;&gt;&lt;property id=&quot;20148&quot; value=&quot;5&quot;/&gt;&lt;property id=&quot;20300&quot; value=&quot;Slide 12 - &amp;quot;Za prvi primer &amp;quot;&quot;/&gt;&lt;property id=&quot;20307&quot; value=&quot;273&quot;/&gt;&lt;/object&gt;&lt;object type=&quot;3&quot; unique_id=&quot;13235&quot;&gt;&lt;property id=&quot;20148&quot; value=&quot;5&quot;/&gt;&lt;property id=&quot;20300&quot; value=&quot;Slide 13 - &amp;quot;In za drugi …&amp;quot;&quot;/&gt;&lt;property id=&quot;20307&quot; value=&quot;272&quot;/&gt;&lt;/object&gt;&lt;object type=&quot;3&quot; unique_id=&quot;13236&quot;&gt;&lt;property id=&quot;20148&quot; value=&quot;5&quot;/&gt;&lt;property id=&quot;20300&quot; value=&quot;Slide 14 - &amp;quot;Drugi problem&amp;quot;&quot;/&gt;&lt;property id=&quot;20307&quot; value=&quot;271&quot;/&gt;&lt;/object&gt;&lt;object type=&quot;3&quot; unique_id=&quot;13237&quot;&gt;&lt;property id=&quot;20148&quot; value=&quot;5&quot;/&gt;&lt;property id=&quot;20300&quot; value=&quot;Slide 15 - &amp;quot;A to sploh ni pravi problem&amp;quot;&quot;/&gt;&lt;property id=&quot;20307&quot; value=&quot;275&quot;/&gt;&lt;/object&gt;&lt;object type=&quot;3&quot; unique_id=&quot;13238&quot;&gt;&lt;property id=&quot;20148&quot; value=&quot;5&quot;/&gt;&lt;property id=&quot;20300&quot; value=&quot;Slide 16 - &amp;quot;Ampak&amp;quot;&quot;/&gt;&lt;property id=&quot;20307&quot; value=&quot;276&quot;/&gt;&lt;/object&gt;&lt;object type=&quot;3&quot; unique_id=&quot;13239&quot;&gt;&lt;property id=&quot;20148&quot; value=&quot;5&quot;/&gt;&lt;property id=&quot;20300&quot; value=&quot;Slide 17 - &amp;quot;Viri&amp;quot;&quot;/&gt;&lt;property id=&quot;20307&quot; value=&quot;26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5004</TotalTime>
  <Words>940</Words>
  <Application>Microsoft Office PowerPoint</Application>
  <PresentationFormat>On-screen Show (4:3)</PresentationFormat>
  <Paragraphs>262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Lucida Sans</vt:lpstr>
      <vt:lpstr>Wingdings</vt:lpstr>
      <vt:lpstr>ヒラギノ角ゴ ProN W3</vt:lpstr>
      <vt:lpstr>Office Theme</vt:lpstr>
      <vt:lpstr>Teta nam zapusti 1000$</vt:lpstr>
      <vt:lpstr>Če smo zviti …</vt:lpstr>
      <vt:lpstr>Kako zaslužiti …</vt:lpstr>
      <vt:lpstr>Seveda se lahko "opečemo"</vt:lpstr>
      <vt:lpstr>Še en zgled</vt:lpstr>
      <vt:lpstr>Sestavimo model</vt:lpstr>
      <vt:lpstr>Pravzaprav prejšnja rešitev ni ok, saj …</vt:lpstr>
      <vt:lpstr>In če najdemo cikel</vt:lpstr>
      <vt:lpstr>FOREX</vt:lpstr>
      <vt:lpstr>Za prvi primer </vt:lpstr>
      <vt:lpstr>Ampak mi imamo "le" Dijkstrin, FW, BF algoritem</vt:lpstr>
      <vt:lpstr>Za prvi primer </vt:lpstr>
      <vt:lpstr>In za drugi …</vt:lpstr>
      <vt:lpstr>Drugi problem</vt:lpstr>
      <vt:lpstr>A to sploh ni pravi problem</vt:lpstr>
      <vt:lpstr>Ampak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Najkrajše poti</dc:title>
  <dc:creator>Lokar, Matija</dc:creator>
  <cp:lastModifiedBy>Matija Lokar</cp:lastModifiedBy>
  <cp:revision>83</cp:revision>
  <dcterms:created xsi:type="dcterms:W3CDTF">2013-01-31T11:45:11Z</dcterms:created>
  <dcterms:modified xsi:type="dcterms:W3CDTF">2021-04-19T07:06:28Z</dcterms:modified>
</cp:coreProperties>
</file>