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33" r:id="rId1"/>
  </p:sldMasterIdLst>
  <p:sldIdLst>
    <p:sldId id="256" r:id="rId2"/>
    <p:sldId id="259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4" r:id="rId15"/>
    <p:sldId id="275" r:id="rId16"/>
    <p:sldId id="276" r:id="rId17"/>
    <p:sldId id="277" r:id="rId18"/>
    <p:sldId id="289" r:id="rId19"/>
    <p:sldId id="279" r:id="rId20"/>
    <p:sldId id="280" r:id="rId21"/>
    <p:sldId id="281" r:id="rId22"/>
    <p:sldId id="290" r:id="rId23"/>
    <p:sldId id="284" r:id="rId24"/>
    <p:sldId id="286" r:id="rId25"/>
    <p:sldId id="287" r:id="rId26"/>
    <p:sldId id="291" r:id="rId27"/>
    <p:sldId id="292" r:id="rId28"/>
    <p:sldId id="293" r:id="rId29"/>
    <p:sldId id="288" r:id="rId30"/>
    <p:sldId id="294" r:id="rId31"/>
    <p:sldId id="295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48570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33068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66843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26165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06291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02574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9161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0708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59148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48555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24869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851669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73993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977817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718393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21301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76083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762650AD-4138-4DB8-8FA0-877E45522E1B}" type="datetimeFigureOut">
              <a:rPr lang="sl-SI" smtClean="0"/>
              <a:t>15. 01. 2022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5F3491D-4696-4C87-BDEA-D1AFE9023FB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700976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34" r:id="rId1"/>
    <p:sldLayoutId id="2147484635" r:id="rId2"/>
    <p:sldLayoutId id="2147484636" r:id="rId3"/>
    <p:sldLayoutId id="2147484637" r:id="rId4"/>
    <p:sldLayoutId id="2147484638" r:id="rId5"/>
    <p:sldLayoutId id="2147484639" r:id="rId6"/>
    <p:sldLayoutId id="2147484640" r:id="rId7"/>
    <p:sldLayoutId id="2147484641" r:id="rId8"/>
    <p:sldLayoutId id="2147484642" r:id="rId9"/>
    <p:sldLayoutId id="2147484643" r:id="rId10"/>
    <p:sldLayoutId id="2147484644" r:id="rId11"/>
    <p:sldLayoutId id="2147484645" r:id="rId12"/>
    <p:sldLayoutId id="2147484646" r:id="rId13"/>
    <p:sldLayoutId id="2147484647" r:id="rId14"/>
    <p:sldLayoutId id="2147484648" r:id="rId15"/>
    <p:sldLayoutId id="2147484649" r:id="rId16"/>
    <p:sldLayoutId id="214748465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079EA7-012E-4753-BE0B-5626412F86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alphaModFix amt="13000"/>
          </a:blip>
          <a:srcRect t="11649" b="439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83BAF0-3711-4D04-960E-52AECFC48A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>
            <a:normAutofit/>
          </a:bodyPr>
          <a:lstStyle/>
          <a:p>
            <a:r>
              <a:rPr lang="sl-SI" dirty="0"/>
              <a:t>B - DREVESA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92505D-6CCE-4D0B-BDDF-820CD42B08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>
            <a:normAutofit fontScale="85000" lnSpcReduction="10000"/>
          </a:bodyPr>
          <a:lstStyle/>
          <a:p>
            <a:r>
              <a:rPr lang="sl-SI" dirty="0"/>
              <a:t>Računalništvo 1</a:t>
            </a:r>
          </a:p>
          <a:p>
            <a:r>
              <a:rPr lang="sl-SI" dirty="0"/>
              <a:t>Ana Berdnik in Klavdija Koren</a:t>
            </a:r>
          </a:p>
          <a:p>
            <a:r>
              <a:rPr lang="sl-SI" dirty="0"/>
              <a:t>December 2021</a:t>
            </a:r>
          </a:p>
        </p:txBody>
      </p:sp>
    </p:spTree>
    <p:extLst>
      <p:ext uri="{BB962C8B-B14F-4D97-AF65-F5344CB8AC3E}">
        <p14:creationId xmlns:p14="http://schemas.microsoft.com/office/powerpoint/2010/main" val="2485790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4F38969-19B8-4353-AB71-86F29759D6AA}"/>
              </a:ext>
            </a:extLst>
          </p:cNvPr>
          <p:cNvCxnSpPr>
            <a:cxnSpLocks/>
            <a:stCxn id="16" idx="0"/>
            <a:endCxn id="12" idx="3"/>
          </p:cNvCxnSpPr>
          <p:nvPr/>
        </p:nvCxnSpPr>
        <p:spPr>
          <a:xfrm flipV="1">
            <a:off x="940597" y="3905752"/>
            <a:ext cx="389401" cy="71659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4CAD136-D75A-4FB5-9A18-5CF2DF4804BD}"/>
              </a:ext>
            </a:extLst>
          </p:cNvPr>
          <p:cNvCxnSpPr>
            <a:cxnSpLocks/>
            <a:stCxn id="17" idx="0"/>
            <a:endCxn id="12" idx="5"/>
          </p:cNvCxnSpPr>
          <p:nvPr/>
        </p:nvCxnSpPr>
        <p:spPr>
          <a:xfrm flipH="1" flipV="1">
            <a:off x="1844810" y="3905752"/>
            <a:ext cx="284810" cy="71659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58D89C35-82EA-4D35-93AB-808CB1530960}"/>
              </a:ext>
            </a:extLst>
          </p:cNvPr>
          <p:cNvCxnSpPr>
            <a:cxnSpLocks/>
            <a:stCxn id="14" idx="4"/>
            <a:endCxn id="18" idx="0"/>
          </p:cNvCxnSpPr>
          <p:nvPr/>
        </p:nvCxnSpPr>
        <p:spPr>
          <a:xfrm>
            <a:off x="4076111" y="4002809"/>
            <a:ext cx="0" cy="61953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692AF4C-D1C6-4BBB-B6BE-F10764B72369}"/>
              </a:ext>
            </a:extLst>
          </p:cNvPr>
          <p:cNvCxnSpPr>
            <a:cxnSpLocks/>
            <a:stCxn id="15" idx="0"/>
            <a:endCxn id="10" idx="5"/>
          </p:cNvCxnSpPr>
          <p:nvPr/>
        </p:nvCxnSpPr>
        <p:spPr>
          <a:xfrm flipH="1" flipV="1">
            <a:off x="5061571" y="2830032"/>
            <a:ext cx="532164" cy="49854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093B1FC-29E9-44C6-AF6F-8405434B8667}"/>
              </a:ext>
            </a:extLst>
          </p:cNvPr>
          <p:cNvCxnSpPr>
            <a:cxnSpLocks/>
            <a:stCxn id="10" idx="3"/>
            <a:endCxn id="14" idx="0"/>
          </p:cNvCxnSpPr>
          <p:nvPr/>
        </p:nvCxnSpPr>
        <p:spPr>
          <a:xfrm flipH="1">
            <a:off x="4076111" y="2830032"/>
            <a:ext cx="470648" cy="49854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F1DDF3D-9372-435A-A3A1-EF3BC6AA0265}"/>
              </a:ext>
            </a:extLst>
          </p:cNvPr>
          <p:cNvCxnSpPr>
            <a:cxnSpLocks/>
            <a:stCxn id="13" idx="0"/>
            <a:endCxn id="9" idx="5"/>
          </p:cNvCxnSpPr>
          <p:nvPr/>
        </p:nvCxnSpPr>
        <p:spPr>
          <a:xfrm flipH="1" flipV="1">
            <a:off x="1852051" y="2830032"/>
            <a:ext cx="580842" cy="5002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25B42D0-92ED-457B-840E-A4230655C289}"/>
              </a:ext>
            </a:extLst>
          </p:cNvPr>
          <p:cNvCxnSpPr>
            <a:cxnSpLocks/>
            <a:stCxn id="9" idx="4"/>
            <a:endCxn id="12" idx="0"/>
          </p:cNvCxnSpPr>
          <p:nvPr/>
        </p:nvCxnSpPr>
        <p:spPr>
          <a:xfrm flipH="1">
            <a:off x="1587404" y="2928771"/>
            <a:ext cx="7241" cy="40149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6F69E05-3D03-477A-BD1D-EA4B9129B06A}"/>
              </a:ext>
            </a:extLst>
          </p:cNvPr>
          <p:cNvCxnSpPr>
            <a:cxnSpLocks/>
            <a:stCxn id="9" idx="3"/>
            <a:endCxn id="11" idx="0"/>
          </p:cNvCxnSpPr>
          <p:nvPr/>
        </p:nvCxnSpPr>
        <p:spPr>
          <a:xfrm flipH="1">
            <a:off x="741915" y="2830032"/>
            <a:ext cx="595324" cy="5002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286AEC2-35C3-46B2-830E-DDBC1C219CAA}"/>
              </a:ext>
            </a:extLst>
          </p:cNvPr>
          <p:cNvCxnSpPr>
            <a:cxnSpLocks/>
            <a:stCxn id="4" idx="5"/>
            <a:endCxn id="10" idx="1"/>
          </p:cNvCxnSpPr>
          <p:nvPr/>
        </p:nvCxnSpPr>
        <p:spPr>
          <a:xfrm>
            <a:off x="3418353" y="1869250"/>
            <a:ext cx="1128406" cy="484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39A0FE-FCFF-4D26-8190-31EBBA866730}"/>
              </a:ext>
            </a:extLst>
          </p:cNvPr>
          <p:cNvCxnSpPr>
            <a:cxnSpLocks/>
            <a:stCxn id="4" idx="3"/>
            <a:endCxn id="9" idx="7"/>
          </p:cNvCxnSpPr>
          <p:nvPr/>
        </p:nvCxnSpPr>
        <p:spPr>
          <a:xfrm flipH="1">
            <a:off x="1852051" y="1869250"/>
            <a:ext cx="1051490" cy="484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947926E8-BF32-4F55-A1F2-550E5EE18170}"/>
              </a:ext>
            </a:extLst>
          </p:cNvPr>
          <p:cNvSpPr/>
          <p:nvPr/>
        </p:nvSpPr>
        <p:spPr>
          <a:xfrm>
            <a:off x="2796920" y="1293759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CB1DCCE-3923-4D3E-B7D1-1897A662F635}"/>
              </a:ext>
            </a:extLst>
          </p:cNvPr>
          <p:cNvSpPr/>
          <p:nvPr/>
        </p:nvSpPr>
        <p:spPr>
          <a:xfrm>
            <a:off x="1230618" y="2254541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85045D6-07E4-4713-8015-CAE4587A993D}"/>
              </a:ext>
            </a:extLst>
          </p:cNvPr>
          <p:cNvSpPr/>
          <p:nvPr/>
        </p:nvSpPr>
        <p:spPr>
          <a:xfrm>
            <a:off x="4440138" y="2254541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EF5EEAB-DD50-42EB-B4F0-41CA4036D683}"/>
              </a:ext>
            </a:extLst>
          </p:cNvPr>
          <p:cNvSpPr/>
          <p:nvPr/>
        </p:nvSpPr>
        <p:spPr>
          <a:xfrm>
            <a:off x="377888" y="3330261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D3C2CCC-8A50-4804-B203-D60BA521D7FB}"/>
              </a:ext>
            </a:extLst>
          </p:cNvPr>
          <p:cNvSpPr/>
          <p:nvPr/>
        </p:nvSpPr>
        <p:spPr>
          <a:xfrm>
            <a:off x="1223377" y="3330261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E967A8B-68DF-4E16-A53B-19F9B4C1A38A}"/>
              </a:ext>
            </a:extLst>
          </p:cNvPr>
          <p:cNvSpPr/>
          <p:nvPr/>
        </p:nvSpPr>
        <p:spPr>
          <a:xfrm>
            <a:off x="2068866" y="3330261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30DDF04-903B-4710-8FFC-3DB2B8D74954}"/>
              </a:ext>
            </a:extLst>
          </p:cNvPr>
          <p:cNvSpPr/>
          <p:nvPr/>
        </p:nvSpPr>
        <p:spPr>
          <a:xfrm>
            <a:off x="3712084" y="3328579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136D6CE-F46E-4650-BC47-2934B217CAE1}"/>
              </a:ext>
            </a:extLst>
          </p:cNvPr>
          <p:cNvSpPr/>
          <p:nvPr/>
        </p:nvSpPr>
        <p:spPr>
          <a:xfrm>
            <a:off x="5229708" y="3328579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0B09C01-7B2C-43C2-B167-2909285A426C}"/>
              </a:ext>
            </a:extLst>
          </p:cNvPr>
          <p:cNvSpPr/>
          <p:nvPr/>
        </p:nvSpPr>
        <p:spPr>
          <a:xfrm>
            <a:off x="576570" y="462234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9D0A776-FFDA-43C4-B88B-6EA711A9D131}"/>
              </a:ext>
            </a:extLst>
          </p:cNvPr>
          <p:cNvSpPr/>
          <p:nvPr/>
        </p:nvSpPr>
        <p:spPr>
          <a:xfrm>
            <a:off x="1765593" y="462234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4195CA2-FF9B-46D0-95C5-D6931C284CB3}"/>
              </a:ext>
            </a:extLst>
          </p:cNvPr>
          <p:cNvSpPr/>
          <p:nvPr/>
        </p:nvSpPr>
        <p:spPr>
          <a:xfrm>
            <a:off x="3712084" y="462234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7F6D72B-21EF-4E73-AA8E-D37F18A6552E}"/>
              </a:ext>
            </a:extLst>
          </p:cNvPr>
          <p:cNvSpPr txBox="1"/>
          <p:nvPr/>
        </p:nvSpPr>
        <p:spPr>
          <a:xfrm>
            <a:off x="6598267" y="1613118"/>
            <a:ext cx="5523252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l-SI" sz="2300" dirty="0"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sl-SI" sz="23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V drevesu podatke (ključe) hranimo v vozliščih.</a:t>
            </a:r>
          </a:p>
          <a:p>
            <a:pPr algn="ctr"/>
            <a:endParaRPr lang="sl-SI" sz="2300" dirty="0"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sl-SI" sz="2300" dirty="0"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sl-SI" sz="2300" dirty="0"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sl-SI" sz="23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Vsako vozlišče ima nič ali več </a:t>
            </a:r>
            <a:r>
              <a:rPr lang="sl-SI" sz="23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potomcev (sinov)</a:t>
            </a:r>
            <a:r>
              <a:rPr lang="sl-SI" sz="23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in največ enega </a:t>
            </a:r>
            <a:r>
              <a:rPr lang="sl-SI" sz="23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predhodnika (očeta).</a:t>
            </a:r>
          </a:p>
          <a:p>
            <a:pPr algn="ctr"/>
            <a:r>
              <a:rPr lang="sl-SI" sz="23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endParaRPr lang="sl-SI" sz="2300" dirty="0">
              <a:latin typeface="+mj-lt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2E11243-86E9-49F7-BCE2-EF384F3A3A1B}"/>
              </a:ext>
            </a:extLst>
          </p:cNvPr>
          <p:cNvSpPr txBox="1"/>
          <p:nvPr/>
        </p:nvSpPr>
        <p:spPr>
          <a:xfrm>
            <a:off x="5532048" y="1683583"/>
            <a:ext cx="816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/>
              <a:t>OČE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AC2DEBB-F396-4056-8C6C-2C13898D0A45}"/>
              </a:ext>
            </a:extLst>
          </p:cNvPr>
          <p:cNvSpPr txBox="1"/>
          <p:nvPr/>
        </p:nvSpPr>
        <p:spPr>
          <a:xfrm>
            <a:off x="5013894" y="4680404"/>
            <a:ext cx="1385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/>
              <a:t>SINOVA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53756125-192A-4D88-81FC-461B51CFB68B}"/>
              </a:ext>
            </a:extLst>
          </p:cNvPr>
          <p:cNvCxnSpPr>
            <a:cxnSpLocks/>
          </p:cNvCxnSpPr>
          <p:nvPr/>
        </p:nvCxnSpPr>
        <p:spPr>
          <a:xfrm flipH="1">
            <a:off x="5198950" y="2111265"/>
            <a:ext cx="394785" cy="28215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FED5D99A-EE8C-472F-A88D-91C23FCBFF39}"/>
              </a:ext>
            </a:extLst>
          </p:cNvPr>
          <p:cNvCxnSpPr>
            <a:cxnSpLocks/>
          </p:cNvCxnSpPr>
          <p:nvPr/>
        </p:nvCxnSpPr>
        <p:spPr>
          <a:xfrm flipH="1" flipV="1">
            <a:off x="4440138" y="3905752"/>
            <a:ext cx="621433" cy="77465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1FBD43F8-E077-4B52-85EC-91E39C9228BB}"/>
              </a:ext>
            </a:extLst>
          </p:cNvPr>
          <p:cNvCxnSpPr>
            <a:cxnSpLocks/>
          </p:cNvCxnSpPr>
          <p:nvPr/>
        </p:nvCxnSpPr>
        <p:spPr>
          <a:xfrm flipV="1">
            <a:off x="5123087" y="4002809"/>
            <a:ext cx="204566" cy="67759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8358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4F38969-19B8-4353-AB71-86F29759D6AA}"/>
              </a:ext>
            </a:extLst>
          </p:cNvPr>
          <p:cNvCxnSpPr>
            <a:cxnSpLocks/>
            <a:stCxn id="16" idx="0"/>
            <a:endCxn id="12" idx="3"/>
          </p:cNvCxnSpPr>
          <p:nvPr/>
        </p:nvCxnSpPr>
        <p:spPr>
          <a:xfrm flipV="1">
            <a:off x="940597" y="3809370"/>
            <a:ext cx="389401" cy="71659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4CAD136-D75A-4FB5-9A18-5CF2DF4804BD}"/>
              </a:ext>
            </a:extLst>
          </p:cNvPr>
          <p:cNvCxnSpPr>
            <a:cxnSpLocks/>
            <a:stCxn id="17" idx="0"/>
            <a:endCxn id="12" idx="5"/>
          </p:cNvCxnSpPr>
          <p:nvPr/>
        </p:nvCxnSpPr>
        <p:spPr>
          <a:xfrm flipH="1" flipV="1">
            <a:off x="1844810" y="3809370"/>
            <a:ext cx="284810" cy="71659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58D89C35-82EA-4D35-93AB-808CB1530960}"/>
              </a:ext>
            </a:extLst>
          </p:cNvPr>
          <p:cNvCxnSpPr>
            <a:cxnSpLocks/>
            <a:stCxn id="14" idx="4"/>
            <a:endCxn id="18" idx="0"/>
          </p:cNvCxnSpPr>
          <p:nvPr/>
        </p:nvCxnSpPr>
        <p:spPr>
          <a:xfrm>
            <a:off x="4076111" y="3906427"/>
            <a:ext cx="0" cy="61953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692AF4C-D1C6-4BBB-B6BE-F10764B72369}"/>
              </a:ext>
            </a:extLst>
          </p:cNvPr>
          <p:cNvCxnSpPr>
            <a:cxnSpLocks/>
            <a:stCxn id="15" idx="0"/>
            <a:endCxn id="10" idx="5"/>
          </p:cNvCxnSpPr>
          <p:nvPr/>
        </p:nvCxnSpPr>
        <p:spPr>
          <a:xfrm flipH="1" flipV="1">
            <a:off x="5061571" y="2733650"/>
            <a:ext cx="532164" cy="49854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093B1FC-29E9-44C6-AF6F-8405434B8667}"/>
              </a:ext>
            </a:extLst>
          </p:cNvPr>
          <p:cNvCxnSpPr>
            <a:cxnSpLocks/>
            <a:stCxn id="10" idx="3"/>
            <a:endCxn id="14" idx="0"/>
          </p:cNvCxnSpPr>
          <p:nvPr/>
        </p:nvCxnSpPr>
        <p:spPr>
          <a:xfrm flipH="1">
            <a:off x="4076111" y="2733650"/>
            <a:ext cx="470648" cy="49854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F1DDF3D-9372-435A-A3A1-EF3BC6AA0265}"/>
              </a:ext>
            </a:extLst>
          </p:cNvPr>
          <p:cNvCxnSpPr>
            <a:cxnSpLocks/>
            <a:stCxn id="13" idx="0"/>
            <a:endCxn id="9" idx="5"/>
          </p:cNvCxnSpPr>
          <p:nvPr/>
        </p:nvCxnSpPr>
        <p:spPr>
          <a:xfrm flipH="1" flipV="1">
            <a:off x="1852051" y="2733650"/>
            <a:ext cx="580842" cy="5002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25B42D0-92ED-457B-840E-A4230655C289}"/>
              </a:ext>
            </a:extLst>
          </p:cNvPr>
          <p:cNvCxnSpPr>
            <a:cxnSpLocks/>
            <a:stCxn id="9" idx="4"/>
            <a:endCxn id="12" idx="0"/>
          </p:cNvCxnSpPr>
          <p:nvPr/>
        </p:nvCxnSpPr>
        <p:spPr>
          <a:xfrm flipH="1">
            <a:off x="1587404" y="2832389"/>
            <a:ext cx="7241" cy="40149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6F69E05-3D03-477A-BD1D-EA4B9129B06A}"/>
              </a:ext>
            </a:extLst>
          </p:cNvPr>
          <p:cNvCxnSpPr>
            <a:cxnSpLocks/>
            <a:stCxn id="9" idx="3"/>
            <a:endCxn id="11" idx="0"/>
          </p:cNvCxnSpPr>
          <p:nvPr/>
        </p:nvCxnSpPr>
        <p:spPr>
          <a:xfrm flipH="1">
            <a:off x="741915" y="2733650"/>
            <a:ext cx="595324" cy="5002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286AEC2-35C3-46B2-830E-DDBC1C219CAA}"/>
              </a:ext>
            </a:extLst>
          </p:cNvPr>
          <p:cNvCxnSpPr>
            <a:cxnSpLocks/>
            <a:stCxn id="4" idx="5"/>
            <a:endCxn id="10" idx="1"/>
          </p:cNvCxnSpPr>
          <p:nvPr/>
        </p:nvCxnSpPr>
        <p:spPr>
          <a:xfrm>
            <a:off x="3418353" y="1772868"/>
            <a:ext cx="1128406" cy="484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39A0FE-FCFF-4D26-8190-31EBBA866730}"/>
              </a:ext>
            </a:extLst>
          </p:cNvPr>
          <p:cNvCxnSpPr>
            <a:cxnSpLocks/>
            <a:stCxn id="4" idx="3"/>
            <a:endCxn id="9" idx="7"/>
          </p:cNvCxnSpPr>
          <p:nvPr/>
        </p:nvCxnSpPr>
        <p:spPr>
          <a:xfrm flipH="1">
            <a:off x="1852051" y="1772868"/>
            <a:ext cx="1051490" cy="484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947926E8-BF32-4F55-A1F2-550E5EE18170}"/>
              </a:ext>
            </a:extLst>
          </p:cNvPr>
          <p:cNvSpPr/>
          <p:nvPr/>
        </p:nvSpPr>
        <p:spPr>
          <a:xfrm>
            <a:off x="2796920" y="1197377"/>
            <a:ext cx="728054" cy="67423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CB1DCCE-3923-4D3E-B7D1-1897A662F635}"/>
              </a:ext>
            </a:extLst>
          </p:cNvPr>
          <p:cNvSpPr/>
          <p:nvPr/>
        </p:nvSpPr>
        <p:spPr>
          <a:xfrm>
            <a:off x="1230618" y="2158159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85045D6-07E4-4713-8015-CAE4587A993D}"/>
              </a:ext>
            </a:extLst>
          </p:cNvPr>
          <p:cNvSpPr/>
          <p:nvPr/>
        </p:nvSpPr>
        <p:spPr>
          <a:xfrm>
            <a:off x="4440138" y="2158159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EF5EEAB-DD50-42EB-B4F0-41CA4036D683}"/>
              </a:ext>
            </a:extLst>
          </p:cNvPr>
          <p:cNvSpPr/>
          <p:nvPr/>
        </p:nvSpPr>
        <p:spPr>
          <a:xfrm>
            <a:off x="377888" y="3233879"/>
            <a:ext cx="728054" cy="67423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D3C2CCC-8A50-4804-B203-D60BA521D7FB}"/>
              </a:ext>
            </a:extLst>
          </p:cNvPr>
          <p:cNvSpPr/>
          <p:nvPr/>
        </p:nvSpPr>
        <p:spPr>
          <a:xfrm>
            <a:off x="1223377" y="3233879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E967A8B-68DF-4E16-A53B-19F9B4C1A38A}"/>
              </a:ext>
            </a:extLst>
          </p:cNvPr>
          <p:cNvSpPr/>
          <p:nvPr/>
        </p:nvSpPr>
        <p:spPr>
          <a:xfrm>
            <a:off x="2068866" y="3233879"/>
            <a:ext cx="728054" cy="67423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30DDF04-903B-4710-8FFC-3DB2B8D74954}"/>
              </a:ext>
            </a:extLst>
          </p:cNvPr>
          <p:cNvSpPr/>
          <p:nvPr/>
        </p:nvSpPr>
        <p:spPr>
          <a:xfrm>
            <a:off x="3712084" y="3232197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136D6CE-F46E-4650-BC47-2934B217CAE1}"/>
              </a:ext>
            </a:extLst>
          </p:cNvPr>
          <p:cNvSpPr/>
          <p:nvPr/>
        </p:nvSpPr>
        <p:spPr>
          <a:xfrm>
            <a:off x="5229708" y="3232197"/>
            <a:ext cx="728054" cy="67423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0B09C01-7B2C-43C2-B167-2909285A426C}"/>
              </a:ext>
            </a:extLst>
          </p:cNvPr>
          <p:cNvSpPr/>
          <p:nvPr/>
        </p:nvSpPr>
        <p:spPr>
          <a:xfrm>
            <a:off x="576570" y="4525966"/>
            <a:ext cx="728054" cy="67423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9D0A776-FFDA-43C4-B88B-6EA711A9D131}"/>
              </a:ext>
            </a:extLst>
          </p:cNvPr>
          <p:cNvSpPr/>
          <p:nvPr/>
        </p:nvSpPr>
        <p:spPr>
          <a:xfrm>
            <a:off x="1765593" y="4525966"/>
            <a:ext cx="728054" cy="67423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4195CA2-FF9B-46D0-95C5-D6931C284CB3}"/>
              </a:ext>
            </a:extLst>
          </p:cNvPr>
          <p:cNvSpPr/>
          <p:nvPr/>
        </p:nvSpPr>
        <p:spPr>
          <a:xfrm>
            <a:off x="3712084" y="4525966"/>
            <a:ext cx="728054" cy="67423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7F6D72B-21EF-4E73-AA8E-D37F18A6552E}"/>
              </a:ext>
            </a:extLst>
          </p:cNvPr>
          <p:cNvSpPr txBox="1"/>
          <p:nvPr/>
        </p:nvSpPr>
        <p:spPr>
          <a:xfrm>
            <a:off x="7012085" y="1339371"/>
            <a:ext cx="46033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24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Koren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je (edino) vozlišče brez predhodnika.</a:t>
            </a:r>
          </a:p>
          <a:p>
            <a:pPr algn="ctr"/>
            <a:endParaRPr lang="sl-SI" sz="2400" dirty="0"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sl-SI" sz="2400" dirty="0"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Vozlišče brez potomcev (sinov) je </a:t>
            </a:r>
            <a:r>
              <a:rPr lang="sl-SI" sz="24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končno vozlišče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oz. </a:t>
            </a:r>
            <a:r>
              <a:rPr lang="sl-SI" sz="24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list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sl-SI" sz="2400" dirty="0"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sl-SI" sz="2400" dirty="0"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Vsa vozlišča, razen listov so </a:t>
            </a:r>
            <a:r>
              <a:rPr lang="sl-SI" sz="24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notranja vozlišča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,  </a:t>
            </a:r>
            <a:endParaRPr lang="sl-SI" sz="2400" dirty="0">
              <a:latin typeface="+mj-lt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74EDF-3A4E-4668-BD50-D44AB7C00AFC}"/>
              </a:ext>
            </a:extLst>
          </p:cNvPr>
          <p:cNvSpPr txBox="1"/>
          <p:nvPr/>
        </p:nvSpPr>
        <p:spPr>
          <a:xfrm>
            <a:off x="3831864" y="1254290"/>
            <a:ext cx="1336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>
                <a:solidFill>
                  <a:srgbClr val="FF0000"/>
                </a:solidFill>
              </a:rPr>
              <a:t>KOREN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E88C1B2-7266-4192-A0CB-76483C6DB0EE}"/>
              </a:ext>
            </a:extLst>
          </p:cNvPr>
          <p:cNvSpPr txBox="1"/>
          <p:nvPr/>
        </p:nvSpPr>
        <p:spPr>
          <a:xfrm>
            <a:off x="4748667" y="4632248"/>
            <a:ext cx="10054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>
                <a:solidFill>
                  <a:srgbClr val="FFFF00"/>
                </a:solidFill>
              </a:rPr>
              <a:t>LISTI</a:t>
            </a:r>
          </a:p>
        </p:txBody>
      </p:sp>
    </p:spTree>
    <p:extLst>
      <p:ext uri="{BB962C8B-B14F-4D97-AF65-F5344CB8AC3E}">
        <p14:creationId xmlns:p14="http://schemas.microsoft.com/office/powerpoint/2010/main" val="1666184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4F38969-19B8-4353-AB71-86F29759D6AA}"/>
              </a:ext>
            </a:extLst>
          </p:cNvPr>
          <p:cNvCxnSpPr>
            <a:cxnSpLocks/>
            <a:stCxn id="16" idx="0"/>
            <a:endCxn id="12" idx="3"/>
          </p:cNvCxnSpPr>
          <p:nvPr/>
        </p:nvCxnSpPr>
        <p:spPr>
          <a:xfrm flipV="1">
            <a:off x="940597" y="3522765"/>
            <a:ext cx="389401" cy="71659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4CAD136-D75A-4FB5-9A18-5CF2DF4804BD}"/>
              </a:ext>
            </a:extLst>
          </p:cNvPr>
          <p:cNvCxnSpPr>
            <a:cxnSpLocks/>
            <a:stCxn id="17" idx="0"/>
            <a:endCxn id="12" idx="5"/>
          </p:cNvCxnSpPr>
          <p:nvPr/>
        </p:nvCxnSpPr>
        <p:spPr>
          <a:xfrm flipH="1" flipV="1">
            <a:off x="1844810" y="3522765"/>
            <a:ext cx="284810" cy="71659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58D89C35-82EA-4D35-93AB-808CB1530960}"/>
              </a:ext>
            </a:extLst>
          </p:cNvPr>
          <p:cNvCxnSpPr>
            <a:cxnSpLocks/>
            <a:stCxn id="14" idx="4"/>
            <a:endCxn id="18" idx="0"/>
          </p:cNvCxnSpPr>
          <p:nvPr/>
        </p:nvCxnSpPr>
        <p:spPr>
          <a:xfrm>
            <a:off x="4076111" y="3619822"/>
            <a:ext cx="0" cy="61953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692AF4C-D1C6-4BBB-B6BE-F10764B72369}"/>
              </a:ext>
            </a:extLst>
          </p:cNvPr>
          <p:cNvCxnSpPr>
            <a:cxnSpLocks/>
            <a:stCxn id="15" idx="0"/>
            <a:endCxn id="10" idx="5"/>
          </p:cNvCxnSpPr>
          <p:nvPr/>
        </p:nvCxnSpPr>
        <p:spPr>
          <a:xfrm flipH="1" flipV="1">
            <a:off x="5061571" y="2447045"/>
            <a:ext cx="532164" cy="49854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093B1FC-29E9-44C6-AF6F-8405434B8667}"/>
              </a:ext>
            </a:extLst>
          </p:cNvPr>
          <p:cNvCxnSpPr>
            <a:cxnSpLocks/>
            <a:stCxn id="10" idx="3"/>
            <a:endCxn id="14" idx="0"/>
          </p:cNvCxnSpPr>
          <p:nvPr/>
        </p:nvCxnSpPr>
        <p:spPr>
          <a:xfrm flipH="1">
            <a:off x="4076111" y="2447045"/>
            <a:ext cx="470648" cy="49854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F1DDF3D-9372-435A-A3A1-EF3BC6AA0265}"/>
              </a:ext>
            </a:extLst>
          </p:cNvPr>
          <p:cNvCxnSpPr>
            <a:cxnSpLocks/>
            <a:stCxn id="13" idx="0"/>
            <a:endCxn id="9" idx="5"/>
          </p:cNvCxnSpPr>
          <p:nvPr/>
        </p:nvCxnSpPr>
        <p:spPr>
          <a:xfrm flipH="1" flipV="1">
            <a:off x="1852051" y="2447045"/>
            <a:ext cx="580842" cy="5002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25B42D0-92ED-457B-840E-A4230655C289}"/>
              </a:ext>
            </a:extLst>
          </p:cNvPr>
          <p:cNvCxnSpPr>
            <a:cxnSpLocks/>
            <a:stCxn id="9" idx="4"/>
            <a:endCxn id="12" idx="0"/>
          </p:cNvCxnSpPr>
          <p:nvPr/>
        </p:nvCxnSpPr>
        <p:spPr>
          <a:xfrm flipH="1">
            <a:off x="1587404" y="2545784"/>
            <a:ext cx="7241" cy="40149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6F69E05-3D03-477A-BD1D-EA4B9129B06A}"/>
              </a:ext>
            </a:extLst>
          </p:cNvPr>
          <p:cNvCxnSpPr>
            <a:cxnSpLocks/>
            <a:stCxn id="9" idx="3"/>
            <a:endCxn id="11" idx="0"/>
          </p:cNvCxnSpPr>
          <p:nvPr/>
        </p:nvCxnSpPr>
        <p:spPr>
          <a:xfrm flipH="1">
            <a:off x="741915" y="2447045"/>
            <a:ext cx="595324" cy="5002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286AEC2-35C3-46B2-830E-DDBC1C219CAA}"/>
              </a:ext>
            </a:extLst>
          </p:cNvPr>
          <p:cNvCxnSpPr>
            <a:cxnSpLocks/>
            <a:stCxn id="4" idx="5"/>
            <a:endCxn id="10" idx="1"/>
          </p:cNvCxnSpPr>
          <p:nvPr/>
        </p:nvCxnSpPr>
        <p:spPr>
          <a:xfrm>
            <a:off x="3418353" y="1486263"/>
            <a:ext cx="1128406" cy="484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39A0FE-FCFF-4D26-8190-31EBBA866730}"/>
              </a:ext>
            </a:extLst>
          </p:cNvPr>
          <p:cNvCxnSpPr>
            <a:cxnSpLocks/>
            <a:stCxn id="4" idx="3"/>
            <a:endCxn id="9" idx="7"/>
          </p:cNvCxnSpPr>
          <p:nvPr/>
        </p:nvCxnSpPr>
        <p:spPr>
          <a:xfrm flipH="1">
            <a:off x="1852051" y="1486263"/>
            <a:ext cx="1051490" cy="484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947926E8-BF32-4F55-A1F2-550E5EE18170}"/>
              </a:ext>
            </a:extLst>
          </p:cNvPr>
          <p:cNvSpPr/>
          <p:nvPr/>
        </p:nvSpPr>
        <p:spPr>
          <a:xfrm>
            <a:off x="2796920" y="910772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CB1DCCE-3923-4D3E-B7D1-1897A662F635}"/>
              </a:ext>
            </a:extLst>
          </p:cNvPr>
          <p:cNvSpPr/>
          <p:nvPr/>
        </p:nvSpPr>
        <p:spPr>
          <a:xfrm>
            <a:off x="1230618" y="1871554"/>
            <a:ext cx="728054" cy="67423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85045D6-07E4-4713-8015-CAE4587A993D}"/>
              </a:ext>
            </a:extLst>
          </p:cNvPr>
          <p:cNvSpPr/>
          <p:nvPr/>
        </p:nvSpPr>
        <p:spPr>
          <a:xfrm>
            <a:off x="4440138" y="1871554"/>
            <a:ext cx="728054" cy="67423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EF5EEAB-DD50-42EB-B4F0-41CA4036D683}"/>
              </a:ext>
            </a:extLst>
          </p:cNvPr>
          <p:cNvSpPr/>
          <p:nvPr/>
        </p:nvSpPr>
        <p:spPr>
          <a:xfrm>
            <a:off x="377888" y="2947274"/>
            <a:ext cx="728054" cy="674230"/>
          </a:xfrm>
          <a:prstGeom prst="ellipse">
            <a:avLst/>
          </a:prstGeom>
          <a:solidFill>
            <a:srgbClr val="FF6600"/>
          </a:solidFill>
          <a:ln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D3C2CCC-8A50-4804-B203-D60BA521D7FB}"/>
              </a:ext>
            </a:extLst>
          </p:cNvPr>
          <p:cNvSpPr/>
          <p:nvPr/>
        </p:nvSpPr>
        <p:spPr>
          <a:xfrm>
            <a:off x="1223377" y="2947274"/>
            <a:ext cx="728054" cy="674230"/>
          </a:xfrm>
          <a:prstGeom prst="ellipse">
            <a:avLst/>
          </a:prstGeom>
          <a:solidFill>
            <a:srgbClr val="FF6600"/>
          </a:solidFill>
          <a:ln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E967A8B-68DF-4E16-A53B-19F9B4C1A38A}"/>
              </a:ext>
            </a:extLst>
          </p:cNvPr>
          <p:cNvSpPr/>
          <p:nvPr/>
        </p:nvSpPr>
        <p:spPr>
          <a:xfrm>
            <a:off x="2068866" y="2947274"/>
            <a:ext cx="728054" cy="674230"/>
          </a:xfrm>
          <a:prstGeom prst="ellipse">
            <a:avLst/>
          </a:prstGeom>
          <a:solidFill>
            <a:srgbClr val="FF6600"/>
          </a:solidFill>
          <a:ln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30DDF04-903B-4710-8FFC-3DB2B8D74954}"/>
              </a:ext>
            </a:extLst>
          </p:cNvPr>
          <p:cNvSpPr/>
          <p:nvPr/>
        </p:nvSpPr>
        <p:spPr>
          <a:xfrm>
            <a:off x="3712084" y="2945592"/>
            <a:ext cx="728054" cy="67423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136D6CE-F46E-4650-BC47-2934B217CAE1}"/>
              </a:ext>
            </a:extLst>
          </p:cNvPr>
          <p:cNvSpPr/>
          <p:nvPr/>
        </p:nvSpPr>
        <p:spPr>
          <a:xfrm>
            <a:off x="5229708" y="2945592"/>
            <a:ext cx="728054" cy="67423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0B09C01-7B2C-43C2-B167-2909285A426C}"/>
              </a:ext>
            </a:extLst>
          </p:cNvPr>
          <p:cNvSpPr/>
          <p:nvPr/>
        </p:nvSpPr>
        <p:spPr>
          <a:xfrm>
            <a:off x="576570" y="4239361"/>
            <a:ext cx="728054" cy="67423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9D0A776-FFDA-43C4-B88B-6EA711A9D131}"/>
              </a:ext>
            </a:extLst>
          </p:cNvPr>
          <p:cNvSpPr/>
          <p:nvPr/>
        </p:nvSpPr>
        <p:spPr>
          <a:xfrm>
            <a:off x="1765593" y="4239361"/>
            <a:ext cx="728054" cy="67423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4195CA2-FF9B-46D0-95C5-D6931C284CB3}"/>
              </a:ext>
            </a:extLst>
          </p:cNvPr>
          <p:cNvSpPr/>
          <p:nvPr/>
        </p:nvSpPr>
        <p:spPr>
          <a:xfrm>
            <a:off x="3712084" y="4239361"/>
            <a:ext cx="728054" cy="674230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7F6D72B-21EF-4E73-AA8E-D37F18A6552E}"/>
              </a:ext>
            </a:extLst>
          </p:cNvPr>
          <p:cNvSpPr txBox="1"/>
          <p:nvPr/>
        </p:nvSpPr>
        <p:spPr>
          <a:xfrm>
            <a:off x="8129752" y="1844983"/>
            <a:ext cx="40622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sl-SI" sz="2400" dirty="0"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r"/>
            <a:endParaRPr lang="sl-SI" sz="2400" dirty="0"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sl-SI" sz="2400" b="1" dirty="0"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Nivo</a:t>
            </a:r>
            <a:r>
              <a:rPr lang="sl-SI" sz="2400" dirty="0"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oz.</a:t>
            </a:r>
            <a:r>
              <a:rPr lang="sl-SI" sz="2400" b="1" dirty="0"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sl-SI" sz="24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raven vozlišča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, najvišji nivo je </a:t>
            </a:r>
            <a:r>
              <a:rPr lang="sl-SI" sz="2400" b="1" dirty="0"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sl-SI" sz="24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išina drevesa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. </a:t>
            </a:r>
            <a:endParaRPr lang="sl-SI" sz="2400" dirty="0">
              <a:latin typeface="+mj-lt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F7B7D57-9689-483B-ABD4-5A0040F5ED66}"/>
              </a:ext>
            </a:extLst>
          </p:cNvPr>
          <p:cNvSpPr txBox="1"/>
          <p:nvPr/>
        </p:nvSpPr>
        <p:spPr>
          <a:xfrm>
            <a:off x="6403493" y="1024598"/>
            <a:ext cx="1241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/>
              <a:t>NIVO 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EFFFA5C-97E0-47F9-8D2E-E155489848CC}"/>
              </a:ext>
            </a:extLst>
          </p:cNvPr>
          <p:cNvSpPr txBox="1"/>
          <p:nvPr/>
        </p:nvSpPr>
        <p:spPr>
          <a:xfrm>
            <a:off x="6402935" y="1871554"/>
            <a:ext cx="1241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/>
              <a:t>NIVO 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3F9A14D-C363-44D9-894D-1EDEA065D2AF}"/>
              </a:ext>
            </a:extLst>
          </p:cNvPr>
          <p:cNvSpPr txBox="1"/>
          <p:nvPr/>
        </p:nvSpPr>
        <p:spPr>
          <a:xfrm>
            <a:off x="6409672" y="3032256"/>
            <a:ext cx="1241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/>
              <a:t>NIVO 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9762736-453E-40E7-8801-198880E895BB}"/>
              </a:ext>
            </a:extLst>
          </p:cNvPr>
          <p:cNvSpPr txBox="1"/>
          <p:nvPr/>
        </p:nvSpPr>
        <p:spPr>
          <a:xfrm>
            <a:off x="6402935" y="4239361"/>
            <a:ext cx="1241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/>
              <a:t>NIVO 4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4699F04-336F-4BB4-86A5-86C1BD3AC377}"/>
              </a:ext>
            </a:extLst>
          </p:cNvPr>
          <p:cNvCxnSpPr>
            <a:cxnSpLocks/>
          </p:cNvCxnSpPr>
          <p:nvPr/>
        </p:nvCxnSpPr>
        <p:spPr>
          <a:xfrm flipH="1">
            <a:off x="6188765" y="1255430"/>
            <a:ext cx="214171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5C399A85-518F-4CB9-8F43-34959EE35A7F}"/>
              </a:ext>
            </a:extLst>
          </p:cNvPr>
          <p:cNvCxnSpPr>
            <a:cxnSpLocks/>
          </p:cNvCxnSpPr>
          <p:nvPr/>
        </p:nvCxnSpPr>
        <p:spPr>
          <a:xfrm flipH="1">
            <a:off x="6195501" y="2085260"/>
            <a:ext cx="214171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C71F5F12-CFA5-4864-865E-E928A09477AD}"/>
              </a:ext>
            </a:extLst>
          </p:cNvPr>
          <p:cNvCxnSpPr>
            <a:cxnSpLocks/>
          </p:cNvCxnSpPr>
          <p:nvPr/>
        </p:nvCxnSpPr>
        <p:spPr>
          <a:xfrm flipH="1">
            <a:off x="6195501" y="3263088"/>
            <a:ext cx="214171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29EA02DD-7557-4B40-82B1-656424F02CEA}"/>
              </a:ext>
            </a:extLst>
          </p:cNvPr>
          <p:cNvCxnSpPr>
            <a:cxnSpLocks/>
          </p:cNvCxnSpPr>
          <p:nvPr/>
        </p:nvCxnSpPr>
        <p:spPr>
          <a:xfrm flipH="1">
            <a:off x="6195501" y="4454178"/>
            <a:ext cx="214171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AC8E855F-870A-468E-A92B-EE634EC2AE5A}"/>
              </a:ext>
            </a:extLst>
          </p:cNvPr>
          <p:cNvSpPr txBox="1"/>
          <p:nvPr/>
        </p:nvSpPr>
        <p:spPr>
          <a:xfrm>
            <a:off x="1013891" y="5253048"/>
            <a:ext cx="465313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2400" dirty="0"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ozlišča z istim očetom so </a:t>
            </a:r>
            <a:r>
              <a:rPr lang="sl-SI" sz="24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bratje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64768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4F38969-19B8-4353-AB71-86F29759D6AA}"/>
              </a:ext>
            </a:extLst>
          </p:cNvPr>
          <p:cNvCxnSpPr>
            <a:cxnSpLocks/>
            <a:stCxn id="16" idx="0"/>
            <a:endCxn id="12" idx="3"/>
          </p:cNvCxnSpPr>
          <p:nvPr/>
        </p:nvCxnSpPr>
        <p:spPr>
          <a:xfrm flipV="1">
            <a:off x="940597" y="3330261"/>
            <a:ext cx="389401" cy="71659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4CAD136-D75A-4FB5-9A18-5CF2DF4804BD}"/>
              </a:ext>
            </a:extLst>
          </p:cNvPr>
          <p:cNvCxnSpPr>
            <a:cxnSpLocks/>
            <a:stCxn id="17" idx="0"/>
            <a:endCxn id="12" idx="5"/>
          </p:cNvCxnSpPr>
          <p:nvPr/>
        </p:nvCxnSpPr>
        <p:spPr>
          <a:xfrm flipH="1" flipV="1">
            <a:off x="1844810" y="3330261"/>
            <a:ext cx="284810" cy="71659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58D89C35-82EA-4D35-93AB-808CB1530960}"/>
              </a:ext>
            </a:extLst>
          </p:cNvPr>
          <p:cNvCxnSpPr>
            <a:cxnSpLocks/>
            <a:stCxn id="14" idx="4"/>
            <a:endCxn id="18" idx="0"/>
          </p:cNvCxnSpPr>
          <p:nvPr/>
        </p:nvCxnSpPr>
        <p:spPr>
          <a:xfrm>
            <a:off x="3402911" y="3443017"/>
            <a:ext cx="0" cy="60651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692AF4C-D1C6-4BBB-B6BE-F10764B72369}"/>
              </a:ext>
            </a:extLst>
          </p:cNvPr>
          <p:cNvCxnSpPr>
            <a:cxnSpLocks/>
            <a:stCxn id="15" idx="0"/>
            <a:endCxn id="10" idx="5"/>
          </p:cNvCxnSpPr>
          <p:nvPr/>
        </p:nvCxnSpPr>
        <p:spPr>
          <a:xfrm flipH="1" flipV="1">
            <a:off x="4213841" y="2254541"/>
            <a:ext cx="308776" cy="53135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093B1FC-29E9-44C6-AF6F-8405434B8667}"/>
              </a:ext>
            </a:extLst>
          </p:cNvPr>
          <p:cNvCxnSpPr>
            <a:cxnSpLocks/>
            <a:stCxn id="10" idx="3"/>
            <a:endCxn id="14" idx="0"/>
          </p:cNvCxnSpPr>
          <p:nvPr/>
        </p:nvCxnSpPr>
        <p:spPr>
          <a:xfrm flipH="1">
            <a:off x="3402911" y="2254541"/>
            <a:ext cx="296118" cy="51424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F1DDF3D-9372-435A-A3A1-EF3BC6AA0265}"/>
              </a:ext>
            </a:extLst>
          </p:cNvPr>
          <p:cNvCxnSpPr>
            <a:cxnSpLocks/>
            <a:stCxn id="13" idx="0"/>
            <a:endCxn id="9" idx="5"/>
          </p:cNvCxnSpPr>
          <p:nvPr/>
        </p:nvCxnSpPr>
        <p:spPr>
          <a:xfrm flipH="1" flipV="1">
            <a:off x="1852051" y="2254541"/>
            <a:ext cx="580842" cy="5002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25B42D0-92ED-457B-840E-A4230655C289}"/>
              </a:ext>
            </a:extLst>
          </p:cNvPr>
          <p:cNvCxnSpPr>
            <a:cxnSpLocks/>
            <a:stCxn id="9" idx="4"/>
            <a:endCxn id="12" idx="0"/>
          </p:cNvCxnSpPr>
          <p:nvPr/>
        </p:nvCxnSpPr>
        <p:spPr>
          <a:xfrm flipH="1">
            <a:off x="1587404" y="2353280"/>
            <a:ext cx="7241" cy="40149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6F69E05-3D03-477A-BD1D-EA4B9129B06A}"/>
              </a:ext>
            </a:extLst>
          </p:cNvPr>
          <p:cNvCxnSpPr>
            <a:cxnSpLocks/>
            <a:stCxn id="9" idx="3"/>
            <a:endCxn id="11" idx="0"/>
          </p:cNvCxnSpPr>
          <p:nvPr/>
        </p:nvCxnSpPr>
        <p:spPr>
          <a:xfrm flipH="1">
            <a:off x="741915" y="2254541"/>
            <a:ext cx="595324" cy="5002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286AEC2-35C3-46B2-830E-DDBC1C219CAA}"/>
              </a:ext>
            </a:extLst>
          </p:cNvPr>
          <p:cNvCxnSpPr>
            <a:cxnSpLocks/>
            <a:stCxn id="4" idx="5"/>
            <a:endCxn id="10" idx="1"/>
          </p:cNvCxnSpPr>
          <p:nvPr/>
        </p:nvCxnSpPr>
        <p:spPr>
          <a:xfrm>
            <a:off x="3052440" y="1221457"/>
            <a:ext cx="646589" cy="55633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39A0FE-FCFF-4D26-8190-31EBBA866730}"/>
              </a:ext>
            </a:extLst>
          </p:cNvPr>
          <p:cNvCxnSpPr>
            <a:cxnSpLocks/>
            <a:stCxn id="4" idx="3"/>
            <a:endCxn id="9" idx="7"/>
          </p:cNvCxnSpPr>
          <p:nvPr/>
        </p:nvCxnSpPr>
        <p:spPr>
          <a:xfrm flipH="1">
            <a:off x="1852051" y="1221457"/>
            <a:ext cx="685577" cy="55633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947926E8-BF32-4F55-A1F2-550E5EE18170}"/>
              </a:ext>
            </a:extLst>
          </p:cNvPr>
          <p:cNvSpPr/>
          <p:nvPr/>
        </p:nvSpPr>
        <p:spPr>
          <a:xfrm>
            <a:off x="2431007" y="645966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CB1DCCE-3923-4D3E-B7D1-1897A662F635}"/>
              </a:ext>
            </a:extLst>
          </p:cNvPr>
          <p:cNvSpPr/>
          <p:nvPr/>
        </p:nvSpPr>
        <p:spPr>
          <a:xfrm>
            <a:off x="1230618" y="1679050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85045D6-07E4-4713-8015-CAE4587A993D}"/>
              </a:ext>
            </a:extLst>
          </p:cNvPr>
          <p:cNvSpPr/>
          <p:nvPr/>
        </p:nvSpPr>
        <p:spPr>
          <a:xfrm>
            <a:off x="3592408" y="1679050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EF5EEAB-DD50-42EB-B4F0-41CA4036D683}"/>
              </a:ext>
            </a:extLst>
          </p:cNvPr>
          <p:cNvSpPr/>
          <p:nvPr/>
        </p:nvSpPr>
        <p:spPr>
          <a:xfrm>
            <a:off x="377888" y="2754770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D3C2CCC-8A50-4804-B203-D60BA521D7FB}"/>
              </a:ext>
            </a:extLst>
          </p:cNvPr>
          <p:cNvSpPr/>
          <p:nvPr/>
        </p:nvSpPr>
        <p:spPr>
          <a:xfrm>
            <a:off x="1223377" y="2754770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E967A8B-68DF-4E16-A53B-19F9B4C1A38A}"/>
              </a:ext>
            </a:extLst>
          </p:cNvPr>
          <p:cNvSpPr/>
          <p:nvPr/>
        </p:nvSpPr>
        <p:spPr>
          <a:xfrm>
            <a:off x="2068866" y="2754770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30DDF04-903B-4710-8FFC-3DB2B8D74954}"/>
              </a:ext>
            </a:extLst>
          </p:cNvPr>
          <p:cNvSpPr/>
          <p:nvPr/>
        </p:nvSpPr>
        <p:spPr>
          <a:xfrm>
            <a:off x="3038884" y="2768787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136D6CE-F46E-4650-BC47-2934B217CAE1}"/>
              </a:ext>
            </a:extLst>
          </p:cNvPr>
          <p:cNvSpPr/>
          <p:nvPr/>
        </p:nvSpPr>
        <p:spPr>
          <a:xfrm>
            <a:off x="4158590" y="2785892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0B09C01-7B2C-43C2-B167-2909285A426C}"/>
              </a:ext>
            </a:extLst>
          </p:cNvPr>
          <p:cNvSpPr/>
          <p:nvPr/>
        </p:nvSpPr>
        <p:spPr>
          <a:xfrm>
            <a:off x="576570" y="4046857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9D0A776-FFDA-43C4-B88B-6EA711A9D131}"/>
              </a:ext>
            </a:extLst>
          </p:cNvPr>
          <p:cNvSpPr/>
          <p:nvPr/>
        </p:nvSpPr>
        <p:spPr>
          <a:xfrm>
            <a:off x="1765593" y="4046857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4195CA2-FF9B-46D0-95C5-D6931C284CB3}"/>
              </a:ext>
            </a:extLst>
          </p:cNvPr>
          <p:cNvSpPr/>
          <p:nvPr/>
        </p:nvSpPr>
        <p:spPr>
          <a:xfrm>
            <a:off x="3038884" y="4049530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7F6D72B-21EF-4E73-AA8E-D37F18A6552E}"/>
              </a:ext>
            </a:extLst>
          </p:cNvPr>
          <p:cNvSpPr txBox="1"/>
          <p:nvPr/>
        </p:nvSpPr>
        <p:spPr>
          <a:xfrm>
            <a:off x="587429" y="5509726"/>
            <a:ext cx="10820300" cy="986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sl-SI" sz="24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Pri urejenem drevesu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je pomemben vrstni red sinov (poddreves). 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sl-SI" sz="2400" dirty="0"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N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anaša se </a:t>
            </a:r>
            <a:r>
              <a:rPr lang="sl-SI" sz="2400" u="sng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le na obliko 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drevesa in </a:t>
            </a:r>
            <a:r>
              <a:rPr lang="sl-SI" sz="2400" u="sng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ne na </a:t>
            </a:r>
            <a:r>
              <a:rPr lang="sl-SI" sz="24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urejenost podatkov.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86879EE-D253-4FD6-BBF0-1AE6CA87F10F}"/>
              </a:ext>
            </a:extLst>
          </p:cNvPr>
          <p:cNvCxnSpPr>
            <a:cxnSpLocks/>
            <a:stCxn id="66" idx="0"/>
            <a:endCxn id="62" idx="5"/>
          </p:cNvCxnSpPr>
          <p:nvPr/>
        </p:nvCxnSpPr>
        <p:spPr>
          <a:xfrm flipH="1" flipV="1">
            <a:off x="11422305" y="3335577"/>
            <a:ext cx="258933" cy="71128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5050C1DE-6F51-4C27-B753-D7F464234F20}"/>
              </a:ext>
            </a:extLst>
          </p:cNvPr>
          <p:cNvCxnSpPr>
            <a:cxnSpLocks/>
            <a:stCxn id="67" idx="0"/>
            <a:endCxn id="62" idx="3"/>
          </p:cNvCxnSpPr>
          <p:nvPr/>
        </p:nvCxnSpPr>
        <p:spPr>
          <a:xfrm flipV="1">
            <a:off x="10765407" y="3335577"/>
            <a:ext cx="142086" cy="71128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A974373-8596-46B2-8875-8AAAE359CC95}"/>
              </a:ext>
            </a:extLst>
          </p:cNvPr>
          <p:cNvCxnSpPr>
            <a:cxnSpLocks/>
            <a:stCxn id="64" idx="4"/>
            <a:endCxn id="68" idx="0"/>
          </p:cNvCxnSpPr>
          <p:nvPr/>
        </p:nvCxnSpPr>
        <p:spPr>
          <a:xfrm flipH="1">
            <a:off x="8283941" y="3443017"/>
            <a:ext cx="5612" cy="60474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628F4ED-DE7F-49AB-B328-C7E35F32FB85}"/>
              </a:ext>
            </a:extLst>
          </p:cNvPr>
          <p:cNvCxnSpPr>
            <a:cxnSpLocks/>
            <a:stCxn id="65" idx="0"/>
            <a:endCxn id="60" idx="3"/>
          </p:cNvCxnSpPr>
          <p:nvPr/>
        </p:nvCxnSpPr>
        <p:spPr>
          <a:xfrm flipV="1">
            <a:off x="7243770" y="2254541"/>
            <a:ext cx="235961" cy="49432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96ADEDF0-4EFC-488B-9965-59BB023FA7E2}"/>
              </a:ext>
            </a:extLst>
          </p:cNvPr>
          <p:cNvCxnSpPr>
            <a:cxnSpLocks/>
            <a:stCxn id="60" idx="5"/>
            <a:endCxn id="64" idx="0"/>
          </p:cNvCxnSpPr>
          <p:nvPr/>
        </p:nvCxnSpPr>
        <p:spPr>
          <a:xfrm>
            <a:off x="7994543" y="2254541"/>
            <a:ext cx="295010" cy="51424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23FA7966-0B75-484D-AD1F-BA9C3640FEB3}"/>
              </a:ext>
            </a:extLst>
          </p:cNvPr>
          <p:cNvCxnSpPr>
            <a:cxnSpLocks/>
            <a:stCxn id="63" idx="0"/>
            <a:endCxn id="59" idx="4"/>
          </p:cNvCxnSpPr>
          <p:nvPr/>
        </p:nvCxnSpPr>
        <p:spPr>
          <a:xfrm flipH="1" flipV="1">
            <a:off x="10294759" y="2353280"/>
            <a:ext cx="34191" cy="44885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57686A40-11B1-4317-80E1-0A94FEC7DAE6}"/>
              </a:ext>
            </a:extLst>
          </p:cNvPr>
          <p:cNvCxnSpPr>
            <a:cxnSpLocks/>
            <a:stCxn id="59" idx="5"/>
            <a:endCxn id="62" idx="0"/>
          </p:cNvCxnSpPr>
          <p:nvPr/>
        </p:nvCxnSpPr>
        <p:spPr>
          <a:xfrm>
            <a:off x="10552165" y="2254541"/>
            <a:ext cx="612734" cy="50554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983AC570-2991-45D2-B0F3-65553E95E10D}"/>
              </a:ext>
            </a:extLst>
          </p:cNvPr>
          <p:cNvCxnSpPr>
            <a:cxnSpLocks/>
            <a:stCxn id="59" idx="3"/>
            <a:endCxn id="61" idx="0"/>
          </p:cNvCxnSpPr>
          <p:nvPr/>
        </p:nvCxnSpPr>
        <p:spPr>
          <a:xfrm flipH="1">
            <a:off x="9455098" y="2254541"/>
            <a:ext cx="582255" cy="50554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FBCEAEEB-30E1-4D20-B8E2-432EF7C3CD94}"/>
              </a:ext>
            </a:extLst>
          </p:cNvPr>
          <p:cNvCxnSpPr>
            <a:cxnSpLocks/>
            <a:stCxn id="58" idx="3"/>
            <a:endCxn id="60" idx="0"/>
          </p:cNvCxnSpPr>
          <p:nvPr/>
        </p:nvCxnSpPr>
        <p:spPr>
          <a:xfrm flipH="1">
            <a:off x="7737137" y="1221457"/>
            <a:ext cx="944987" cy="45759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8230B4D6-01C8-4C13-8FD2-00804703F83D}"/>
              </a:ext>
            </a:extLst>
          </p:cNvPr>
          <p:cNvCxnSpPr>
            <a:cxnSpLocks/>
            <a:stCxn id="58" idx="5"/>
            <a:endCxn id="59" idx="0"/>
          </p:cNvCxnSpPr>
          <p:nvPr/>
        </p:nvCxnSpPr>
        <p:spPr>
          <a:xfrm>
            <a:off x="9196936" y="1221457"/>
            <a:ext cx="1097823" cy="45759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id="{384E13C5-4AEE-4CEB-8BA2-755FAE178E8E}"/>
              </a:ext>
            </a:extLst>
          </p:cNvPr>
          <p:cNvSpPr/>
          <p:nvPr/>
        </p:nvSpPr>
        <p:spPr>
          <a:xfrm>
            <a:off x="8575503" y="645966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43753B15-CDED-4E76-AC35-91054E96AFEA}"/>
              </a:ext>
            </a:extLst>
          </p:cNvPr>
          <p:cNvSpPr/>
          <p:nvPr/>
        </p:nvSpPr>
        <p:spPr>
          <a:xfrm>
            <a:off x="9930732" y="1679050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294CE91F-8DAE-4E0D-9128-2463E321C0FD}"/>
              </a:ext>
            </a:extLst>
          </p:cNvPr>
          <p:cNvSpPr/>
          <p:nvPr/>
        </p:nvSpPr>
        <p:spPr>
          <a:xfrm>
            <a:off x="7373110" y="1679050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4DBAF642-7934-4294-8042-3061FA6FD238}"/>
              </a:ext>
            </a:extLst>
          </p:cNvPr>
          <p:cNvSpPr/>
          <p:nvPr/>
        </p:nvSpPr>
        <p:spPr>
          <a:xfrm>
            <a:off x="9091071" y="2760086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4CD559FB-F5D0-4316-90FF-F91ED0241E81}"/>
              </a:ext>
            </a:extLst>
          </p:cNvPr>
          <p:cNvSpPr/>
          <p:nvPr/>
        </p:nvSpPr>
        <p:spPr>
          <a:xfrm>
            <a:off x="10800872" y="2760086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6C12D76C-414B-4F47-A025-7D368814960B}"/>
              </a:ext>
            </a:extLst>
          </p:cNvPr>
          <p:cNvSpPr/>
          <p:nvPr/>
        </p:nvSpPr>
        <p:spPr>
          <a:xfrm>
            <a:off x="9964923" y="2802131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8857BF10-2988-44D4-B374-00AF6925BE1F}"/>
              </a:ext>
            </a:extLst>
          </p:cNvPr>
          <p:cNvSpPr/>
          <p:nvPr/>
        </p:nvSpPr>
        <p:spPr>
          <a:xfrm>
            <a:off x="7925526" y="2768787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</a:t>
            </a: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80B05BD9-15CE-4DBA-8D17-2B0DE5FFC34B}"/>
              </a:ext>
            </a:extLst>
          </p:cNvPr>
          <p:cNvSpPr/>
          <p:nvPr/>
        </p:nvSpPr>
        <p:spPr>
          <a:xfrm>
            <a:off x="6879743" y="2748869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19A532B3-0CBD-4A5D-8D95-6C54D81E6B3C}"/>
              </a:ext>
            </a:extLst>
          </p:cNvPr>
          <p:cNvSpPr/>
          <p:nvPr/>
        </p:nvSpPr>
        <p:spPr>
          <a:xfrm>
            <a:off x="11317211" y="4046857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EB5EF35B-5A3C-4EDC-B361-7C3649045A12}"/>
              </a:ext>
            </a:extLst>
          </p:cNvPr>
          <p:cNvSpPr/>
          <p:nvPr/>
        </p:nvSpPr>
        <p:spPr>
          <a:xfrm>
            <a:off x="10401380" y="4046857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0644B93F-0D61-4D4B-83AB-8400CE853811}"/>
              </a:ext>
            </a:extLst>
          </p:cNvPr>
          <p:cNvSpPr/>
          <p:nvPr/>
        </p:nvSpPr>
        <p:spPr>
          <a:xfrm>
            <a:off x="7919914" y="4047761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2721179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843FA-98DD-43EE-88E5-3067983EB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212" y="809000"/>
            <a:ext cx="10353762" cy="970450"/>
          </a:xfrm>
        </p:spPr>
        <p:txBody>
          <a:bodyPr/>
          <a:lstStyle/>
          <a:p>
            <a:pPr algn="l"/>
            <a:r>
              <a:rPr lang="sl-SI" dirty="0"/>
              <a:t>Dvojiško oz. binarno drevo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37040-CBCE-4C71-880D-D10E57EBA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473" y="1779450"/>
            <a:ext cx="5964083" cy="405875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sl-SI" sz="2400" b="1" dirty="0">
              <a:solidFill>
                <a:schemeClr val="tx1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Urejeno drevo; stopnja vseh vozlišč je največ dva. </a:t>
            </a:r>
          </a:p>
          <a:p>
            <a:pPr marL="36900" indent="0">
              <a:buNone/>
            </a:pPr>
            <a:endParaRPr lang="sl-SI" sz="2400" dirty="0">
              <a:solidFill>
                <a:schemeClr val="tx1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Je bodisi prazno, bodisi sestavljeno iz </a:t>
            </a:r>
            <a:r>
              <a:rPr lang="sl-SI" sz="24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korena</a:t>
            </a: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ter </a:t>
            </a:r>
            <a:r>
              <a:rPr lang="sl-SI" sz="24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levega</a:t>
            </a: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in </a:t>
            </a:r>
            <a:r>
              <a:rPr lang="sl-SI" sz="24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desnega poddrevesa</a:t>
            </a: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, ki sta prav tako dvojiški drevesi. </a:t>
            </a:r>
            <a:endParaRPr lang="sl-SI" sz="24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9EC5B64-3FB2-4266-A2C4-87D68903EC87}"/>
              </a:ext>
            </a:extLst>
          </p:cNvPr>
          <p:cNvCxnSpPr>
            <a:cxnSpLocks/>
            <a:stCxn id="6" idx="5"/>
            <a:endCxn id="20" idx="0"/>
          </p:cNvCxnSpPr>
          <p:nvPr/>
        </p:nvCxnSpPr>
        <p:spPr>
          <a:xfrm>
            <a:off x="9412404" y="3166896"/>
            <a:ext cx="1010154" cy="54180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315C36-33B3-4C8F-A8FE-1C3F8D3873FE}"/>
              </a:ext>
            </a:extLst>
          </p:cNvPr>
          <p:cNvCxnSpPr>
            <a:cxnSpLocks/>
            <a:stCxn id="6" idx="3"/>
            <a:endCxn id="19" idx="0"/>
          </p:cNvCxnSpPr>
          <p:nvPr/>
        </p:nvCxnSpPr>
        <p:spPr>
          <a:xfrm flipH="1">
            <a:off x="7510466" y="3166896"/>
            <a:ext cx="956829" cy="54180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id="{C3298766-078C-40F5-856F-B6AA227C23FE}"/>
              </a:ext>
            </a:extLst>
          </p:cNvPr>
          <p:cNvSpPr/>
          <p:nvPr/>
        </p:nvSpPr>
        <p:spPr>
          <a:xfrm>
            <a:off x="8271557" y="2160178"/>
            <a:ext cx="1336585" cy="1179443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koren</a:t>
            </a:r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9E711A87-59E9-4AB8-B204-D454A52417E8}"/>
              </a:ext>
            </a:extLst>
          </p:cNvPr>
          <p:cNvSpPr/>
          <p:nvPr/>
        </p:nvSpPr>
        <p:spPr>
          <a:xfrm>
            <a:off x="6332556" y="3708704"/>
            <a:ext cx="2355819" cy="1777768"/>
          </a:xfrm>
          <a:prstGeom prst="triangle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9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levo</a:t>
            </a:r>
          </a:p>
          <a:p>
            <a:pPr algn="ctr"/>
            <a:r>
              <a:rPr lang="sl-SI" sz="19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poddrevo</a:t>
            </a:r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E3E1B58C-DE2C-47F4-AF01-F17993D122F9}"/>
              </a:ext>
            </a:extLst>
          </p:cNvPr>
          <p:cNvSpPr/>
          <p:nvPr/>
        </p:nvSpPr>
        <p:spPr>
          <a:xfrm>
            <a:off x="9244649" y="3708704"/>
            <a:ext cx="2355818" cy="1777768"/>
          </a:xfrm>
          <a:prstGeom prst="triangle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9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desno</a:t>
            </a:r>
          </a:p>
          <a:p>
            <a:pPr algn="ctr"/>
            <a:r>
              <a:rPr lang="sl-SI" sz="19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poddrevo</a:t>
            </a:r>
          </a:p>
        </p:txBody>
      </p:sp>
    </p:spTree>
    <p:extLst>
      <p:ext uri="{BB962C8B-B14F-4D97-AF65-F5344CB8AC3E}">
        <p14:creationId xmlns:p14="http://schemas.microsoft.com/office/powerpoint/2010/main" val="1452837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37040-CBCE-4C71-880D-D10E57EBA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616" y="5194740"/>
            <a:ext cx="4713901" cy="925518"/>
          </a:xfrm>
        </p:spPr>
        <p:txBody>
          <a:bodyPr>
            <a:normAutofit/>
          </a:bodyPr>
          <a:lstStyle/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4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Izrojeno dvojiško drevo</a:t>
            </a: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DC25954-4676-43C0-BF72-F4F2682FB5D5}"/>
              </a:ext>
            </a:extLst>
          </p:cNvPr>
          <p:cNvCxnSpPr>
            <a:cxnSpLocks/>
            <a:stCxn id="28" idx="7"/>
            <a:endCxn id="25" idx="3"/>
          </p:cNvCxnSpPr>
          <p:nvPr/>
        </p:nvCxnSpPr>
        <p:spPr>
          <a:xfrm flipV="1">
            <a:off x="1847839" y="3745252"/>
            <a:ext cx="1132322" cy="71283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A191144-4692-423A-B348-2D0490FC8265}"/>
              </a:ext>
            </a:extLst>
          </p:cNvPr>
          <p:cNvCxnSpPr>
            <a:cxnSpLocks/>
            <a:stCxn id="22" idx="5"/>
            <a:endCxn id="25" idx="1"/>
          </p:cNvCxnSpPr>
          <p:nvPr/>
        </p:nvCxnSpPr>
        <p:spPr>
          <a:xfrm>
            <a:off x="1847839" y="2598446"/>
            <a:ext cx="1132322" cy="6700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83644BB-2CB2-4F4A-98B5-64B6F6848F73}"/>
              </a:ext>
            </a:extLst>
          </p:cNvPr>
          <p:cNvCxnSpPr>
            <a:cxnSpLocks/>
            <a:stCxn id="21" idx="3"/>
            <a:endCxn id="22" idx="7"/>
          </p:cNvCxnSpPr>
          <p:nvPr/>
        </p:nvCxnSpPr>
        <p:spPr>
          <a:xfrm flipH="1">
            <a:off x="1847839" y="1501009"/>
            <a:ext cx="1132322" cy="62068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8F5D6A0B-A0A9-42A0-B79E-3539043C1561}"/>
              </a:ext>
            </a:extLst>
          </p:cNvPr>
          <p:cNvSpPr/>
          <p:nvPr/>
        </p:nvSpPr>
        <p:spPr>
          <a:xfrm>
            <a:off x="2873540" y="92551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32E5AFD-D2A9-470B-BF2E-899C14D729C9}"/>
              </a:ext>
            </a:extLst>
          </p:cNvPr>
          <p:cNvSpPr/>
          <p:nvPr/>
        </p:nvSpPr>
        <p:spPr>
          <a:xfrm>
            <a:off x="1226406" y="2022955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AB9CDD7-FA0F-43E5-893F-FF98E3775F86}"/>
              </a:ext>
            </a:extLst>
          </p:cNvPr>
          <p:cNvSpPr/>
          <p:nvPr/>
        </p:nvSpPr>
        <p:spPr>
          <a:xfrm>
            <a:off x="2873540" y="3169761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9C6D277-EF87-4BD1-BF13-E0D6D9AED5EE}"/>
              </a:ext>
            </a:extLst>
          </p:cNvPr>
          <p:cNvSpPr/>
          <p:nvPr/>
        </p:nvSpPr>
        <p:spPr>
          <a:xfrm>
            <a:off x="1226406" y="4359352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1646CCC-09BE-415B-9722-D85328E84DC4}"/>
              </a:ext>
            </a:extLst>
          </p:cNvPr>
          <p:cNvSpPr txBox="1"/>
          <p:nvPr/>
        </p:nvSpPr>
        <p:spPr>
          <a:xfrm>
            <a:off x="5263431" y="5194740"/>
            <a:ext cx="54521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sl-SI" sz="24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Desno izrojeno dvojiško drevo</a:t>
            </a:r>
            <a:endParaRPr lang="sl-SI" sz="2400" dirty="0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CFA186A5-0931-4071-8C2B-A506684613B0}"/>
              </a:ext>
            </a:extLst>
          </p:cNvPr>
          <p:cNvCxnSpPr>
            <a:cxnSpLocks/>
            <a:stCxn id="60" idx="5"/>
            <a:endCxn id="62" idx="1"/>
          </p:cNvCxnSpPr>
          <p:nvPr/>
        </p:nvCxnSpPr>
        <p:spPr>
          <a:xfrm>
            <a:off x="9627631" y="3496092"/>
            <a:ext cx="605968" cy="6700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B4794A7-E045-44BE-A2D2-07105BC2A5B2}"/>
              </a:ext>
            </a:extLst>
          </p:cNvPr>
          <p:cNvCxnSpPr>
            <a:cxnSpLocks/>
            <a:stCxn id="58" idx="5"/>
            <a:endCxn id="60" idx="1"/>
          </p:cNvCxnSpPr>
          <p:nvPr/>
        </p:nvCxnSpPr>
        <p:spPr>
          <a:xfrm>
            <a:off x="8610943" y="2465790"/>
            <a:ext cx="501876" cy="55355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F9F78DFC-6D6F-455D-9684-015675FCEE78}"/>
              </a:ext>
            </a:extLst>
          </p:cNvPr>
          <p:cNvCxnSpPr>
            <a:cxnSpLocks/>
            <a:stCxn id="57" idx="5"/>
            <a:endCxn id="58" idx="1"/>
          </p:cNvCxnSpPr>
          <p:nvPr/>
        </p:nvCxnSpPr>
        <p:spPr>
          <a:xfrm>
            <a:off x="7494954" y="1501009"/>
            <a:ext cx="601177" cy="4880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>
            <a:extLst>
              <a:ext uri="{FF2B5EF4-FFF2-40B4-BE49-F238E27FC236}">
                <a16:creationId xmlns:a16="http://schemas.microsoft.com/office/drawing/2014/main" id="{414BC055-32BE-4EF1-8BD5-61CE930BD08F}"/>
              </a:ext>
            </a:extLst>
          </p:cNvPr>
          <p:cNvSpPr/>
          <p:nvPr/>
        </p:nvSpPr>
        <p:spPr>
          <a:xfrm>
            <a:off x="6873521" y="92551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2AC9488-F354-40D7-9CAA-CB2FE667CDBF}"/>
              </a:ext>
            </a:extLst>
          </p:cNvPr>
          <p:cNvSpPr/>
          <p:nvPr/>
        </p:nvSpPr>
        <p:spPr>
          <a:xfrm>
            <a:off x="7989510" y="1890299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60D87110-5B87-4B2F-8861-F1B6C6BC53D4}"/>
              </a:ext>
            </a:extLst>
          </p:cNvPr>
          <p:cNvSpPr/>
          <p:nvPr/>
        </p:nvSpPr>
        <p:spPr>
          <a:xfrm>
            <a:off x="9006198" y="2920601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380426F9-06AA-407A-B7FC-191620E98CE5}"/>
              </a:ext>
            </a:extLst>
          </p:cNvPr>
          <p:cNvSpPr/>
          <p:nvPr/>
        </p:nvSpPr>
        <p:spPr>
          <a:xfrm>
            <a:off x="10126978" y="4067407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1601501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37040-CBCE-4C71-880D-D10E57EBA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4007" y="5033216"/>
            <a:ext cx="5344555" cy="889973"/>
          </a:xfrm>
        </p:spPr>
        <p:txBody>
          <a:bodyPr>
            <a:normAutofit/>
          </a:bodyPr>
          <a:lstStyle/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4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Polno dvojiško drevo</a:t>
            </a:r>
            <a:endParaRPr lang="sl-SI" sz="2400" dirty="0">
              <a:solidFill>
                <a:schemeClr val="tx1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1646CCC-09BE-415B-9722-D85328E84DC4}"/>
              </a:ext>
            </a:extLst>
          </p:cNvPr>
          <p:cNvSpPr txBox="1"/>
          <p:nvPr/>
        </p:nvSpPr>
        <p:spPr>
          <a:xfrm>
            <a:off x="4896550" y="5002094"/>
            <a:ext cx="6117800" cy="4808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600"/>
              </a:spcAft>
            </a:pPr>
            <a:r>
              <a:rPr lang="sl-SI" sz="2400" b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Levo poravnano dvojiško drevo</a:t>
            </a:r>
            <a:endParaRPr lang="sl-SI" sz="2400" dirty="0"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43B42F4-00EA-492A-AA8D-5BD6CE27EB76}"/>
              </a:ext>
            </a:extLst>
          </p:cNvPr>
          <p:cNvCxnSpPr>
            <a:cxnSpLocks/>
            <a:stCxn id="38" idx="0"/>
            <a:endCxn id="33" idx="5"/>
          </p:cNvCxnSpPr>
          <p:nvPr/>
        </p:nvCxnSpPr>
        <p:spPr>
          <a:xfrm flipH="1" flipV="1">
            <a:off x="4190609" y="3122269"/>
            <a:ext cx="537698" cy="50022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D382AC1-7C85-42B3-9F9C-6D3E4774C824}"/>
              </a:ext>
            </a:extLst>
          </p:cNvPr>
          <p:cNvCxnSpPr>
            <a:cxnSpLocks/>
            <a:stCxn id="33" idx="3"/>
            <a:endCxn id="37" idx="0"/>
          </p:cNvCxnSpPr>
          <p:nvPr/>
        </p:nvCxnSpPr>
        <p:spPr>
          <a:xfrm flipH="1">
            <a:off x="3258460" y="3122269"/>
            <a:ext cx="417337" cy="53135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BDD33DE-5D2B-40D3-90BE-4A548A19EB9A}"/>
              </a:ext>
            </a:extLst>
          </p:cNvPr>
          <p:cNvCxnSpPr>
            <a:cxnSpLocks/>
            <a:stCxn id="36" idx="0"/>
            <a:endCxn id="32" idx="5"/>
          </p:cNvCxnSpPr>
          <p:nvPr/>
        </p:nvCxnSpPr>
        <p:spPr>
          <a:xfrm flipH="1" flipV="1">
            <a:off x="1828819" y="3122269"/>
            <a:ext cx="431154" cy="53135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B6A0B81-D021-4F9E-B478-92444890E833}"/>
              </a:ext>
            </a:extLst>
          </p:cNvPr>
          <p:cNvCxnSpPr>
            <a:cxnSpLocks/>
            <a:stCxn id="32" idx="3"/>
            <a:endCxn id="34" idx="0"/>
          </p:cNvCxnSpPr>
          <p:nvPr/>
        </p:nvCxnSpPr>
        <p:spPr>
          <a:xfrm flipH="1">
            <a:off x="839147" y="3122269"/>
            <a:ext cx="474860" cy="53547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5F17242-583A-4041-903C-8BF0CFBBE335}"/>
              </a:ext>
            </a:extLst>
          </p:cNvPr>
          <p:cNvCxnSpPr>
            <a:cxnSpLocks/>
            <a:stCxn id="30" idx="5"/>
            <a:endCxn id="33" idx="1"/>
          </p:cNvCxnSpPr>
          <p:nvPr/>
        </p:nvCxnSpPr>
        <p:spPr>
          <a:xfrm>
            <a:off x="3029208" y="2089185"/>
            <a:ext cx="646589" cy="55633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E3845ED-9A79-4D17-879D-B0D432C326D3}"/>
              </a:ext>
            </a:extLst>
          </p:cNvPr>
          <p:cNvCxnSpPr>
            <a:cxnSpLocks/>
            <a:stCxn id="30" idx="3"/>
            <a:endCxn id="32" idx="7"/>
          </p:cNvCxnSpPr>
          <p:nvPr/>
        </p:nvCxnSpPr>
        <p:spPr>
          <a:xfrm flipH="1">
            <a:off x="1828819" y="2089185"/>
            <a:ext cx="685577" cy="55633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04B37F22-BFD2-4185-BE86-E0F69D8926AB}"/>
              </a:ext>
            </a:extLst>
          </p:cNvPr>
          <p:cNvSpPr/>
          <p:nvPr/>
        </p:nvSpPr>
        <p:spPr>
          <a:xfrm>
            <a:off x="2407775" y="1513694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F7E9853-5C08-4DBC-8C44-BBC8BB991CF8}"/>
              </a:ext>
            </a:extLst>
          </p:cNvPr>
          <p:cNvSpPr/>
          <p:nvPr/>
        </p:nvSpPr>
        <p:spPr>
          <a:xfrm>
            <a:off x="1207386" y="254677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8B4965A-F3C7-4737-8FA0-B64739A90005}"/>
              </a:ext>
            </a:extLst>
          </p:cNvPr>
          <p:cNvSpPr/>
          <p:nvPr/>
        </p:nvSpPr>
        <p:spPr>
          <a:xfrm>
            <a:off x="3569176" y="254677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BC87DA0-29A8-4F1B-BB68-61ADCF5BFD74}"/>
              </a:ext>
            </a:extLst>
          </p:cNvPr>
          <p:cNvSpPr/>
          <p:nvPr/>
        </p:nvSpPr>
        <p:spPr>
          <a:xfrm>
            <a:off x="475120" y="3657748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17E9AC6-1D6D-4C5B-A350-EC2B947E1345}"/>
              </a:ext>
            </a:extLst>
          </p:cNvPr>
          <p:cNvSpPr/>
          <p:nvPr/>
        </p:nvSpPr>
        <p:spPr>
          <a:xfrm>
            <a:off x="1895946" y="3653620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DE330A6-82CC-4431-8533-82C6C952AB7E}"/>
              </a:ext>
            </a:extLst>
          </p:cNvPr>
          <p:cNvSpPr/>
          <p:nvPr/>
        </p:nvSpPr>
        <p:spPr>
          <a:xfrm>
            <a:off x="2894433" y="3653620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E055FE5A-ECC8-49DA-AA7D-62FA54A19F76}"/>
              </a:ext>
            </a:extLst>
          </p:cNvPr>
          <p:cNvSpPr/>
          <p:nvPr/>
        </p:nvSpPr>
        <p:spPr>
          <a:xfrm>
            <a:off x="4364280" y="3622498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D057A9FD-06CD-470E-8DFF-588065D31F6C}"/>
              </a:ext>
            </a:extLst>
          </p:cNvPr>
          <p:cNvCxnSpPr>
            <a:cxnSpLocks/>
            <a:stCxn id="85" idx="0"/>
            <a:endCxn id="81" idx="3"/>
          </p:cNvCxnSpPr>
          <p:nvPr/>
        </p:nvCxnSpPr>
        <p:spPr>
          <a:xfrm flipV="1">
            <a:off x="6556087" y="3552237"/>
            <a:ext cx="423720" cy="65885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12609F40-0EFA-44F0-A2A4-70309AFA852C}"/>
              </a:ext>
            </a:extLst>
          </p:cNvPr>
          <p:cNvCxnSpPr>
            <a:cxnSpLocks/>
            <a:stCxn id="86" idx="0"/>
            <a:endCxn id="81" idx="5"/>
          </p:cNvCxnSpPr>
          <p:nvPr/>
        </p:nvCxnSpPr>
        <p:spPr>
          <a:xfrm flipH="1" flipV="1">
            <a:off x="7494619" y="3552237"/>
            <a:ext cx="366653" cy="65885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B4C7389A-AAD7-49DF-8E1F-16C934849C05}"/>
              </a:ext>
            </a:extLst>
          </p:cNvPr>
          <p:cNvCxnSpPr>
            <a:cxnSpLocks/>
            <a:stCxn id="84" idx="0"/>
            <a:endCxn id="79" idx="5"/>
          </p:cNvCxnSpPr>
          <p:nvPr/>
        </p:nvCxnSpPr>
        <p:spPr>
          <a:xfrm flipH="1" flipV="1">
            <a:off x="10526695" y="2556263"/>
            <a:ext cx="487655" cy="42048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42EAFC4D-E501-4C18-BC3D-447A33F3F1EB}"/>
              </a:ext>
            </a:extLst>
          </p:cNvPr>
          <p:cNvCxnSpPr>
            <a:cxnSpLocks/>
            <a:stCxn id="79" idx="3"/>
            <a:endCxn id="83" idx="0"/>
          </p:cNvCxnSpPr>
          <p:nvPr/>
        </p:nvCxnSpPr>
        <p:spPr>
          <a:xfrm flipH="1">
            <a:off x="9648131" y="2556263"/>
            <a:ext cx="363752" cy="42048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5B66B04D-76D7-45DC-B8E6-E9D74A9BDA3E}"/>
              </a:ext>
            </a:extLst>
          </p:cNvPr>
          <p:cNvCxnSpPr>
            <a:cxnSpLocks/>
            <a:stCxn id="82" idx="0"/>
            <a:endCxn id="78" idx="5"/>
          </p:cNvCxnSpPr>
          <p:nvPr/>
        </p:nvCxnSpPr>
        <p:spPr>
          <a:xfrm flipH="1" flipV="1">
            <a:off x="8164905" y="2556263"/>
            <a:ext cx="363752" cy="42048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145FF6DB-1030-4AD4-9F75-3038F5A26B26}"/>
              </a:ext>
            </a:extLst>
          </p:cNvPr>
          <p:cNvCxnSpPr>
            <a:cxnSpLocks/>
            <a:stCxn id="78" idx="3"/>
            <a:endCxn id="81" idx="0"/>
          </p:cNvCxnSpPr>
          <p:nvPr/>
        </p:nvCxnSpPr>
        <p:spPr>
          <a:xfrm flipH="1">
            <a:off x="7237213" y="2556263"/>
            <a:ext cx="412880" cy="42048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344F33D-8B0B-4142-9411-0540E6BE5A48}"/>
              </a:ext>
            </a:extLst>
          </p:cNvPr>
          <p:cNvCxnSpPr>
            <a:cxnSpLocks/>
            <a:stCxn id="77" idx="5"/>
            <a:endCxn id="79" idx="1"/>
          </p:cNvCxnSpPr>
          <p:nvPr/>
        </p:nvCxnSpPr>
        <p:spPr>
          <a:xfrm>
            <a:off x="9365294" y="1523179"/>
            <a:ext cx="646589" cy="55633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7DC779E7-3FA7-41A8-99B5-185CDAC4A8DC}"/>
              </a:ext>
            </a:extLst>
          </p:cNvPr>
          <p:cNvCxnSpPr>
            <a:cxnSpLocks/>
            <a:stCxn id="77" idx="3"/>
            <a:endCxn id="78" idx="7"/>
          </p:cNvCxnSpPr>
          <p:nvPr/>
        </p:nvCxnSpPr>
        <p:spPr>
          <a:xfrm flipH="1">
            <a:off x="8164905" y="1523179"/>
            <a:ext cx="685577" cy="55633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Oval 76">
            <a:extLst>
              <a:ext uri="{FF2B5EF4-FFF2-40B4-BE49-F238E27FC236}">
                <a16:creationId xmlns:a16="http://schemas.microsoft.com/office/drawing/2014/main" id="{19D34B69-099F-4EA4-BC61-910EAE5E9221}"/>
              </a:ext>
            </a:extLst>
          </p:cNvPr>
          <p:cNvSpPr/>
          <p:nvPr/>
        </p:nvSpPr>
        <p:spPr>
          <a:xfrm>
            <a:off x="8743861" y="94768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F7DC1FBE-A8E2-4C13-9FF8-43533B73472E}"/>
              </a:ext>
            </a:extLst>
          </p:cNvPr>
          <p:cNvSpPr/>
          <p:nvPr/>
        </p:nvSpPr>
        <p:spPr>
          <a:xfrm>
            <a:off x="7543472" y="1980772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52BFF536-290E-4FAB-A98D-F808F5C335CF}"/>
              </a:ext>
            </a:extLst>
          </p:cNvPr>
          <p:cNvSpPr/>
          <p:nvPr/>
        </p:nvSpPr>
        <p:spPr>
          <a:xfrm>
            <a:off x="9905262" y="1980772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7B0024ED-E3A0-4E1E-99D3-ED90D37553B0}"/>
              </a:ext>
            </a:extLst>
          </p:cNvPr>
          <p:cNvSpPr/>
          <p:nvPr/>
        </p:nvSpPr>
        <p:spPr>
          <a:xfrm>
            <a:off x="6873186" y="2976746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731E546E-89F7-4EFE-AFAD-287BB3E17D75}"/>
              </a:ext>
            </a:extLst>
          </p:cNvPr>
          <p:cNvSpPr/>
          <p:nvPr/>
        </p:nvSpPr>
        <p:spPr>
          <a:xfrm>
            <a:off x="8164630" y="2976746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5BE7941-067C-42C6-BB89-30C0371A7BEA}"/>
              </a:ext>
            </a:extLst>
          </p:cNvPr>
          <p:cNvSpPr/>
          <p:nvPr/>
        </p:nvSpPr>
        <p:spPr>
          <a:xfrm>
            <a:off x="9284104" y="2976746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B97BED6-B0B6-4EA8-898C-3B94AB382E78}"/>
              </a:ext>
            </a:extLst>
          </p:cNvPr>
          <p:cNvSpPr/>
          <p:nvPr/>
        </p:nvSpPr>
        <p:spPr>
          <a:xfrm>
            <a:off x="10650323" y="2976746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BAF74DF-6620-44B5-A4CE-9077625BDCFA}"/>
              </a:ext>
            </a:extLst>
          </p:cNvPr>
          <p:cNvSpPr/>
          <p:nvPr/>
        </p:nvSpPr>
        <p:spPr>
          <a:xfrm>
            <a:off x="6192060" y="4211096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96BA7075-ACE3-4F14-9363-D357014265E8}"/>
              </a:ext>
            </a:extLst>
          </p:cNvPr>
          <p:cNvSpPr/>
          <p:nvPr/>
        </p:nvSpPr>
        <p:spPr>
          <a:xfrm>
            <a:off x="7497245" y="4211096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</a:t>
            </a:r>
          </a:p>
        </p:txBody>
      </p:sp>
    </p:spTree>
    <p:extLst>
      <p:ext uri="{BB962C8B-B14F-4D97-AF65-F5344CB8AC3E}">
        <p14:creationId xmlns:p14="http://schemas.microsoft.com/office/powerpoint/2010/main" val="252336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37040-CBCE-4C71-880D-D10E57EBA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563" y="1794927"/>
            <a:ext cx="5736496" cy="4059440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Učinkovita organizacija podatkov.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Elementi v </a:t>
            </a:r>
            <a:r>
              <a:rPr lang="sl-SI" sz="2400" b="1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levem poddevesu so manjši</a:t>
            </a:r>
            <a:r>
              <a:rPr lang="sl-SI" sz="2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od korena.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Elementi v </a:t>
            </a:r>
            <a:r>
              <a:rPr lang="sl-SI" sz="24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desnem poddrevesu so večji</a:t>
            </a: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od korena.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4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Ni podvojenih elementov</a:t>
            </a: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endParaRPr lang="sl-SI" sz="2400" dirty="0"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D057A9FD-06CD-470E-8DFF-588065D31F6C}"/>
              </a:ext>
            </a:extLst>
          </p:cNvPr>
          <p:cNvCxnSpPr>
            <a:cxnSpLocks/>
            <a:stCxn id="85" idx="0"/>
            <a:endCxn id="81" idx="3"/>
          </p:cNvCxnSpPr>
          <p:nvPr/>
        </p:nvCxnSpPr>
        <p:spPr>
          <a:xfrm flipV="1">
            <a:off x="6460027" y="4063023"/>
            <a:ext cx="423720" cy="65885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12609F40-0EFA-44F0-A2A4-70309AFA852C}"/>
              </a:ext>
            </a:extLst>
          </p:cNvPr>
          <p:cNvCxnSpPr>
            <a:cxnSpLocks/>
            <a:stCxn id="86" idx="0"/>
            <a:endCxn id="81" idx="5"/>
          </p:cNvCxnSpPr>
          <p:nvPr/>
        </p:nvCxnSpPr>
        <p:spPr>
          <a:xfrm flipH="1" flipV="1">
            <a:off x="7398559" y="4063023"/>
            <a:ext cx="366653" cy="65885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B4C7389A-AAD7-49DF-8E1F-16C934849C05}"/>
              </a:ext>
            </a:extLst>
          </p:cNvPr>
          <p:cNvCxnSpPr>
            <a:cxnSpLocks/>
            <a:stCxn id="84" idx="0"/>
            <a:endCxn id="79" idx="5"/>
          </p:cNvCxnSpPr>
          <p:nvPr/>
        </p:nvCxnSpPr>
        <p:spPr>
          <a:xfrm flipH="1" flipV="1">
            <a:off x="10430635" y="3067049"/>
            <a:ext cx="487655" cy="42048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42EAFC4D-E501-4C18-BC3D-447A33F3F1EB}"/>
              </a:ext>
            </a:extLst>
          </p:cNvPr>
          <p:cNvCxnSpPr>
            <a:cxnSpLocks/>
            <a:stCxn id="79" idx="3"/>
            <a:endCxn id="83" idx="0"/>
          </p:cNvCxnSpPr>
          <p:nvPr/>
        </p:nvCxnSpPr>
        <p:spPr>
          <a:xfrm flipH="1">
            <a:off x="9552071" y="3067049"/>
            <a:ext cx="363752" cy="42048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5B66B04D-76D7-45DC-B8E6-E9D74A9BDA3E}"/>
              </a:ext>
            </a:extLst>
          </p:cNvPr>
          <p:cNvCxnSpPr>
            <a:cxnSpLocks/>
            <a:stCxn id="82" idx="0"/>
            <a:endCxn id="78" idx="5"/>
          </p:cNvCxnSpPr>
          <p:nvPr/>
        </p:nvCxnSpPr>
        <p:spPr>
          <a:xfrm flipH="1" flipV="1">
            <a:off x="8068845" y="3067049"/>
            <a:ext cx="363752" cy="42048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145FF6DB-1030-4AD4-9F75-3038F5A26B26}"/>
              </a:ext>
            </a:extLst>
          </p:cNvPr>
          <p:cNvCxnSpPr>
            <a:cxnSpLocks/>
            <a:stCxn id="78" idx="3"/>
            <a:endCxn id="81" idx="0"/>
          </p:cNvCxnSpPr>
          <p:nvPr/>
        </p:nvCxnSpPr>
        <p:spPr>
          <a:xfrm flipH="1">
            <a:off x="7141153" y="3067049"/>
            <a:ext cx="412880" cy="42048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344F33D-8B0B-4142-9411-0540E6BE5A48}"/>
              </a:ext>
            </a:extLst>
          </p:cNvPr>
          <p:cNvCxnSpPr>
            <a:cxnSpLocks/>
            <a:stCxn id="77" idx="5"/>
            <a:endCxn id="79" idx="1"/>
          </p:cNvCxnSpPr>
          <p:nvPr/>
        </p:nvCxnSpPr>
        <p:spPr>
          <a:xfrm>
            <a:off x="9269234" y="2033965"/>
            <a:ext cx="646589" cy="55633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7DC779E7-3FA7-41A8-99B5-185CDAC4A8DC}"/>
              </a:ext>
            </a:extLst>
          </p:cNvPr>
          <p:cNvCxnSpPr>
            <a:cxnSpLocks/>
            <a:stCxn id="77" idx="3"/>
            <a:endCxn id="78" idx="7"/>
          </p:cNvCxnSpPr>
          <p:nvPr/>
        </p:nvCxnSpPr>
        <p:spPr>
          <a:xfrm flipH="1">
            <a:off x="8068845" y="2033965"/>
            <a:ext cx="685577" cy="55633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Oval 76">
            <a:extLst>
              <a:ext uri="{FF2B5EF4-FFF2-40B4-BE49-F238E27FC236}">
                <a16:creationId xmlns:a16="http://schemas.microsoft.com/office/drawing/2014/main" id="{19D34B69-099F-4EA4-BC61-910EAE5E9221}"/>
              </a:ext>
            </a:extLst>
          </p:cNvPr>
          <p:cNvSpPr/>
          <p:nvPr/>
        </p:nvSpPr>
        <p:spPr>
          <a:xfrm>
            <a:off x="8647801" y="1458474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7</a:t>
            </a: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F7DC1FBE-A8E2-4C13-9FF8-43533B73472E}"/>
              </a:ext>
            </a:extLst>
          </p:cNvPr>
          <p:cNvSpPr/>
          <p:nvPr/>
        </p:nvSpPr>
        <p:spPr>
          <a:xfrm>
            <a:off x="7447412" y="249155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52BFF536-290E-4FAB-A98D-F808F5C335CF}"/>
              </a:ext>
            </a:extLst>
          </p:cNvPr>
          <p:cNvSpPr/>
          <p:nvPr/>
        </p:nvSpPr>
        <p:spPr>
          <a:xfrm>
            <a:off x="9809202" y="2491558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5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12</a:t>
            </a: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7B0024ED-E3A0-4E1E-99D3-ED90D37553B0}"/>
              </a:ext>
            </a:extLst>
          </p:cNvPr>
          <p:cNvSpPr/>
          <p:nvPr/>
        </p:nvSpPr>
        <p:spPr>
          <a:xfrm>
            <a:off x="6777126" y="3487532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731E546E-89F7-4EFE-AFAD-287BB3E17D75}"/>
              </a:ext>
            </a:extLst>
          </p:cNvPr>
          <p:cNvSpPr/>
          <p:nvPr/>
        </p:nvSpPr>
        <p:spPr>
          <a:xfrm>
            <a:off x="8068570" y="3487532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5BE7941-067C-42C6-BB89-30C0371A7BEA}"/>
              </a:ext>
            </a:extLst>
          </p:cNvPr>
          <p:cNvSpPr/>
          <p:nvPr/>
        </p:nvSpPr>
        <p:spPr>
          <a:xfrm>
            <a:off x="9188044" y="3487532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B97BED6-B0B6-4EA8-898C-3B94AB382E78}"/>
              </a:ext>
            </a:extLst>
          </p:cNvPr>
          <p:cNvSpPr/>
          <p:nvPr/>
        </p:nvSpPr>
        <p:spPr>
          <a:xfrm>
            <a:off x="10554263" y="3487532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5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15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BAF74DF-6620-44B5-A4CE-9077625BDCFA}"/>
              </a:ext>
            </a:extLst>
          </p:cNvPr>
          <p:cNvSpPr/>
          <p:nvPr/>
        </p:nvSpPr>
        <p:spPr>
          <a:xfrm>
            <a:off x="6096000" y="4721882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96BA7075-ACE3-4F14-9363-D357014265E8}"/>
              </a:ext>
            </a:extLst>
          </p:cNvPr>
          <p:cNvSpPr/>
          <p:nvPr/>
        </p:nvSpPr>
        <p:spPr>
          <a:xfrm>
            <a:off x="7401185" y="4721882"/>
            <a:ext cx="728054" cy="674230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89AA0E2-DA4D-4AFD-9619-87CACC11281D}"/>
              </a:ext>
            </a:extLst>
          </p:cNvPr>
          <p:cNvCxnSpPr>
            <a:cxnSpLocks/>
            <a:stCxn id="39" idx="0"/>
          </p:cNvCxnSpPr>
          <p:nvPr/>
        </p:nvCxnSpPr>
        <p:spPr>
          <a:xfrm flipH="1" flipV="1">
            <a:off x="9708101" y="4161762"/>
            <a:ext cx="363752" cy="42048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8B9FB23D-C6B2-4FFB-8B06-589CEBD86CEC}"/>
              </a:ext>
            </a:extLst>
          </p:cNvPr>
          <p:cNvSpPr/>
          <p:nvPr/>
        </p:nvSpPr>
        <p:spPr>
          <a:xfrm>
            <a:off x="9707826" y="4582245"/>
            <a:ext cx="728054" cy="67423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5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10</a:t>
            </a: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CB4B335D-C097-43A6-A27E-F3F76901F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501" y="299019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600" dirty="0"/>
              <a:t>Iskalno dvojiško drevo</a:t>
            </a:r>
          </a:p>
        </p:txBody>
      </p:sp>
    </p:spTree>
    <p:extLst>
      <p:ext uri="{BB962C8B-B14F-4D97-AF65-F5344CB8AC3E}">
        <p14:creationId xmlns:p14="http://schemas.microsoft.com/office/powerpoint/2010/main" val="1015224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37040-CBCE-4C71-880D-D10E57EBA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501" y="1658003"/>
            <a:ext cx="11627116" cy="4557267"/>
          </a:xfrm>
        </p:spPr>
        <p:txBody>
          <a:bodyPr>
            <a:normAutofit/>
          </a:bodyPr>
          <a:lstStyle/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Operacije: </a:t>
            </a:r>
            <a:r>
              <a:rPr lang="sl-SI" sz="24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iskanje</a:t>
            </a: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sl-SI" sz="24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vstavljanje, brisanje, največji </a:t>
            </a: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ali </a:t>
            </a:r>
            <a:r>
              <a:rPr lang="sl-SI" sz="24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maksimum</a:t>
            </a: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sl-SI" sz="24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najmanjši </a:t>
            </a: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sl-SI" sz="24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minimum</a:t>
            </a: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sl-SI" sz="24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potomec </a:t>
            </a: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in </a:t>
            </a:r>
            <a:r>
              <a:rPr lang="sl-SI" sz="24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predhodnik</a:t>
            </a: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 </a:t>
            </a: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endParaRPr lang="sl-SI" sz="2400" dirty="0">
              <a:solidFill>
                <a:schemeClr val="tx1"/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4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Časovna zahtevnost operacij</a:t>
            </a: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1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Najboljši primer (polno ali levo poravnano drevo): O(log n)</a:t>
            </a:r>
          </a:p>
          <a:p>
            <a:pPr lvl="1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Najslabši primer (izrojeno drevo): O(n) </a:t>
            </a: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endParaRPr lang="sl-SI" sz="2400" dirty="0">
              <a:solidFill>
                <a:schemeClr val="tx1"/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40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Izrojenim drevesom se poskušamo izogniti z </a:t>
            </a:r>
            <a:r>
              <a:rPr lang="sl-SI" sz="24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rotacijami.</a:t>
            </a:r>
            <a:endParaRPr lang="sl-SI" sz="2400" dirty="0">
              <a:solidFill>
                <a:schemeClr val="tx1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CB4B335D-C097-43A6-A27E-F3F76901F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501" y="299019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>
                <a:solidFill>
                  <a:schemeClr val="tx1"/>
                </a:solidFill>
              </a:rPr>
              <a:t>Operacije na iskalnih dvojiških drevesih</a:t>
            </a:r>
          </a:p>
        </p:txBody>
      </p:sp>
    </p:spTree>
    <p:extLst>
      <p:ext uri="{BB962C8B-B14F-4D97-AF65-F5344CB8AC3E}">
        <p14:creationId xmlns:p14="http://schemas.microsoft.com/office/powerpoint/2010/main" val="1672781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FB9EAA3-0BBC-43A7-A0E4-D9CC49416E18}"/>
              </a:ext>
            </a:extLst>
          </p:cNvPr>
          <p:cNvCxnSpPr>
            <a:cxnSpLocks/>
            <a:stCxn id="24" idx="0"/>
            <a:endCxn id="17" idx="3"/>
          </p:cNvCxnSpPr>
          <p:nvPr/>
        </p:nvCxnSpPr>
        <p:spPr>
          <a:xfrm flipV="1">
            <a:off x="9876037" y="2212425"/>
            <a:ext cx="267383" cy="36888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C1ABE00-0E6D-4429-AD26-A0C1A40676DB}"/>
              </a:ext>
            </a:extLst>
          </p:cNvPr>
          <p:cNvCxnSpPr>
            <a:cxnSpLocks/>
            <a:stCxn id="22" idx="0"/>
            <a:endCxn id="17" idx="5"/>
          </p:cNvCxnSpPr>
          <p:nvPr/>
        </p:nvCxnSpPr>
        <p:spPr>
          <a:xfrm flipH="1" flipV="1">
            <a:off x="10543091" y="2212425"/>
            <a:ext cx="288956" cy="36652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37040-CBCE-4C71-880D-D10E57EBA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434" y="1269212"/>
            <a:ext cx="7684542" cy="970451"/>
          </a:xfrm>
        </p:spPr>
        <p:txBody>
          <a:bodyPr>
            <a:normAutofit/>
          </a:bodyPr>
          <a:lstStyle/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Drevo je </a:t>
            </a:r>
            <a:r>
              <a:rPr lang="sl-SI" sz="22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uravnoteženo</a:t>
            </a: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, če se višina levega in desnega poddrevesa poljubnega vozlišča v drevesu razlikuje za največ 1. </a:t>
            </a: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endParaRPr lang="sl-SI" sz="2200" dirty="0">
              <a:solidFill>
                <a:schemeClr val="tx1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endParaRPr lang="sl-SI" sz="2200" dirty="0">
              <a:solidFill>
                <a:schemeClr val="tx1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endParaRPr lang="sl-SI" sz="2200" dirty="0">
              <a:solidFill>
                <a:schemeClr val="tx1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CB4B335D-C097-43A6-A27E-F3F76901F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445" y="286530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>
                <a:solidFill>
                  <a:schemeClr val="tx1"/>
                </a:solidFill>
              </a:rPr>
              <a:t>Uravnotežena iskalna dvojiška drevesa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F5F6138-DBE8-4552-9ACD-9BEF743B1A39}"/>
              </a:ext>
            </a:extLst>
          </p:cNvPr>
          <p:cNvCxnSpPr>
            <a:cxnSpLocks/>
            <a:stCxn id="18" idx="0"/>
            <a:endCxn id="14" idx="5"/>
          </p:cNvCxnSpPr>
          <p:nvPr/>
        </p:nvCxnSpPr>
        <p:spPr>
          <a:xfrm flipH="1" flipV="1">
            <a:off x="11031883" y="1435027"/>
            <a:ext cx="265749" cy="29266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4825F7D-32BB-4B75-9873-860C6B8CBC59}"/>
              </a:ext>
            </a:extLst>
          </p:cNvPr>
          <p:cNvCxnSpPr>
            <a:cxnSpLocks/>
            <a:stCxn id="14" idx="3"/>
            <a:endCxn id="17" idx="0"/>
          </p:cNvCxnSpPr>
          <p:nvPr/>
        </p:nvCxnSpPr>
        <p:spPr>
          <a:xfrm flipH="1">
            <a:off x="10343256" y="1435027"/>
            <a:ext cx="288956" cy="29266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9D8EE07-39DD-49C1-BE83-A424CCA7B935}"/>
              </a:ext>
            </a:extLst>
          </p:cNvPr>
          <p:cNvCxnSpPr>
            <a:cxnSpLocks/>
            <a:stCxn id="16" idx="0"/>
            <a:endCxn id="13" idx="5"/>
          </p:cNvCxnSpPr>
          <p:nvPr/>
        </p:nvCxnSpPr>
        <p:spPr>
          <a:xfrm flipH="1" flipV="1">
            <a:off x="9131765" y="1435028"/>
            <a:ext cx="287169" cy="29266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04AD8C4-12BD-4E55-9CBA-0D370B31D4A5}"/>
              </a:ext>
            </a:extLst>
          </p:cNvPr>
          <p:cNvCxnSpPr>
            <a:cxnSpLocks/>
            <a:stCxn id="12" idx="5"/>
            <a:endCxn id="14" idx="1"/>
          </p:cNvCxnSpPr>
          <p:nvPr/>
        </p:nvCxnSpPr>
        <p:spPr>
          <a:xfrm>
            <a:off x="10075550" y="788812"/>
            <a:ext cx="556662" cy="2446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B8512F6-BF2F-49B7-899B-037C358E11C2}"/>
              </a:ext>
            </a:extLst>
          </p:cNvPr>
          <p:cNvCxnSpPr>
            <a:cxnSpLocks/>
            <a:stCxn id="12" idx="3"/>
            <a:endCxn id="13" idx="7"/>
          </p:cNvCxnSpPr>
          <p:nvPr/>
        </p:nvCxnSpPr>
        <p:spPr>
          <a:xfrm flipH="1">
            <a:off x="9131765" y="788812"/>
            <a:ext cx="544114" cy="24465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8999DE92-1F0E-4F03-AF38-297D863395DC}"/>
              </a:ext>
            </a:extLst>
          </p:cNvPr>
          <p:cNvSpPr/>
          <p:nvPr/>
        </p:nvSpPr>
        <p:spPr>
          <a:xfrm>
            <a:off x="9593105" y="304083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E39BA12-4F49-488C-BFC1-9EFDF04BFB7A}"/>
              </a:ext>
            </a:extLst>
          </p:cNvPr>
          <p:cNvSpPr/>
          <p:nvPr/>
        </p:nvSpPr>
        <p:spPr>
          <a:xfrm>
            <a:off x="8649320" y="950299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7273B4F-4396-4AE4-A3AD-BCFD65FA5A6C}"/>
              </a:ext>
            </a:extLst>
          </p:cNvPr>
          <p:cNvSpPr/>
          <p:nvPr/>
        </p:nvSpPr>
        <p:spPr>
          <a:xfrm>
            <a:off x="10549438" y="950298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C76032A-45A2-4B5E-9896-E43CE350E43C}"/>
              </a:ext>
            </a:extLst>
          </p:cNvPr>
          <p:cNvSpPr/>
          <p:nvPr/>
        </p:nvSpPr>
        <p:spPr>
          <a:xfrm>
            <a:off x="9136324" y="1727696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FD5E9EE-6291-4656-93B3-7D8591FE6AC9}"/>
              </a:ext>
            </a:extLst>
          </p:cNvPr>
          <p:cNvSpPr/>
          <p:nvPr/>
        </p:nvSpPr>
        <p:spPr>
          <a:xfrm>
            <a:off x="10060646" y="1727696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62C938A-ABE9-478A-852E-BF5F367A5025}"/>
              </a:ext>
            </a:extLst>
          </p:cNvPr>
          <p:cNvSpPr/>
          <p:nvPr/>
        </p:nvSpPr>
        <p:spPr>
          <a:xfrm>
            <a:off x="11015022" y="1727696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2D85C75-D8C0-4220-AE31-3BFB59D4C73D}"/>
              </a:ext>
            </a:extLst>
          </p:cNvPr>
          <p:cNvSpPr/>
          <p:nvPr/>
        </p:nvSpPr>
        <p:spPr>
          <a:xfrm>
            <a:off x="10549437" y="2578948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7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61B0A5E-8CD9-4CCD-882A-699FFBF2E793}"/>
              </a:ext>
            </a:extLst>
          </p:cNvPr>
          <p:cNvSpPr/>
          <p:nvPr/>
        </p:nvSpPr>
        <p:spPr>
          <a:xfrm>
            <a:off x="9593427" y="2581305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611B5CDF-C978-4FFE-B043-29A6BCF96DFF}"/>
                  </a:ext>
                </a:extLst>
              </p:cNvPr>
              <p:cNvSpPr txBox="1"/>
              <p:nvPr/>
            </p:nvSpPr>
            <p:spPr>
              <a:xfrm>
                <a:off x="189428" y="4952696"/>
                <a:ext cx="9886122" cy="1829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6900" indent="0">
                  <a:lnSpc>
                    <a:spcPct val="115000"/>
                  </a:lnSpc>
                  <a:spcAft>
                    <a:spcPts val="600"/>
                  </a:spcAft>
                  <a:buNone/>
                </a:pPr>
                <a:r>
                  <a:rPr lang="sl-SI" sz="2200" b="1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Ravnotežni faktor:</a:t>
                </a:r>
                <a:endParaRPr lang="sl-SI" sz="2200" i="1" dirty="0">
                  <a:solidFill>
                    <a:schemeClr val="tx1"/>
                  </a:solidFill>
                  <a:effectLst/>
                  <a:latin typeface="+mj-lt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36900" indent="0">
                  <a:lnSpc>
                    <a:spcPct val="115000"/>
                  </a:lnSpc>
                  <a:spcAft>
                    <a:spcPts val="600"/>
                  </a:spcAft>
                  <a:buNone/>
                </a:pPr>
                <a14:m>
                  <m:oMath xmlns:m="http://schemas.openxmlformats.org/officeDocument/2006/math">
                    <m:r>
                      <a:rPr lang="sl-SI" sz="2200" i="1" smtClean="0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𝑅𝐹</m:t>
                    </m:r>
                    <m:d>
                      <m:dPr>
                        <m:ctrlP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𝑣𝑜𝑧𝑙𝑖</m:t>
                        </m:r>
                        <m: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šč</m:t>
                        </m:r>
                        <m: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e>
                    </m:d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𝑣𝑖</m:t>
                    </m:r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š</m:t>
                    </m:r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𝑖𝑛𝑎</m:t>
                    </m:r>
                    <m:d>
                      <m:dPr>
                        <m:ctrlP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𝑣𝑜𝑧𝑙𝑖</m:t>
                        </m:r>
                        <m: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šč</m:t>
                        </m:r>
                        <m:sSub>
                          <m:sSubPr>
                            <m:ctrlPr>
                              <a:rPr lang="sl-SI" sz="2200" i="1">
                                <a:solidFill>
                                  <a:schemeClr val="tx1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sl-SI" sz="2200" i="1">
                                <a:solidFill>
                                  <a:schemeClr val="tx1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sl-SI" sz="2200" i="1">
                                <a:solidFill>
                                  <a:schemeClr val="tx1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𝑙𝑒𝑣𝑖</m:t>
                            </m:r>
                            <m:r>
                              <a:rPr lang="sl-SI" sz="2200" i="1">
                                <a:solidFill>
                                  <a:schemeClr val="tx1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sl-SI" sz="2200" i="1">
                                <a:solidFill>
                                  <a:schemeClr val="tx1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𝑠𝑖𝑛</m:t>
                            </m:r>
                          </m:sub>
                        </m:sSub>
                      </m:e>
                    </m:d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𝑣𝑖</m:t>
                    </m:r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š</m:t>
                    </m:r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𝑖𝑛𝑎</m:t>
                    </m:r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𝑣𝑜𝑧𝑙𝑖</m:t>
                    </m:r>
                    <m:r>
                      <a:rPr lang="sl-SI" sz="2200" i="1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šč</m:t>
                    </m:r>
                    <m:sSub>
                      <m:sSubPr>
                        <m:ctrlP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e>
                      <m:sub>
                        <m: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𝑑𝑒𝑠𝑛𝑖</m:t>
                        </m:r>
                        <m: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sl-SI" sz="2200" i="1">
                            <a:solidFill>
                              <a:schemeClr val="tx1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𝑠𝑖𝑛</m:t>
                        </m:r>
                      </m:sub>
                    </m:sSub>
                    <m:r>
                      <a:rPr lang="sl-SI" sz="2200" i="1" smtClean="0">
                        <a:solidFill>
                          <a:schemeClr val="tx1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sl-SI" sz="2200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36900" indent="0">
                  <a:lnSpc>
                    <a:spcPct val="115000"/>
                  </a:lnSpc>
                  <a:spcAft>
                    <a:spcPts val="600"/>
                  </a:spcAft>
                  <a:buNone/>
                </a:pPr>
                <a:r>
                  <a:rPr lang="sl-SI" sz="2200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Drevo je uravnoteženo, </a:t>
                </a:r>
                <a:r>
                  <a:rPr lang="sl-SI" sz="2200" dirty="0"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kadar RF enak</a:t>
                </a:r>
                <a:r>
                  <a:rPr lang="sl-SI" sz="2200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-1, 0 ali 1.</a:t>
                </a:r>
              </a:p>
              <a:p>
                <a:endParaRPr lang="sl-SI" sz="2200" dirty="0"/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611B5CDF-C978-4FFE-B043-29A6BCF96D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428" y="4952696"/>
                <a:ext cx="9886122" cy="1829732"/>
              </a:xfrm>
              <a:prstGeom prst="rect">
                <a:avLst/>
              </a:prstGeom>
              <a:blipFill>
                <a:blip r:embed="rId2"/>
                <a:stretch>
                  <a:fillRect l="-432" t="-1329"/>
                </a:stretch>
              </a:blipFill>
            </p:spPr>
            <p:txBody>
              <a:bodyPr/>
              <a:lstStyle/>
              <a:p>
                <a:r>
                  <a:rPr lang="sl-SI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895F859C-2C7A-4D43-A812-F00F9D24F53E}"/>
              </a:ext>
            </a:extLst>
          </p:cNvPr>
          <p:cNvCxnSpPr>
            <a:cxnSpLocks/>
            <a:stCxn id="139" idx="0"/>
            <a:endCxn id="136" idx="3"/>
          </p:cNvCxnSpPr>
          <p:nvPr/>
        </p:nvCxnSpPr>
        <p:spPr>
          <a:xfrm flipV="1">
            <a:off x="9984153" y="5634695"/>
            <a:ext cx="267383" cy="36888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5AE550E8-809E-44BD-B408-40A43E95B172}"/>
              </a:ext>
            </a:extLst>
          </p:cNvPr>
          <p:cNvCxnSpPr>
            <a:cxnSpLocks/>
            <a:stCxn id="138" idx="0"/>
            <a:endCxn id="136" idx="5"/>
          </p:cNvCxnSpPr>
          <p:nvPr/>
        </p:nvCxnSpPr>
        <p:spPr>
          <a:xfrm flipH="1" flipV="1">
            <a:off x="10651207" y="5634695"/>
            <a:ext cx="288956" cy="36652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0493B3E8-1E5E-4376-AB93-5EE2DF76769E}"/>
              </a:ext>
            </a:extLst>
          </p:cNvPr>
          <p:cNvCxnSpPr>
            <a:cxnSpLocks/>
            <a:stCxn id="137" idx="0"/>
            <a:endCxn id="134" idx="5"/>
          </p:cNvCxnSpPr>
          <p:nvPr/>
        </p:nvCxnSpPr>
        <p:spPr>
          <a:xfrm flipH="1" flipV="1">
            <a:off x="11139999" y="4857297"/>
            <a:ext cx="265749" cy="29266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CAF485D2-F337-4F53-9786-28A79F60ADD0}"/>
              </a:ext>
            </a:extLst>
          </p:cNvPr>
          <p:cNvCxnSpPr>
            <a:cxnSpLocks/>
            <a:stCxn id="134" idx="3"/>
            <a:endCxn id="136" idx="0"/>
          </p:cNvCxnSpPr>
          <p:nvPr/>
        </p:nvCxnSpPr>
        <p:spPr>
          <a:xfrm flipH="1">
            <a:off x="10451372" y="4857297"/>
            <a:ext cx="288956" cy="29266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0CDFEC75-A8D3-44CA-B2CE-7CF4E9C1B151}"/>
              </a:ext>
            </a:extLst>
          </p:cNvPr>
          <p:cNvCxnSpPr>
            <a:cxnSpLocks/>
            <a:stCxn id="132" idx="5"/>
            <a:endCxn id="134" idx="1"/>
          </p:cNvCxnSpPr>
          <p:nvPr/>
        </p:nvCxnSpPr>
        <p:spPr>
          <a:xfrm>
            <a:off x="10183666" y="4211082"/>
            <a:ext cx="556662" cy="2446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ACCA7522-F9F6-43AC-86A6-3B8BACFECEE7}"/>
              </a:ext>
            </a:extLst>
          </p:cNvPr>
          <p:cNvCxnSpPr>
            <a:cxnSpLocks/>
            <a:stCxn id="132" idx="3"/>
            <a:endCxn id="133" idx="7"/>
          </p:cNvCxnSpPr>
          <p:nvPr/>
        </p:nvCxnSpPr>
        <p:spPr>
          <a:xfrm flipH="1">
            <a:off x="9239881" y="4211082"/>
            <a:ext cx="544114" cy="24465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Oval 131">
            <a:extLst>
              <a:ext uri="{FF2B5EF4-FFF2-40B4-BE49-F238E27FC236}">
                <a16:creationId xmlns:a16="http://schemas.microsoft.com/office/drawing/2014/main" id="{BFD42471-78D1-4DA8-A618-02BB0880AFF0}"/>
              </a:ext>
            </a:extLst>
          </p:cNvPr>
          <p:cNvSpPr/>
          <p:nvPr/>
        </p:nvSpPr>
        <p:spPr>
          <a:xfrm>
            <a:off x="9701221" y="3726353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8BB10602-64F6-41F6-80B8-2DBA49110D14}"/>
              </a:ext>
            </a:extLst>
          </p:cNvPr>
          <p:cNvSpPr/>
          <p:nvPr/>
        </p:nvSpPr>
        <p:spPr>
          <a:xfrm>
            <a:off x="8757436" y="4372569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28572A32-8FE9-4D84-9B16-4DE8996F6308}"/>
              </a:ext>
            </a:extLst>
          </p:cNvPr>
          <p:cNvSpPr/>
          <p:nvPr/>
        </p:nvSpPr>
        <p:spPr>
          <a:xfrm>
            <a:off x="10657554" y="4372568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41CD7B3C-C478-48FE-B7D8-9E4086594A9D}"/>
              </a:ext>
            </a:extLst>
          </p:cNvPr>
          <p:cNvSpPr/>
          <p:nvPr/>
        </p:nvSpPr>
        <p:spPr>
          <a:xfrm>
            <a:off x="10168762" y="5149966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EBCC1B92-90A3-45EF-9457-C7A8601E2305}"/>
              </a:ext>
            </a:extLst>
          </p:cNvPr>
          <p:cNvSpPr/>
          <p:nvPr/>
        </p:nvSpPr>
        <p:spPr>
          <a:xfrm>
            <a:off x="11123138" y="5149966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F5B66CFC-6026-4AFD-BAFC-29DA47AA10D5}"/>
              </a:ext>
            </a:extLst>
          </p:cNvPr>
          <p:cNvSpPr/>
          <p:nvPr/>
        </p:nvSpPr>
        <p:spPr>
          <a:xfrm>
            <a:off x="10657553" y="6001218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7</a:t>
            </a: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BCEB967A-78C2-444B-93F2-9D858C0A5129}"/>
              </a:ext>
            </a:extLst>
          </p:cNvPr>
          <p:cNvSpPr/>
          <p:nvPr/>
        </p:nvSpPr>
        <p:spPr>
          <a:xfrm>
            <a:off x="9701543" y="6003575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5DF45503-5624-42CB-88D3-733D3E44D0E9}"/>
              </a:ext>
            </a:extLst>
          </p:cNvPr>
          <p:cNvSpPr txBox="1"/>
          <p:nvPr/>
        </p:nvSpPr>
        <p:spPr>
          <a:xfrm>
            <a:off x="4362368" y="3184534"/>
            <a:ext cx="2864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>
                <a:solidFill>
                  <a:srgbClr val="FF6600"/>
                </a:solidFill>
              </a:rPr>
              <a:t>URAVNOTEŽENO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E74F6478-9A96-4CDA-9F6C-AAA1A399D102}"/>
              </a:ext>
            </a:extLst>
          </p:cNvPr>
          <p:cNvSpPr txBox="1"/>
          <p:nvPr/>
        </p:nvSpPr>
        <p:spPr>
          <a:xfrm>
            <a:off x="4136345" y="3665995"/>
            <a:ext cx="3316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>
                <a:solidFill>
                  <a:srgbClr val="FF6600"/>
                </a:solidFill>
              </a:rPr>
              <a:t>NEURAVNOTEŽENO</a:t>
            </a:r>
          </a:p>
        </p:txBody>
      </p:sp>
      <p:sp>
        <p:nvSpPr>
          <p:cNvPr id="153" name="Arrow: Right 152">
            <a:extLst>
              <a:ext uri="{FF2B5EF4-FFF2-40B4-BE49-F238E27FC236}">
                <a16:creationId xmlns:a16="http://schemas.microsoft.com/office/drawing/2014/main" id="{2A7024B7-CE29-4CF3-AD53-766119B9DA06}"/>
              </a:ext>
            </a:extLst>
          </p:cNvPr>
          <p:cNvSpPr/>
          <p:nvPr/>
        </p:nvSpPr>
        <p:spPr>
          <a:xfrm rot="19785776">
            <a:off x="7234636" y="2805196"/>
            <a:ext cx="1461160" cy="210177"/>
          </a:xfrm>
          <a:prstGeom prst="rightArrow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54" name="Arrow: Right 153">
            <a:extLst>
              <a:ext uri="{FF2B5EF4-FFF2-40B4-BE49-F238E27FC236}">
                <a16:creationId xmlns:a16="http://schemas.microsoft.com/office/drawing/2014/main" id="{BD2277F1-22BA-4462-9722-F7C91435CEEA}"/>
              </a:ext>
            </a:extLst>
          </p:cNvPr>
          <p:cNvSpPr/>
          <p:nvPr/>
        </p:nvSpPr>
        <p:spPr>
          <a:xfrm rot="1221334">
            <a:off x="7366057" y="3980411"/>
            <a:ext cx="1451674" cy="230026"/>
          </a:xfrm>
          <a:prstGeom prst="rightArrow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11861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826F0-0177-44FC-9E2C-48D50D579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195" y="261257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>
                <a:solidFill>
                  <a:schemeClr val="tx1"/>
                </a:solidFill>
              </a:rPr>
              <a:t>Rotacije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CC6BB-2127-4EFD-8B69-F0E1BE7745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195" y="1231707"/>
            <a:ext cx="11583610" cy="1627607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Zavrtimo v levo ali desno okoli vozlišča, kjer je ravnotežni faktor večji od 1.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Osnovni rotaciji: levo in desno. 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Sestavljeni rotaciji: levo-desna in desno-leva.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2830A7-F6E7-4A78-A336-E7F15B845C82}"/>
              </a:ext>
            </a:extLst>
          </p:cNvPr>
          <p:cNvSpPr txBox="1"/>
          <p:nvPr/>
        </p:nvSpPr>
        <p:spPr>
          <a:xfrm>
            <a:off x="445911" y="3615016"/>
            <a:ext cx="3813896" cy="451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sl-SI" sz="2200" b="1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Leva rotacija:</a:t>
            </a:r>
            <a:endParaRPr lang="sl-SI" sz="2200" dirty="0"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0AB5B4-E623-4872-A3C6-539DCDF8029F}"/>
              </a:ext>
            </a:extLst>
          </p:cNvPr>
          <p:cNvCxnSpPr>
            <a:cxnSpLocks/>
          </p:cNvCxnSpPr>
          <p:nvPr/>
        </p:nvCxnSpPr>
        <p:spPr>
          <a:xfrm flipH="1" flipV="1">
            <a:off x="5595754" y="5557070"/>
            <a:ext cx="288956" cy="36652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A08DD34-38BF-4EED-953D-CE1B6CD834D6}"/>
              </a:ext>
            </a:extLst>
          </p:cNvPr>
          <p:cNvCxnSpPr>
            <a:cxnSpLocks/>
            <a:stCxn id="18" idx="0"/>
            <a:endCxn id="15" idx="5"/>
          </p:cNvCxnSpPr>
          <p:nvPr/>
        </p:nvCxnSpPr>
        <p:spPr>
          <a:xfrm flipH="1" flipV="1">
            <a:off x="5145754" y="4779672"/>
            <a:ext cx="265749" cy="29266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6785449-1BCC-4B5C-8E5B-F41323BD7298}"/>
              </a:ext>
            </a:extLst>
          </p:cNvPr>
          <p:cNvCxnSpPr>
            <a:cxnSpLocks/>
            <a:stCxn id="15" idx="3"/>
            <a:endCxn id="17" idx="0"/>
          </p:cNvCxnSpPr>
          <p:nvPr/>
        </p:nvCxnSpPr>
        <p:spPr>
          <a:xfrm flipH="1">
            <a:off x="4457127" y="4779672"/>
            <a:ext cx="288956" cy="29266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9606B1E-A0EE-41F8-92F9-F3112D5C7441}"/>
              </a:ext>
            </a:extLst>
          </p:cNvPr>
          <p:cNvCxnSpPr>
            <a:cxnSpLocks/>
            <a:stCxn id="13" idx="5"/>
            <a:endCxn id="15" idx="1"/>
          </p:cNvCxnSpPr>
          <p:nvPr/>
        </p:nvCxnSpPr>
        <p:spPr>
          <a:xfrm>
            <a:off x="4189421" y="4133457"/>
            <a:ext cx="556662" cy="2446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5F60F78-A632-4597-A1D6-CC82FAAA4D55}"/>
              </a:ext>
            </a:extLst>
          </p:cNvPr>
          <p:cNvCxnSpPr>
            <a:cxnSpLocks/>
            <a:stCxn id="13" idx="3"/>
            <a:endCxn id="14" idx="7"/>
          </p:cNvCxnSpPr>
          <p:nvPr/>
        </p:nvCxnSpPr>
        <p:spPr>
          <a:xfrm flipH="1">
            <a:off x="3245636" y="4133457"/>
            <a:ext cx="544114" cy="24465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E7464471-1CC3-4E0C-B7D7-B991E04F8320}"/>
              </a:ext>
            </a:extLst>
          </p:cNvPr>
          <p:cNvSpPr/>
          <p:nvPr/>
        </p:nvSpPr>
        <p:spPr>
          <a:xfrm>
            <a:off x="3706976" y="3648728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F470A88-4D08-4385-9833-864DD6B07EC0}"/>
              </a:ext>
            </a:extLst>
          </p:cNvPr>
          <p:cNvSpPr/>
          <p:nvPr/>
        </p:nvSpPr>
        <p:spPr>
          <a:xfrm>
            <a:off x="2763191" y="4294944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DE6EDED-1E14-480B-B2AE-DFCB6D4C8E79}"/>
              </a:ext>
            </a:extLst>
          </p:cNvPr>
          <p:cNvSpPr/>
          <p:nvPr/>
        </p:nvSpPr>
        <p:spPr>
          <a:xfrm>
            <a:off x="4663309" y="4294943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5C63936-705A-41F1-929C-758ADC38972D}"/>
              </a:ext>
            </a:extLst>
          </p:cNvPr>
          <p:cNvSpPr/>
          <p:nvPr/>
        </p:nvSpPr>
        <p:spPr>
          <a:xfrm>
            <a:off x="4174517" y="5072341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961489F-56AF-46E6-8E2D-06CDA7C60C21}"/>
              </a:ext>
            </a:extLst>
          </p:cNvPr>
          <p:cNvSpPr/>
          <p:nvPr/>
        </p:nvSpPr>
        <p:spPr>
          <a:xfrm>
            <a:off x="5128893" y="5072341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43842F3-87BC-4DD3-8C5A-40D6B708F0A1}"/>
              </a:ext>
            </a:extLst>
          </p:cNvPr>
          <p:cNvSpPr/>
          <p:nvPr/>
        </p:nvSpPr>
        <p:spPr>
          <a:xfrm>
            <a:off x="5674499" y="5932905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</a:p>
        </p:txBody>
      </p:sp>
      <p:sp>
        <p:nvSpPr>
          <p:cNvPr id="23" name="Arrow: Curved Up 22">
            <a:extLst>
              <a:ext uri="{FF2B5EF4-FFF2-40B4-BE49-F238E27FC236}">
                <a16:creationId xmlns:a16="http://schemas.microsoft.com/office/drawing/2014/main" id="{B6D16A6E-2DBE-4FAC-B68F-2F3F5EE71508}"/>
              </a:ext>
            </a:extLst>
          </p:cNvPr>
          <p:cNvSpPr/>
          <p:nvPr/>
        </p:nvSpPr>
        <p:spPr>
          <a:xfrm rot="10623238">
            <a:off x="3378597" y="3095346"/>
            <a:ext cx="1255683" cy="553381"/>
          </a:xfrm>
          <a:prstGeom prst="curvedUpArrow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tx1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8389904-24D0-4B35-B590-05EBE926F161}"/>
              </a:ext>
            </a:extLst>
          </p:cNvPr>
          <p:cNvCxnSpPr>
            <a:cxnSpLocks/>
            <a:stCxn id="38" idx="0"/>
            <a:endCxn id="32" idx="3"/>
          </p:cNvCxnSpPr>
          <p:nvPr/>
        </p:nvCxnSpPr>
        <p:spPr>
          <a:xfrm flipV="1">
            <a:off x="8247427" y="4755650"/>
            <a:ext cx="253910" cy="28074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880CB2B-3301-43DC-BA36-9B3F727BF418}"/>
              </a:ext>
            </a:extLst>
          </p:cNvPr>
          <p:cNvCxnSpPr>
            <a:cxnSpLocks/>
            <a:stCxn id="36" idx="0"/>
            <a:endCxn id="33" idx="5"/>
          </p:cNvCxnSpPr>
          <p:nvPr/>
        </p:nvCxnSpPr>
        <p:spPr>
          <a:xfrm flipH="1" flipV="1">
            <a:off x="10801126" y="4755649"/>
            <a:ext cx="265749" cy="29266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8667712-9195-4F18-9FF2-E5BE55898863}"/>
              </a:ext>
            </a:extLst>
          </p:cNvPr>
          <p:cNvCxnSpPr>
            <a:cxnSpLocks/>
            <a:stCxn id="34" idx="0"/>
            <a:endCxn id="32" idx="5"/>
          </p:cNvCxnSpPr>
          <p:nvPr/>
        </p:nvCxnSpPr>
        <p:spPr>
          <a:xfrm flipH="1" flipV="1">
            <a:off x="8901008" y="4755650"/>
            <a:ext cx="287169" cy="29266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2F18937-624A-4058-BEE1-C0A41D6FF9DD}"/>
              </a:ext>
            </a:extLst>
          </p:cNvPr>
          <p:cNvCxnSpPr>
            <a:cxnSpLocks/>
            <a:stCxn id="31" idx="5"/>
            <a:endCxn id="33" idx="1"/>
          </p:cNvCxnSpPr>
          <p:nvPr/>
        </p:nvCxnSpPr>
        <p:spPr>
          <a:xfrm>
            <a:off x="9844793" y="4109434"/>
            <a:ext cx="556662" cy="2446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DE542EE-9C0D-44CF-9342-8947D4C0FCA4}"/>
              </a:ext>
            </a:extLst>
          </p:cNvPr>
          <p:cNvCxnSpPr>
            <a:cxnSpLocks/>
            <a:stCxn id="31" idx="3"/>
            <a:endCxn id="32" idx="7"/>
          </p:cNvCxnSpPr>
          <p:nvPr/>
        </p:nvCxnSpPr>
        <p:spPr>
          <a:xfrm flipH="1">
            <a:off x="8901008" y="4109434"/>
            <a:ext cx="544114" cy="24465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>
            <a:extLst>
              <a:ext uri="{FF2B5EF4-FFF2-40B4-BE49-F238E27FC236}">
                <a16:creationId xmlns:a16="http://schemas.microsoft.com/office/drawing/2014/main" id="{2D620011-121F-46BB-8A6A-59B8DF16EEE9}"/>
              </a:ext>
            </a:extLst>
          </p:cNvPr>
          <p:cNvSpPr/>
          <p:nvPr/>
        </p:nvSpPr>
        <p:spPr>
          <a:xfrm>
            <a:off x="9362348" y="3624705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97DE1C9-1966-48B1-A05B-C27EDC767902}"/>
              </a:ext>
            </a:extLst>
          </p:cNvPr>
          <p:cNvSpPr/>
          <p:nvPr/>
        </p:nvSpPr>
        <p:spPr>
          <a:xfrm>
            <a:off x="8418563" y="4270921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90C14A1-58C0-4AB9-9B92-AC42634A9111}"/>
              </a:ext>
            </a:extLst>
          </p:cNvPr>
          <p:cNvSpPr/>
          <p:nvPr/>
        </p:nvSpPr>
        <p:spPr>
          <a:xfrm>
            <a:off x="10318681" y="4270920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3CFCE1D-FDB1-4E38-B471-5A3B51BED62B}"/>
              </a:ext>
            </a:extLst>
          </p:cNvPr>
          <p:cNvSpPr/>
          <p:nvPr/>
        </p:nvSpPr>
        <p:spPr>
          <a:xfrm>
            <a:off x="8905567" y="5048318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9F5B98A-7B08-4E58-BF1C-E0A3ABD4C191}"/>
              </a:ext>
            </a:extLst>
          </p:cNvPr>
          <p:cNvSpPr/>
          <p:nvPr/>
        </p:nvSpPr>
        <p:spPr>
          <a:xfrm>
            <a:off x="10784265" y="5048318"/>
            <a:ext cx="565219" cy="56789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9D82777-0DF7-4751-8AF8-D0C6CB9D6C3A}"/>
              </a:ext>
            </a:extLst>
          </p:cNvPr>
          <p:cNvSpPr/>
          <p:nvPr/>
        </p:nvSpPr>
        <p:spPr>
          <a:xfrm>
            <a:off x="7964817" y="5036394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</a:p>
        </p:txBody>
      </p:sp>
      <p:sp>
        <p:nvSpPr>
          <p:cNvPr id="41" name="Arrow: Right 40">
            <a:extLst>
              <a:ext uri="{FF2B5EF4-FFF2-40B4-BE49-F238E27FC236}">
                <a16:creationId xmlns:a16="http://schemas.microsoft.com/office/drawing/2014/main" id="{2B4BA5A5-B46C-4D68-8380-0001F51DFA6B}"/>
              </a:ext>
            </a:extLst>
          </p:cNvPr>
          <p:cNvSpPr/>
          <p:nvPr/>
        </p:nvSpPr>
        <p:spPr>
          <a:xfrm>
            <a:off x="6623166" y="4394732"/>
            <a:ext cx="789294" cy="468106"/>
          </a:xfrm>
          <a:prstGeom prst="rightArrow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49114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BAAAC79-5416-497F-A114-7A41EB8A7505}"/>
              </a:ext>
            </a:extLst>
          </p:cNvPr>
          <p:cNvCxnSpPr>
            <a:cxnSpLocks/>
            <a:stCxn id="8" idx="5"/>
          </p:cNvCxnSpPr>
          <p:nvPr/>
        </p:nvCxnSpPr>
        <p:spPr>
          <a:xfrm>
            <a:off x="3053772" y="5629453"/>
            <a:ext cx="238099" cy="381129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5F87564-B147-4783-B0EE-C7BC70F1D166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153654" y="5629454"/>
            <a:ext cx="246742" cy="368574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4FAE698-07F8-44BA-A5BA-6264B9A99D9F}"/>
              </a:ext>
            </a:extLst>
          </p:cNvPr>
          <p:cNvCxnSpPr>
            <a:cxnSpLocks/>
            <a:stCxn id="8" idx="3"/>
          </p:cNvCxnSpPr>
          <p:nvPr/>
        </p:nvCxnSpPr>
        <p:spPr>
          <a:xfrm flipH="1">
            <a:off x="2407359" y="5629453"/>
            <a:ext cx="246742" cy="368575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24C20FD-FFA5-4C7C-98EB-0F541693311E}"/>
              </a:ext>
            </a:extLst>
          </p:cNvPr>
          <p:cNvCxnSpPr>
            <a:stCxn id="7" idx="3"/>
          </p:cNvCxnSpPr>
          <p:nvPr/>
        </p:nvCxnSpPr>
        <p:spPr>
          <a:xfrm flipH="1">
            <a:off x="493486" y="5629454"/>
            <a:ext cx="260497" cy="368575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9910782-5F2E-4A17-84E9-02F656D2D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737" y="261257"/>
            <a:ext cx="10353762" cy="970450"/>
          </a:xfrm>
        </p:spPr>
        <p:txBody>
          <a:bodyPr/>
          <a:lstStyle/>
          <a:p>
            <a:pPr algn="l"/>
            <a:r>
              <a:rPr lang="sl-SI" dirty="0">
                <a:solidFill>
                  <a:schemeClr val="tx1"/>
                </a:solidFill>
              </a:rPr>
              <a:t>Večsmerna drevesa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CD34840-E809-49CF-9179-18324840D8C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47737" y="1231707"/>
                <a:ext cx="11496526" cy="2686269"/>
              </a:xfrm>
            </p:spPr>
            <p:txBody>
              <a:bodyPr>
                <a:noAutofit/>
              </a:bodyPr>
              <a:lstStyle/>
              <a:p>
                <a:pPr marL="36900" indent="0">
                  <a:lnSpc>
                    <a:spcPct val="115000"/>
                  </a:lnSpc>
                  <a:buNone/>
                </a:pPr>
                <a:r>
                  <a:rPr lang="sl-SI" b="1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Večsmerna iskalna drevesa </a:t>
                </a:r>
                <a:r>
                  <a:rPr lang="sl-SI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 vozliščih hranijo večje število podatkov in imajo lahko več kot dva sina.</a:t>
                </a:r>
              </a:p>
              <a:p>
                <a:pPr marL="36900" indent="0">
                  <a:lnSpc>
                    <a:spcPct val="115000"/>
                  </a:lnSpc>
                  <a:spcAft>
                    <a:spcPts val="600"/>
                  </a:spcAft>
                  <a:buNone/>
                </a:pPr>
                <a:endParaRPr lang="sl-SI" i="1" dirty="0">
                  <a:solidFill>
                    <a:schemeClr val="tx1"/>
                  </a:solidFill>
                  <a:effectLst/>
                  <a:latin typeface="+mj-lt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36900" indent="0">
                  <a:lnSpc>
                    <a:spcPct val="115000"/>
                  </a:lnSpc>
                  <a:spcAft>
                    <a:spcPts val="600"/>
                  </a:spcAft>
                  <a:buNone/>
                </a:pPr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Primer: milijon podatkov. </a:t>
                </a: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  <a:buFontTx/>
                  <a:buChar char="-"/>
                </a:pPr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Izrojeno drevo: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sl-SI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sl-SI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e>
                      <m:sup>
                        <m:r>
                          <a:rPr lang="sl-SI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dostopov do diska. </a:t>
                </a: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  <a:buFontTx/>
                  <a:buChar char="-"/>
                </a:pPr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Polno iskalno dvojiško drevo: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sl-SI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sl-SI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sl-SI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sl-SI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sl-SI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sl-SI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sl-SI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6</m:t>
                            </m:r>
                          </m:sup>
                        </m:sSup>
                      </m:e>
                    </m:func>
                    <m:r>
                      <a:rPr lang="sl-SI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=20</m:t>
                    </m:r>
                  </m:oMath>
                </a14:m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dostopov do diska. </a:t>
                </a: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  <a:buFontTx/>
                  <a:buChar char="-"/>
                </a:pPr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Polno uravnoteženo iskalno drevo</a:t>
                </a:r>
                <a:r>
                  <a:rPr lang="sl-SI" i="1" dirty="0">
                    <a:solidFill>
                      <a:schemeClr val="tx1"/>
                    </a:solidFill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s </a:t>
                </a:r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100 vozlišči v vsakem poddrevesu: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sl-SI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sl-SI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sl-SI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𝑙𝑜𝑔</m:t>
                            </m:r>
                          </m:e>
                          <m:sub>
                            <m:r>
                              <a:rPr lang="sl-SI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100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sl-SI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sl-SI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sl-SI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6</m:t>
                            </m:r>
                          </m:sup>
                        </m:sSup>
                      </m:e>
                    </m:func>
                    <m:r>
                      <a:rPr lang="sl-SI" b="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sl-SI" b="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sl-SI" i="1" dirty="0">
                    <a:solidFill>
                      <a:schemeClr val="tx1"/>
                    </a:solidFill>
                    <a:latin typeface="+mj-lt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dostopov</a:t>
                </a:r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sl-SI" i="1" dirty="0">
                    <a:solidFill>
                      <a:schemeClr val="tx1"/>
                    </a:solidFill>
                    <a:latin typeface="+mj-lt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do</a:t>
                </a:r>
                <a:r>
                  <a:rPr lang="sl-SI" i="1" dirty="0">
                    <a:solidFill>
                      <a:schemeClr val="tx1"/>
                    </a:solidFill>
                    <a:effectLst/>
                    <a:latin typeface="+mj-lt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diska.</a:t>
                </a:r>
              </a:p>
              <a:p>
                <a:pPr marL="36900" indent="0">
                  <a:lnSpc>
                    <a:spcPct val="115000"/>
                  </a:lnSpc>
                  <a:spcAft>
                    <a:spcPts val="600"/>
                  </a:spcAft>
                  <a:buNone/>
                </a:pPr>
                <a:endParaRPr lang="sl-SI" i="1" dirty="0">
                  <a:solidFill>
                    <a:schemeClr val="tx1"/>
                  </a:solidFill>
                  <a:effectLst/>
                  <a:latin typeface="+mj-lt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CD34840-E809-49CF-9179-18324840D8C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47737" y="1231707"/>
                <a:ext cx="11496526" cy="2686269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sl-SI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9429D21-D21F-4E53-A01B-D7DB7330FA25}"/>
              </a:ext>
            </a:extLst>
          </p:cNvPr>
          <p:cNvCxnSpPr>
            <a:cxnSpLocks/>
            <a:stCxn id="6" idx="5"/>
            <a:endCxn id="8" idx="1"/>
          </p:cNvCxnSpPr>
          <p:nvPr/>
        </p:nvCxnSpPr>
        <p:spPr>
          <a:xfrm>
            <a:off x="2097439" y="4983238"/>
            <a:ext cx="556662" cy="2446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ED9B792-23A5-4F26-96C5-9FFECC14DAB6}"/>
              </a:ext>
            </a:extLst>
          </p:cNvPr>
          <p:cNvCxnSpPr>
            <a:cxnSpLocks/>
            <a:stCxn id="6" idx="3"/>
            <a:endCxn id="7" idx="7"/>
          </p:cNvCxnSpPr>
          <p:nvPr/>
        </p:nvCxnSpPr>
        <p:spPr>
          <a:xfrm flipH="1">
            <a:off x="1153654" y="4983238"/>
            <a:ext cx="544114" cy="24465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id="{A0A382FF-8763-4FBB-9427-0B57EDCD6A33}"/>
              </a:ext>
            </a:extLst>
          </p:cNvPr>
          <p:cNvSpPr/>
          <p:nvPr/>
        </p:nvSpPr>
        <p:spPr>
          <a:xfrm>
            <a:off x="1614994" y="4498509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A4DE709-4A71-43D6-9A31-11B2B45BF88B}"/>
              </a:ext>
            </a:extLst>
          </p:cNvPr>
          <p:cNvSpPr/>
          <p:nvPr/>
        </p:nvSpPr>
        <p:spPr>
          <a:xfrm>
            <a:off x="671209" y="5144725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D7EDC79-5CD6-4CE4-B2E0-0C20DD6DD2E2}"/>
              </a:ext>
            </a:extLst>
          </p:cNvPr>
          <p:cNvSpPr/>
          <p:nvPr/>
        </p:nvSpPr>
        <p:spPr>
          <a:xfrm>
            <a:off x="2571327" y="5144724"/>
            <a:ext cx="565219" cy="567895"/>
          </a:xfrm>
          <a:prstGeom prst="ellipse">
            <a:avLst/>
          </a:prstGeom>
          <a:solidFill>
            <a:schemeClr val="accent1"/>
          </a:solidFill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3600" b="1" dirty="0">
                <a:ln w="0"/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31112D6-1384-446C-846F-452DEFC051FF}"/>
              </a:ext>
            </a:extLst>
          </p:cNvPr>
          <p:cNvSpPr txBox="1"/>
          <p:nvPr/>
        </p:nvSpPr>
        <p:spPr>
          <a:xfrm>
            <a:off x="236611" y="5516770"/>
            <a:ext cx="4491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600" b="1" dirty="0">
                <a:solidFill>
                  <a:schemeClr val="accent1"/>
                </a:solidFill>
              </a:rPr>
              <a:t>A1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A0EA52-3C6E-4084-A589-8A9D119B37D4}"/>
              </a:ext>
            </a:extLst>
          </p:cNvPr>
          <p:cNvSpPr txBox="1"/>
          <p:nvPr/>
        </p:nvSpPr>
        <p:spPr>
          <a:xfrm>
            <a:off x="1201130" y="5519208"/>
            <a:ext cx="4491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600" b="1" dirty="0">
                <a:solidFill>
                  <a:schemeClr val="accent1"/>
                </a:solidFill>
              </a:rPr>
              <a:t>A2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D93705B-FED1-4724-9285-01607739F091}"/>
              </a:ext>
            </a:extLst>
          </p:cNvPr>
          <p:cNvSpPr txBox="1"/>
          <p:nvPr/>
        </p:nvSpPr>
        <p:spPr>
          <a:xfrm>
            <a:off x="2148903" y="5516770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600" b="1" dirty="0">
                <a:solidFill>
                  <a:schemeClr val="accent1"/>
                </a:solidFill>
              </a:rPr>
              <a:t>C1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F77027B-C35B-4D7A-9B3B-EB396AB1A8A7}"/>
              </a:ext>
            </a:extLst>
          </p:cNvPr>
          <p:cNvSpPr txBox="1"/>
          <p:nvPr/>
        </p:nvSpPr>
        <p:spPr>
          <a:xfrm>
            <a:off x="3106098" y="5516770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600" b="1" dirty="0">
                <a:solidFill>
                  <a:schemeClr val="accent1"/>
                </a:solidFill>
              </a:rPr>
              <a:t>C2</a:t>
            </a:r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39D22604-E1E2-4819-960F-66CC85673070}"/>
              </a:ext>
            </a:extLst>
          </p:cNvPr>
          <p:cNvSpPr/>
          <p:nvPr/>
        </p:nvSpPr>
        <p:spPr>
          <a:xfrm>
            <a:off x="3928154" y="5048664"/>
            <a:ext cx="789294" cy="468106"/>
          </a:xfrm>
          <a:prstGeom prst="rightArrow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aphicFrame>
        <p:nvGraphicFramePr>
          <p:cNvPr id="26" name="Table 26">
            <a:extLst>
              <a:ext uri="{FF2B5EF4-FFF2-40B4-BE49-F238E27FC236}">
                <a16:creationId xmlns:a16="http://schemas.microsoft.com/office/drawing/2014/main" id="{5DD91DE9-F4CF-4330-AC8F-C8861A321B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031282"/>
              </p:ext>
            </p:extLst>
          </p:nvPr>
        </p:nvGraphicFramePr>
        <p:xfrm>
          <a:off x="5509056" y="4908829"/>
          <a:ext cx="5697089" cy="47179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98589">
                  <a:extLst>
                    <a:ext uri="{9D8B030D-6E8A-4147-A177-3AD203B41FA5}">
                      <a16:colId xmlns:a16="http://schemas.microsoft.com/office/drawing/2014/main" val="510006428"/>
                    </a:ext>
                  </a:extLst>
                </a:gridCol>
                <a:gridCol w="1129151">
                  <a:extLst>
                    <a:ext uri="{9D8B030D-6E8A-4147-A177-3AD203B41FA5}">
                      <a16:colId xmlns:a16="http://schemas.microsoft.com/office/drawing/2014/main" val="235372942"/>
                    </a:ext>
                  </a:extLst>
                </a:gridCol>
                <a:gridCol w="521276">
                  <a:extLst>
                    <a:ext uri="{9D8B030D-6E8A-4147-A177-3AD203B41FA5}">
                      <a16:colId xmlns:a16="http://schemas.microsoft.com/office/drawing/2014/main" val="2941588075"/>
                    </a:ext>
                  </a:extLst>
                </a:gridCol>
                <a:gridCol w="1375355">
                  <a:extLst>
                    <a:ext uri="{9D8B030D-6E8A-4147-A177-3AD203B41FA5}">
                      <a16:colId xmlns:a16="http://schemas.microsoft.com/office/drawing/2014/main" val="1526863764"/>
                    </a:ext>
                  </a:extLst>
                </a:gridCol>
                <a:gridCol w="544978">
                  <a:extLst>
                    <a:ext uri="{9D8B030D-6E8A-4147-A177-3AD203B41FA5}">
                      <a16:colId xmlns:a16="http://schemas.microsoft.com/office/drawing/2014/main" val="1637520207"/>
                    </a:ext>
                  </a:extLst>
                </a:gridCol>
                <a:gridCol w="1134403">
                  <a:extLst>
                    <a:ext uri="{9D8B030D-6E8A-4147-A177-3AD203B41FA5}">
                      <a16:colId xmlns:a16="http://schemas.microsoft.com/office/drawing/2014/main" val="3347048384"/>
                    </a:ext>
                  </a:extLst>
                </a:gridCol>
                <a:gridCol w="493337">
                  <a:extLst>
                    <a:ext uri="{9D8B030D-6E8A-4147-A177-3AD203B41FA5}">
                      <a16:colId xmlns:a16="http://schemas.microsoft.com/office/drawing/2014/main" val="1781435021"/>
                    </a:ext>
                  </a:extLst>
                </a:gridCol>
              </a:tblGrid>
              <a:tr h="471790">
                <a:tc>
                  <a:txBody>
                    <a:bodyPr/>
                    <a:lstStyle/>
                    <a:p>
                      <a:pPr algn="ctr"/>
                      <a:endParaRPr lang="sl-SI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sz="2400" dirty="0">
                          <a:solidFill>
                            <a:sysClr val="windowText" lastClr="000000"/>
                          </a:solidFill>
                        </a:rPr>
                        <a:t>A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sl-SI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sz="2400" dirty="0">
                          <a:solidFill>
                            <a:sysClr val="windowText" lastClr="000000"/>
                          </a:solidFill>
                        </a:rPr>
                        <a:t>B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sl-SI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sz="2400" dirty="0">
                          <a:solidFill>
                            <a:sysClr val="windowText" lastClr="000000"/>
                          </a:solidFill>
                        </a:rPr>
                        <a:t>C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sl-SI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4623772"/>
                  </a:ext>
                </a:extLst>
              </a:tr>
            </a:tbl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9913CF71-C736-4091-89A1-6FADA4761CDC}"/>
              </a:ext>
            </a:extLst>
          </p:cNvPr>
          <p:cNvSpPr txBox="1"/>
          <p:nvPr/>
        </p:nvSpPr>
        <p:spPr>
          <a:xfrm>
            <a:off x="5059894" y="5290899"/>
            <a:ext cx="4491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600" b="1" dirty="0">
                <a:solidFill>
                  <a:schemeClr val="accent1"/>
                </a:solidFill>
              </a:rPr>
              <a:t>A1</a:t>
            </a:r>
          </a:p>
        </p:txBody>
      </p:sp>
      <p:sp>
        <p:nvSpPr>
          <p:cNvPr id="33" name="Arrow: Right 32">
            <a:extLst>
              <a:ext uri="{FF2B5EF4-FFF2-40B4-BE49-F238E27FC236}">
                <a16:creationId xmlns:a16="http://schemas.microsoft.com/office/drawing/2014/main" id="{7741F291-537F-4FC0-BD09-9C1B754ABA3E}"/>
              </a:ext>
            </a:extLst>
          </p:cNvPr>
          <p:cNvSpPr/>
          <p:nvPr/>
        </p:nvSpPr>
        <p:spPr>
          <a:xfrm rot="6944127">
            <a:off x="5228493" y="5463792"/>
            <a:ext cx="763169" cy="220867"/>
          </a:xfrm>
          <a:prstGeom prst="rightArrow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5" name="Arrow: Right 34">
            <a:extLst>
              <a:ext uri="{FF2B5EF4-FFF2-40B4-BE49-F238E27FC236}">
                <a16:creationId xmlns:a16="http://schemas.microsoft.com/office/drawing/2014/main" id="{26270968-FE29-45F3-A120-314AB500298F}"/>
              </a:ext>
            </a:extLst>
          </p:cNvPr>
          <p:cNvSpPr/>
          <p:nvPr/>
        </p:nvSpPr>
        <p:spPr>
          <a:xfrm rot="5400000">
            <a:off x="7001312" y="5479897"/>
            <a:ext cx="763169" cy="220867"/>
          </a:xfrm>
          <a:prstGeom prst="rightArrow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6" name="Arrow: Right 35">
            <a:extLst>
              <a:ext uri="{FF2B5EF4-FFF2-40B4-BE49-F238E27FC236}">
                <a16:creationId xmlns:a16="http://schemas.microsoft.com/office/drawing/2014/main" id="{784934C3-F0A7-4091-9EB7-F254A325F743}"/>
              </a:ext>
            </a:extLst>
          </p:cNvPr>
          <p:cNvSpPr/>
          <p:nvPr/>
        </p:nvSpPr>
        <p:spPr>
          <a:xfrm rot="5400000">
            <a:off x="8932940" y="5479896"/>
            <a:ext cx="763169" cy="220867"/>
          </a:xfrm>
          <a:prstGeom prst="rightArrow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7" name="Arrow: Right 36">
            <a:extLst>
              <a:ext uri="{FF2B5EF4-FFF2-40B4-BE49-F238E27FC236}">
                <a16:creationId xmlns:a16="http://schemas.microsoft.com/office/drawing/2014/main" id="{2EC98840-795D-487A-86C7-0F2443ED6155}"/>
              </a:ext>
            </a:extLst>
          </p:cNvPr>
          <p:cNvSpPr/>
          <p:nvPr/>
        </p:nvSpPr>
        <p:spPr>
          <a:xfrm rot="3568335">
            <a:off x="10754133" y="5479895"/>
            <a:ext cx="763169" cy="220867"/>
          </a:xfrm>
          <a:prstGeom prst="rightArrow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3B3E9A4-C114-4092-9AE1-651054B98FD6}"/>
              </a:ext>
            </a:extLst>
          </p:cNvPr>
          <p:cNvSpPr txBox="1"/>
          <p:nvPr/>
        </p:nvSpPr>
        <p:spPr>
          <a:xfrm>
            <a:off x="11238690" y="5361989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600" b="1" dirty="0">
                <a:solidFill>
                  <a:schemeClr val="accent1"/>
                </a:solidFill>
              </a:rPr>
              <a:t>C2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EF908C3-40DD-41D4-AA88-192481CEC854}"/>
              </a:ext>
            </a:extLst>
          </p:cNvPr>
          <p:cNvSpPr txBox="1"/>
          <p:nvPr/>
        </p:nvSpPr>
        <p:spPr>
          <a:xfrm>
            <a:off x="9398497" y="5619550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600" b="1" dirty="0">
                <a:solidFill>
                  <a:schemeClr val="accent1"/>
                </a:solidFill>
              </a:rPr>
              <a:t>C1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4B69758-3E99-4A7D-9570-9D8A7501BB0B}"/>
              </a:ext>
            </a:extLst>
          </p:cNvPr>
          <p:cNvSpPr txBox="1"/>
          <p:nvPr/>
        </p:nvSpPr>
        <p:spPr>
          <a:xfrm>
            <a:off x="6913478" y="5607281"/>
            <a:ext cx="4491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600" b="1" dirty="0">
                <a:solidFill>
                  <a:schemeClr val="accent1"/>
                </a:solidFill>
              </a:rPr>
              <a:t>A2</a:t>
            </a:r>
          </a:p>
        </p:txBody>
      </p:sp>
    </p:spTree>
    <p:extLst>
      <p:ext uri="{BB962C8B-B14F-4D97-AF65-F5344CB8AC3E}">
        <p14:creationId xmlns:p14="http://schemas.microsoft.com/office/powerpoint/2010/main" val="1333986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F8A3F-4044-4985-990E-7171DB934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881" y="406400"/>
            <a:ext cx="10353762" cy="970450"/>
          </a:xfrm>
        </p:spPr>
        <p:txBody>
          <a:bodyPr/>
          <a:lstStyle/>
          <a:p>
            <a:pPr algn="l"/>
            <a:r>
              <a:rPr lang="sl-SI" dirty="0">
                <a:solidFill>
                  <a:schemeClr val="tx1"/>
                </a:solidFill>
              </a:rPr>
              <a:t>B-drevesa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6FFC3-0615-484C-965E-B342F26590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881" y="1757850"/>
            <a:ext cx="10353762" cy="4058751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Uravnotežena</a:t>
            </a: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drevesna podatkovna struktura, ohranja podatke urejene.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Logaritemska časovna zahtevnost.</a:t>
            </a: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Primerna za sisteme, z veliko količino podatkov v zunanjih pomnilniških napravah. </a:t>
            </a: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endParaRPr lang="sl-SI" sz="2200" dirty="0">
              <a:solidFill>
                <a:schemeClr val="tx1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Rudolf Bayer in Edward M. McCreight, 1970. 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i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Kaj pomeni B? »Bolj ko razmišljate, kaj B v B-drevesih pomeni, bolje razumete B-drevesa.«</a:t>
            </a:r>
          </a:p>
          <a:p>
            <a:pPr marL="36900" indent="0">
              <a:buNone/>
            </a:pPr>
            <a:endParaRPr lang="sl-SI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9164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1BA8F5-2132-4757-87D6-9A74574FD5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606" y="675746"/>
            <a:ext cx="10991786" cy="4043543"/>
          </a:xfrm>
        </p:spPr>
        <p:txBody>
          <a:bodyPr>
            <a:noAutofit/>
          </a:bodyPr>
          <a:lstStyle/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3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B-drevo </a:t>
            </a:r>
            <a:r>
              <a:rPr lang="sl-SI" sz="23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reda m</a:t>
            </a:r>
            <a:r>
              <a:rPr lang="sl-SI" sz="23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je iskalno drevo, velja: </a:t>
            </a:r>
          </a:p>
          <a:p>
            <a:pPr marL="662850" lvl="1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sl-SI" sz="23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Vsako vozlišče ima </a:t>
            </a:r>
            <a:r>
              <a:rPr lang="sl-SI" sz="23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največ m sinov </a:t>
            </a:r>
            <a:r>
              <a:rPr lang="sl-SI" sz="23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in </a:t>
            </a:r>
            <a:r>
              <a:rPr lang="sl-SI" sz="23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največ m-1 podatkov</a:t>
            </a:r>
            <a:r>
              <a:rPr lang="sl-SI" sz="23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. </a:t>
            </a:r>
          </a:p>
          <a:p>
            <a:pPr marL="662850" lvl="1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sl-SI" sz="23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Podatki</a:t>
            </a:r>
            <a:r>
              <a:rPr lang="sl-SI" sz="23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sl-SI" sz="23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urejeni v naraščajočem vrstnem redu</a:t>
            </a:r>
            <a:r>
              <a:rPr lang="sl-SI" sz="23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662850" lvl="1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sl-SI" sz="23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Ključi notranjega vozlišča delujejo kot </a:t>
            </a:r>
            <a:r>
              <a:rPr lang="sl-SI" sz="23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delilne vrednosti.</a:t>
            </a:r>
            <a:endParaRPr lang="sl-SI" sz="23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8B9D4B6-8E28-4F70-BE0E-30B1E44683F3}"/>
              </a:ext>
            </a:extLst>
          </p:cNvPr>
          <p:cNvCxnSpPr>
            <a:cxnSpLocks/>
            <a:stCxn id="8" idx="3"/>
            <a:endCxn id="9" idx="0"/>
          </p:cNvCxnSpPr>
          <p:nvPr/>
        </p:nvCxnSpPr>
        <p:spPr>
          <a:xfrm>
            <a:off x="6829419" y="4207512"/>
            <a:ext cx="2164522" cy="65800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F31DE4E-D2B7-422D-8796-C2619C64D383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6138834" y="4391018"/>
            <a:ext cx="521990" cy="47450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5274E0D-0E77-4658-9AEC-40638786CBD9}"/>
              </a:ext>
            </a:extLst>
          </p:cNvPr>
          <p:cNvCxnSpPr>
            <a:cxnSpLocks/>
            <a:endCxn id="11" idx="0"/>
          </p:cNvCxnSpPr>
          <p:nvPr/>
        </p:nvCxnSpPr>
        <p:spPr>
          <a:xfrm flipH="1">
            <a:off x="4757664" y="4391018"/>
            <a:ext cx="690586" cy="47450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7812DA0-352C-4BE6-ACA5-493CC3B22FB5}"/>
              </a:ext>
            </a:extLst>
          </p:cNvPr>
          <p:cNvCxnSpPr>
            <a:cxnSpLocks/>
            <a:stCxn id="12" idx="0"/>
            <a:endCxn id="8" idx="1"/>
          </p:cNvCxnSpPr>
          <p:nvPr/>
        </p:nvCxnSpPr>
        <p:spPr>
          <a:xfrm flipV="1">
            <a:off x="2854504" y="4207512"/>
            <a:ext cx="1903160" cy="65800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78B3077A-99DB-4EEA-9DE7-B9BA3BD95C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101228"/>
              </p:ext>
            </p:extLst>
          </p:nvPr>
        </p:nvGraphicFramePr>
        <p:xfrm>
          <a:off x="4757664" y="4024006"/>
          <a:ext cx="207175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410690818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AF56BC9-FCA5-4D58-8AA2-18A87922FA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3268871"/>
              </p:ext>
            </p:extLst>
          </p:nvPr>
        </p:nvGraphicFramePr>
        <p:xfrm>
          <a:off x="7958064" y="4865519"/>
          <a:ext cx="207175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410690818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0" name="Table 4">
            <a:extLst>
              <a:ext uri="{FF2B5EF4-FFF2-40B4-BE49-F238E27FC236}">
                <a16:creationId xmlns:a16="http://schemas.microsoft.com/office/drawing/2014/main" id="{D1C8DD28-C923-4758-A658-382DE64A1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766142"/>
              </p:ext>
            </p:extLst>
          </p:nvPr>
        </p:nvGraphicFramePr>
        <p:xfrm>
          <a:off x="5970239" y="486551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CD61C494-BD42-470B-903A-0B9F2941C2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018787"/>
              </p:ext>
            </p:extLst>
          </p:nvPr>
        </p:nvGraphicFramePr>
        <p:xfrm>
          <a:off x="4067079" y="486551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0035A678-54C4-473F-9EEA-3A8D8C937F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31077"/>
              </p:ext>
            </p:extLst>
          </p:nvPr>
        </p:nvGraphicFramePr>
        <p:xfrm>
          <a:off x="2163919" y="486551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6D2AC4C8-D965-4335-AADF-F217F781B938}"/>
              </a:ext>
            </a:extLst>
          </p:cNvPr>
          <p:cNvSpPr txBox="1"/>
          <p:nvPr/>
        </p:nvSpPr>
        <p:spPr>
          <a:xfrm>
            <a:off x="260199" y="3429000"/>
            <a:ext cx="1906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/>
              <a:t>B-drevo reda 4: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2D0C43A-AFE1-4DDE-894E-53C009C7D2D3}"/>
              </a:ext>
            </a:extLst>
          </p:cNvPr>
          <p:cNvSpPr txBox="1"/>
          <p:nvPr/>
        </p:nvSpPr>
        <p:spPr>
          <a:xfrm>
            <a:off x="2469082" y="5232531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/>
              <a:t>&lt; 10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8C2A765-EE80-42F0-A60B-9C8CB4D3BAEB}"/>
              </a:ext>
            </a:extLst>
          </p:cNvPr>
          <p:cNvSpPr txBox="1"/>
          <p:nvPr/>
        </p:nvSpPr>
        <p:spPr>
          <a:xfrm>
            <a:off x="4112287" y="5232531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/>
              <a:t>10 &lt; x &lt; 20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8F2E7D7-2290-407D-9EB1-2A7E1869FF02}"/>
              </a:ext>
            </a:extLst>
          </p:cNvPr>
          <p:cNvSpPr txBox="1"/>
          <p:nvPr/>
        </p:nvSpPr>
        <p:spPr>
          <a:xfrm>
            <a:off x="6013973" y="5265661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/>
              <a:t>20 &lt; x &lt; 30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3F1B3B2-3807-4C1D-A45E-AB0B6D781849}"/>
              </a:ext>
            </a:extLst>
          </p:cNvPr>
          <p:cNvSpPr txBox="1"/>
          <p:nvPr/>
        </p:nvSpPr>
        <p:spPr>
          <a:xfrm>
            <a:off x="8677665" y="5252408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/>
              <a:t>&gt; 30</a:t>
            </a:r>
          </a:p>
        </p:txBody>
      </p:sp>
    </p:spTree>
    <p:extLst>
      <p:ext uri="{BB962C8B-B14F-4D97-AF65-F5344CB8AC3E}">
        <p14:creationId xmlns:p14="http://schemas.microsoft.com/office/powerpoint/2010/main" val="42736099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3DFB1FB0-CC48-4DAA-8619-4E331A010F39}"/>
              </a:ext>
            </a:extLst>
          </p:cNvPr>
          <p:cNvCxnSpPr>
            <a:cxnSpLocks/>
            <a:stCxn id="43" idx="1"/>
            <a:endCxn id="46" idx="0"/>
          </p:cNvCxnSpPr>
          <p:nvPr/>
        </p:nvCxnSpPr>
        <p:spPr>
          <a:xfrm flipH="1">
            <a:off x="4467445" y="5013988"/>
            <a:ext cx="110399" cy="65800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E009DC2-E61A-4695-9D13-1A5E6B616A8E}"/>
              </a:ext>
            </a:extLst>
          </p:cNvPr>
          <p:cNvCxnSpPr>
            <a:cxnSpLocks/>
            <a:stCxn id="44" idx="3"/>
            <a:endCxn id="45" idx="0"/>
          </p:cNvCxnSpPr>
          <p:nvPr/>
        </p:nvCxnSpPr>
        <p:spPr>
          <a:xfrm>
            <a:off x="3413702" y="5013988"/>
            <a:ext cx="244524" cy="65800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C430408-D698-499D-8442-67C72908EE4D}"/>
                  </a:ext>
                </a:extLst>
              </p:cNvPr>
              <p:cNvSpPr txBox="1"/>
              <p:nvPr/>
            </p:nvSpPr>
            <p:spPr>
              <a:xfrm>
                <a:off x="450574" y="697365"/>
                <a:ext cx="11504865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Ø"/>
                </a:pPr>
                <a:r>
                  <a:rPr lang="sl-SI" sz="2200" b="1" dirty="0"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Koren</a:t>
                </a:r>
                <a:r>
                  <a:rPr lang="sl-SI" sz="2200" dirty="0"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je bodisi list bodisi ima vsaj dva sinova. </a:t>
                </a:r>
              </a:p>
              <a:p>
                <a:r>
                  <a:rPr lang="sl-SI" sz="2200" i="1" dirty="0"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Primer: B-drevo reda 4 s tremi podatki bo vsebovalo eno samo vozlišče (koren).</a:t>
                </a:r>
              </a:p>
              <a:p>
                <a:endParaRPr lang="sl-SI" sz="2200" i="1" dirty="0">
                  <a:latin typeface="+mj-lt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sl-SI" sz="2200" i="1" dirty="0">
                  <a:latin typeface="+mj-lt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sl-SI" sz="2200" i="1" dirty="0">
                  <a:latin typeface="+mj-lt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sl-SI" sz="2200" i="1" dirty="0">
                  <a:latin typeface="+mj-lt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sl-SI" sz="2200" i="1" dirty="0">
                  <a:latin typeface="+mj-lt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Wingdings" panose="05000000000000000000" pitchFamily="2" charset="2"/>
                  <a:buChar char="Ø"/>
                </a:pPr>
                <a:r>
                  <a:rPr lang="sl-SI" sz="2200" dirty="0"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Vsako vozlišče ima vsaj </a:t>
                </a:r>
                <a14:m>
                  <m:oMath xmlns:m="http://schemas.openxmlformats.org/officeDocument/2006/math">
                    <m:d>
                      <m:dPr>
                        <m:begChr m:val="⌈"/>
                        <m:endChr m:val="⌉"/>
                        <m:ctrlPr>
                          <a:rPr lang="sl-SI" sz="22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sl-SI" sz="22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  <m:r>
                          <a:rPr lang="sl-SI" sz="22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/2</m:t>
                        </m:r>
                      </m:e>
                    </m:d>
                  </m:oMath>
                </a14:m>
                <a:r>
                  <a:rPr lang="sl-SI" sz="2200" dirty="0"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sinov ter vsaj </a:t>
                </a:r>
                <a14:m>
                  <m:oMath xmlns:m="http://schemas.openxmlformats.org/officeDocument/2006/math">
                    <m:d>
                      <m:dPr>
                        <m:begChr m:val="⌈"/>
                        <m:endChr m:val="⌉"/>
                        <m:ctrlPr>
                          <a:rPr lang="sl-SI" sz="22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sl-SI" sz="22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  <m:r>
                          <a:rPr lang="sl-SI" sz="22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/2</m:t>
                        </m:r>
                      </m:e>
                    </m:d>
                  </m:oMath>
                </a14:m>
                <a:r>
                  <a:rPr lang="sl-SI" sz="2200" dirty="0"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– 1 podatkov. </a:t>
                </a:r>
              </a:p>
              <a:p>
                <a:endParaRPr lang="sl-SI" sz="2200" i="1" dirty="0">
                  <a:latin typeface="+mj-lt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C430408-D698-499D-8442-67C72908EE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574" y="697365"/>
                <a:ext cx="11504865" cy="3139321"/>
              </a:xfrm>
              <a:prstGeom prst="rect">
                <a:avLst/>
              </a:prstGeom>
              <a:blipFill>
                <a:blip r:embed="rId2"/>
                <a:stretch>
                  <a:fillRect l="-689" t="-1165"/>
                </a:stretch>
              </a:blipFill>
            </p:spPr>
            <p:txBody>
              <a:bodyPr/>
              <a:lstStyle/>
              <a:p>
                <a:r>
                  <a:rPr lang="sl-SI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5" name="Table 4">
            <a:extLst>
              <a:ext uri="{FF2B5EF4-FFF2-40B4-BE49-F238E27FC236}">
                <a16:creationId xmlns:a16="http://schemas.microsoft.com/office/drawing/2014/main" id="{75D5A01A-ABFC-4EF6-8068-449E7C6780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425238"/>
              </p:ext>
            </p:extLst>
          </p:nvPr>
        </p:nvGraphicFramePr>
        <p:xfrm>
          <a:off x="4494375" y="1707112"/>
          <a:ext cx="207175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410690818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7CDB7B7-3769-4E20-9F6C-CEE967C08727}"/>
              </a:ext>
            </a:extLst>
          </p:cNvPr>
          <p:cNvCxnSpPr>
            <a:cxnSpLocks/>
            <a:stCxn id="43" idx="3"/>
            <a:endCxn id="41" idx="0"/>
          </p:cNvCxnSpPr>
          <p:nvPr/>
        </p:nvCxnSpPr>
        <p:spPr>
          <a:xfrm>
            <a:off x="5268429" y="5013988"/>
            <a:ext cx="463926" cy="65800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094284A-F4CF-44DB-9FB9-FDB0C8AF7548}"/>
              </a:ext>
            </a:extLst>
          </p:cNvPr>
          <p:cNvCxnSpPr>
            <a:cxnSpLocks/>
            <a:stCxn id="44" idx="1"/>
            <a:endCxn id="42" idx="0"/>
          </p:cNvCxnSpPr>
          <p:nvPr/>
        </p:nvCxnSpPr>
        <p:spPr>
          <a:xfrm flipH="1">
            <a:off x="2426957" y="5013988"/>
            <a:ext cx="296160" cy="65800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DCA1AF95-67DA-41D4-81D0-4FA533890A37}"/>
              </a:ext>
            </a:extLst>
          </p:cNvPr>
          <p:cNvCxnSpPr>
            <a:cxnSpLocks/>
            <a:stCxn id="40" idx="3"/>
            <a:endCxn id="43" idx="0"/>
          </p:cNvCxnSpPr>
          <p:nvPr/>
        </p:nvCxnSpPr>
        <p:spPr>
          <a:xfrm>
            <a:off x="4390350" y="4042713"/>
            <a:ext cx="532786" cy="78776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3E36E89-1509-4545-B367-DECDAAFD5E5A}"/>
              </a:ext>
            </a:extLst>
          </p:cNvPr>
          <p:cNvCxnSpPr>
            <a:cxnSpLocks/>
            <a:stCxn id="44" idx="0"/>
            <a:endCxn id="40" idx="1"/>
          </p:cNvCxnSpPr>
          <p:nvPr/>
        </p:nvCxnSpPr>
        <p:spPr>
          <a:xfrm flipV="1">
            <a:off x="3068409" y="4042713"/>
            <a:ext cx="631356" cy="78776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0" name="Table 4">
            <a:extLst>
              <a:ext uri="{FF2B5EF4-FFF2-40B4-BE49-F238E27FC236}">
                <a16:creationId xmlns:a16="http://schemas.microsoft.com/office/drawing/2014/main" id="{69323757-E4ED-400F-A480-1879FA6E4C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086739"/>
              </p:ext>
            </p:extLst>
          </p:nvPr>
        </p:nvGraphicFramePr>
        <p:xfrm>
          <a:off x="3699765" y="3859207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410690818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2AE76537-6370-4DA9-8EF3-266675C7E6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488094"/>
              </p:ext>
            </p:extLst>
          </p:nvPr>
        </p:nvGraphicFramePr>
        <p:xfrm>
          <a:off x="5041770" y="5671995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410690818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2" name="Table 4">
            <a:extLst>
              <a:ext uri="{FF2B5EF4-FFF2-40B4-BE49-F238E27FC236}">
                <a16:creationId xmlns:a16="http://schemas.microsoft.com/office/drawing/2014/main" id="{5B08D7D8-8C18-4601-A70A-141C0DE382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394156"/>
              </p:ext>
            </p:extLst>
          </p:nvPr>
        </p:nvGraphicFramePr>
        <p:xfrm>
          <a:off x="1736372" y="5671995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3" name="Table 4">
            <a:extLst>
              <a:ext uri="{FF2B5EF4-FFF2-40B4-BE49-F238E27FC236}">
                <a16:creationId xmlns:a16="http://schemas.microsoft.com/office/drawing/2014/main" id="{5A03E509-243B-43FA-AFE8-8F891888B5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060608"/>
              </p:ext>
            </p:extLst>
          </p:nvPr>
        </p:nvGraphicFramePr>
        <p:xfrm>
          <a:off x="4577844" y="483048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4" name="Table 4">
            <a:extLst>
              <a:ext uri="{FF2B5EF4-FFF2-40B4-BE49-F238E27FC236}">
                <a16:creationId xmlns:a16="http://schemas.microsoft.com/office/drawing/2014/main" id="{43267B82-BB8A-43C5-B707-EE5C1DD79B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040332"/>
              </p:ext>
            </p:extLst>
          </p:nvPr>
        </p:nvGraphicFramePr>
        <p:xfrm>
          <a:off x="2723117" y="483048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5" name="Table 4">
            <a:extLst>
              <a:ext uri="{FF2B5EF4-FFF2-40B4-BE49-F238E27FC236}">
                <a16:creationId xmlns:a16="http://schemas.microsoft.com/office/drawing/2014/main" id="{5E289FAB-3797-4808-9A83-2D51CF334A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292039"/>
              </p:ext>
            </p:extLst>
          </p:nvPr>
        </p:nvGraphicFramePr>
        <p:xfrm>
          <a:off x="3312934" y="567199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6" name="Table 4">
            <a:extLst>
              <a:ext uri="{FF2B5EF4-FFF2-40B4-BE49-F238E27FC236}">
                <a16:creationId xmlns:a16="http://schemas.microsoft.com/office/drawing/2014/main" id="{2C4B7678-E65F-48C9-B32A-32640DBF99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450567"/>
              </p:ext>
            </p:extLst>
          </p:nvPr>
        </p:nvGraphicFramePr>
        <p:xfrm>
          <a:off x="4122153" y="567199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CCC1683E-43E3-4CAE-91FD-C64DE0A00681}"/>
                  </a:ext>
                </a:extLst>
              </p:cNvPr>
              <p:cNvSpPr txBox="1"/>
              <p:nvPr/>
            </p:nvSpPr>
            <p:spPr>
              <a:xfrm>
                <a:off x="5732355" y="4646976"/>
                <a:ext cx="5445165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l-SI" sz="2000" dirty="0">
                    <a:solidFill>
                      <a:srgbClr val="FF6600"/>
                    </a:solidFill>
                    <a:latin typeface="+mj-lt"/>
                  </a:rPr>
                  <a:t>V B-drevesu reda 3 ima n</a:t>
                </a:r>
                <a:r>
                  <a:rPr lang="sl-SI" sz="2000" dirty="0">
                    <a:solidFill>
                      <a:srgbClr val="FF6600"/>
                    </a:solidFill>
                    <a:effectLst/>
                    <a:latin typeface="+mj-lt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otranje vozlišče vsaj </a:t>
                </a:r>
                <a14:m>
                  <m:oMath xmlns:m="http://schemas.openxmlformats.org/officeDocument/2006/math">
                    <m:d>
                      <m:dPr>
                        <m:begChr m:val="⌈"/>
                        <m:endChr m:val="⌉"/>
                        <m:ctrlPr>
                          <a:rPr lang="sl-SI" sz="2000" i="1" smtClean="0">
                            <a:solidFill>
                              <a:srgbClr val="FF66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sl-SI" sz="2000" b="0" i="1" smtClean="0">
                            <a:solidFill>
                              <a:srgbClr val="FF66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  <m:r>
                          <a:rPr lang="sl-SI" sz="2000" i="1">
                            <a:solidFill>
                              <a:srgbClr val="FF66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/2</m:t>
                        </m:r>
                      </m:e>
                    </m:d>
                    <m:r>
                      <a:rPr lang="sl-SI" sz="2000" b="0" i="1" smtClean="0">
                        <a:solidFill>
                          <a:srgbClr val="FF66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⌈"/>
                        <m:endChr m:val="⌉"/>
                        <m:ctrlPr>
                          <a:rPr lang="sl-SI" sz="2000" i="1">
                            <a:solidFill>
                              <a:srgbClr val="FF6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sl-SI" sz="2000" b="0" i="1" smtClean="0">
                            <a:solidFill>
                              <a:srgbClr val="FF6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sl-SI" sz="2000" i="1">
                            <a:solidFill>
                              <a:srgbClr val="FF6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/2</m:t>
                        </m:r>
                      </m:e>
                    </m:d>
                    <m:r>
                      <a:rPr lang="sl-SI" sz="2000" b="0" i="1" smtClean="0">
                        <a:solidFill>
                          <a:srgbClr val="FF66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sl-SI" sz="2000" dirty="0">
                    <a:solidFill>
                      <a:srgbClr val="FF6600"/>
                    </a:solidFill>
                    <a:latin typeface="+mj-lt"/>
                  </a:rPr>
                  <a:t> sina.</a:t>
                </a:r>
              </a:p>
              <a:p>
                <a:endParaRPr lang="sl-SI" sz="2000" dirty="0">
                  <a:solidFill>
                    <a:srgbClr val="FF660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CCC1683E-43E3-4CAE-91FD-C64DE0A006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2355" y="4646976"/>
                <a:ext cx="5445165" cy="1015663"/>
              </a:xfrm>
              <a:prstGeom prst="rect">
                <a:avLst/>
              </a:prstGeom>
              <a:blipFill>
                <a:blip r:embed="rId3"/>
                <a:stretch>
                  <a:fillRect l="-1119" t="-3593"/>
                </a:stretch>
              </a:blipFill>
            </p:spPr>
            <p:txBody>
              <a:bodyPr/>
              <a:lstStyle/>
              <a:p>
                <a:r>
                  <a:rPr lang="sl-SI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Rectangle 61">
            <a:extLst>
              <a:ext uri="{FF2B5EF4-FFF2-40B4-BE49-F238E27FC236}">
                <a16:creationId xmlns:a16="http://schemas.microsoft.com/office/drawing/2014/main" id="{78F0BEEB-9E5A-44C9-9475-C10E9CC20EFE}"/>
              </a:ext>
            </a:extLst>
          </p:cNvPr>
          <p:cNvSpPr/>
          <p:nvPr/>
        </p:nvSpPr>
        <p:spPr>
          <a:xfrm>
            <a:off x="2426957" y="4682016"/>
            <a:ext cx="3157888" cy="622967"/>
          </a:xfrm>
          <a:prstGeom prst="rect">
            <a:avLst/>
          </a:prstGeom>
          <a:noFill/>
          <a:ln w="38100" cap="flat" cmpd="sng" algn="ctr">
            <a:solidFill>
              <a:srgbClr val="FF6600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729908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AC430408-D698-499D-8442-67C72908EE4D}"/>
              </a:ext>
            </a:extLst>
          </p:cNvPr>
          <p:cNvSpPr txBox="1"/>
          <p:nvPr/>
        </p:nvSpPr>
        <p:spPr>
          <a:xfrm>
            <a:off x="450574" y="1159599"/>
            <a:ext cx="11504865" cy="451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"/>
            </a:pPr>
            <a:r>
              <a:rPr lang="sl-SI" sz="22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Notranje vozlišče, ki ima n sinov, mora vsebovati n-1 podatkov. 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6E225C4-D292-4B52-B96B-E77EC407FB4B}"/>
              </a:ext>
            </a:extLst>
          </p:cNvPr>
          <p:cNvCxnSpPr>
            <a:cxnSpLocks/>
            <a:stCxn id="23" idx="3"/>
            <a:endCxn id="24" idx="0"/>
          </p:cNvCxnSpPr>
          <p:nvPr/>
        </p:nvCxnSpPr>
        <p:spPr>
          <a:xfrm>
            <a:off x="6710851" y="2587972"/>
            <a:ext cx="2164522" cy="65800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0F16149-1D30-4DCA-BA59-CBE5D7CA61A0}"/>
              </a:ext>
            </a:extLst>
          </p:cNvPr>
          <p:cNvCxnSpPr>
            <a:cxnSpLocks/>
            <a:endCxn id="25" idx="0"/>
          </p:cNvCxnSpPr>
          <p:nvPr/>
        </p:nvCxnSpPr>
        <p:spPr>
          <a:xfrm>
            <a:off x="6020266" y="2771478"/>
            <a:ext cx="521990" cy="47450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EBB60BD-E15C-470D-B35A-185CBE5EEF2E}"/>
              </a:ext>
            </a:extLst>
          </p:cNvPr>
          <p:cNvCxnSpPr>
            <a:cxnSpLocks/>
            <a:endCxn id="26" idx="0"/>
          </p:cNvCxnSpPr>
          <p:nvPr/>
        </p:nvCxnSpPr>
        <p:spPr>
          <a:xfrm flipH="1">
            <a:off x="4639096" y="2771478"/>
            <a:ext cx="690586" cy="47450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FC91413-BDD7-405D-A10F-77F0ACBE1206}"/>
              </a:ext>
            </a:extLst>
          </p:cNvPr>
          <p:cNvCxnSpPr>
            <a:cxnSpLocks/>
            <a:stCxn id="27" idx="0"/>
            <a:endCxn id="23" idx="1"/>
          </p:cNvCxnSpPr>
          <p:nvPr/>
        </p:nvCxnSpPr>
        <p:spPr>
          <a:xfrm flipV="1">
            <a:off x="2735936" y="2587972"/>
            <a:ext cx="1903160" cy="65800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Table 4">
            <a:extLst>
              <a:ext uri="{FF2B5EF4-FFF2-40B4-BE49-F238E27FC236}">
                <a16:creationId xmlns:a16="http://schemas.microsoft.com/office/drawing/2014/main" id="{6AEF8ED2-8CF0-410D-B19D-D154E20DA8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787192"/>
              </p:ext>
            </p:extLst>
          </p:nvPr>
        </p:nvGraphicFramePr>
        <p:xfrm>
          <a:off x="4639096" y="2404466"/>
          <a:ext cx="207175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410690818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6D7318FF-4811-4918-9EE0-3AD5B7420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176382"/>
              </p:ext>
            </p:extLst>
          </p:nvPr>
        </p:nvGraphicFramePr>
        <p:xfrm>
          <a:off x="7839496" y="3245979"/>
          <a:ext cx="207175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410690818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5" name="Table 4">
            <a:extLst>
              <a:ext uri="{FF2B5EF4-FFF2-40B4-BE49-F238E27FC236}">
                <a16:creationId xmlns:a16="http://schemas.microsoft.com/office/drawing/2014/main" id="{3DF0A2E9-BA28-456D-BE7E-ECD94F1DD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271202"/>
              </p:ext>
            </p:extLst>
          </p:nvPr>
        </p:nvGraphicFramePr>
        <p:xfrm>
          <a:off x="5851671" y="324597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6" name="Table 4">
            <a:extLst>
              <a:ext uri="{FF2B5EF4-FFF2-40B4-BE49-F238E27FC236}">
                <a16:creationId xmlns:a16="http://schemas.microsoft.com/office/drawing/2014/main" id="{5615215F-84BA-4882-A570-6119D89E77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351019"/>
              </p:ext>
            </p:extLst>
          </p:nvPr>
        </p:nvGraphicFramePr>
        <p:xfrm>
          <a:off x="3948511" y="324597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7" name="Table 4">
            <a:extLst>
              <a:ext uri="{FF2B5EF4-FFF2-40B4-BE49-F238E27FC236}">
                <a16:creationId xmlns:a16="http://schemas.microsoft.com/office/drawing/2014/main" id="{6F10DDB7-53BF-46C3-AAC0-D0AA206EE7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528347"/>
              </p:ext>
            </p:extLst>
          </p:nvPr>
        </p:nvGraphicFramePr>
        <p:xfrm>
          <a:off x="2045351" y="324597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EDF627F3-C772-4BCE-8B2C-AD846081BA35}"/>
              </a:ext>
            </a:extLst>
          </p:cNvPr>
          <p:cNvSpPr txBox="1"/>
          <p:nvPr/>
        </p:nvSpPr>
        <p:spPr>
          <a:xfrm>
            <a:off x="450574" y="4709268"/>
            <a:ext cx="10114990" cy="45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"/>
            </a:pPr>
            <a:r>
              <a:rPr lang="sl-SI" sz="2200" dirty="0"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Vsi listi B-drevesa so na istem nivoju (višina B-drevesa).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FA50A51-9082-4FA0-B9D8-93BB931A7D8D}"/>
              </a:ext>
            </a:extLst>
          </p:cNvPr>
          <p:cNvSpPr/>
          <p:nvPr/>
        </p:nvSpPr>
        <p:spPr>
          <a:xfrm>
            <a:off x="1813208" y="3097431"/>
            <a:ext cx="8479399" cy="622967"/>
          </a:xfrm>
          <a:prstGeom prst="rect">
            <a:avLst/>
          </a:prstGeom>
          <a:noFill/>
          <a:ln w="38100" cap="flat" cmpd="sng" algn="ctr">
            <a:solidFill>
              <a:srgbClr val="FF6600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8" name="Arrow: Curved Up 47">
            <a:extLst>
              <a:ext uri="{FF2B5EF4-FFF2-40B4-BE49-F238E27FC236}">
                <a16:creationId xmlns:a16="http://schemas.microsoft.com/office/drawing/2014/main" id="{B7E35ECC-0420-4647-BDA8-483F82861840}"/>
              </a:ext>
            </a:extLst>
          </p:cNvPr>
          <p:cNvSpPr/>
          <p:nvPr/>
        </p:nvSpPr>
        <p:spPr>
          <a:xfrm rot="18343415" flipH="1">
            <a:off x="7593340" y="4350528"/>
            <a:ext cx="1544986" cy="699602"/>
          </a:xfrm>
          <a:prstGeom prst="curvedUpArrow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714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99797-D280-4E6E-9222-325C9EC26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188" y="249836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>
                <a:solidFill>
                  <a:schemeClr val="tx1"/>
                </a:solidFill>
              </a:rPr>
              <a:t>Operacija vstavljanja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AF028-4B59-47C6-9C75-9DF48E3273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188" y="1220286"/>
            <a:ext cx="10353762" cy="489507"/>
          </a:xfrm>
        </p:spPr>
        <p:txBody>
          <a:bodyPr>
            <a:noAutofit/>
          </a:bodyPr>
          <a:lstStyle/>
          <a:p>
            <a:pPr marL="36900" indent="0">
              <a:buNone/>
            </a:pPr>
            <a:r>
              <a:rPr lang="sl-SI" sz="22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1. Če vozlišče vsebuje manj podatkov kot največje dovoljeno:</a:t>
            </a:r>
            <a:endParaRPr lang="sl-SI" sz="2200" dirty="0">
              <a:solidFill>
                <a:schemeClr val="tx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73CA4E8-6131-4C62-99E0-62FC131892E0}"/>
              </a:ext>
            </a:extLst>
          </p:cNvPr>
          <p:cNvCxnSpPr>
            <a:cxnSpLocks/>
            <a:stCxn id="15" idx="0"/>
            <a:endCxn id="14" idx="1"/>
          </p:cNvCxnSpPr>
          <p:nvPr/>
        </p:nvCxnSpPr>
        <p:spPr>
          <a:xfrm flipV="1">
            <a:off x="3605596" y="4990976"/>
            <a:ext cx="1993786" cy="4391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597649B-C898-4427-A046-7AE91A8B6B1C}"/>
              </a:ext>
            </a:extLst>
          </p:cNvPr>
          <p:cNvCxnSpPr>
            <a:cxnSpLocks/>
            <a:stCxn id="18" idx="0"/>
            <a:endCxn id="15" idx="1"/>
          </p:cNvCxnSpPr>
          <p:nvPr/>
        </p:nvCxnSpPr>
        <p:spPr>
          <a:xfrm flipV="1">
            <a:off x="2329800" y="5613659"/>
            <a:ext cx="585211" cy="64147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6749C01-5727-445E-83AA-1405A76AF1B1}"/>
              </a:ext>
            </a:extLst>
          </p:cNvPr>
          <p:cNvCxnSpPr>
            <a:cxnSpLocks/>
            <a:stCxn id="19" idx="0"/>
            <a:endCxn id="15" idx="2"/>
          </p:cNvCxnSpPr>
          <p:nvPr/>
        </p:nvCxnSpPr>
        <p:spPr>
          <a:xfrm flipV="1">
            <a:off x="3596426" y="5797165"/>
            <a:ext cx="9170" cy="4579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ABC7F7C-36A5-4C18-B6F0-9FC3AD73543D}"/>
              </a:ext>
            </a:extLst>
          </p:cNvPr>
          <p:cNvCxnSpPr>
            <a:cxnSpLocks/>
            <a:stCxn id="20" idx="0"/>
            <a:endCxn id="15" idx="3"/>
          </p:cNvCxnSpPr>
          <p:nvPr/>
        </p:nvCxnSpPr>
        <p:spPr>
          <a:xfrm flipH="1" flipV="1">
            <a:off x="4296181" y="5613659"/>
            <a:ext cx="501212" cy="6463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E62DB6E-2CEE-43DA-BE0B-9B0487A1768A}"/>
              </a:ext>
            </a:extLst>
          </p:cNvPr>
          <p:cNvCxnSpPr>
            <a:cxnSpLocks/>
            <a:stCxn id="21" idx="0"/>
            <a:endCxn id="16" idx="1"/>
          </p:cNvCxnSpPr>
          <p:nvPr/>
        </p:nvCxnSpPr>
        <p:spPr>
          <a:xfrm flipV="1">
            <a:off x="5751491" y="5613659"/>
            <a:ext cx="193183" cy="6335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9DC3699-465A-47A9-BE4F-CE58EEE67EAA}"/>
              </a:ext>
            </a:extLst>
          </p:cNvPr>
          <p:cNvCxnSpPr>
            <a:cxnSpLocks/>
            <a:stCxn id="16" idx="0"/>
            <a:endCxn id="14" idx="2"/>
          </p:cNvCxnSpPr>
          <p:nvPr/>
        </p:nvCxnSpPr>
        <p:spPr>
          <a:xfrm flipV="1">
            <a:off x="6289966" y="5174482"/>
            <a:ext cx="1" cy="25567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56A77AD-8517-4539-AB5B-205FC323D866}"/>
              </a:ext>
            </a:extLst>
          </p:cNvPr>
          <p:cNvCxnSpPr>
            <a:cxnSpLocks/>
            <a:stCxn id="22" idx="0"/>
            <a:endCxn id="16" idx="3"/>
          </p:cNvCxnSpPr>
          <p:nvPr/>
        </p:nvCxnSpPr>
        <p:spPr>
          <a:xfrm flipH="1" flipV="1">
            <a:off x="6635259" y="5613659"/>
            <a:ext cx="160751" cy="6455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E501BAD-7855-4715-8B3E-2E54A061ACD1}"/>
              </a:ext>
            </a:extLst>
          </p:cNvPr>
          <p:cNvCxnSpPr>
            <a:cxnSpLocks/>
            <a:stCxn id="23" idx="0"/>
            <a:endCxn id="17" idx="1"/>
          </p:cNvCxnSpPr>
          <p:nvPr/>
        </p:nvCxnSpPr>
        <p:spPr>
          <a:xfrm flipV="1">
            <a:off x="8148636" y="5582118"/>
            <a:ext cx="264524" cy="67301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F9228AE-6D15-42B9-BF63-4AAC7BD8448D}"/>
              </a:ext>
            </a:extLst>
          </p:cNvPr>
          <p:cNvCxnSpPr>
            <a:cxnSpLocks/>
            <a:stCxn id="24" idx="0"/>
            <a:endCxn id="17" idx="3"/>
          </p:cNvCxnSpPr>
          <p:nvPr/>
        </p:nvCxnSpPr>
        <p:spPr>
          <a:xfrm flipH="1" flipV="1">
            <a:off x="9103745" y="5582118"/>
            <a:ext cx="471279" cy="6459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5AB74EC-D4C5-44D8-AC1E-34A2A17EC340}"/>
              </a:ext>
            </a:extLst>
          </p:cNvPr>
          <p:cNvCxnSpPr>
            <a:cxnSpLocks/>
            <a:stCxn id="17" idx="0"/>
            <a:endCxn id="14" idx="3"/>
          </p:cNvCxnSpPr>
          <p:nvPr/>
        </p:nvCxnSpPr>
        <p:spPr>
          <a:xfrm flipH="1" flipV="1">
            <a:off x="6980552" y="4990976"/>
            <a:ext cx="1777900" cy="40763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F249B2AA-893F-488A-9FE0-60E2DAA8EB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882142"/>
              </p:ext>
            </p:extLst>
          </p:nvPr>
        </p:nvGraphicFramePr>
        <p:xfrm>
          <a:off x="5599382" y="4807470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36A4050E-C45A-4474-9BA0-0B68D8DF96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168958"/>
              </p:ext>
            </p:extLst>
          </p:nvPr>
        </p:nvGraphicFramePr>
        <p:xfrm>
          <a:off x="2915011" y="5430153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8689B285-D860-462E-9A0F-BD735FA02D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158687"/>
              </p:ext>
            </p:extLst>
          </p:nvPr>
        </p:nvGraphicFramePr>
        <p:xfrm>
          <a:off x="5944674" y="543015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2E33D812-32C5-4334-9F5D-C2426D1D90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983119"/>
              </p:ext>
            </p:extLst>
          </p:nvPr>
        </p:nvGraphicFramePr>
        <p:xfrm>
          <a:off x="8413160" y="539861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F3E315DF-4F41-457C-B3C5-E6D3692944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8531359"/>
              </p:ext>
            </p:extLst>
          </p:nvPr>
        </p:nvGraphicFramePr>
        <p:xfrm>
          <a:off x="1984508" y="625513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9" name="Table 4">
            <a:extLst>
              <a:ext uri="{FF2B5EF4-FFF2-40B4-BE49-F238E27FC236}">
                <a16:creationId xmlns:a16="http://schemas.microsoft.com/office/drawing/2014/main" id="{D678ABDC-41E5-4CD9-96F8-34890735E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348230"/>
              </p:ext>
            </p:extLst>
          </p:nvPr>
        </p:nvGraphicFramePr>
        <p:xfrm>
          <a:off x="2905841" y="6255131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0" name="Table 4">
            <a:extLst>
              <a:ext uri="{FF2B5EF4-FFF2-40B4-BE49-F238E27FC236}">
                <a16:creationId xmlns:a16="http://schemas.microsoft.com/office/drawing/2014/main" id="{2ED57704-412E-42D4-9678-44C021E615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181050"/>
              </p:ext>
            </p:extLst>
          </p:nvPr>
        </p:nvGraphicFramePr>
        <p:xfrm>
          <a:off x="4452101" y="626004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1" name="Table 4">
            <a:extLst>
              <a:ext uri="{FF2B5EF4-FFF2-40B4-BE49-F238E27FC236}">
                <a16:creationId xmlns:a16="http://schemas.microsoft.com/office/drawing/2014/main" id="{A25DCE35-DBBE-41E4-80C8-AF70DE3577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11709"/>
              </p:ext>
            </p:extLst>
          </p:nvPr>
        </p:nvGraphicFramePr>
        <p:xfrm>
          <a:off x="5406199" y="624721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2" name="Table 4">
            <a:extLst>
              <a:ext uri="{FF2B5EF4-FFF2-40B4-BE49-F238E27FC236}">
                <a16:creationId xmlns:a16="http://schemas.microsoft.com/office/drawing/2014/main" id="{7767AE59-D5E4-41D1-BA97-8DEE22099E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573340"/>
              </p:ext>
            </p:extLst>
          </p:nvPr>
        </p:nvGraphicFramePr>
        <p:xfrm>
          <a:off x="6450718" y="625921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3" name="Table 4">
            <a:extLst>
              <a:ext uri="{FF2B5EF4-FFF2-40B4-BE49-F238E27FC236}">
                <a16:creationId xmlns:a16="http://schemas.microsoft.com/office/drawing/2014/main" id="{9275324C-D4E2-498C-AD4C-E29F435350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373574"/>
              </p:ext>
            </p:extLst>
          </p:nvPr>
        </p:nvGraphicFramePr>
        <p:xfrm>
          <a:off x="7803344" y="625513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4" name="Table 4">
            <a:extLst>
              <a:ext uri="{FF2B5EF4-FFF2-40B4-BE49-F238E27FC236}">
                <a16:creationId xmlns:a16="http://schemas.microsoft.com/office/drawing/2014/main" id="{5717B556-5327-4314-A27F-31035834E9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627284"/>
              </p:ext>
            </p:extLst>
          </p:nvPr>
        </p:nvGraphicFramePr>
        <p:xfrm>
          <a:off x="8884439" y="6228107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7F6A4F55-E4CE-4634-8373-F3518392996E}"/>
              </a:ext>
            </a:extLst>
          </p:cNvPr>
          <p:cNvSpPr txBox="1"/>
          <p:nvPr/>
        </p:nvSpPr>
        <p:spPr>
          <a:xfrm>
            <a:off x="526180" y="1990681"/>
            <a:ext cx="18375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B-drevo reda 3: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17117F-09CA-4545-8B7C-CD2E780CF582}"/>
              </a:ext>
            </a:extLst>
          </p:cNvPr>
          <p:cNvSpPr txBox="1"/>
          <p:nvPr/>
        </p:nvSpPr>
        <p:spPr>
          <a:xfrm>
            <a:off x="526180" y="2312246"/>
            <a:ext cx="20907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&gt;&gt;&gt;Vstavimo 25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42FECB5-7527-4BE1-9CE8-1BAC351AF072}"/>
              </a:ext>
            </a:extLst>
          </p:cNvPr>
          <p:cNvCxnSpPr>
            <a:cxnSpLocks/>
            <a:stCxn id="39" idx="0"/>
            <a:endCxn id="38" idx="1"/>
          </p:cNvCxnSpPr>
          <p:nvPr/>
        </p:nvCxnSpPr>
        <p:spPr>
          <a:xfrm flipV="1">
            <a:off x="3605597" y="2288017"/>
            <a:ext cx="1993786" cy="4391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D99BAD5-D2C4-4054-B142-A912A2BF5B0D}"/>
              </a:ext>
            </a:extLst>
          </p:cNvPr>
          <p:cNvCxnSpPr>
            <a:cxnSpLocks/>
            <a:stCxn id="42" idx="0"/>
            <a:endCxn id="39" idx="1"/>
          </p:cNvCxnSpPr>
          <p:nvPr/>
        </p:nvCxnSpPr>
        <p:spPr>
          <a:xfrm flipV="1">
            <a:off x="2329801" y="2910700"/>
            <a:ext cx="585211" cy="64147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D4C556A-956E-402C-87D7-8C3917989DFF}"/>
              </a:ext>
            </a:extLst>
          </p:cNvPr>
          <p:cNvCxnSpPr>
            <a:cxnSpLocks/>
            <a:stCxn id="43" idx="0"/>
            <a:endCxn id="39" idx="2"/>
          </p:cNvCxnSpPr>
          <p:nvPr/>
        </p:nvCxnSpPr>
        <p:spPr>
          <a:xfrm flipV="1">
            <a:off x="3596427" y="3094206"/>
            <a:ext cx="9170" cy="4579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2AA1068-215D-432D-85C8-06D0B6B6BCB8}"/>
              </a:ext>
            </a:extLst>
          </p:cNvPr>
          <p:cNvCxnSpPr>
            <a:cxnSpLocks/>
            <a:stCxn id="44" idx="0"/>
            <a:endCxn id="39" idx="3"/>
          </p:cNvCxnSpPr>
          <p:nvPr/>
        </p:nvCxnSpPr>
        <p:spPr>
          <a:xfrm flipH="1" flipV="1">
            <a:off x="4296182" y="2910700"/>
            <a:ext cx="501212" cy="6463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591A00C-E699-4890-A693-2E2DBFB8CCE2}"/>
              </a:ext>
            </a:extLst>
          </p:cNvPr>
          <p:cNvCxnSpPr>
            <a:cxnSpLocks/>
            <a:stCxn id="45" idx="0"/>
            <a:endCxn id="40" idx="1"/>
          </p:cNvCxnSpPr>
          <p:nvPr/>
        </p:nvCxnSpPr>
        <p:spPr>
          <a:xfrm flipV="1">
            <a:off x="5751492" y="2910700"/>
            <a:ext cx="193183" cy="6335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44E1523-7F86-400C-BF29-388E77D55FAC}"/>
              </a:ext>
            </a:extLst>
          </p:cNvPr>
          <p:cNvCxnSpPr>
            <a:cxnSpLocks/>
            <a:stCxn id="40" idx="0"/>
            <a:endCxn id="38" idx="2"/>
          </p:cNvCxnSpPr>
          <p:nvPr/>
        </p:nvCxnSpPr>
        <p:spPr>
          <a:xfrm flipV="1">
            <a:off x="6289967" y="2471523"/>
            <a:ext cx="1" cy="25567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596EB90-CF08-49E6-8B5F-874216A3BE79}"/>
              </a:ext>
            </a:extLst>
          </p:cNvPr>
          <p:cNvCxnSpPr>
            <a:cxnSpLocks/>
            <a:stCxn id="46" idx="0"/>
            <a:endCxn id="40" idx="3"/>
          </p:cNvCxnSpPr>
          <p:nvPr/>
        </p:nvCxnSpPr>
        <p:spPr>
          <a:xfrm flipH="1" flipV="1">
            <a:off x="6635260" y="2910700"/>
            <a:ext cx="160751" cy="6455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88EB3E3-D562-46C3-AFB0-AA572040B041}"/>
              </a:ext>
            </a:extLst>
          </p:cNvPr>
          <p:cNvCxnSpPr>
            <a:cxnSpLocks/>
            <a:stCxn id="47" idx="0"/>
            <a:endCxn id="41" idx="1"/>
          </p:cNvCxnSpPr>
          <p:nvPr/>
        </p:nvCxnSpPr>
        <p:spPr>
          <a:xfrm flipV="1">
            <a:off x="8148637" y="2879159"/>
            <a:ext cx="264524" cy="67301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AA9F142-AE69-4011-A943-FFC212491AB4}"/>
              </a:ext>
            </a:extLst>
          </p:cNvPr>
          <p:cNvCxnSpPr>
            <a:cxnSpLocks/>
            <a:stCxn id="50" idx="0"/>
            <a:endCxn id="41" idx="3"/>
          </p:cNvCxnSpPr>
          <p:nvPr/>
        </p:nvCxnSpPr>
        <p:spPr>
          <a:xfrm flipH="1" flipV="1">
            <a:off x="9103746" y="2879159"/>
            <a:ext cx="508188" cy="67534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08F11C54-0E25-4BB7-AB35-037602B381F7}"/>
              </a:ext>
            </a:extLst>
          </p:cNvPr>
          <p:cNvCxnSpPr>
            <a:cxnSpLocks/>
            <a:stCxn id="41" idx="0"/>
            <a:endCxn id="38" idx="3"/>
          </p:cNvCxnSpPr>
          <p:nvPr/>
        </p:nvCxnSpPr>
        <p:spPr>
          <a:xfrm flipH="1" flipV="1">
            <a:off x="6980553" y="2288017"/>
            <a:ext cx="1777900" cy="40763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" name="Table 4">
            <a:extLst>
              <a:ext uri="{FF2B5EF4-FFF2-40B4-BE49-F238E27FC236}">
                <a16:creationId xmlns:a16="http://schemas.microsoft.com/office/drawing/2014/main" id="{C97D135F-D0C0-449E-BEFB-A52BE7A688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33541"/>
              </p:ext>
            </p:extLst>
          </p:nvPr>
        </p:nvGraphicFramePr>
        <p:xfrm>
          <a:off x="5599383" y="2104511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9" name="Table 4">
            <a:extLst>
              <a:ext uri="{FF2B5EF4-FFF2-40B4-BE49-F238E27FC236}">
                <a16:creationId xmlns:a16="http://schemas.microsoft.com/office/drawing/2014/main" id="{39B330EB-3672-47DF-81C2-2DA2663B27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3483816"/>
              </p:ext>
            </p:extLst>
          </p:nvPr>
        </p:nvGraphicFramePr>
        <p:xfrm>
          <a:off x="2915012" y="2727194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0" name="Table 4">
            <a:extLst>
              <a:ext uri="{FF2B5EF4-FFF2-40B4-BE49-F238E27FC236}">
                <a16:creationId xmlns:a16="http://schemas.microsoft.com/office/drawing/2014/main" id="{81FD0975-36C2-48D4-A755-A58146351F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012030"/>
              </p:ext>
            </p:extLst>
          </p:nvPr>
        </p:nvGraphicFramePr>
        <p:xfrm>
          <a:off x="5944675" y="272719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1" name="Table 4">
            <a:extLst>
              <a:ext uri="{FF2B5EF4-FFF2-40B4-BE49-F238E27FC236}">
                <a16:creationId xmlns:a16="http://schemas.microsoft.com/office/drawing/2014/main" id="{85469D1A-DF8B-4D36-9769-3BEC0C03FB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288734"/>
              </p:ext>
            </p:extLst>
          </p:nvPr>
        </p:nvGraphicFramePr>
        <p:xfrm>
          <a:off x="8413161" y="269565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2" name="Table 4">
            <a:extLst>
              <a:ext uri="{FF2B5EF4-FFF2-40B4-BE49-F238E27FC236}">
                <a16:creationId xmlns:a16="http://schemas.microsoft.com/office/drawing/2014/main" id="{CDEFF0FF-1820-4468-BE72-67C54071A7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394618"/>
              </p:ext>
            </p:extLst>
          </p:nvPr>
        </p:nvGraphicFramePr>
        <p:xfrm>
          <a:off x="1984509" y="355217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3" name="Table 4">
            <a:extLst>
              <a:ext uri="{FF2B5EF4-FFF2-40B4-BE49-F238E27FC236}">
                <a16:creationId xmlns:a16="http://schemas.microsoft.com/office/drawing/2014/main" id="{4B33A8D6-EE5C-4A6F-9498-43EFC0BAB9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408943"/>
              </p:ext>
            </p:extLst>
          </p:nvPr>
        </p:nvGraphicFramePr>
        <p:xfrm>
          <a:off x="2905842" y="3552172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4" name="Table 4">
            <a:extLst>
              <a:ext uri="{FF2B5EF4-FFF2-40B4-BE49-F238E27FC236}">
                <a16:creationId xmlns:a16="http://schemas.microsoft.com/office/drawing/2014/main" id="{048F62AF-F3EB-4D84-9DFB-18BA766A8E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438221"/>
              </p:ext>
            </p:extLst>
          </p:nvPr>
        </p:nvGraphicFramePr>
        <p:xfrm>
          <a:off x="4452102" y="3557089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5" name="Table 4">
            <a:extLst>
              <a:ext uri="{FF2B5EF4-FFF2-40B4-BE49-F238E27FC236}">
                <a16:creationId xmlns:a16="http://schemas.microsoft.com/office/drawing/2014/main" id="{EC14F7BE-4537-4845-B881-A5AB4FA929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48573"/>
              </p:ext>
            </p:extLst>
          </p:nvPr>
        </p:nvGraphicFramePr>
        <p:xfrm>
          <a:off x="5406200" y="354425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6" name="Table 4">
            <a:extLst>
              <a:ext uri="{FF2B5EF4-FFF2-40B4-BE49-F238E27FC236}">
                <a16:creationId xmlns:a16="http://schemas.microsoft.com/office/drawing/2014/main" id="{725394B8-21BF-4FEF-9E7B-909BCF0E76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048033"/>
              </p:ext>
            </p:extLst>
          </p:nvPr>
        </p:nvGraphicFramePr>
        <p:xfrm>
          <a:off x="6450719" y="355625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7" name="Table 4">
            <a:extLst>
              <a:ext uri="{FF2B5EF4-FFF2-40B4-BE49-F238E27FC236}">
                <a16:creationId xmlns:a16="http://schemas.microsoft.com/office/drawing/2014/main" id="{5EA629F5-205B-4497-B3A9-2CC8BAA05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174715"/>
              </p:ext>
            </p:extLst>
          </p:nvPr>
        </p:nvGraphicFramePr>
        <p:xfrm>
          <a:off x="7803345" y="355217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49" name="Arrow: Right 48">
            <a:extLst>
              <a:ext uri="{FF2B5EF4-FFF2-40B4-BE49-F238E27FC236}">
                <a16:creationId xmlns:a16="http://schemas.microsoft.com/office/drawing/2014/main" id="{CC71466A-751C-439A-BEEA-4C81DA4E4811}"/>
              </a:ext>
            </a:extLst>
          </p:cNvPr>
          <p:cNvSpPr/>
          <p:nvPr/>
        </p:nvSpPr>
        <p:spPr>
          <a:xfrm rot="10800000">
            <a:off x="10111059" y="3587048"/>
            <a:ext cx="398547" cy="281424"/>
          </a:xfrm>
          <a:prstGeom prst="rightArrow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aphicFrame>
        <p:nvGraphicFramePr>
          <p:cNvPr id="50" name="Table 4">
            <a:extLst>
              <a:ext uri="{FF2B5EF4-FFF2-40B4-BE49-F238E27FC236}">
                <a16:creationId xmlns:a16="http://schemas.microsoft.com/office/drawing/2014/main" id="{78768BC4-7961-4684-B4DA-A2A6F4EB7A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000096"/>
              </p:ext>
            </p:extLst>
          </p:nvPr>
        </p:nvGraphicFramePr>
        <p:xfrm>
          <a:off x="9266642" y="355450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2" name="Table 4">
            <a:extLst>
              <a:ext uri="{FF2B5EF4-FFF2-40B4-BE49-F238E27FC236}">
                <a16:creationId xmlns:a16="http://schemas.microsoft.com/office/drawing/2014/main" id="{5A40A69B-FEF5-45DC-B248-606DC8210A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33504"/>
              </p:ext>
            </p:extLst>
          </p:nvPr>
        </p:nvGraphicFramePr>
        <p:xfrm>
          <a:off x="10619268" y="354425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34697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4462AA5E-DFEB-47D4-9992-33A9F3D71A6B}"/>
              </a:ext>
            </a:extLst>
          </p:cNvPr>
          <p:cNvCxnSpPr>
            <a:cxnSpLocks/>
            <a:stCxn id="93" idx="0"/>
            <a:endCxn id="89" idx="2"/>
          </p:cNvCxnSpPr>
          <p:nvPr/>
        </p:nvCxnSpPr>
        <p:spPr>
          <a:xfrm flipH="1" flipV="1">
            <a:off x="9148509" y="5543232"/>
            <a:ext cx="4038" cy="52351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5077C15A-FB89-41B3-ADD7-1EA4B84E9CE7}"/>
              </a:ext>
            </a:extLst>
          </p:cNvPr>
          <p:cNvCxnSpPr>
            <a:cxnSpLocks/>
            <a:stCxn id="84" idx="0"/>
            <a:endCxn id="89" idx="3"/>
          </p:cNvCxnSpPr>
          <p:nvPr/>
        </p:nvCxnSpPr>
        <p:spPr>
          <a:xfrm flipH="1" flipV="1">
            <a:off x="9839094" y="5359726"/>
            <a:ext cx="211846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51F25C8-031F-4B61-B264-AE11E16019F2}"/>
              </a:ext>
            </a:extLst>
          </p:cNvPr>
          <p:cNvCxnSpPr>
            <a:cxnSpLocks/>
            <a:stCxn id="13" idx="0"/>
            <a:endCxn id="11" idx="1"/>
          </p:cNvCxnSpPr>
          <p:nvPr/>
        </p:nvCxnSpPr>
        <p:spPr>
          <a:xfrm flipV="1">
            <a:off x="3864294" y="2115819"/>
            <a:ext cx="1993786" cy="4391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9C8FE9B-CD26-4FEC-A621-25805ED7AFCB}"/>
              </a:ext>
            </a:extLst>
          </p:cNvPr>
          <p:cNvCxnSpPr>
            <a:cxnSpLocks/>
            <a:stCxn id="16" idx="0"/>
            <a:endCxn id="13" idx="1"/>
          </p:cNvCxnSpPr>
          <p:nvPr/>
        </p:nvCxnSpPr>
        <p:spPr>
          <a:xfrm flipV="1">
            <a:off x="2588498" y="2738502"/>
            <a:ext cx="585211" cy="64147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D12CA37-958E-4E4B-964A-A76165AAFCAB}"/>
              </a:ext>
            </a:extLst>
          </p:cNvPr>
          <p:cNvCxnSpPr>
            <a:cxnSpLocks/>
            <a:stCxn id="17" idx="0"/>
            <a:endCxn id="13" idx="2"/>
          </p:cNvCxnSpPr>
          <p:nvPr/>
        </p:nvCxnSpPr>
        <p:spPr>
          <a:xfrm flipV="1">
            <a:off x="3855124" y="2922008"/>
            <a:ext cx="9170" cy="4579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D4B6DFF-9FA9-4FDC-AFD8-98409254C78D}"/>
              </a:ext>
            </a:extLst>
          </p:cNvPr>
          <p:cNvCxnSpPr>
            <a:cxnSpLocks/>
            <a:stCxn id="18" idx="0"/>
            <a:endCxn id="13" idx="3"/>
          </p:cNvCxnSpPr>
          <p:nvPr/>
        </p:nvCxnSpPr>
        <p:spPr>
          <a:xfrm flipH="1" flipV="1">
            <a:off x="4554879" y="2738502"/>
            <a:ext cx="501212" cy="6463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0C62581-2D5A-4A50-A3A8-812939888FAF}"/>
              </a:ext>
            </a:extLst>
          </p:cNvPr>
          <p:cNvCxnSpPr>
            <a:cxnSpLocks/>
            <a:stCxn id="19" idx="0"/>
            <a:endCxn id="14" idx="1"/>
          </p:cNvCxnSpPr>
          <p:nvPr/>
        </p:nvCxnSpPr>
        <p:spPr>
          <a:xfrm flipV="1">
            <a:off x="6010189" y="2738502"/>
            <a:ext cx="193183" cy="6335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0F75523C-B8DD-4F72-8E43-9BA63CDBCFA7}"/>
              </a:ext>
            </a:extLst>
          </p:cNvPr>
          <p:cNvCxnSpPr>
            <a:cxnSpLocks/>
            <a:stCxn id="14" idx="0"/>
            <a:endCxn id="11" idx="2"/>
          </p:cNvCxnSpPr>
          <p:nvPr/>
        </p:nvCxnSpPr>
        <p:spPr>
          <a:xfrm flipV="1">
            <a:off x="6548664" y="2299325"/>
            <a:ext cx="1" cy="25567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33DECB7D-53D3-49E3-9A40-872E55F6B730}"/>
              </a:ext>
            </a:extLst>
          </p:cNvPr>
          <p:cNvCxnSpPr>
            <a:cxnSpLocks/>
            <a:stCxn id="20" idx="0"/>
            <a:endCxn id="14" idx="3"/>
          </p:cNvCxnSpPr>
          <p:nvPr/>
        </p:nvCxnSpPr>
        <p:spPr>
          <a:xfrm flipH="1" flipV="1">
            <a:off x="6893957" y="2738502"/>
            <a:ext cx="160751" cy="6455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2A4F9FC5-FD87-4C67-971A-B8332E57AB82}"/>
              </a:ext>
            </a:extLst>
          </p:cNvPr>
          <p:cNvCxnSpPr>
            <a:cxnSpLocks/>
            <a:stCxn id="22" idx="0"/>
            <a:endCxn id="15" idx="1"/>
          </p:cNvCxnSpPr>
          <p:nvPr/>
        </p:nvCxnSpPr>
        <p:spPr>
          <a:xfrm flipV="1">
            <a:off x="8407334" y="2706961"/>
            <a:ext cx="264524" cy="67301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B1D3E2F-83CA-48D6-8962-54124EE3B57A}"/>
              </a:ext>
            </a:extLst>
          </p:cNvPr>
          <p:cNvCxnSpPr>
            <a:cxnSpLocks/>
            <a:stCxn id="23" idx="0"/>
            <a:endCxn id="15" idx="3"/>
          </p:cNvCxnSpPr>
          <p:nvPr/>
        </p:nvCxnSpPr>
        <p:spPr>
          <a:xfrm flipH="1" flipV="1">
            <a:off x="9362443" y="2706961"/>
            <a:ext cx="471279" cy="6459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09429764-426D-4E6A-B06D-205DC18F899D}"/>
              </a:ext>
            </a:extLst>
          </p:cNvPr>
          <p:cNvCxnSpPr>
            <a:cxnSpLocks/>
            <a:stCxn id="15" idx="0"/>
            <a:endCxn id="11" idx="3"/>
          </p:cNvCxnSpPr>
          <p:nvPr/>
        </p:nvCxnSpPr>
        <p:spPr>
          <a:xfrm flipH="1" flipV="1">
            <a:off x="7239250" y="2115819"/>
            <a:ext cx="1777900" cy="40763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4C627F3-8903-4AAA-9B00-B62B5ECB4A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828462"/>
              </p:ext>
            </p:extLst>
          </p:nvPr>
        </p:nvGraphicFramePr>
        <p:xfrm>
          <a:off x="5858080" y="1932313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1AC7883A-230B-4216-9B35-6C80DAAC08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511381"/>
              </p:ext>
            </p:extLst>
          </p:nvPr>
        </p:nvGraphicFramePr>
        <p:xfrm>
          <a:off x="3173709" y="2554996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A0FEED73-46C8-41BE-B2B6-798FF11D41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197550"/>
              </p:ext>
            </p:extLst>
          </p:nvPr>
        </p:nvGraphicFramePr>
        <p:xfrm>
          <a:off x="6203372" y="255499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F2963F87-AC21-4027-9A82-A0EBAAD6C2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95302"/>
              </p:ext>
            </p:extLst>
          </p:nvPr>
        </p:nvGraphicFramePr>
        <p:xfrm>
          <a:off x="8671858" y="252345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00120DCC-C73E-4AC3-B4FC-5CC0E70B6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676514"/>
              </p:ext>
            </p:extLst>
          </p:nvPr>
        </p:nvGraphicFramePr>
        <p:xfrm>
          <a:off x="2243206" y="337997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16F1C0F2-FA84-47D5-BDBE-AA3FAAA29D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448719"/>
              </p:ext>
            </p:extLst>
          </p:nvPr>
        </p:nvGraphicFramePr>
        <p:xfrm>
          <a:off x="3164539" y="3379974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CEB4655E-A9EF-4CED-89A9-9B14A51CB7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6426221"/>
              </p:ext>
            </p:extLst>
          </p:nvPr>
        </p:nvGraphicFramePr>
        <p:xfrm>
          <a:off x="4710799" y="338489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9" name="Table 4">
            <a:extLst>
              <a:ext uri="{FF2B5EF4-FFF2-40B4-BE49-F238E27FC236}">
                <a16:creationId xmlns:a16="http://schemas.microsoft.com/office/drawing/2014/main" id="{39C9AD35-E6E3-459C-9939-B4A64CA546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957928"/>
              </p:ext>
            </p:extLst>
          </p:nvPr>
        </p:nvGraphicFramePr>
        <p:xfrm>
          <a:off x="5664897" y="337205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0" name="Table 4">
            <a:extLst>
              <a:ext uri="{FF2B5EF4-FFF2-40B4-BE49-F238E27FC236}">
                <a16:creationId xmlns:a16="http://schemas.microsoft.com/office/drawing/2014/main" id="{323D5A7C-A61F-4254-BEB8-7F37139B11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986179"/>
              </p:ext>
            </p:extLst>
          </p:nvPr>
        </p:nvGraphicFramePr>
        <p:xfrm>
          <a:off x="6709416" y="338405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2" name="Table 4">
            <a:extLst>
              <a:ext uri="{FF2B5EF4-FFF2-40B4-BE49-F238E27FC236}">
                <a16:creationId xmlns:a16="http://schemas.microsoft.com/office/drawing/2014/main" id="{FA345613-2109-4AB8-B59C-6E66D4EA0B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402691"/>
              </p:ext>
            </p:extLst>
          </p:nvPr>
        </p:nvGraphicFramePr>
        <p:xfrm>
          <a:off x="8062042" y="337997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3" name="Table 4">
            <a:extLst>
              <a:ext uri="{FF2B5EF4-FFF2-40B4-BE49-F238E27FC236}">
                <a16:creationId xmlns:a16="http://schemas.microsoft.com/office/drawing/2014/main" id="{AB05A324-EDA4-4CE6-ABC9-292929A5A3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3995446"/>
              </p:ext>
            </p:extLst>
          </p:nvPr>
        </p:nvGraphicFramePr>
        <p:xfrm>
          <a:off x="9143137" y="3352950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56" name="TextBox 55">
            <a:extLst>
              <a:ext uri="{FF2B5EF4-FFF2-40B4-BE49-F238E27FC236}">
                <a16:creationId xmlns:a16="http://schemas.microsoft.com/office/drawing/2014/main" id="{9870B2C0-D6FD-4CEB-97AE-87BAB9A79ADC}"/>
              </a:ext>
            </a:extLst>
          </p:cNvPr>
          <p:cNvSpPr txBox="1"/>
          <p:nvPr/>
        </p:nvSpPr>
        <p:spPr>
          <a:xfrm>
            <a:off x="525579" y="2024092"/>
            <a:ext cx="1765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B-drevo reda 3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0BC7633-30F3-4B8E-80A4-E7D5AB3849BE}"/>
              </a:ext>
            </a:extLst>
          </p:cNvPr>
          <p:cNvSpPr txBox="1"/>
          <p:nvPr/>
        </p:nvSpPr>
        <p:spPr>
          <a:xfrm>
            <a:off x="524870" y="2395479"/>
            <a:ext cx="20907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&gt;&gt;&gt;Vstavimo 28</a:t>
            </a:r>
          </a:p>
        </p:txBody>
      </p:sp>
      <p:graphicFrame>
        <p:nvGraphicFramePr>
          <p:cNvPr id="58" name="Table 4">
            <a:extLst>
              <a:ext uri="{FF2B5EF4-FFF2-40B4-BE49-F238E27FC236}">
                <a16:creationId xmlns:a16="http://schemas.microsoft.com/office/drawing/2014/main" id="{46EAB441-5304-48C1-99A4-9FA26A925A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4234"/>
              </p:ext>
            </p:extLst>
          </p:nvPr>
        </p:nvGraphicFramePr>
        <p:xfrm>
          <a:off x="11056668" y="3352950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59" name="Arrow: Right 58">
            <a:extLst>
              <a:ext uri="{FF2B5EF4-FFF2-40B4-BE49-F238E27FC236}">
                <a16:creationId xmlns:a16="http://schemas.microsoft.com/office/drawing/2014/main" id="{19E4B743-D790-4C54-9905-889585194329}"/>
              </a:ext>
            </a:extLst>
          </p:cNvPr>
          <p:cNvSpPr/>
          <p:nvPr/>
        </p:nvSpPr>
        <p:spPr>
          <a:xfrm rot="10800000">
            <a:off x="10597039" y="3395744"/>
            <a:ext cx="398547" cy="281424"/>
          </a:xfrm>
          <a:prstGeom prst="rightArrow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B772A60F-7448-42D0-93E7-8582A941390A}"/>
              </a:ext>
            </a:extLst>
          </p:cNvPr>
          <p:cNvCxnSpPr>
            <a:cxnSpLocks/>
            <a:stCxn id="75" idx="0"/>
            <a:endCxn id="74" idx="1"/>
          </p:cNvCxnSpPr>
          <p:nvPr/>
        </p:nvCxnSpPr>
        <p:spPr>
          <a:xfrm flipV="1">
            <a:off x="3864293" y="4812601"/>
            <a:ext cx="1993786" cy="4391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3DB1E4A7-0BDD-4CEE-BD73-C4836E6D769B}"/>
              </a:ext>
            </a:extLst>
          </p:cNvPr>
          <p:cNvCxnSpPr>
            <a:cxnSpLocks/>
            <a:stCxn id="78" idx="0"/>
            <a:endCxn id="75" idx="1"/>
          </p:cNvCxnSpPr>
          <p:nvPr/>
        </p:nvCxnSpPr>
        <p:spPr>
          <a:xfrm flipV="1">
            <a:off x="2588497" y="5435284"/>
            <a:ext cx="585211" cy="64147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A92FF008-ECF0-4D32-A458-C51368579B24}"/>
              </a:ext>
            </a:extLst>
          </p:cNvPr>
          <p:cNvCxnSpPr>
            <a:cxnSpLocks/>
            <a:stCxn id="79" idx="0"/>
            <a:endCxn id="75" idx="2"/>
          </p:cNvCxnSpPr>
          <p:nvPr/>
        </p:nvCxnSpPr>
        <p:spPr>
          <a:xfrm flipV="1">
            <a:off x="3855123" y="5618790"/>
            <a:ext cx="9170" cy="4579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D11A704C-5064-402B-8211-2A4E7784DADD}"/>
              </a:ext>
            </a:extLst>
          </p:cNvPr>
          <p:cNvCxnSpPr>
            <a:cxnSpLocks/>
            <a:stCxn id="80" idx="0"/>
            <a:endCxn id="75" idx="3"/>
          </p:cNvCxnSpPr>
          <p:nvPr/>
        </p:nvCxnSpPr>
        <p:spPr>
          <a:xfrm flipH="1" flipV="1">
            <a:off x="4554878" y="5435284"/>
            <a:ext cx="501212" cy="6463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951A193C-4D87-4B04-B568-1DD67181CC55}"/>
              </a:ext>
            </a:extLst>
          </p:cNvPr>
          <p:cNvCxnSpPr>
            <a:cxnSpLocks/>
            <a:stCxn id="81" idx="0"/>
            <a:endCxn id="76" idx="1"/>
          </p:cNvCxnSpPr>
          <p:nvPr/>
        </p:nvCxnSpPr>
        <p:spPr>
          <a:xfrm flipV="1">
            <a:off x="6010188" y="5435284"/>
            <a:ext cx="193183" cy="6335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3F5FEB99-B7C3-45C0-B2B9-54217BEAC434}"/>
              </a:ext>
            </a:extLst>
          </p:cNvPr>
          <p:cNvCxnSpPr>
            <a:cxnSpLocks/>
            <a:stCxn id="76" idx="0"/>
            <a:endCxn id="74" idx="2"/>
          </p:cNvCxnSpPr>
          <p:nvPr/>
        </p:nvCxnSpPr>
        <p:spPr>
          <a:xfrm flipV="1">
            <a:off x="6548663" y="4996107"/>
            <a:ext cx="1" cy="25567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C7DBDD28-1E99-49BD-A91F-598CD8BA64DD}"/>
              </a:ext>
            </a:extLst>
          </p:cNvPr>
          <p:cNvCxnSpPr>
            <a:cxnSpLocks/>
            <a:stCxn id="82" idx="0"/>
            <a:endCxn id="76" idx="3"/>
          </p:cNvCxnSpPr>
          <p:nvPr/>
        </p:nvCxnSpPr>
        <p:spPr>
          <a:xfrm flipH="1" flipV="1">
            <a:off x="6893956" y="5435284"/>
            <a:ext cx="160751" cy="6455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4C454369-BFF7-4CC5-89DB-411DF1051A34}"/>
              </a:ext>
            </a:extLst>
          </p:cNvPr>
          <p:cNvCxnSpPr>
            <a:cxnSpLocks/>
            <a:stCxn id="83" idx="0"/>
            <a:endCxn id="89" idx="1"/>
          </p:cNvCxnSpPr>
          <p:nvPr/>
        </p:nvCxnSpPr>
        <p:spPr>
          <a:xfrm flipV="1">
            <a:off x="8278997" y="5359726"/>
            <a:ext cx="178927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1B7BFE86-E78A-4D27-AC25-B681CC9D108C}"/>
              </a:ext>
            </a:extLst>
          </p:cNvPr>
          <p:cNvCxnSpPr>
            <a:cxnSpLocks/>
            <a:stCxn id="89" idx="0"/>
            <a:endCxn id="74" idx="3"/>
          </p:cNvCxnSpPr>
          <p:nvPr/>
        </p:nvCxnSpPr>
        <p:spPr>
          <a:xfrm flipH="1" flipV="1">
            <a:off x="7239249" y="4812601"/>
            <a:ext cx="1909260" cy="36361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4" name="Table 4">
            <a:extLst>
              <a:ext uri="{FF2B5EF4-FFF2-40B4-BE49-F238E27FC236}">
                <a16:creationId xmlns:a16="http://schemas.microsoft.com/office/drawing/2014/main" id="{2C92E60B-D507-4B59-8CA3-AB621A42D0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130098"/>
              </p:ext>
            </p:extLst>
          </p:nvPr>
        </p:nvGraphicFramePr>
        <p:xfrm>
          <a:off x="5858079" y="4629095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75" name="Table 4">
            <a:extLst>
              <a:ext uri="{FF2B5EF4-FFF2-40B4-BE49-F238E27FC236}">
                <a16:creationId xmlns:a16="http://schemas.microsoft.com/office/drawing/2014/main" id="{75B49E25-D667-4DCE-B64B-34E3A5184B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9000366"/>
              </p:ext>
            </p:extLst>
          </p:nvPr>
        </p:nvGraphicFramePr>
        <p:xfrm>
          <a:off x="3173708" y="5251778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76" name="Table 4">
            <a:extLst>
              <a:ext uri="{FF2B5EF4-FFF2-40B4-BE49-F238E27FC236}">
                <a16:creationId xmlns:a16="http://schemas.microsoft.com/office/drawing/2014/main" id="{8524638A-8A1C-480D-B908-2326088DC0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199709"/>
              </p:ext>
            </p:extLst>
          </p:nvPr>
        </p:nvGraphicFramePr>
        <p:xfrm>
          <a:off x="6203371" y="525177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78" name="Table 4">
            <a:extLst>
              <a:ext uri="{FF2B5EF4-FFF2-40B4-BE49-F238E27FC236}">
                <a16:creationId xmlns:a16="http://schemas.microsoft.com/office/drawing/2014/main" id="{A221D47E-343C-48E1-96F1-59B114971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045469"/>
              </p:ext>
            </p:extLst>
          </p:nvPr>
        </p:nvGraphicFramePr>
        <p:xfrm>
          <a:off x="2243205" y="607675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79" name="Table 4">
            <a:extLst>
              <a:ext uri="{FF2B5EF4-FFF2-40B4-BE49-F238E27FC236}">
                <a16:creationId xmlns:a16="http://schemas.microsoft.com/office/drawing/2014/main" id="{832630FE-8E19-4F1D-ABDC-EA8190B63F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762687"/>
              </p:ext>
            </p:extLst>
          </p:nvPr>
        </p:nvGraphicFramePr>
        <p:xfrm>
          <a:off x="3164538" y="6076756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0" name="Table 4">
            <a:extLst>
              <a:ext uri="{FF2B5EF4-FFF2-40B4-BE49-F238E27FC236}">
                <a16:creationId xmlns:a16="http://schemas.microsoft.com/office/drawing/2014/main" id="{B7DAA73F-A827-49F9-A20B-32394C6B0F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188054"/>
              </p:ext>
            </p:extLst>
          </p:nvPr>
        </p:nvGraphicFramePr>
        <p:xfrm>
          <a:off x="4710798" y="608167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1" name="Table 4">
            <a:extLst>
              <a:ext uri="{FF2B5EF4-FFF2-40B4-BE49-F238E27FC236}">
                <a16:creationId xmlns:a16="http://schemas.microsoft.com/office/drawing/2014/main" id="{2ED15F2D-79B5-45A3-904D-D4711D2077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758088"/>
              </p:ext>
            </p:extLst>
          </p:nvPr>
        </p:nvGraphicFramePr>
        <p:xfrm>
          <a:off x="5664896" y="606883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2" name="Table 4">
            <a:extLst>
              <a:ext uri="{FF2B5EF4-FFF2-40B4-BE49-F238E27FC236}">
                <a16:creationId xmlns:a16="http://schemas.microsoft.com/office/drawing/2014/main" id="{EC161D67-5A83-40E9-A165-9ED8A66107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539177"/>
              </p:ext>
            </p:extLst>
          </p:nvPr>
        </p:nvGraphicFramePr>
        <p:xfrm>
          <a:off x="6709415" y="608083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3" name="Table 4">
            <a:extLst>
              <a:ext uri="{FF2B5EF4-FFF2-40B4-BE49-F238E27FC236}">
                <a16:creationId xmlns:a16="http://schemas.microsoft.com/office/drawing/2014/main" id="{70E0E23B-DECB-434B-B8B2-128C699FD6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151908"/>
              </p:ext>
            </p:extLst>
          </p:nvPr>
        </p:nvGraphicFramePr>
        <p:xfrm>
          <a:off x="7933705" y="607675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4" name="Table 4">
            <a:extLst>
              <a:ext uri="{FF2B5EF4-FFF2-40B4-BE49-F238E27FC236}">
                <a16:creationId xmlns:a16="http://schemas.microsoft.com/office/drawing/2014/main" id="{5CFFD7D4-DE93-449B-82EE-607B37F47E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560528"/>
              </p:ext>
            </p:extLst>
          </p:nvPr>
        </p:nvGraphicFramePr>
        <p:xfrm>
          <a:off x="9705648" y="607675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9" name="Table 4">
            <a:extLst>
              <a:ext uri="{FF2B5EF4-FFF2-40B4-BE49-F238E27FC236}">
                <a16:creationId xmlns:a16="http://schemas.microsoft.com/office/drawing/2014/main" id="{641EE96C-DE5F-46B4-899D-5CC3DBA533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590930"/>
              </p:ext>
            </p:extLst>
          </p:nvPr>
        </p:nvGraphicFramePr>
        <p:xfrm>
          <a:off x="8457924" y="5176220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93" name="Table 4">
            <a:extLst>
              <a:ext uri="{FF2B5EF4-FFF2-40B4-BE49-F238E27FC236}">
                <a16:creationId xmlns:a16="http://schemas.microsoft.com/office/drawing/2014/main" id="{CDC4D40C-2140-46FC-A3A6-4338FC905F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628990"/>
              </p:ext>
            </p:extLst>
          </p:nvPr>
        </p:nvGraphicFramePr>
        <p:xfrm>
          <a:off x="8807255" y="606674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55" name="Content Placeholder 2">
            <a:extLst>
              <a:ext uri="{FF2B5EF4-FFF2-40B4-BE49-F238E27FC236}">
                <a16:creationId xmlns:a16="http://schemas.microsoft.com/office/drawing/2014/main" id="{E18B2D7B-1CD8-476C-8DDA-82AFB47AE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188" y="1220286"/>
            <a:ext cx="10353762" cy="489507"/>
          </a:xfrm>
        </p:spPr>
        <p:txBody>
          <a:bodyPr>
            <a:noAutofit/>
          </a:bodyPr>
          <a:lstStyle/>
          <a:p>
            <a:pPr marL="36900" indent="0">
              <a:buNone/>
            </a:pPr>
            <a:r>
              <a:rPr lang="sl-SI" sz="2200" b="1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2. Če je vozlišče polno:</a:t>
            </a:r>
            <a:endParaRPr lang="sl-SI" sz="2200" dirty="0">
              <a:solidFill>
                <a:schemeClr val="tx1"/>
              </a:solidFill>
            </a:endParaRPr>
          </a:p>
        </p:txBody>
      </p:sp>
      <p:sp>
        <p:nvSpPr>
          <p:cNvPr id="60" name="Title 1">
            <a:extLst>
              <a:ext uri="{FF2B5EF4-FFF2-40B4-BE49-F238E27FC236}">
                <a16:creationId xmlns:a16="http://schemas.microsoft.com/office/drawing/2014/main" id="{063B6D7A-D6EE-4B0A-9BD9-91B23F36B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188" y="249836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>
                <a:solidFill>
                  <a:schemeClr val="tx1"/>
                </a:solidFill>
              </a:rPr>
              <a:t>Operacija vstavljanja</a:t>
            </a:r>
          </a:p>
        </p:txBody>
      </p:sp>
    </p:spTree>
    <p:extLst>
      <p:ext uri="{BB962C8B-B14F-4D97-AF65-F5344CB8AC3E}">
        <p14:creationId xmlns:p14="http://schemas.microsoft.com/office/powerpoint/2010/main" val="14002014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1629FA8D-B4EC-4EEF-989A-BF3BCB28ABE1}"/>
              </a:ext>
            </a:extLst>
          </p:cNvPr>
          <p:cNvCxnSpPr>
            <a:cxnSpLocks/>
            <a:stCxn id="67" idx="0"/>
          </p:cNvCxnSpPr>
          <p:nvPr/>
        </p:nvCxnSpPr>
        <p:spPr>
          <a:xfrm flipH="1" flipV="1">
            <a:off x="3911431" y="5248386"/>
            <a:ext cx="222147" cy="43079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29BB84D-3D38-433B-B9CB-19C7810A61F1}"/>
              </a:ext>
            </a:extLst>
          </p:cNvPr>
          <p:cNvCxnSpPr>
            <a:cxnSpLocks/>
            <a:stCxn id="26" idx="0"/>
            <a:endCxn id="25" idx="2"/>
          </p:cNvCxnSpPr>
          <p:nvPr/>
        </p:nvCxnSpPr>
        <p:spPr>
          <a:xfrm flipH="1" flipV="1">
            <a:off x="9195647" y="1486351"/>
            <a:ext cx="4038" cy="52351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637C097-119C-4C87-9AE3-B0AA1740AA22}"/>
              </a:ext>
            </a:extLst>
          </p:cNvPr>
          <p:cNvCxnSpPr>
            <a:cxnSpLocks/>
            <a:stCxn id="24" idx="0"/>
            <a:endCxn id="25" idx="3"/>
          </p:cNvCxnSpPr>
          <p:nvPr/>
        </p:nvCxnSpPr>
        <p:spPr>
          <a:xfrm flipH="1" flipV="1">
            <a:off x="9886232" y="1302845"/>
            <a:ext cx="211846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8680285-ADDA-401E-A6CE-FF4A80B28155}"/>
              </a:ext>
            </a:extLst>
          </p:cNvPr>
          <p:cNvCxnSpPr>
            <a:cxnSpLocks/>
            <a:stCxn id="16" idx="0"/>
            <a:endCxn id="15" idx="1"/>
          </p:cNvCxnSpPr>
          <p:nvPr/>
        </p:nvCxnSpPr>
        <p:spPr>
          <a:xfrm flipV="1">
            <a:off x="3911431" y="755720"/>
            <a:ext cx="1993786" cy="4391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07E9C0E-9329-41D8-A764-F905B92B59FD}"/>
              </a:ext>
            </a:extLst>
          </p:cNvPr>
          <p:cNvCxnSpPr>
            <a:cxnSpLocks/>
            <a:stCxn id="18" idx="0"/>
            <a:endCxn id="16" idx="1"/>
          </p:cNvCxnSpPr>
          <p:nvPr/>
        </p:nvCxnSpPr>
        <p:spPr>
          <a:xfrm flipV="1">
            <a:off x="2635635" y="1378403"/>
            <a:ext cx="585211" cy="64147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4066966-D456-4199-B5CE-B9C952B565FE}"/>
              </a:ext>
            </a:extLst>
          </p:cNvPr>
          <p:cNvCxnSpPr>
            <a:cxnSpLocks/>
            <a:stCxn id="19" idx="0"/>
            <a:endCxn id="16" idx="2"/>
          </p:cNvCxnSpPr>
          <p:nvPr/>
        </p:nvCxnSpPr>
        <p:spPr>
          <a:xfrm flipV="1">
            <a:off x="3902261" y="1561909"/>
            <a:ext cx="9170" cy="4579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2828190-A28A-4EFF-817F-38BAF7438F68}"/>
              </a:ext>
            </a:extLst>
          </p:cNvPr>
          <p:cNvCxnSpPr>
            <a:cxnSpLocks/>
            <a:stCxn id="20" idx="0"/>
            <a:endCxn id="16" idx="3"/>
          </p:cNvCxnSpPr>
          <p:nvPr/>
        </p:nvCxnSpPr>
        <p:spPr>
          <a:xfrm flipH="1" flipV="1">
            <a:off x="4602016" y="1378403"/>
            <a:ext cx="501212" cy="6463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A596492-F4B1-47E3-87AA-95AB4E9E9255}"/>
              </a:ext>
            </a:extLst>
          </p:cNvPr>
          <p:cNvCxnSpPr>
            <a:cxnSpLocks/>
            <a:stCxn id="21" idx="0"/>
            <a:endCxn id="17" idx="1"/>
          </p:cNvCxnSpPr>
          <p:nvPr/>
        </p:nvCxnSpPr>
        <p:spPr>
          <a:xfrm flipV="1">
            <a:off x="6057326" y="1378403"/>
            <a:ext cx="193183" cy="6335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6668CC5-2CBB-491C-BAC6-1A4F4923DA50}"/>
              </a:ext>
            </a:extLst>
          </p:cNvPr>
          <p:cNvCxnSpPr>
            <a:cxnSpLocks/>
            <a:stCxn id="17" idx="0"/>
            <a:endCxn id="15" idx="2"/>
          </p:cNvCxnSpPr>
          <p:nvPr/>
        </p:nvCxnSpPr>
        <p:spPr>
          <a:xfrm flipV="1">
            <a:off x="6595801" y="939226"/>
            <a:ext cx="1" cy="25567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967164B-7AD8-45F5-B489-C5F25E366A93}"/>
              </a:ext>
            </a:extLst>
          </p:cNvPr>
          <p:cNvCxnSpPr>
            <a:cxnSpLocks/>
            <a:stCxn id="22" idx="0"/>
            <a:endCxn id="17" idx="3"/>
          </p:cNvCxnSpPr>
          <p:nvPr/>
        </p:nvCxnSpPr>
        <p:spPr>
          <a:xfrm flipH="1" flipV="1">
            <a:off x="6941094" y="1378403"/>
            <a:ext cx="160751" cy="6455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3C9DD24-5836-487B-9A4C-DD91D0DA2A19}"/>
              </a:ext>
            </a:extLst>
          </p:cNvPr>
          <p:cNvCxnSpPr>
            <a:cxnSpLocks/>
            <a:stCxn id="23" idx="0"/>
            <a:endCxn id="25" idx="1"/>
          </p:cNvCxnSpPr>
          <p:nvPr/>
        </p:nvCxnSpPr>
        <p:spPr>
          <a:xfrm flipV="1">
            <a:off x="8326135" y="1302845"/>
            <a:ext cx="178927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A383155-F446-461E-8AA5-4AF79AE3E69D}"/>
              </a:ext>
            </a:extLst>
          </p:cNvPr>
          <p:cNvCxnSpPr>
            <a:cxnSpLocks/>
            <a:stCxn id="25" idx="0"/>
            <a:endCxn id="15" idx="3"/>
          </p:cNvCxnSpPr>
          <p:nvPr/>
        </p:nvCxnSpPr>
        <p:spPr>
          <a:xfrm flipH="1" flipV="1">
            <a:off x="7286387" y="755720"/>
            <a:ext cx="1909260" cy="36361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09F15EBA-7EEC-4558-862F-F9F11E078B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861131"/>
              </p:ext>
            </p:extLst>
          </p:nvPr>
        </p:nvGraphicFramePr>
        <p:xfrm>
          <a:off x="5905217" y="572214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4EC7CB47-6B8C-43CE-82AA-9F0496B47B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3011865"/>
              </p:ext>
            </p:extLst>
          </p:nvPr>
        </p:nvGraphicFramePr>
        <p:xfrm>
          <a:off x="3220846" y="1194897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91A6CA2A-E733-4E80-8374-BCB02E718D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599491"/>
              </p:ext>
            </p:extLst>
          </p:nvPr>
        </p:nvGraphicFramePr>
        <p:xfrm>
          <a:off x="6250509" y="1194897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8BE17233-7DE2-4ABD-AE85-AD1DE0827C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380389"/>
              </p:ext>
            </p:extLst>
          </p:nvPr>
        </p:nvGraphicFramePr>
        <p:xfrm>
          <a:off x="2290343" y="201987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9" name="Table 4">
            <a:extLst>
              <a:ext uri="{FF2B5EF4-FFF2-40B4-BE49-F238E27FC236}">
                <a16:creationId xmlns:a16="http://schemas.microsoft.com/office/drawing/2014/main" id="{DC3A6FE2-0448-4EF7-88C3-D3A1D07801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461834"/>
              </p:ext>
            </p:extLst>
          </p:nvPr>
        </p:nvGraphicFramePr>
        <p:xfrm>
          <a:off x="3211676" y="2019875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0" name="Table 4">
            <a:extLst>
              <a:ext uri="{FF2B5EF4-FFF2-40B4-BE49-F238E27FC236}">
                <a16:creationId xmlns:a16="http://schemas.microsoft.com/office/drawing/2014/main" id="{B9823E48-8E20-4702-B2DF-3B71830E97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022812"/>
              </p:ext>
            </p:extLst>
          </p:nvPr>
        </p:nvGraphicFramePr>
        <p:xfrm>
          <a:off x="4757936" y="202479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1" name="Table 4">
            <a:extLst>
              <a:ext uri="{FF2B5EF4-FFF2-40B4-BE49-F238E27FC236}">
                <a16:creationId xmlns:a16="http://schemas.microsoft.com/office/drawing/2014/main" id="{AD489CF1-9EF5-4566-9AAD-EF1B29D62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955442"/>
              </p:ext>
            </p:extLst>
          </p:nvPr>
        </p:nvGraphicFramePr>
        <p:xfrm>
          <a:off x="5712034" y="2011957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2" name="Table 4">
            <a:extLst>
              <a:ext uri="{FF2B5EF4-FFF2-40B4-BE49-F238E27FC236}">
                <a16:creationId xmlns:a16="http://schemas.microsoft.com/office/drawing/2014/main" id="{2D97F3D4-F996-4A78-9D03-87FF3A240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561326"/>
              </p:ext>
            </p:extLst>
          </p:nvPr>
        </p:nvGraphicFramePr>
        <p:xfrm>
          <a:off x="6756553" y="202395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3" name="Table 4">
            <a:extLst>
              <a:ext uri="{FF2B5EF4-FFF2-40B4-BE49-F238E27FC236}">
                <a16:creationId xmlns:a16="http://schemas.microsoft.com/office/drawing/2014/main" id="{6EE77CB4-95B7-4ACB-9497-C536C9844B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274679"/>
              </p:ext>
            </p:extLst>
          </p:nvPr>
        </p:nvGraphicFramePr>
        <p:xfrm>
          <a:off x="7980843" y="201987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4" name="Table 4">
            <a:extLst>
              <a:ext uri="{FF2B5EF4-FFF2-40B4-BE49-F238E27FC236}">
                <a16:creationId xmlns:a16="http://schemas.microsoft.com/office/drawing/2014/main" id="{0DD88446-8998-456E-BD4A-EAE5D965C9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801641"/>
              </p:ext>
            </p:extLst>
          </p:nvPr>
        </p:nvGraphicFramePr>
        <p:xfrm>
          <a:off x="9752786" y="201987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5" name="Table 4">
            <a:extLst>
              <a:ext uri="{FF2B5EF4-FFF2-40B4-BE49-F238E27FC236}">
                <a16:creationId xmlns:a16="http://schemas.microsoft.com/office/drawing/2014/main" id="{82741362-53A5-4030-8AA6-CE63B5F1C2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637462"/>
              </p:ext>
            </p:extLst>
          </p:nvPr>
        </p:nvGraphicFramePr>
        <p:xfrm>
          <a:off x="8505062" y="111933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6" name="Table 4">
            <a:extLst>
              <a:ext uri="{FF2B5EF4-FFF2-40B4-BE49-F238E27FC236}">
                <a16:creationId xmlns:a16="http://schemas.microsoft.com/office/drawing/2014/main" id="{4EA249D9-2D23-483F-A10D-CCA98CC2CE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099726"/>
              </p:ext>
            </p:extLst>
          </p:nvPr>
        </p:nvGraphicFramePr>
        <p:xfrm>
          <a:off x="8854393" y="200986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A22FF81A-C355-4354-A464-2AC9C19CC4D9}"/>
              </a:ext>
            </a:extLst>
          </p:cNvPr>
          <p:cNvSpPr txBox="1"/>
          <p:nvPr/>
        </p:nvSpPr>
        <p:spPr>
          <a:xfrm>
            <a:off x="331089" y="452914"/>
            <a:ext cx="19592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&gt;&gt;&gt;Vstavimo 3</a:t>
            </a:r>
          </a:p>
        </p:txBody>
      </p:sp>
      <p:graphicFrame>
        <p:nvGraphicFramePr>
          <p:cNvPr id="28" name="Table 4">
            <a:extLst>
              <a:ext uri="{FF2B5EF4-FFF2-40B4-BE49-F238E27FC236}">
                <a16:creationId xmlns:a16="http://schemas.microsoft.com/office/drawing/2014/main" id="{670780A9-DE13-4A4F-85B0-4A990E7F5E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212112"/>
              </p:ext>
            </p:extLst>
          </p:nvPr>
        </p:nvGraphicFramePr>
        <p:xfrm>
          <a:off x="3572639" y="3028359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29" name="Arrow: Right 28">
            <a:extLst>
              <a:ext uri="{FF2B5EF4-FFF2-40B4-BE49-F238E27FC236}">
                <a16:creationId xmlns:a16="http://schemas.microsoft.com/office/drawing/2014/main" id="{CEC51F35-AC7A-4756-BBC0-DC026B689BED}"/>
              </a:ext>
            </a:extLst>
          </p:cNvPr>
          <p:cNvSpPr/>
          <p:nvPr/>
        </p:nvSpPr>
        <p:spPr>
          <a:xfrm rot="16200000">
            <a:off x="3718659" y="2522276"/>
            <a:ext cx="398547" cy="281424"/>
          </a:xfrm>
          <a:prstGeom prst="rightArrow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9EE8064-2A70-4761-8BD8-22E2C4196244}"/>
              </a:ext>
            </a:extLst>
          </p:cNvPr>
          <p:cNvSpPr txBox="1"/>
          <p:nvPr/>
        </p:nvSpPr>
        <p:spPr>
          <a:xfrm>
            <a:off x="4348784" y="2794604"/>
            <a:ext cx="3048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2000" dirty="0">
                <a:solidFill>
                  <a:srgbClr val="FF6600"/>
                </a:solidFill>
              </a:rPr>
              <a:t>Polno vozlišče!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D439C83-B775-4521-A5A2-EC743A563410}"/>
              </a:ext>
            </a:extLst>
          </p:cNvPr>
          <p:cNvCxnSpPr>
            <a:cxnSpLocks/>
            <a:stCxn id="53" idx="0"/>
            <a:endCxn id="52" idx="2"/>
          </p:cNvCxnSpPr>
          <p:nvPr/>
        </p:nvCxnSpPr>
        <p:spPr>
          <a:xfrm flipH="1" flipV="1">
            <a:off x="9011105" y="5142914"/>
            <a:ext cx="4038" cy="52351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27AB121-B4A2-426E-BE0C-EEF5B535BF6B}"/>
              </a:ext>
            </a:extLst>
          </p:cNvPr>
          <p:cNvCxnSpPr>
            <a:cxnSpLocks/>
            <a:stCxn id="51" idx="0"/>
            <a:endCxn id="52" idx="3"/>
          </p:cNvCxnSpPr>
          <p:nvPr/>
        </p:nvCxnSpPr>
        <p:spPr>
          <a:xfrm flipH="1" flipV="1">
            <a:off x="9701690" y="4959408"/>
            <a:ext cx="211846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56C20FD-A172-4887-A2C2-272F993EDF7F}"/>
              </a:ext>
            </a:extLst>
          </p:cNvPr>
          <p:cNvCxnSpPr>
            <a:cxnSpLocks/>
            <a:stCxn id="43" idx="0"/>
            <a:endCxn id="42" idx="1"/>
          </p:cNvCxnSpPr>
          <p:nvPr/>
        </p:nvCxnSpPr>
        <p:spPr>
          <a:xfrm flipV="1">
            <a:off x="3618827" y="4412283"/>
            <a:ext cx="2101848" cy="4391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3E1521E-8FF1-4029-8860-22F046DEB74E}"/>
              </a:ext>
            </a:extLst>
          </p:cNvPr>
          <p:cNvCxnSpPr>
            <a:cxnSpLocks/>
            <a:stCxn id="45" idx="0"/>
            <a:endCxn id="43" idx="1"/>
          </p:cNvCxnSpPr>
          <p:nvPr/>
        </p:nvCxnSpPr>
        <p:spPr>
          <a:xfrm flipV="1">
            <a:off x="2451093" y="5034966"/>
            <a:ext cx="184543" cy="64147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219FAF8F-F943-43EA-9D05-58888F3DCD06}"/>
              </a:ext>
            </a:extLst>
          </p:cNvPr>
          <p:cNvCxnSpPr>
            <a:cxnSpLocks/>
            <a:stCxn id="46" idx="0"/>
          </p:cNvCxnSpPr>
          <p:nvPr/>
        </p:nvCxnSpPr>
        <p:spPr>
          <a:xfrm flipV="1">
            <a:off x="3308258" y="5218472"/>
            <a:ext cx="0" cy="4579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C6B4381-0EA3-479F-9F10-4657C06B1970}"/>
              </a:ext>
            </a:extLst>
          </p:cNvPr>
          <p:cNvCxnSpPr>
            <a:cxnSpLocks/>
            <a:stCxn id="47" idx="0"/>
            <a:endCxn id="43" idx="3"/>
          </p:cNvCxnSpPr>
          <p:nvPr/>
        </p:nvCxnSpPr>
        <p:spPr>
          <a:xfrm flipH="1" flipV="1">
            <a:off x="4602019" y="5034966"/>
            <a:ext cx="316667" cy="6463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120993D-4466-4FF7-AF1C-5332F4822740}"/>
              </a:ext>
            </a:extLst>
          </p:cNvPr>
          <p:cNvCxnSpPr>
            <a:cxnSpLocks/>
            <a:stCxn id="48" idx="0"/>
            <a:endCxn id="44" idx="1"/>
          </p:cNvCxnSpPr>
          <p:nvPr/>
        </p:nvCxnSpPr>
        <p:spPr>
          <a:xfrm flipV="1">
            <a:off x="5872784" y="5034966"/>
            <a:ext cx="193183" cy="6335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AF0C62E-3FE0-471B-A5D8-42727F4CE3EE}"/>
              </a:ext>
            </a:extLst>
          </p:cNvPr>
          <p:cNvCxnSpPr>
            <a:cxnSpLocks/>
            <a:stCxn id="44" idx="0"/>
            <a:endCxn id="42" idx="2"/>
          </p:cNvCxnSpPr>
          <p:nvPr/>
        </p:nvCxnSpPr>
        <p:spPr>
          <a:xfrm flipV="1">
            <a:off x="6411259" y="4595789"/>
            <a:ext cx="1" cy="25567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60FF8A9-BB1E-4E57-9D15-1AE3F595328F}"/>
              </a:ext>
            </a:extLst>
          </p:cNvPr>
          <p:cNvCxnSpPr>
            <a:cxnSpLocks/>
            <a:stCxn id="49" idx="0"/>
            <a:endCxn id="44" idx="3"/>
          </p:cNvCxnSpPr>
          <p:nvPr/>
        </p:nvCxnSpPr>
        <p:spPr>
          <a:xfrm flipH="1" flipV="1">
            <a:off x="6756552" y="5034966"/>
            <a:ext cx="160751" cy="6455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506AEBE-95CE-4FFB-BDF3-EC3BC3579925}"/>
              </a:ext>
            </a:extLst>
          </p:cNvPr>
          <p:cNvCxnSpPr>
            <a:cxnSpLocks/>
            <a:stCxn id="50" idx="0"/>
            <a:endCxn id="52" idx="1"/>
          </p:cNvCxnSpPr>
          <p:nvPr/>
        </p:nvCxnSpPr>
        <p:spPr>
          <a:xfrm flipV="1">
            <a:off x="8141593" y="4959408"/>
            <a:ext cx="178927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79A13243-BECA-4780-B490-F60A4337BB8F}"/>
              </a:ext>
            </a:extLst>
          </p:cNvPr>
          <p:cNvCxnSpPr>
            <a:cxnSpLocks/>
            <a:stCxn id="52" idx="0"/>
            <a:endCxn id="42" idx="3"/>
          </p:cNvCxnSpPr>
          <p:nvPr/>
        </p:nvCxnSpPr>
        <p:spPr>
          <a:xfrm flipH="1" flipV="1">
            <a:off x="7101845" y="4412283"/>
            <a:ext cx="1909260" cy="36361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2" name="Table 4">
            <a:extLst>
              <a:ext uri="{FF2B5EF4-FFF2-40B4-BE49-F238E27FC236}">
                <a16:creationId xmlns:a16="http://schemas.microsoft.com/office/drawing/2014/main" id="{72520F84-ECA9-4191-A4E1-817ADE081E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270507"/>
              </p:ext>
            </p:extLst>
          </p:nvPr>
        </p:nvGraphicFramePr>
        <p:xfrm>
          <a:off x="5720675" y="4228777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3" name="Table 4">
            <a:extLst>
              <a:ext uri="{FF2B5EF4-FFF2-40B4-BE49-F238E27FC236}">
                <a16:creationId xmlns:a16="http://schemas.microsoft.com/office/drawing/2014/main" id="{C5FA6E7F-8361-4A67-9DDE-109893E5D4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8732547"/>
              </p:ext>
            </p:extLst>
          </p:nvPr>
        </p:nvGraphicFramePr>
        <p:xfrm>
          <a:off x="2635636" y="4851460"/>
          <a:ext cx="1966383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461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55461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  <a:gridCol w="655461">
                  <a:extLst>
                    <a:ext uri="{9D8B030D-6E8A-4147-A177-3AD203B41FA5}">
                      <a16:colId xmlns:a16="http://schemas.microsoft.com/office/drawing/2014/main" val="2519265130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4" name="Table 4">
            <a:extLst>
              <a:ext uri="{FF2B5EF4-FFF2-40B4-BE49-F238E27FC236}">
                <a16:creationId xmlns:a16="http://schemas.microsoft.com/office/drawing/2014/main" id="{2F9CFA00-828A-4A3A-AA1C-A00BA66B47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074711"/>
              </p:ext>
            </p:extLst>
          </p:nvPr>
        </p:nvGraphicFramePr>
        <p:xfrm>
          <a:off x="6065967" y="4851460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5" name="Table 4">
            <a:extLst>
              <a:ext uri="{FF2B5EF4-FFF2-40B4-BE49-F238E27FC236}">
                <a16:creationId xmlns:a16="http://schemas.microsoft.com/office/drawing/2014/main" id="{ED76FCC5-3097-4678-81C0-9AB8DAABD4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601111"/>
              </p:ext>
            </p:extLst>
          </p:nvPr>
        </p:nvGraphicFramePr>
        <p:xfrm>
          <a:off x="2105801" y="567643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6" name="Table 4">
            <a:extLst>
              <a:ext uri="{FF2B5EF4-FFF2-40B4-BE49-F238E27FC236}">
                <a16:creationId xmlns:a16="http://schemas.microsoft.com/office/drawing/2014/main" id="{C50FF5A7-E670-405A-93FF-DD87FCC1EB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6155821"/>
              </p:ext>
            </p:extLst>
          </p:nvPr>
        </p:nvGraphicFramePr>
        <p:xfrm>
          <a:off x="2962966" y="567643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7" name="Table 4">
            <a:extLst>
              <a:ext uri="{FF2B5EF4-FFF2-40B4-BE49-F238E27FC236}">
                <a16:creationId xmlns:a16="http://schemas.microsoft.com/office/drawing/2014/main" id="{CB3BE4F8-9A22-4B04-A8D4-32C5C08D44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31943"/>
              </p:ext>
            </p:extLst>
          </p:nvPr>
        </p:nvGraphicFramePr>
        <p:xfrm>
          <a:off x="4573394" y="568135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8" name="Table 4">
            <a:extLst>
              <a:ext uri="{FF2B5EF4-FFF2-40B4-BE49-F238E27FC236}">
                <a16:creationId xmlns:a16="http://schemas.microsoft.com/office/drawing/2014/main" id="{E589D628-10CD-48D9-8ECA-47B163931E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483507"/>
              </p:ext>
            </p:extLst>
          </p:nvPr>
        </p:nvGraphicFramePr>
        <p:xfrm>
          <a:off x="5527492" y="5668520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9" name="Table 4">
            <a:extLst>
              <a:ext uri="{FF2B5EF4-FFF2-40B4-BE49-F238E27FC236}">
                <a16:creationId xmlns:a16="http://schemas.microsoft.com/office/drawing/2014/main" id="{622E7136-37AA-4B9E-AA07-AAA590C60F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455462"/>
              </p:ext>
            </p:extLst>
          </p:nvPr>
        </p:nvGraphicFramePr>
        <p:xfrm>
          <a:off x="6572011" y="568051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0" name="Table 4">
            <a:extLst>
              <a:ext uri="{FF2B5EF4-FFF2-40B4-BE49-F238E27FC236}">
                <a16:creationId xmlns:a16="http://schemas.microsoft.com/office/drawing/2014/main" id="{01DC21DE-1417-4022-947F-04B9368356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354510"/>
              </p:ext>
            </p:extLst>
          </p:nvPr>
        </p:nvGraphicFramePr>
        <p:xfrm>
          <a:off x="7796301" y="567643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1" name="Table 4">
            <a:extLst>
              <a:ext uri="{FF2B5EF4-FFF2-40B4-BE49-F238E27FC236}">
                <a16:creationId xmlns:a16="http://schemas.microsoft.com/office/drawing/2014/main" id="{5FF65AE2-1C6D-4FC7-AED3-C834B945EB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296445"/>
              </p:ext>
            </p:extLst>
          </p:nvPr>
        </p:nvGraphicFramePr>
        <p:xfrm>
          <a:off x="9568244" y="567643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2" name="Table 4">
            <a:extLst>
              <a:ext uri="{FF2B5EF4-FFF2-40B4-BE49-F238E27FC236}">
                <a16:creationId xmlns:a16="http://schemas.microsoft.com/office/drawing/2014/main" id="{4665CEEC-E8F1-4342-BA28-5DAE2F6827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689962"/>
              </p:ext>
            </p:extLst>
          </p:nvPr>
        </p:nvGraphicFramePr>
        <p:xfrm>
          <a:off x="8320520" y="4775902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3" name="Table 4">
            <a:extLst>
              <a:ext uri="{FF2B5EF4-FFF2-40B4-BE49-F238E27FC236}">
                <a16:creationId xmlns:a16="http://schemas.microsoft.com/office/drawing/2014/main" id="{415E6DC8-E0C7-4F7C-9EC1-5734A5F97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78801"/>
              </p:ext>
            </p:extLst>
          </p:nvPr>
        </p:nvGraphicFramePr>
        <p:xfrm>
          <a:off x="8669851" y="566642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7" name="Table 4">
            <a:extLst>
              <a:ext uri="{FF2B5EF4-FFF2-40B4-BE49-F238E27FC236}">
                <a16:creationId xmlns:a16="http://schemas.microsoft.com/office/drawing/2014/main" id="{A45CD808-1266-4587-A1B6-8083D3BF90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077225"/>
              </p:ext>
            </p:extLst>
          </p:nvPr>
        </p:nvGraphicFramePr>
        <p:xfrm>
          <a:off x="3788286" y="567918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80" name="Rectangle 79">
            <a:extLst>
              <a:ext uri="{FF2B5EF4-FFF2-40B4-BE49-F238E27FC236}">
                <a16:creationId xmlns:a16="http://schemas.microsoft.com/office/drawing/2014/main" id="{EC41EE34-4D80-4D70-BD88-FC3A83A2E7E2}"/>
              </a:ext>
            </a:extLst>
          </p:cNvPr>
          <p:cNvSpPr/>
          <p:nvPr/>
        </p:nvSpPr>
        <p:spPr>
          <a:xfrm>
            <a:off x="2409030" y="4766627"/>
            <a:ext cx="2426591" cy="509075"/>
          </a:xfrm>
          <a:prstGeom prst="rect">
            <a:avLst/>
          </a:prstGeom>
          <a:noFill/>
          <a:ln w="38100" cap="flat" cmpd="sng" algn="ctr">
            <a:solidFill>
              <a:srgbClr val="FF6600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18C44595-6647-4DD3-AAAA-76EFFD7DF22D}"/>
              </a:ext>
            </a:extLst>
          </p:cNvPr>
          <p:cNvSpPr txBox="1"/>
          <p:nvPr/>
        </p:nvSpPr>
        <p:spPr>
          <a:xfrm>
            <a:off x="2223453" y="4295113"/>
            <a:ext cx="3048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2000" dirty="0">
                <a:solidFill>
                  <a:srgbClr val="FF6600"/>
                </a:solidFill>
              </a:rPr>
              <a:t>Polno vozlišče!</a:t>
            </a:r>
          </a:p>
        </p:txBody>
      </p:sp>
    </p:spTree>
    <p:extLst>
      <p:ext uri="{BB962C8B-B14F-4D97-AF65-F5344CB8AC3E}">
        <p14:creationId xmlns:p14="http://schemas.microsoft.com/office/powerpoint/2010/main" val="18881717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A1245A93-4869-4B50-8A01-9508302FCE8F}"/>
              </a:ext>
            </a:extLst>
          </p:cNvPr>
          <p:cNvCxnSpPr>
            <a:cxnSpLocks/>
            <a:stCxn id="78" idx="0"/>
            <a:endCxn id="81" idx="3"/>
          </p:cNvCxnSpPr>
          <p:nvPr/>
        </p:nvCxnSpPr>
        <p:spPr>
          <a:xfrm flipH="1" flipV="1">
            <a:off x="5448729" y="3878158"/>
            <a:ext cx="1412343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486E6352-A21A-4A3D-AD37-B8206F089B1F}"/>
              </a:ext>
            </a:extLst>
          </p:cNvPr>
          <p:cNvCxnSpPr>
            <a:cxnSpLocks/>
            <a:stCxn id="73" idx="0"/>
            <a:endCxn id="81" idx="1"/>
          </p:cNvCxnSpPr>
          <p:nvPr/>
        </p:nvCxnSpPr>
        <p:spPr>
          <a:xfrm flipV="1">
            <a:off x="3440209" y="3878158"/>
            <a:ext cx="1317935" cy="52791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6D91226B-99EB-4A3B-9A52-E12E570282B4}"/>
              </a:ext>
            </a:extLst>
          </p:cNvPr>
          <p:cNvCxnSpPr>
            <a:cxnSpLocks/>
            <a:stCxn id="69" idx="0"/>
            <a:endCxn id="73" idx="1"/>
          </p:cNvCxnSpPr>
          <p:nvPr/>
        </p:nvCxnSpPr>
        <p:spPr>
          <a:xfrm flipV="1">
            <a:off x="2412124" y="4589576"/>
            <a:ext cx="682793" cy="69020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4283F5FE-6D3A-4E1E-91F6-E7326013C907}"/>
              </a:ext>
            </a:extLst>
          </p:cNvPr>
          <p:cNvCxnSpPr>
            <a:cxnSpLocks/>
            <a:stCxn id="70" idx="0"/>
            <a:endCxn id="73" idx="3"/>
          </p:cNvCxnSpPr>
          <p:nvPr/>
        </p:nvCxnSpPr>
        <p:spPr>
          <a:xfrm flipH="1" flipV="1">
            <a:off x="3785502" y="4589576"/>
            <a:ext cx="424627" cy="69020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C4755B64-5978-404B-8A68-80C79149D1E0}"/>
              </a:ext>
            </a:extLst>
          </p:cNvPr>
          <p:cNvCxnSpPr>
            <a:cxnSpLocks/>
            <a:stCxn id="31" idx="0"/>
            <a:endCxn id="35" idx="1"/>
          </p:cNvCxnSpPr>
          <p:nvPr/>
        </p:nvCxnSpPr>
        <p:spPr>
          <a:xfrm flipV="1">
            <a:off x="1893090" y="863626"/>
            <a:ext cx="2227156" cy="50670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3B94B99-40C8-40C4-A854-B93CB5B52A18}"/>
              </a:ext>
            </a:extLst>
          </p:cNvPr>
          <p:cNvCxnSpPr>
            <a:cxnSpLocks/>
            <a:stCxn id="32" idx="0"/>
          </p:cNvCxnSpPr>
          <p:nvPr/>
        </p:nvCxnSpPr>
        <p:spPr>
          <a:xfrm flipV="1">
            <a:off x="3691095" y="989142"/>
            <a:ext cx="1067050" cy="38118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34CED44-923C-493C-A6F4-5BD3A5376E18}"/>
              </a:ext>
            </a:extLst>
          </p:cNvPr>
          <p:cNvCxnSpPr>
            <a:cxnSpLocks/>
            <a:stCxn id="28" idx="0"/>
            <a:endCxn id="32" idx="1"/>
          </p:cNvCxnSpPr>
          <p:nvPr/>
        </p:nvCxnSpPr>
        <p:spPr>
          <a:xfrm flipV="1">
            <a:off x="3220914" y="1553832"/>
            <a:ext cx="124889" cy="64503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ED930F1-8C99-485D-9E1E-9BA48090BD97}"/>
              </a:ext>
            </a:extLst>
          </p:cNvPr>
          <p:cNvCxnSpPr>
            <a:cxnSpLocks/>
            <a:stCxn id="27" idx="0"/>
            <a:endCxn id="26" idx="2"/>
          </p:cNvCxnSpPr>
          <p:nvPr/>
        </p:nvCxnSpPr>
        <p:spPr>
          <a:xfrm flipH="1" flipV="1">
            <a:off x="8048576" y="1661780"/>
            <a:ext cx="4038" cy="52351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5742D63-8EF2-492E-BF41-F8D6E93CD3C0}"/>
              </a:ext>
            </a:extLst>
          </p:cNvPr>
          <p:cNvCxnSpPr>
            <a:cxnSpLocks/>
            <a:stCxn id="25" idx="0"/>
            <a:endCxn id="26" idx="3"/>
          </p:cNvCxnSpPr>
          <p:nvPr/>
        </p:nvCxnSpPr>
        <p:spPr>
          <a:xfrm flipH="1" flipV="1">
            <a:off x="8739161" y="1478274"/>
            <a:ext cx="211846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E40D293-0FA9-4BFA-AA15-859A8279AE3E}"/>
              </a:ext>
            </a:extLst>
          </p:cNvPr>
          <p:cNvCxnSpPr>
            <a:cxnSpLocks/>
            <a:stCxn id="19" idx="0"/>
            <a:endCxn id="31" idx="1"/>
          </p:cNvCxnSpPr>
          <p:nvPr/>
        </p:nvCxnSpPr>
        <p:spPr>
          <a:xfrm flipV="1">
            <a:off x="1391469" y="1553832"/>
            <a:ext cx="156329" cy="64147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F06924-63D5-4C3A-A930-66DD39AEE7CB}"/>
              </a:ext>
            </a:extLst>
          </p:cNvPr>
          <p:cNvCxnSpPr>
            <a:cxnSpLocks/>
            <a:stCxn id="20" idx="0"/>
            <a:endCxn id="31" idx="3"/>
          </p:cNvCxnSpPr>
          <p:nvPr/>
        </p:nvCxnSpPr>
        <p:spPr>
          <a:xfrm flipH="1" flipV="1">
            <a:off x="2238383" y="1553832"/>
            <a:ext cx="139603" cy="63146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1ED6EE5-E5AA-4AF1-8C30-9C88A5CF4790}"/>
              </a:ext>
            </a:extLst>
          </p:cNvPr>
          <p:cNvCxnSpPr>
            <a:cxnSpLocks/>
            <a:stCxn id="21" idx="0"/>
            <a:endCxn id="32" idx="3"/>
          </p:cNvCxnSpPr>
          <p:nvPr/>
        </p:nvCxnSpPr>
        <p:spPr>
          <a:xfrm flipH="1" flipV="1">
            <a:off x="4036388" y="1553832"/>
            <a:ext cx="80189" cy="6463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D047694-ADD2-4714-87CC-39FDD0A8DADE}"/>
              </a:ext>
            </a:extLst>
          </p:cNvPr>
          <p:cNvCxnSpPr>
            <a:cxnSpLocks/>
            <a:stCxn id="22" idx="0"/>
            <a:endCxn id="18" idx="1"/>
          </p:cNvCxnSpPr>
          <p:nvPr/>
        </p:nvCxnSpPr>
        <p:spPr>
          <a:xfrm flipV="1">
            <a:off x="4910255" y="1553832"/>
            <a:ext cx="193183" cy="6335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4FDCAE4-639D-408B-B55D-FDB180C42A5D}"/>
              </a:ext>
            </a:extLst>
          </p:cNvPr>
          <p:cNvCxnSpPr>
            <a:cxnSpLocks/>
            <a:stCxn id="18" idx="0"/>
          </p:cNvCxnSpPr>
          <p:nvPr/>
        </p:nvCxnSpPr>
        <p:spPr>
          <a:xfrm flipV="1">
            <a:off x="5448730" y="1114655"/>
            <a:ext cx="1" cy="25567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2C8B2A3-EF98-4F1E-8689-6835479077A4}"/>
              </a:ext>
            </a:extLst>
          </p:cNvPr>
          <p:cNvCxnSpPr>
            <a:cxnSpLocks/>
            <a:stCxn id="23" idx="0"/>
            <a:endCxn id="18" idx="3"/>
          </p:cNvCxnSpPr>
          <p:nvPr/>
        </p:nvCxnSpPr>
        <p:spPr>
          <a:xfrm flipH="1" flipV="1">
            <a:off x="5794023" y="1553832"/>
            <a:ext cx="160751" cy="6455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8ACF55A-FFD5-4B36-B9D1-89A6D5D1597A}"/>
              </a:ext>
            </a:extLst>
          </p:cNvPr>
          <p:cNvCxnSpPr>
            <a:cxnSpLocks/>
            <a:stCxn id="24" idx="0"/>
            <a:endCxn id="26" idx="1"/>
          </p:cNvCxnSpPr>
          <p:nvPr/>
        </p:nvCxnSpPr>
        <p:spPr>
          <a:xfrm flipV="1">
            <a:off x="7179064" y="1478274"/>
            <a:ext cx="178927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54A58CD-1AE5-4E39-8CD6-09E070C0CE26}"/>
              </a:ext>
            </a:extLst>
          </p:cNvPr>
          <p:cNvCxnSpPr>
            <a:cxnSpLocks/>
            <a:stCxn id="26" idx="0"/>
            <a:endCxn id="35" idx="3"/>
          </p:cNvCxnSpPr>
          <p:nvPr/>
        </p:nvCxnSpPr>
        <p:spPr>
          <a:xfrm flipH="1" flipV="1">
            <a:off x="6086629" y="863626"/>
            <a:ext cx="1961947" cy="43114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C2ADA17A-01F6-4E87-A0FD-EC5FECA52E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974231"/>
              </p:ext>
            </p:extLst>
          </p:nvPr>
        </p:nvGraphicFramePr>
        <p:xfrm>
          <a:off x="5103438" y="137032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9" name="Table 4">
            <a:extLst>
              <a:ext uri="{FF2B5EF4-FFF2-40B4-BE49-F238E27FC236}">
                <a16:creationId xmlns:a16="http://schemas.microsoft.com/office/drawing/2014/main" id="{968EB7B6-B506-4B58-9D8F-30F2FBA665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646100"/>
              </p:ext>
            </p:extLst>
          </p:nvPr>
        </p:nvGraphicFramePr>
        <p:xfrm>
          <a:off x="1046177" y="219530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0" name="Table 4">
            <a:extLst>
              <a:ext uri="{FF2B5EF4-FFF2-40B4-BE49-F238E27FC236}">
                <a16:creationId xmlns:a16="http://schemas.microsoft.com/office/drawing/2014/main" id="{16998A6D-6FD1-478A-8174-B7044C28E7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931244"/>
              </p:ext>
            </p:extLst>
          </p:nvPr>
        </p:nvGraphicFramePr>
        <p:xfrm>
          <a:off x="2032694" y="218529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1" name="Table 4">
            <a:extLst>
              <a:ext uri="{FF2B5EF4-FFF2-40B4-BE49-F238E27FC236}">
                <a16:creationId xmlns:a16="http://schemas.microsoft.com/office/drawing/2014/main" id="{9781DB35-7F73-4F5A-98A9-B5AB4C288D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044645"/>
              </p:ext>
            </p:extLst>
          </p:nvPr>
        </p:nvGraphicFramePr>
        <p:xfrm>
          <a:off x="3771285" y="220022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2" name="Table 4">
            <a:extLst>
              <a:ext uri="{FF2B5EF4-FFF2-40B4-BE49-F238E27FC236}">
                <a16:creationId xmlns:a16="http://schemas.microsoft.com/office/drawing/2014/main" id="{85FBF56D-DE0D-45D9-B1DD-88FCF8276A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314057"/>
              </p:ext>
            </p:extLst>
          </p:nvPr>
        </p:nvGraphicFramePr>
        <p:xfrm>
          <a:off x="4564963" y="218738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3" name="Table 4">
            <a:extLst>
              <a:ext uri="{FF2B5EF4-FFF2-40B4-BE49-F238E27FC236}">
                <a16:creationId xmlns:a16="http://schemas.microsoft.com/office/drawing/2014/main" id="{F88998F6-6416-4550-9ED4-B7859A765D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331623"/>
              </p:ext>
            </p:extLst>
          </p:nvPr>
        </p:nvGraphicFramePr>
        <p:xfrm>
          <a:off x="5609482" y="219938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4" name="Table 4">
            <a:extLst>
              <a:ext uri="{FF2B5EF4-FFF2-40B4-BE49-F238E27FC236}">
                <a16:creationId xmlns:a16="http://schemas.microsoft.com/office/drawing/2014/main" id="{BA74AB09-6A62-4A07-BD3C-0D8F3B16C5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0292002"/>
              </p:ext>
            </p:extLst>
          </p:nvPr>
        </p:nvGraphicFramePr>
        <p:xfrm>
          <a:off x="6833772" y="219530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5" name="Table 4">
            <a:extLst>
              <a:ext uri="{FF2B5EF4-FFF2-40B4-BE49-F238E27FC236}">
                <a16:creationId xmlns:a16="http://schemas.microsoft.com/office/drawing/2014/main" id="{87EB4CD8-6A2F-48BB-86AB-C8539715EC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758015"/>
              </p:ext>
            </p:extLst>
          </p:nvPr>
        </p:nvGraphicFramePr>
        <p:xfrm>
          <a:off x="8605715" y="219530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6" name="Table 4">
            <a:extLst>
              <a:ext uri="{FF2B5EF4-FFF2-40B4-BE49-F238E27FC236}">
                <a16:creationId xmlns:a16="http://schemas.microsoft.com/office/drawing/2014/main" id="{80D87E23-79FD-4E6D-9FDD-3C0ABEB7A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584009"/>
              </p:ext>
            </p:extLst>
          </p:nvPr>
        </p:nvGraphicFramePr>
        <p:xfrm>
          <a:off x="7357991" y="1294768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7" name="Table 4">
            <a:extLst>
              <a:ext uri="{FF2B5EF4-FFF2-40B4-BE49-F238E27FC236}">
                <a16:creationId xmlns:a16="http://schemas.microsoft.com/office/drawing/2014/main" id="{8540EBEE-4455-444E-9B4F-35F7E8C1C9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351901"/>
              </p:ext>
            </p:extLst>
          </p:nvPr>
        </p:nvGraphicFramePr>
        <p:xfrm>
          <a:off x="7707322" y="218529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8" name="Table 4">
            <a:extLst>
              <a:ext uri="{FF2B5EF4-FFF2-40B4-BE49-F238E27FC236}">
                <a16:creationId xmlns:a16="http://schemas.microsoft.com/office/drawing/2014/main" id="{3D8604E6-3442-471F-9861-7253DB26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204762"/>
              </p:ext>
            </p:extLst>
          </p:nvPr>
        </p:nvGraphicFramePr>
        <p:xfrm>
          <a:off x="2875622" y="2198867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CF74328B-CD93-464B-83B3-9F9A2C83BDE1}"/>
              </a:ext>
            </a:extLst>
          </p:cNvPr>
          <p:cNvSpPr txBox="1"/>
          <p:nvPr/>
        </p:nvSpPr>
        <p:spPr>
          <a:xfrm>
            <a:off x="6515780" y="394146"/>
            <a:ext cx="3048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2000" dirty="0">
                <a:solidFill>
                  <a:srgbClr val="FF6600"/>
                </a:solidFill>
              </a:rPr>
              <a:t>Polno vozlišče!</a:t>
            </a:r>
          </a:p>
        </p:txBody>
      </p:sp>
      <p:graphicFrame>
        <p:nvGraphicFramePr>
          <p:cNvPr id="31" name="Table 4">
            <a:extLst>
              <a:ext uri="{FF2B5EF4-FFF2-40B4-BE49-F238E27FC236}">
                <a16:creationId xmlns:a16="http://schemas.microsoft.com/office/drawing/2014/main" id="{0ED6FC0A-1EE2-4DBE-A590-62A22F7FCB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935046"/>
              </p:ext>
            </p:extLst>
          </p:nvPr>
        </p:nvGraphicFramePr>
        <p:xfrm>
          <a:off x="1547798" y="137032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49BBD1FE-6EB4-4182-99F8-46171EA28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730191"/>
              </p:ext>
            </p:extLst>
          </p:nvPr>
        </p:nvGraphicFramePr>
        <p:xfrm>
          <a:off x="3345803" y="137032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5" name="Table 4">
            <a:extLst>
              <a:ext uri="{FF2B5EF4-FFF2-40B4-BE49-F238E27FC236}">
                <a16:creationId xmlns:a16="http://schemas.microsoft.com/office/drawing/2014/main" id="{5A9C07FA-7804-411C-985C-1B71D2707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727612"/>
              </p:ext>
            </p:extLst>
          </p:nvPr>
        </p:nvGraphicFramePr>
        <p:xfrm>
          <a:off x="4120246" y="680120"/>
          <a:ext cx="1966383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461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55461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  <a:gridCol w="655461">
                  <a:extLst>
                    <a:ext uri="{9D8B030D-6E8A-4147-A177-3AD203B41FA5}">
                      <a16:colId xmlns:a16="http://schemas.microsoft.com/office/drawing/2014/main" val="2519265130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864D7D1-F678-4DA7-986E-785F4032FCAD}"/>
              </a:ext>
            </a:extLst>
          </p:cNvPr>
          <p:cNvCxnSpPr>
            <a:cxnSpLocks/>
            <a:stCxn id="67" idx="0"/>
            <a:endCxn id="70" idx="1"/>
          </p:cNvCxnSpPr>
          <p:nvPr/>
        </p:nvCxnSpPr>
        <p:spPr>
          <a:xfrm flipV="1">
            <a:off x="3739948" y="5463288"/>
            <a:ext cx="124889" cy="64503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CDDC00AD-FEE5-4283-9AFA-E83D8202976A}"/>
              </a:ext>
            </a:extLst>
          </p:cNvPr>
          <p:cNvCxnSpPr>
            <a:cxnSpLocks/>
            <a:stCxn id="66" idx="0"/>
            <a:endCxn id="65" idx="2"/>
          </p:cNvCxnSpPr>
          <p:nvPr/>
        </p:nvCxnSpPr>
        <p:spPr>
          <a:xfrm flipH="1" flipV="1">
            <a:off x="8567610" y="5571236"/>
            <a:ext cx="4038" cy="52351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79117AE-6C3A-4B27-9C2A-DC0BB6648D95}"/>
              </a:ext>
            </a:extLst>
          </p:cNvPr>
          <p:cNvCxnSpPr>
            <a:cxnSpLocks/>
            <a:stCxn id="64" idx="0"/>
            <a:endCxn id="65" idx="3"/>
          </p:cNvCxnSpPr>
          <p:nvPr/>
        </p:nvCxnSpPr>
        <p:spPr>
          <a:xfrm flipH="1" flipV="1">
            <a:off x="9258195" y="5387730"/>
            <a:ext cx="211846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0F7C7D27-067F-4587-B0E6-B04CB7004A5A}"/>
              </a:ext>
            </a:extLst>
          </p:cNvPr>
          <p:cNvCxnSpPr>
            <a:cxnSpLocks/>
            <a:stCxn id="58" idx="0"/>
            <a:endCxn id="69" idx="1"/>
          </p:cNvCxnSpPr>
          <p:nvPr/>
        </p:nvCxnSpPr>
        <p:spPr>
          <a:xfrm flipV="1">
            <a:off x="1910503" y="5463288"/>
            <a:ext cx="156329" cy="64147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2B4A9C0-6BE1-4333-8C9F-14D7E80B393A}"/>
              </a:ext>
            </a:extLst>
          </p:cNvPr>
          <p:cNvCxnSpPr>
            <a:cxnSpLocks/>
            <a:stCxn id="59" idx="0"/>
            <a:endCxn id="69" idx="3"/>
          </p:cNvCxnSpPr>
          <p:nvPr/>
        </p:nvCxnSpPr>
        <p:spPr>
          <a:xfrm flipH="1" flipV="1">
            <a:off x="2757417" y="5463288"/>
            <a:ext cx="139603" cy="63146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05D8D8A7-38A7-46AB-BFD8-9206B946BF01}"/>
              </a:ext>
            </a:extLst>
          </p:cNvPr>
          <p:cNvCxnSpPr>
            <a:cxnSpLocks/>
            <a:stCxn id="60" idx="0"/>
            <a:endCxn id="70" idx="3"/>
          </p:cNvCxnSpPr>
          <p:nvPr/>
        </p:nvCxnSpPr>
        <p:spPr>
          <a:xfrm flipH="1" flipV="1">
            <a:off x="4555422" y="5463288"/>
            <a:ext cx="80189" cy="64638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852FBCE-B895-4314-9AEC-F6E7D0909AE2}"/>
              </a:ext>
            </a:extLst>
          </p:cNvPr>
          <p:cNvCxnSpPr>
            <a:cxnSpLocks/>
            <a:stCxn id="61" idx="0"/>
            <a:endCxn id="57" idx="1"/>
          </p:cNvCxnSpPr>
          <p:nvPr/>
        </p:nvCxnSpPr>
        <p:spPr>
          <a:xfrm flipV="1">
            <a:off x="5429289" y="5463288"/>
            <a:ext cx="193183" cy="63355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6F1C07B-90E1-46B4-B0BB-AFEF38A82BB3}"/>
              </a:ext>
            </a:extLst>
          </p:cNvPr>
          <p:cNvCxnSpPr>
            <a:cxnSpLocks/>
            <a:stCxn id="57" idx="0"/>
            <a:endCxn id="78" idx="1"/>
          </p:cNvCxnSpPr>
          <p:nvPr/>
        </p:nvCxnSpPr>
        <p:spPr>
          <a:xfrm flipV="1">
            <a:off x="5967764" y="4585779"/>
            <a:ext cx="548016" cy="6940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BBBE023-3E6A-4957-BC42-63352D931F04}"/>
              </a:ext>
            </a:extLst>
          </p:cNvPr>
          <p:cNvCxnSpPr>
            <a:cxnSpLocks/>
            <a:stCxn id="62" idx="0"/>
            <a:endCxn id="57" idx="3"/>
          </p:cNvCxnSpPr>
          <p:nvPr/>
        </p:nvCxnSpPr>
        <p:spPr>
          <a:xfrm flipH="1" flipV="1">
            <a:off x="6313057" y="5463288"/>
            <a:ext cx="160751" cy="645552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B52821D0-515D-4163-A12D-CE9209901807}"/>
              </a:ext>
            </a:extLst>
          </p:cNvPr>
          <p:cNvCxnSpPr>
            <a:cxnSpLocks/>
            <a:stCxn id="63" idx="0"/>
            <a:endCxn id="65" idx="1"/>
          </p:cNvCxnSpPr>
          <p:nvPr/>
        </p:nvCxnSpPr>
        <p:spPr>
          <a:xfrm flipV="1">
            <a:off x="7698098" y="5387730"/>
            <a:ext cx="178927" cy="7170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6E5789FA-D026-4363-81D7-BD0220DB432A}"/>
              </a:ext>
            </a:extLst>
          </p:cNvPr>
          <p:cNvCxnSpPr>
            <a:cxnSpLocks/>
            <a:stCxn id="65" idx="0"/>
            <a:endCxn id="78" idx="3"/>
          </p:cNvCxnSpPr>
          <p:nvPr/>
        </p:nvCxnSpPr>
        <p:spPr>
          <a:xfrm flipH="1" flipV="1">
            <a:off x="7206365" y="4585779"/>
            <a:ext cx="1361245" cy="61844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7" name="Table 4">
            <a:extLst>
              <a:ext uri="{FF2B5EF4-FFF2-40B4-BE49-F238E27FC236}">
                <a16:creationId xmlns:a16="http://schemas.microsoft.com/office/drawing/2014/main" id="{5DFA45C1-8869-45F2-8AC5-A977575D88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603543"/>
              </p:ext>
            </p:extLst>
          </p:nvPr>
        </p:nvGraphicFramePr>
        <p:xfrm>
          <a:off x="5622472" y="527978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8" name="Table 4">
            <a:extLst>
              <a:ext uri="{FF2B5EF4-FFF2-40B4-BE49-F238E27FC236}">
                <a16:creationId xmlns:a16="http://schemas.microsoft.com/office/drawing/2014/main" id="{7BC4B568-365B-4E64-85D2-85C6E8EF67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254451"/>
              </p:ext>
            </p:extLst>
          </p:nvPr>
        </p:nvGraphicFramePr>
        <p:xfrm>
          <a:off x="1565211" y="6104760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9" name="Table 4">
            <a:extLst>
              <a:ext uri="{FF2B5EF4-FFF2-40B4-BE49-F238E27FC236}">
                <a16:creationId xmlns:a16="http://schemas.microsoft.com/office/drawing/2014/main" id="{FD5D8A65-51A7-4B19-AFFB-6CFD3CA65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801654"/>
              </p:ext>
            </p:extLst>
          </p:nvPr>
        </p:nvGraphicFramePr>
        <p:xfrm>
          <a:off x="2551728" y="609474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0" name="Table 4">
            <a:extLst>
              <a:ext uri="{FF2B5EF4-FFF2-40B4-BE49-F238E27FC236}">
                <a16:creationId xmlns:a16="http://schemas.microsoft.com/office/drawing/2014/main" id="{231140F6-41F6-4112-9CF3-1D86F3A996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209340"/>
              </p:ext>
            </p:extLst>
          </p:nvPr>
        </p:nvGraphicFramePr>
        <p:xfrm>
          <a:off x="4290319" y="6109677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1" name="Table 4">
            <a:extLst>
              <a:ext uri="{FF2B5EF4-FFF2-40B4-BE49-F238E27FC236}">
                <a16:creationId xmlns:a16="http://schemas.microsoft.com/office/drawing/2014/main" id="{6075489A-2ACF-4DB0-833B-559408991F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566878"/>
              </p:ext>
            </p:extLst>
          </p:nvPr>
        </p:nvGraphicFramePr>
        <p:xfrm>
          <a:off x="5083997" y="609684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2" name="Table 4">
            <a:extLst>
              <a:ext uri="{FF2B5EF4-FFF2-40B4-BE49-F238E27FC236}">
                <a16:creationId xmlns:a16="http://schemas.microsoft.com/office/drawing/2014/main" id="{FEB74F8D-D800-428E-BE7A-8F097FD97F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91680"/>
              </p:ext>
            </p:extLst>
          </p:nvPr>
        </p:nvGraphicFramePr>
        <p:xfrm>
          <a:off x="6128516" y="6108840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3" name="Table 4">
            <a:extLst>
              <a:ext uri="{FF2B5EF4-FFF2-40B4-BE49-F238E27FC236}">
                <a16:creationId xmlns:a16="http://schemas.microsoft.com/office/drawing/2014/main" id="{D863DC1B-CFD6-4CAF-9CCA-646AA9D508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468018"/>
              </p:ext>
            </p:extLst>
          </p:nvPr>
        </p:nvGraphicFramePr>
        <p:xfrm>
          <a:off x="7352806" y="6104760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4" name="Table 4">
            <a:extLst>
              <a:ext uri="{FF2B5EF4-FFF2-40B4-BE49-F238E27FC236}">
                <a16:creationId xmlns:a16="http://schemas.microsoft.com/office/drawing/2014/main" id="{CF04DA75-468F-40D0-91C9-5AF38B2EFC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977285"/>
              </p:ext>
            </p:extLst>
          </p:nvPr>
        </p:nvGraphicFramePr>
        <p:xfrm>
          <a:off x="9124749" y="6104760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5" name="Table 4">
            <a:extLst>
              <a:ext uri="{FF2B5EF4-FFF2-40B4-BE49-F238E27FC236}">
                <a16:creationId xmlns:a16="http://schemas.microsoft.com/office/drawing/2014/main" id="{1F8BE117-BBEB-406E-9EB1-E0A5E3C774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569296"/>
              </p:ext>
            </p:extLst>
          </p:nvPr>
        </p:nvGraphicFramePr>
        <p:xfrm>
          <a:off x="7877025" y="5204224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6" name="Table 4">
            <a:extLst>
              <a:ext uri="{FF2B5EF4-FFF2-40B4-BE49-F238E27FC236}">
                <a16:creationId xmlns:a16="http://schemas.microsoft.com/office/drawing/2014/main" id="{32F32D6C-83CE-47D2-9F9B-8A3947C599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944407"/>
              </p:ext>
            </p:extLst>
          </p:nvPr>
        </p:nvGraphicFramePr>
        <p:xfrm>
          <a:off x="8226356" y="609474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7" name="Table 4">
            <a:extLst>
              <a:ext uri="{FF2B5EF4-FFF2-40B4-BE49-F238E27FC236}">
                <a16:creationId xmlns:a16="http://schemas.microsoft.com/office/drawing/2014/main" id="{2B6DFBAC-3AAD-4DF2-97A4-D150D34B11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437668"/>
              </p:ext>
            </p:extLst>
          </p:nvPr>
        </p:nvGraphicFramePr>
        <p:xfrm>
          <a:off x="3394656" y="610832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68" name="TextBox 67">
            <a:extLst>
              <a:ext uri="{FF2B5EF4-FFF2-40B4-BE49-F238E27FC236}">
                <a16:creationId xmlns:a16="http://schemas.microsoft.com/office/drawing/2014/main" id="{239F380D-FC39-4AF0-8B83-B53217C8CC81}"/>
              </a:ext>
            </a:extLst>
          </p:cNvPr>
          <p:cNvSpPr txBox="1"/>
          <p:nvPr/>
        </p:nvSpPr>
        <p:spPr>
          <a:xfrm>
            <a:off x="8291334" y="4218767"/>
            <a:ext cx="3048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2000" dirty="0">
                <a:solidFill>
                  <a:srgbClr val="FF6600"/>
                </a:solidFill>
              </a:rPr>
              <a:t>Višina drevesa se poveča.</a:t>
            </a:r>
          </a:p>
        </p:txBody>
      </p:sp>
      <p:graphicFrame>
        <p:nvGraphicFramePr>
          <p:cNvPr id="69" name="Table 4">
            <a:extLst>
              <a:ext uri="{FF2B5EF4-FFF2-40B4-BE49-F238E27FC236}">
                <a16:creationId xmlns:a16="http://schemas.microsoft.com/office/drawing/2014/main" id="{0DB63C64-A62E-4561-BA8B-1BA62317C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540866"/>
              </p:ext>
            </p:extLst>
          </p:nvPr>
        </p:nvGraphicFramePr>
        <p:xfrm>
          <a:off x="2066832" y="527978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70" name="Table 4">
            <a:extLst>
              <a:ext uri="{FF2B5EF4-FFF2-40B4-BE49-F238E27FC236}">
                <a16:creationId xmlns:a16="http://schemas.microsoft.com/office/drawing/2014/main" id="{5D762F30-6566-4E1A-AD43-763622DBEB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365258"/>
              </p:ext>
            </p:extLst>
          </p:nvPr>
        </p:nvGraphicFramePr>
        <p:xfrm>
          <a:off x="3864837" y="527978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73" name="Table 4">
            <a:extLst>
              <a:ext uri="{FF2B5EF4-FFF2-40B4-BE49-F238E27FC236}">
                <a16:creationId xmlns:a16="http://schemas.microsoft.com/office/drawing/2014/main" id="{EAC8F3E6-390A-4E95-82E1-D77EF55B48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186234"/>
              </p:ext>
            </p:extLst>
          </p:nvPr>
        </p:nvGraphicFramePr>
        <p:xfrm>
          <a:off x="3094917" y="4406070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78" name="Table 4">
            <a:extLst>
              <a:ext uri="{FF2B5EF4-FFF2-40B4-BE49-F238E27FC236}">
                <a16:creationId xmlns:a16="http://schemas.microsoft.com/office/drawing/2014/main" id="{70ACF0C5-A3F4-4FD4-815B-1445585E8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35302"/>
              </p:ext>
            </p:extLst>
          </p:nvPr>
        </p:nvGraphicFramePr>
        <p:xfrm>
          <a:off x="6515780" y="440227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1" name="Table 4">
            <a:extLst>
              <a:ext uri="{FF2B5EF4-FFF2-40B4-BE49-F238E27FC236}">
                <a16:creationId xmlns:a16="http://schemas.microsoft.com/office/drawing/2014/main" id="{185D9D46-82E7-4EC0-9E49-7BA1E753A5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695019"/>
              </p:ext>
            </p:extLst>
          </p:nvPr>
        </p:nvGraphicFramePr>
        <p:xfrm>
          <a:off x="4758144" y="369465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22052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8BC58-E976-4184-98F5-ACE48C81D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239" y="329537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>
                <a:solidFill>
                  <a:schemeClr val="tx1"/>
                </a:solidFill>
              </a:rPr>
              <a:t>Operacija brisanja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DFAE8-FF1B-493C-A284-5CBFBD5C12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536" y="1251824"/>
            <a:ext cx="10353762" cy="631667"/>
          </a:xfrm>
        </p:spPr>
        <p:txBody>
          <a:bodyPr>
            <a:normAutofit/>
          </a:bodyPr>
          <a:lstStyle/>
          <a:p>
            <a:pPr marL="0" lvl="0" indent="0">
              <a:lnSpc>
                <a:spcPct val="115000"/>
              </a:lnSpc>
              <a:buNone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1. Podatek, ki ga želimo izbrisati, je v enem od listov B-drevesa:</a:t>
            </a:r>
          </a:p>
          <a:p>
            <a:pPr marL="36900" indent="0">
              <a:buNone/>
            </a:pPr>
            <a:endParaRPr lang="sl-SI" sz="22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E2324BA-E41F-4618-8205-57F720456566}"/>
              </a:ext>
            </a:extLst>
          </p:cNvPr>
          <p:cNvCxnSpPr>
            <a:cxnSpLocks/>
            <a:stCxn id="16" idx="0"/>
            <a:endCxn id="15" idx="1"/>
          </p:cNvCxnSpPr>
          <p:nvPr/>
        </p:nvCxnSpPr>
        <p:spPr>
          <a:xfrm flipV="1">
            <a:off x="3879067" y="2344187"/>
            <a:ext cx="1286761" cy="40662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37138BB-3186-4B06-A412-AAE082384567}"/>
              </a:ext>
            </a:extLst>
          </p:cNvPr>
          <p:cNvCxnSpPr>
            <a:cxnSpLocks/>
            <a:stCxn id="12" idx="0"/>
            <a:endCxn id="16" idx="1"/>
          </p:cNvCxnSpPr>
          <p:nvPr/>
        </p:nvCxnSpPr>
        <p:spPr>
          <a:xfrm flipV="1">
            <a:off x="2555852" y="2933691"/>
            <a:ext cx="632630" cy="73592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CD5E44B-BA7E-4602-B933-65BD499A7A4D}"/>
              </a:ext>
            </a:extLst>
          </p:cNvPr>
          <p:cNvCxnSpPr>
            <a:cxnSpLocks/>
            <a:stCxn id="13" idx="0"/>
            <a:endCxn id="16" idx="3"/>
          </p:cNvCxnSpPr>
          <p:nvPr/>
        </p:nvCxnSpPr>
        <p:spPr>
          <a:xfrm flipH="1" flipV="1">
            <a:off x="4569652" y="2933691"/>
            <a:ext cx="637986" cy="72437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CC1A93B-E849-4C69-84FB-2FB7B039377D}"/>
              </a:ext>
            </a:extLst>
          </p:cNvPr>
          <p:cNvCxnSpPr>
            <a:cxnSpLocks/>
            <a:stCxn id="14" idx="0"/>
            <a:endCxn id="15" idx="3"/>
          </p:cNvCxnSpPr>
          <p:nvPr/>
        </p:nvCxnSpPr>
        <p:spPr>
          <a:xfrm flipH="1" flipV="1">
            <a:off x="5856413" y="2344187"/>
            <a:ext cx="1412343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87E24BC-C234-499F-8A61-7FB571C01DC7}"/>
              </a:ext>
            </a:extLst>
          </p:cNvPr>
          <p:cNvCxnSpPr>
            <a:cxnSpLocks/>
            <a:stCxn id="17" idx="0"/>
            <a:endCxn id="16" idx="2"/>
          </p:cNvCxnSpPr>
          <p:nvPr/>
        </p:nvCxnSpPr>
        <p:spPr>
          <a:xfrm flipV="1">
            <a:off x="3852768" y="3116571"/>
            <a:ext cx="26299" cy="54149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0373F0E-C99E-4086-851E-10F4286E6198}"/>
              </a:ext>
            </a:extLst>
          </p:cNvPr>
          <p:cNvCxnSpPr>
            <a:cxnSpLocks/>
            <a:stCxn id="18" idx="0"/>
            <a:endCxn id="14" idx="1"/>
          </p:cNvCxnSpPr>
          <p:nvPr/>
        </p:nvCxnSpPr>
        <p:spPr>
          <a:xfrm flipV="1">
            <a:off x="6616876" y="3051808"/>
            <a:ext cx="306588" cy="60626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A08567-1BFB-4757-B2BD-9B9E140E7551}"/>
              </a:ext>
            </a:extLst>
          </p:cNvPr>
          <p:cNvCxnSpPr>
            <a:cxnSpLocks/>
            <a:stCxn id="11" idx="0"/>
            <a:endCxn id="14" idx="3"/>
          </p:cNvCxnSpPr>
          <p:nvPr/>
        </p:nvCxnSpPr>
        <p:spPr>
          <a:xfrm flipH="1" flipV="1">
            <a:off x="7614049" y="3051808"/>
            <a:ext cx="690585" cy="60626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0BCAC04-F546-4FEB-BF65-7B33365E31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523873"/>
              </p:ext>
            </p:extLst>
          </p:nvPr>
        </p:nvGraphicFramePr>
        <p:xfrm>
          <a:off x="7614049" y="365806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5D0E4379-18BF-4B58-AEFB-14AB914E1F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1113"/>
              </p:ext>
            </p:extLst>
          </p:nvPr>
        </p:nvGraphicFramePr>
        <p:xfrm>
          <a:off x="2210560" y="366961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8634D648-CB85-458C-83B4-9E2649C258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5284527"/>
              </p:ext>
            </p:extLst>
          </p:nvPr>
        </p:nvGraphicFramePr>
        <p:xfrm>
          <a:off x="4862346" y="3658069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FB2539F1-FE64-4155-BE7B-B936FB430A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872620"/>
              </p:ext>
            </p:extLst>
          </p:nvPr>
        </p:nvGraphicFramePr>
        <p:xfrm>
          <a:off x="6923464" y="286830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090156E4-BA9E-469A-858F-30C6904A6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521341"/>
              </p:ext>
            </p:extLst>
          </p:nvPr>
        </p:nvGraphicFramePr>
        <p:xfrm>
          <a:off x="5165828" y="216068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78DB9819-E479-4B3F-91D2-AD27B8C994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762901"/>
              </p:ext>
            </p:extLst>
          </p:nvPr>
        </p:nvGraphicFramePr>
        <p:xfrm>
          <a:off x="3188482" y="2750811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6C7DEE6E-E894-4BB0-BE51-319ADFE0B4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110769"/>
              </p:ext>
            </p:extLst>
          </p:nvPr>
        </p:nvGraphicFramePr>
        <p:xfrm>
          <a:off x="3162183" y="365806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FC60DE05-9FCF-4D33-8716-A3312F30B7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811461"/>
              </p:ext>
            </p:extLst>
          </p:nvPr>
        </p:nvGraphicFramePr>
        <p:xfrm>
          <a:off x="5926291" y="365806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27077493-4BD0-4339-9653-E71FA476C7B7}"/>
              </a:ext>
            </a:extLst>
          </p:cNvPr>
          <p:cNvSpPr txBox="1"/>
          <p:nvPr/>
        </p:nvSpPr>
        <p:spPr>
          <a:xfrm>
            <a:off x="587557" y="2307054"/>
            <a:ext cx="1765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B-drevo reda 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72DE688-9318-4C96-BAAB-B3232BA15787}"/>
              </a:ext>
            </a:extLst>
          </p:cNvPr>
          <p:cNvSpPr txBox="1"/>
          <p:nvPr/>
        </p:nvSpPr>
        <p:spPr>
          <a:xfrm>
            <a:off x="571645" y="2673258"/>
            <a:ext cx="17475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&gt;&gt;&gt;Izbriši 30</a:t>
            </a:r>
          </a:p>
        </p:txBody>
      </p:sp>
      <p:sp>
        <p:nvSpPr>
          <p:cNvPr id="21" name="Multiplication Sign 20">
            <a:extLst>
              <a:ext uri="{FF2B5EF4-FFF2-40B4-BE49-F238E27FC236}">
                <a16:creationId xmlns:a16="http://schemas.microsoft.com/office/drawing/2014/main" id="{CE87CAAE-105F-475B-A806-2AD0D387B80B}"/>
              </a:ext>
            </a:extLst>
          </p:cNvPr>
          <p:cNvSpPr/>
          <p:nvPr/>
        </p:nvSpPr>
        <p:spPr>
          <a:xfrm rot="19042857">
            <a:off x="8554998" y="3638205"/>
            <a:ext cx="878305" cy="7737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9AAE986-A374-4759-9A32-0D32A60FE2DD}"/>
              </a:ext>
            </a:extLst>
          </p:cNvPr>
          <p:cNvCxnSpPr>
            <a:cxnSpLocks/>
            <a:stCxn id="34" idx="0"/>
            <a:endCxn id="33" idx="1"/>
          </p:cNvCxnSpPr>
          <p:nvPr/>
        </p:nvCxnSpPr>
        <p:spPr>
          <a:xfrm flipV="1">
            <a:off x="4004364" y="4956049"/>
            <a:ext cx="1286761" cy="40662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5065E76-DB79-4C6B-A925-0E96C8556376}"/>
              </a:ext>
            </a:extLst>
          </p:cNvPr>
          <p:cNvCxnSpPr>
            <a:cxnSpLocks/>
            <a:stCxn id="30" idx="0"/>
            <a:endCxn id="34" idx="1"/>
          </p:cNvCxnSpPr>
          <p:nvPr/>
        </p:nvCxnSpPr>
        <p:spPr>
          <a:xfrm flipV="1">
            <a:off x="2681149" y="5545553"/>
            <a:ext cx="632630" cy="73592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FFA5B6C-39C8-48C8-88D9-D75EEE7A53A0}"/>
              </a:ext>
            </a:extLst>
          </p:cNvPr>
          <p:cNvCxnSpPr>
            <a:cxnSpLocks/>
            <a:stCxn id="31" idx="0"/>
            <a:endCxn id="34" idx="3"/>
          </p:cNvCxnSpPr>
          <p:nvPr/>
        </p:nvCxnSpPr>
        <p:spPr>
          <a:xfrm flipH="1" flipV="1">
            <a:off x="4694949" y="5545553"/>
            <a:ext cx="637986" cy="72437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DD1D3DF-7FAF-4FF7-820F-B4E26F91BCB3}"/>
              </a:ext>
            </a:extLst>
          </p:cNvPr>
          <p:cNvCxnSpPr>
            <a:cxnSpLocks/>
            <a:stCxn id="32" idx="0"/>
            <a:endCxn id="33" idx="3"/>
          </p:cNvCxnSpPr>
          <p:nvPr/>
        </p:nvCxnSpPr>
        <p:spPr>
          <a:xfrm flipH="1" flipV="1">
            <a:off x="5981710" y="4956049"/>
            <a:ext cx="1412343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1D11302-6443-439E-97C1-30F454F38007}"/>
              </a:ext>
            </a:extLst>
          </p:cNvPr>
          <p:cNvCxnSpPr>
            <a:cxnSpLocks/>
            <a:stCxn id="35" idx="0"/>
            <a:endCxn id="34" idx="2"/>
          </p:cNvCxnSpPr>
          <p:nvPr/>
        </p:nvCxnSpPr>
        <p:spPr>
          <a:xfrm flipV="1">
            <a:off x="3978065" y="5728433"/>
            <a:ext cx="26299" cy="54149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5B1734B-D699-44F9-9C60-52A50010B415}"/>
              </a:ext>
            </a:extLst>
          </p:cNvPr>
          <p:cNvCxnSpPr>
            <a:cxnSpLocks/>
            <a:stCxn id="36" idx="0"/>
            <a:endCxn id="32" idx="1"/>
          </p:cNvCxnSpPr>
          <p:nvPr/>
        </p:nvCxnSpPr>
        <p:spPr>
          <a:xfrm flipV="1">
            <a:off x="6742173" y="5663670"/>
            <a:ext cx="306588" cy="60626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6E65E75-C018-457E-BA1B-98438DC3F893}"/>
              </a:ext>
            </a:extLst>
          </p:cNvPr>
          <p:cNvCxnSpPr>
            <a:cxnSpLocks/>
            <a:stCxn id="37" idx="0"/>
            <a:endCxn id="32" idx="3"/>
          </p:cNvCxnSpPr>
          <p:nvPr/>
        </p:nvCxnSpPr>
        <p:spPr>
          <a:xfrm flipH="1" flipV="1">
            <a:off x="7739346" y="5663670"/>
            <a:ext cx="669682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Table 4">
            <a:extLst>
              <a:ext uri="{FF2B5EF4-FFF2-40B4-BE49-F238E27FC236}">
                <a16:creationId xmlns:a16="http://schemas.microsoft.com/office/drawing/2014/main" id="{678F1CCA-310E-4F72-961A-075A7B073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08403"/>
              </p:ext>
            </p:extLst>
          </p:nvPr>
        </p:nvGraphicFramePr>
        <p:xfrm>
          <a:off x="2335857" y="628147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1" name="Table 4">
            <a:extLst>
              <a:ext uri="{FF2B5EF4-FFF2-40B4-BE49-F238E27FC236}">
                <a16:creationId xmlns:a16="http://schemas.microsoft.com/office/drawing/2014/main" id="{A28D9CE2-CDC7-4546-A42B-8D5442B6F8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36969"/>
              </p:ext>
            </p:extLst>
          </p:nvPr>
        </p:nvGraphicFramePr>
        <p:xfrm>
          <a:off x="4987643" y="626993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AF24B095-7CFD-48CA-A12C-0DE926DC3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789245"/>
              </p:ext>
            </p:extLst>
          </p:nvPr>
        </p:nvGraphicFramePr>
        <p:xfrm>
          <a:off x="7048761" y="548016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3" name="Table 4">
            <a:extLst>
              <a:ext uri="{FF2B5EF4-FFF2-40B4-BE49-F238E27FC236}">
                <a16:creationId xmlns:a16="http://schemas.microsoft.com/office/drawing/2014/main" id="{D6A3E644-158A-423C-887B-CADBADEF3E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1918909"/>
              </p:ext>
            </p:extLst>
          </p:nvPr>
        </p:nvGraphicFramePr>
        <p:xfrm>
          <a:off x="5291125" y="477254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4" name="Table 4">
            <a:extLst>
              <a:ext uri="{FF2B5EF4-FFF2-40B4-BE49-F238E27FC236}">
                <a16:creationId xmlns:a16="http://schemas.microsoft.com/office/drawing/2014/main" id="{65F6EDB4-6956-4274-BC1C-57FDF698E4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290337"/>
              </p:ext>
            </p:extLst>
          </p:nvPr>
        </p:nvGraphicFramePr>
        <p:xfrm>
          <a:off x="3313779" y="5362673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5" name="Table 4">
            <a:extLst>
              <a:ext uri="{FF2B5EF4-FFF2-40B4-BE49-F238E27FC236}">
                <a16:creationId xmlns:a16="http://schemas.microsoft.com/office/drawing/2014/main" id="{A4BCC748-B716-411B-BBDB-9ABA146D39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539751"/>
              </p:ext>
            </p:extLst>
          </p:nvPr>
        </p:nvGraphicFramePr>
        <p:xfrm>
          <a:off x="3287480" y="6269931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6" name="Table 4">
            <a:extLst>
              <a:ext uri="{FF2B5EF4-FFF2-40B4-BE49-F238E27FC236}">
                <a16:creationId xmlns:a16="http://schemas.microsoft.com/office/drawing/2014/main" id="{0240125E-CF80-46E2-AEC2-64AB66FD8C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0752239"/>
              </p:ext>
            </p:extLst>
          </p:nvPr>
        </p:nvGraphicFramePr>
        <p:xfrm>
          <a:off x="6051588" y="6269931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7" name="Table 4">
            <a:extLst>
              <a:ext uri="{FF2B5EF4-FFF2-40B4-BE49-F238E27FC236}">
                <a16:creationId xmlns:a16="http://schemas.microsoft.com/office/drawing/2014/main" id="{08AD9395-30F9-4E87-889E-82475521D5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114639"/>
              </p:ext>
            </p:extLst>
          </p:nvPr>
        </p:nvGraphicFramePr>
        <p:xfrm>
          <a:off x="8063736" y="628147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99652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EC8D441-BAE9-4331-9004-63E3A120A21E}"/>
              </a:ext>
            </a:extLst>
          </p:cNvPr>
          <p:cNvCxnSpPr>
            <a:cxnSpLocks/>
            <a:stCxn id="15" idx="0"/>
            <a:endCxn id="14" idx="1"/>
          </p:cNvCxnSpPr>
          <p:nvPr/>
        </p:nvCxnSpPr>
        <p:spPr>
          <a:xfrm flipV="1">
            <a:off x="3931813" y="1069830"/>
            <a:ext cx="1286761" cy="40662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91FF9D6-74C8-4A1B-AEA5-2D6C89909C63}"/>
              </a:ext>
            </a:extLst>
          </p:cNvPr>
          <p:cNvCxnSpPr>
            <a:cxnSpLocks/>
            <a:stCxn id="11" idx="0"/>
            <a:endCxn id="15" idx="1"/>
          </p:cNvCxnSpPr>
          <p:nvPr/>
        </p:nvCxnSpPr>
        <p:spPr>
          <a:xfrm flipV="1">
            <a:off x="2608598" y="1659334"/>
            <a:ext cx="632630" cy="73592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66AC49-54C9-4848-9ED6-0D34A3AB2A53}"/>
              </a:ext>
            </a:extLst>
          </p:cNvPr>
          <p:cNvCxnSpPr>
            <a:cxnSpLocks/>
            <a:stCxn id="12" idx="0"/>
            <a:endCxn id="15" idx="3"/>
          </p:cNvCxnSpPr>
          <p:nvPr/>
        </p:nvCxnSpPr>
        <p:spPr>
          <a:xfrm flipH="1" flipV="1">
            <a:off x="4622398" y="1659334"/>
            <a:ext cx="637986" cy="72437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12B4B13-0DAA-4151-9246-2E318AA09ACB}"/>
              </a:ext>
            </a:extLst>
          </p:cNvPr>
          <p:cNvCxnSpPr>
            <a:cxnSpLocks/>
            <a:stCxn id="13" idx="0"/>
            <a:endCxn id="14" idx="3"/>
          </p:cNvCxnSpPr>
          <p:nvPr/>
        </p:nvCxnSpPr>
        <p:spPr>
          <a:xfrm flipH="1" flipV="1">
            <a:off x="5909159" y="1069830"/>
            <a:ext cx="1412343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BFBDC6E-DB7C-41A7-A29B-068DFE55FDBE}"/>
              </a:ext>
            </a:extLst>
          </p:cNvPr>
          <p:cNvCxnSpPr>
            <a:cxnSpLocks/>
            <a:stCxn id="16" idx="0"/>
            <a:endCxn id="15" idx="2"/>
          </p:cNvCxnSpPr>
          <p:nvPr/>
        </p:nvCxnSpPr>
        <p:spPr>
          <a:xfrm flipV="1">
            <a:off x="3905514" y="1842214"/>
            <a:ext cx="26299" cy="54149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8E43A35-D97B-4C1B-8FF3-618E63C18BC6}"/>
              </a:ext>
            </a:extLst>
          </p:cNvPr>
          <p:cNvCxnSpPr>
            <a:cxnSpLocks/>
            <a:stCxn id="17" idx="0"/>
            <a:endCxn id="13" idx="1"/>
          </p:cNvCxnSpPr>
          <p:nvPr/>
        </p:nvCxnSpPr>
        <p:spPr>
          <a:xfrm flipV="1">
            <a:off x="6669622" y="1777451"/>
            <a:ext cx="306588" cy="60626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DA06947-B1D3-47FF-AA9F-031B31E4B4B9}"/>
              </a:ext>
            </a:extLst>
          </p:cNvPr>
          <p:cNvCxnSpPr>
            <a:cxnSpLocks/>
            <a:stCxn id="18" idx="0"/>
            <a:endCxn id="13" idx="3"/>
          </p:cNvCxnSpPr>
          <p:nvPr/>
        </p:nvCxnSpPr>
        <p:spPr>
          <a:xfrm flipH="1" flipV="1">
            <a:off x="7666795" y="1777451"/>
            <a:ext cx="669682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8BFDB655-60EA-4EF8-910A-46A11B4735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1383513"/>
              </p:ext>
            </p:extLst>
          </p:nvPr>
        </p:nvGraphicFramePr>
        <p:xfrm>
          <a:off x="2263306" y="239525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8B246428-6338-41E0-8653-8306D58748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135584"/>
              </p:ext>
            </p:extLst>
          </p:nvPr>
        </p:nvGraphicFramePr>
        <p:xfrm>
          <a:off x="4915092" y="238371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3BF3D49A-A076-42F0-B51D-251A3A60B8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880071"/>
              </p:ext>
            </p:extLst>
          </p:nvPr>
        </p:nvGraphicFramePr>
        <p:xfrm>
          <a:off x="6976210" y="159394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BD9DCC55-6211-4ECB-A56F-ABD192A4BE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910943"/>
              </p:ext>
            </p:extLst>
          </p:nvPr>
        </p:nvGraphicFramePr>
        <p:xfrm>
          <a:off x="5218574" y="88632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B7EC0AA1-7BCA-42E1-A486-A3DACABFB6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54737"/>
              </p:ext>
            </p:extLst>
          </p:nvPr>
        </p:nvGraphicFramePr>
        <p:xfrm>
          <a:off x="3241228" y="1476454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D4862248-D2F9-4F01-B318-B1E40AF3CA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73142"/>
              </p:ext>
            </p:extLst>
          </p:nvPr>
        </p:nvGraphicFramePr>
        <p:xfrm>
          <a:off x="3214929" y="2383712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C2F18490-C288-4154-9945-E5D59EE2C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530005"/>
              </p:ext>
            </p:extLst>
          </p:nvPr>
        </p:nvGraphicFramePr>
        <p:xfrm>
          <a:off x="5979037" y="2383712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91DAFE87-DF98-4BC7-B1ED-04A32D2697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303515"/>
              </p:ext>
            </p:extLst>
          </p:nvPr>
        </p:nvGraphicFramePr>
        <p:xfrm>
          <a:off x="7991185" y="239525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A6139BF9-01B6-4C9F-963A-7AA123F599F9}"/>
              </a:ext>
            </a:extLst>
          </p:cNvPr>
          <p:cNvSpPr txBox="1"/>
          <p:nvPr/>
        </p:nvSpPr>
        <p:spPr>
          <a:xfrm>
            <a:off x="425752" y="494980"/>
            <a:ext cx="1765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B-drevo reda 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6135367-568C-4AE6-B0C4-207C69169575}"/>
              </a:ext>
            </a:extLst>
          </p:cNvPr>
          <p:cNvSpPr txBox="1"/>
          <p:nvPr/>
        </p:nvSpPr>
        <p:spPr>
          <a:xfrm>
            <a:off x="495364" y="853226"/>
            <a:ext cx="17475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&gt;&gt;&gt;Izbriši 26</a:t>
            </a:r>
          </a:p>
        </p:txBody>
      </p:sp>
      <p:sp>
        <p:nvSpPr>
          <p:cNvPr id="21" name="Multiplication Sign 20">
            <a:extLst>
              <a:ext uri="{FF2B5EF4-FFF2-40B4-BE49-F238E27FC236}">
                <a16:creationId xmlns:a16="http://schemas.microsoft.com/office/drawing/2014/main" id="{5F3FAD41-D720-41BD-BBD2-156614EAB9CD}"/>
              </a:ext>
            </a:extLst>
          </p:cNvPr>
          <p:cNvSpPr/>
          <p:nvPr/>
        </p:nvSpPr>
        <p:spPr>
          <a:xfrm rot="19042857">
            <a:off x="8216316" y="2375391"/>
            <a:ext cx="878305" cy="7737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28D7BF-353A-4F1E-AD9D-F5544903E829}"/>
              </a:ext>
            </a:extLst>
          </p:cNvPr>
          <p:cNvSpPr txBox="1"/>
          <p:nvPr/>
        </p:nvSpPr>
        <p:spPr>
          <a:xfrm>
            <a:off x="8471811" y="873312"/>
            <a:ext cx="2952846" cy="772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lvl="1">
              <a:lnSpc>
                <a:spcPct val="115000"/>
              </a:lnSpc>
            </a:pPr>
            <a:r>
              <a:rPr lang="sl-SI" sz="2000" dirty="0">
                <a:solidFill>
                  <a:srgbClr val="FF0000"/>
                </a:solidFill>
                <a:ea typeface="Cambria Math" panose="02040503050406030204" pitchFamily="18" charset="0"/>
                <a:cs typeface="Times New Roman" panose="02020603050405020304" pitchFamily="18" charset="0"/>
              </a:rPr>
              <a:t>Notranje vozlišče ima premalo sinov! </a:t>
            </a:r>
            <a:endParaRPr lang="sl-SI" sz="2000" dirty="0">
              <a:solidFill>
                <a:srgbClr val="FF0000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9A9A9490-AAF2-49B4-809B-7010A540ABA8}"/>
              </a:ext>
            </a:extLst>
          </p:cNvPr>
          <p:cNvSpPr/>
          <p:nvPr/>
        </p:nvSpPr>
        <p:spPr>
          <a:xfrm rot="9084506">
            <a:off x="7825883" y="1296794"/>
            <a:ext cx="789294" cy="21302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7B32BA79-EB92-4FED-8178-8626E22B9776}"/>
              </a:ext>
            </a:extLst>
          </p:cNvPr>
          <p:cNvCxnSpPr>
            <a:cxnSpLocks/>
            <a:stCxn id="38" idx="0"/>
            <a:endCxn id="37" idx="1"/>
          </p:cNvCxnSpPr>
          <p:nvPr/>
        </p:nvCxnSpPr>
        <p:spPr>
          <a:xfrm flipV="1">
            <a:off x="3931812" y="3962120"/>
            <a:ext cx="1286761" cy="40662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7723180-E2F3-4989-B154-FBCFF4091A27}"/>
              </a:ext>
            </a:extLst>
          </p:cNvPr>
          <p:cNvCxnSpPr>
            <a:cxnSpLocks/>
            <a:stCxn id="34" idx="0"/>
            <a:endCxn id="38" idx="1"/>
          </p:cNvCxnSpPr>
          <p:nvPr/>
        </p:nvCxnSpPr>
        <p:spPr>
          <a:xfrm flipV="1">
            <a:off x="2608597" y="4551624"/>
            <a:ext cx="632630" cy="73592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3894643-DFDF-4AEF-907F-39387C5E9A95}"/>
              </a:ext>
            </a:extLst>
          </p:cNvPr>
          <p:cNvCxnSpPr>
            <a:cxnSpLocks/>
            <a:stCxn id="35" idx="0"/>
            <a:endCxn id="38" idx="3"/>
          </p:cNvCxnSpPr>
          <p:nvPr/>
        </p:nvCxnSpPr>
        <p:spPr>
          <a:xfrm flipH="1" flipV="1">
            <a:off x="4622397" y="4551624"/>
            <a:ext cx="637986" cy="72437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C623165-4D10-4011-8431-9A25E79BE18F}"/>
              </a:ext>
            </a:extLst>
          </p:cNvPr>
          <p:cNvCxnSpPr>
            <a:cxnSpLocks/>
            <a:stCxn id="36" idx="0"/>
            <a:endCxn id="37" idx="3"/>
          </p:cNvCxnSpPr>
          <p:nvPr/>
        </p:nvCxnSpPr>
        <p:spPr>
          <a:xfrm flipH="1" flipV="1">
            <a:off x="5909158" y="3962120"/>
            <a:ext cx="1412343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5508143-A2E4-40D0-A624-A77648DF9449}"/>
              </a:ext>
            </a:extLst>
          </p:cNvPr>
          <p:cNvCxnSpPr>
            <a:cxnSpLocks/>
            <a:stCxn id="39" idx="0"/>
            <a:endCxn id="38" idx="2"/>
          </p:cNvCxnSpPr>
          <p:nvPr/>
        </p:nvCxnSpPr>
        <p:spPr>
          <a:xfrm flipV="1">
            <a:off x="3905513" y="4734504"/>
            <a:ext cx="26299" cy="54149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39F62B8-5AF1-4DBF-9BEA-A7DA94D0C680}"/>
              </a:ext>
            </a:extLst>
          </p:cNvPr>
          <p:cNvCxnSpPr>
            <a:cxnSpLocks/>
            <a:stCxn id="40" idx="0"/>
            <a:endCxn id="36" idx="1"/>
          </p:cNvCxnSpPr>
          <p:nvPr/>
        </p:nvCxnSpPr>
        <p:spPr>
          <a:xfrm flipV="1">
            <a:off x="6527959" y="4669741"/>
            <a:ext cx="448250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A5ACE90-0B6B-4ECF-B448-FFA57AAE8943}"/>
              </a:ext>
            </a:extLst>
          </p:cNvPr>
          <p:cNvCxnSpPr>
            <a:cxnSpLocks/>
            <a:stCxn id="41" idx="0"/>
            <a:endCxn id="36" idx="3"/>
          </p:cNvCxnSpPr>
          <p:nvPr/>
        </p:nvCxnSpPr>
        <p:spPr>
          <a:xfrm flipH="1" flipV="1">
            <a:off x="7666794" y="4669741"/>
            <a:ext cx="669682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4">
            <a:extLst>
              <a:ext uri="{FF2B5EF4-FFF2-40B4-BE49-F238E27FC236}">
                <a16:creationId xmlns:a16="http://schemas.microsoft.com/office/drawing/2014/main" id="{E0A02293-7D5F-4C38-86CC-A807B11FB1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766956"/>
              </p:ext>
            </p:extLst>
          </p:nvPr>
        </p:nvGraphicFramePr>
        <p:xfrm>
          <a:off x="2263305" y="528754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5" name="Table 4">
            <a:extLst>
              <a:ext uri="{FF2B5EF4-FFF2-40B4-BE49-F238E27FC236}">
                <a16:creationId xmlns:a16="http://schemas.microsoft.com/office/drawing/2014/main" id="{FB3973E1-9A19-402E-A427-592E635B1F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512582"/>
              </p:ext>
            </p:extLst>
          </p:nvPr>
        </p:nvGraphicFramePr>
        <p:xfrm>
          <a:off x="4915091" y="527600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6" name="Table 4">
            <a:extLst>
              <a:ext uri="{FF2B5EF4-FFF2-40B4-BE49-F238E27FC236}">
                <a16:creationId xmlns:a16="http://schemas.microsoft.com/office/drawing/2014/main" id="{03BD8A23-DD78-4988-87EE-046EA60E8B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741364"/>
              </p:ext>
            </p:extLst>
          </p:nvPr>
        </p:nvGraphicFramePr>
        <p:xfrm>
          <a:off x="6976209" y="448623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7" name="Table 4">
            <a:extLst>
              <a:ext uri="{FF2B5EF4-FFF2-40B4-BE49-F238E27FC236}">
                <a16:creationId xmlns:a16="http://schemas.microsoft.com/office/drawing/2014/main" id="{64027A6F-D6CB-43C5-8BF3-949B251A46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127404"/>
              </p:ext>
            </p:extLst>
          </p:nvPr>
        </p:nvGraphicFramePr>
        <p:xfrm>
          <a:off x="5218573" y="377861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8" name="Table 4">
            <a:extLst>
              <a:ext uri="{FF2B5EF4-FFF2-40B4-BE49-F238E27FC236}">
                <a16:creationId xmlns:a16="http://schemas.microsoft.com/office/drawing/2014/main" id="{6BAEAB3A-515C-4802-B680-C6CB47AFA6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997118"/>
              </p:ext>
            </p:extLst>
          </p:nvPr>
        </p:nvGraphicFramePr>
        <p:xfrm>
          <a:off x="3241227" y="4368744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9" name="Table 4">
            <a:extLst>
              <a:ext uri="{FF2B5EF4-FFF2-40B4-BE49-F238E27FC236}">
                <a16:creationId xmlns:a16="http://schemas.microsoft.com/office/drawing/2014/main" id="{BBAD48BD-B516-43DC-A9D6-A6CBBAD7E4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1607384"/>
              </p:ext>
            </p:extLst>
          </p:nvPr>
        </p:nvGraphicFramePr>
        <p:xfrm>
          <a:off x="3214928" y="5276002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0" name="Table 4">
            <a:extLst>
              <a:ext uri="{FF2B5EF4-FFF2-40B4-BE49-F238E27FC236}">
                <a16:creationId xmlns:a16="http://schemas.microsoft.com/office/drawing/2014/main" id="{0672070E-7E2A-4DD0-82F0-80E3BC878A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558010"/>
              </p:ext>
            </p:extLst>
          </p:nvPr>
        </p:nvGraphicFramePr>
        <p:xfrm>
          <a:off x="6182667" y="528754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1" name="Table 4">
            <a:extLst>
              <a:ext uri="{FF2B5EF4-FFF2-40B4-BE49-F238E27FC236}">
                <a16:creationId xmlns:a16="http://schemas.microsoft.com/office/drawing/2014/main" id="{B2054152-C9FC-46B1-988F-CA5999414D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891133"/>
              </p:ext>
            </p:extLst>
          </p:nvPr>
        </p:nvGraphicFramePr>
        <p:xfrm>
          <a:off x="7991184" y="528754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42" name="Arrow: Curved Up 41">
            <a:extLst>
              <a:ext uri="{FF2B5EF4-FFF2-40B4-BE49-F238E27FC236}">
                <a16:creationId xmlns:a16="http://schemas.microsoft.com/office/drawing/2014/main" id="{84CEE4DD-5253-4D2C-B9B1-4D012E8700EC}"/>
              </a:ext>
            </a:extLst>
          </p:cNvPr>
          <p:cNvSpPr/>
          <p:nvPr/>
        </p:nvSpPr>
        <p:spPr>
          <a:xfrm rot="11006241" flipH="1">
            <a:off x="6619327" y="3924452"/>
            <a:ext cx="1544986" cy="699602"/>
          </a:xfrm>
          <a:prstGeom prst="curved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191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1D43F4A-0576-4328-A7FF-8D7DF79A275F}"/>
              </a:ext>
            </a:extLst>
          </p:cNvPr>
          <p:cNvCxnSpPr>
            <a:cxnSpLocks/>
            <a:stCxn id="15" idx="0"/>
            <a:endCxn id="14" idx="1"/>
          </p:cNvCxnSpPr>
          <p:nvPr/>
        </p:nvCxnSpPr>
        <p:spPr>
          <a:xfrm flipV="1">
            <a:off x="5128592" y="847472"/>
            <a:ext cx="1286761" cy="40662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DF23BDA-332E-4A2C-82F9-4CD32FF143D3}"/>
              </a:ext>
            </a:extLst>
          </p:cNvPr>
          <p:cNvCxnSpPr>
            <a:cxnSpLocks/>
            <a:stCxn id="11" idx="0"/>
            <a:endCxn id="15" idx="1"/>
          </p:cNvCxnSpPr>
          <p:nvPr/>
        </p:nvCxnSpPr>
        <p:spPr>
          <a:xfrm flipV="1">
            <a:off x="3805377" y="1436976"/>
            <a:ext cx="632630" cy="73592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DC9F9A-9125-4650-BBCC-0561417280C4}"/>
              </a:ext>
            </a:extLst>
          </p:cNvPr>
          <p:cNvCxnSpPr>
            <a:cxnSpLocks/>
            <a:stCxn id="12" idx="0"/>
            <a:endCxn id="15" idx="3"/>
          </p:cNvCxnSpPr>
          <p:nvPr/>
        </p:nvCxnSpPr>
        <p:spPr>
          <a:xfrm flipH="1" flipV="1">
            <a:off x="5819177" y="1436976"/>
            <a:ext cx="637986" cy="72437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89195B0-7C71-4F1A-ADDE-10D6ED8A4186}"/>
              </a:ext>
            </a:extLst>
          </p:cNvPr>
          <p:cNvCxnSpPr>
            <a:cxnSpLocks/>
            <a:stCxn id="13" idx="0"/>
            <a:endCxn id="14" idx="3"/>
          </p:cNvCxnSpPr>
          <p:nvPr/>
        </p:nvCxnSpPr>
        <p:spPr>
          <a:xfrm flipH="1" flipV="1">
            <a:off x="7105938" y="847472"/>
            <a:ext cx="1412343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406300E-0FDB-439A-B14E-2ADCF02D6497}"/>
              </a:ext>
            </a:extLst>
          </p:cNvPr>
          <p:cNvCxnSpPr>
            <a:cxnSpLocks/>
            <a:stCxn id="16" idx="0"/>
            <a:endCxn id="15" idx="2"/>
          </p:cNvCxnSpPr>
          <p:nvPr/>
        </p:nvCxnSpPr>
        <p:spPr>
          <a:xfrm flipV="1">
            <a:off x="5102293" y="1619856"/>
            <a:ext cx="26299" cy="54149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3F5E8B4-BC85-4927-B25D-779D0E89007A}"/>
              </a:ext>
            </a:extLst>
          </p:cNvPr>
          <p:cNvCxnSpPr>
            <a:cxnSpLocks/>
            <a:stCxn id="17" idx="0"/>
            <a:endCxn id="13" idx="1"/>
          </p:cNvCxnSpPr>
          <p:nvPr/>
        </p:nvCxnSpPr>
        <p:spPr>
          <a:xfrm flipV="1">
            <a:off x="7724739" y="1555093"/>
            <a:ext cx="448250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1117DF8-43D8-4DC1-AAFE-C123D3AE26DA}"/>
              </a:ext>
            </a:extLst>
          </p:cNvPr>
          <p:cNvCxnSpPr>
            <a:cxnSpLocks/>
            <a:stCxn id="18" idx="0"/>
            <a:endCxn id="13" idx="3"/>
          </p:cNvCxnSpPr>
          <p:nvPr/>
        </p:nvCxnSpPr>
        <p:spPr>
          <a:xfrm flipH="1" flipV="1">
            <a:off x="8863574" y="1555093"/>
            <a:ext cx="669682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C0A5CE0B-25A8-49C3-BDB6-D9A36C0F43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057149"/>
              </p:ext>
            </p:extLst>
          </p:nvPr>
        </p:nvGraphicFramePr>
        <p:xfrm>
          <a:off x="3460085" y="217289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F1843F5F-D9C2-4047-966E-FF702977A1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858199"/>
              </p:ext>
            </p:extLst>
          </p:nvPr>
        </p:nvGraphicFramePr>
        <p:xfrm>
          <a:off x="6111871" y="216135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EDEDA50-4E0F-40CC-B5F3-C7FE9ED3E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995281"/>
              </p:ext>
            </p:extLst>
          </p:nvPr>
        </p:nvGraphicFramePr>
        <p:xfrm>
          <a:off x="8172989" y="1371587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4887F539-ADED-4374-B57B-C80AD4A35C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508000"/>
              </p:ext>
            </p:extLst>
          </p:nvPr>
        </p:nvGraphicFramePr>
        <p:xfrm>
          <a:off x="6415353" y="66396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DE633505-0C6E-4B29-95BA-EE000B030C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647880"/>
              </p:ext>
            </p:extLst>
          </p:nvPr>
        </p:nvGraphicFramePr>
        <p:xfrm>
          <a:off x="4438007" y="1254096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6A8801FD-C36C-400B-88D0-90B23B9240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848160"/>
              </p:ext>
            </p:extLst>
          </p:nvPr>
        </p:nvGraphicFramePr>
        <p:xfrm>
          <a:off x="4411708" y="2161354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D53CDBA3-44FE-4F41-B702-5B36504E3D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603062"/>
              </p:ext>
            </p:extLst>
          </p:nvPr>
        </p:nvGraphicFramePr>
        <p:xfrm>
          <a:off x="7379447" y="217289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434E5D17-A8F9-44B1-A2DF-9624860D3A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12348"/>
              </p:ext>
            </p:extLst>
          </p:nvPr>
        </p:nvGraphicFramePr>
        <p:xfrm>
          <a:off x="9187964" y="217289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19" name="Multiplication Sign 18">
            <a:extLst>
              <a:ext uri="{FF2B5EF4-FFF2-40B4-BE49-F238E27FC236}">
                <a16:creationId xmlns:a16="http://schemas.microsoft.com/office/drawing/2014/main" id="{C9F76193-15EC-4EEE-8ACB-C0216E197FBA}"/>
              </a:ext>
            </a:extLst>
          </p:cNvPr>
          <p:cNvSpPr/>
          <p:nvPr/>
        </p:nvSpPr>
        <p:spPr>
          <a:xfrm rot="4066706">
            <a:off x="2940842" y="2071160"/>
            <a:ext cx="878305" cy="7737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E43C950-169F-4AB1-90AB-AF83CB464C09}"/>
              </a:ext>
            </a:extLst>
          </p:cNvPr>
          <p:cNvSpPr txBox="1"/>
          <p:nvPr/>
        </p:nvSpPr>
        <p:spPr>
          <a:xfrm>
            <a:off x="463235" y="346637"/>
            <a:ext cx="1765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B-drevo reda 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A27BD48-34BB-4043-AE15-B5C2E61528DE}"/>
              </a:ext>
            </a:extLst>
          </p:cNvPr>
          <p:cNvSpPr txBox="1"/>
          <p:nvPr/>
        </p:nvSpPr>
        <p:spPr>
          <a:xfrm>
            <a:off x="575990" y="670574"/>
            <a:ext cx="16161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&gt;&gt;&gt;Izbriši 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25FA4A1-4E87-48B4-966B-BC8B73643E1A}"/>
              </a:ext>
            </a:extLst>
          </p:cNvPr>
          <p:cNvSpPr txBox="1"/>
          <p:nvPr/>
        </p:nvSpPr>
        <p:spPr>
          <a:xfrm>
            <a:off x="-85830" y="2102255"/>
            <a:ext cx="2952846" cy="772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lvl="1" algn="r">
              <a:lnSpc>
                <a:spcPct val="115000"/>
              </a:lnSpc>
            </a:pPr>
            <a:r>
              <a:rPr lang="sl-SI" sz="2000" dirty="0">
                <a:solidFill>
                  <a:srgbClr val="FF0000"/>
                </a:solidFill>
                <a:ea typeface="Cambria Math" panose="02040503050406030204" pitchFamily="18" charset="0"/>
                <a:cs typeface="Times New Roman" panose="02020603050405020304" pitchFamily="18" charset="0"/>
              </a:rPr>
              <a:t>Tri delilne vrednosti in dva sinova!</a:t>
            </a:r>
            <a:endParaRPr lang="sl-SI" sz="2000" dirty="0">
              <a:solidFill>
                <a:srgbClr val="FF0000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54B40F5-6D13-4788-B30D-F0AC2674B3B1}"/>
              </a:ext>
            </a:extLst>
          </p:cNvPr>
          <p:cNvCxnSpPr>
            <a:cxnSpLocks/>
            <a:stCxn id="35" idx="0"/>
            <a:endCxn id="34" idx="1"/>
          </p:cNvCxnSpPr>
          <p:nvPr/>
        </p:nvCxnSpPr>
        <p:spPr>
          <a:xfrm flipV="1">
            <a:off x="5128592" y="4069219"/>
            <a:ext cx="1286761" cy="40662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5DEEA4F-D5E8-4795-B736-41364A9B44E3}"/>
              </a:ext>
            </a:extLst>
          </p:cNvPr>
          <p:cNvCxnSpPr>
            <a:cxnSpLocks/>
            <a:stCxn id="31" idx="0"/>
            <a:endCxn id="35" idx="1"/>
          </p:cNvCxnSpPr>
          <p:nvPr/>
        </p:nvCxnSpPr>
        <p:spPr>
          <a:xfrm flipV="1">
            <a:off x="3805377" y="4658723"/>
            <a:ext cx="632630" cy="73592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B5CAAD8-26DC-48FB-9091-BF26865ED5AB}"/>
              </a:ext>
            </a:extLst>
          </p:cNvPr>
          <p:cNvCxnSpPr>
            <a:cxnSpLocks/>
            <a:stCxn id="32" idx="0"/>
            <a:endCxn id="35" idx="3"/>
          </p:cNvCxnSpPr>
          <p:nvPr/>
        </p:nvCxnSpPr>
        <p:spPr>
          <a:xfrm flipH="1" flipV="1">
            <a:off x="5819177" y="4658723"/>
            <a:ext cx="637986" cy="72437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D0F804B-26E7-40FE-94B5-51C73A64D462}"/>
              </a:ext>
            </a:extLst>
          </p:cNvPr>
          <p:cNvCxnSpPr>
            <a:cxnSpLocks/>
            <a:stCxn id="33" idx="0"/>
            <a:endCxn id="34" idx="3"/>
          </p:cNvCxnSpPr>
          <p:nvPr/>
        </p:nvCxnSpPr>
        <p:spPr>
          <a:xfrm flipH="1" flipV="1">
            <a:off x="7105938" y="4069219"/>
            <a:ext cx="1412343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0D60817-699D-421B-A717-A2545BA529BB}"/>
              </a:ext>
            </a:extLst>
          </p:cNvPr>
          <p:cNvCxnSpPr>
            <a:cxnSpLocks/>
            <a:stCxn id="39" idx="0"/>
            <a:endCxn id="35" idx="2"/>
          </p:cNvCxnSpPr>
          <p:nvPr/>
        </p:nvCxnSpPr>
        <p:spPr>
          <a:xfrm flipH="1" flipV="1">
            <a:off x="5128592" y="4841603"/>
            <a:ext cx="4198" cy="55577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9A25A72-8360-43A3-AA1A-736E8ADC8602}"/>
              </a:ext>
            </a:extLst>
          </p:cNvPr>
          <p:cNvCxnSpPr>
            <a:cxnSpLocks/>
            <a:stCxn id="37" idx="0"/>
            <a:endCxn id="33" idx="1"/>
          </p:cNvCxnSpPr>
          <p:nvPr/>
        </p:nvCxnSpPr>
        <p:spPr>
          <a:xfrm flipV="1">
            <a:off x="7724739" y="4776840"/>
            <a:ext cx="448250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4E78CD5-FFCD-4412-8A4F-DE2C84491A3B}"/>
              </a:ext>
            </a:extLst>
          </p:cNvPr>
          <p:cNvCxnSpPr>
            <a:cxnSpLocks/>
            <a:stCxn id="38" idx="0"/>
            <a:endCxn id="33" idx="3"/>
          </p:cNvCxnSpPr>
          <p:nvPr/>
        </p:nvCxnSpPr>
        <p:spPr>
          <a:xfrm flipH="1" flipV="1">
            <a:off x="8863574" y="4776840"/>
            <a:ext cx="669682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4">
            <a:extLst>
              <a:ext uri="{FF2B5EF4-FFF2-40B4-BE49-F238E27FC236}">
                <a16:creationId xmlns:a16="http://schemas.microsoft.com/office/drawing/2014/main" id="{131E6FEF-B780-4038-BB80-1B45238F22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280708"/>
              </p:ext>
            </p:extLst>
          </p:nvPr>
        </p:nvGraphicFramePr>
        <p:xfrm>
          <a:off x="3460085" y="539464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731BA74B-3507-40F8-8866-82E9FF1B8F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058517"/>
              </p:ext>
            </p:extLst>
          </p:nvPr>
        </p:nvGraphicFramePr>
        <p:xfrm>
          <a:off x="6111871" y="538310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3" name="Table 4">
            <a:extLst>
              <a:ext uri="{FF2B5EF4-FFF2-40B4-BE49-F238E27FC236}">
                <a16:creationId xmlns:a16="http://schemas.microsoft.com/office/drawing/2014/main" id="{E99DB27C-F297-47F2-BD14-49E161DFE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486811"/>
              </p:ext>
            </p:extLst>
          </p:nvPr>
        </p:nvGraphicFramePr>
        <p:xfrm>
          <a:off x="8172989" y="459333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4" name="Table 4">
            <a:extLst>
              <a:ext uri="{FF2B5EF4-FFF2-40B4-BE49-F238E27FC236}">
                <a16:creationId xmlns:a16="http://schemas.microsoft.com/office/drawing/2014/main" id="{F9815C4D-5C0D-4A0E-9CA6-DFF00EC135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483354"/>
              </p:ext>
            </p:extLst>
          </p:nvPr>
        </p:nvGraphicFramePr>
        <p:xfrm>
          <a:off x="6415353" y="388571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5" name="Table 4">
            <a:extLst>
              <a:ext uri="{FF2B5EF4-FFF2-40B4-BE49-F238E27FC236}">
                <a16:creationId xmlns:a16="http://schemas.microsoft.com/office/drawing/2014/main" id="{6AC32A38-D82D-491F-A95B-F45B391310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431027"/>
              </p:ext>
            </p:extLst>
          </p:nvPr>
        </p:nvGraphicFramePr>
        <p:xfrm>
          <a:off x="4438007" y="4475843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7" name="Table 4">
            <a:extLst>
              <a:ext uri="{FF2B5EF4-FFF2-40B4-BE49-F238E27FC236}">
                <a16:creationId xmlns:a16="http://schemas.microsoft.com/office/drawing/2014/main" id="{4CB0BE4E-3B3B-4BC3-BCDC-56E1A5DBC4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727946"/>
              </p:ext>
            </p:extLst>
          </p:nvPr>
        </p:nvGraphicFramePr>
        <p:xfrm>
          <a:off x="7379447" y="539464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8" name="Table 4">
            <a:extLst>
              <a:ext uri="{FF2B5EF4-FFF2-40B4-BE49-F238E27FC236}">
                <a16:creationId xmlns:a16="http://schemas.microsoft.com/office/drawing/2014/main" id="{E6561F1C-AF16-413A-8B86-09109EE382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774632"/>
              </p:ext>
            </p:extLst>
          </p:nvPr>
        </p:nvGraphicFramePr>
        <p:xfrm>
          <a:off x="9187964" y="539464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9" name="Table 4">
            <a:extLst>
              <a:ext uri="{FF2B5EF4-FFF2-40B4-BE49-F238E27FC236}">
                <a16:creationId xmlns:a16="http://schemas.microsoft.com/office/drawing/2014/main" id="{CBDDF5C8-275A-43CE-A3E5-8CB8B141E7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141868"/>
              </p:ext>
            </p:extLst>
          </p:nvPr>
        </p:nvGraphicFramePr>
        <p:xfrm>
          <a:off x="4787498" y="539738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40" name="Arrow: Curved Up 39">
            <a:extLst>
              <a:ext uri="{FF2B5EF4-FFF2-40B4-BE49-F238E27FC236}">
                <a16:creationId xmlns:a16="http://schemas.microsoft.com/office/drawing/2014/main" id="{9AEBEA8B-20C1-46A3-BE44-CAEF2984B9E4}"/>
              </a:ext>
            </a:extLst>
          </p:cNvPr>
          <p:cNvSpPr/>
          <p:nvPr/>
        </p:nvSpPr>
        <p:spPr>
          <a:xfrm rot="9495066">
            <a:off x="3711858" y="3945816"/>
            <a:ext cx="1576398" cy="653431"/>
          </a:xfrm>
          <a:prstGeom prst="curved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7438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3E43C950-169F-4AB1-90AB-AF83CB464C09}"/>
              </a:ext>
            </a:extLst>
          </p:cNvPr>
          <p:cNvSpPr txBox="1"/>
          <p:nvPr/>
        </p:nvSpPr>
        <p:spPr>
          <a:xfrm>
            <a:off x="314650" y="335791"/>
            <a:ext cx="1765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B-drevo reda 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A27BD48-34BB-4043-AE15-B5C2E61528DE}"/>
              </a:ext>
            </a:extLst>
          </p:cNvPr>
          <p:cNvSpPr txBox="1"/>
          <p:nvPr/>
        </p:nvSpPr>
        <p:spPr>
          <a:xfrm>
            <a:off x="463922" y="703868"/>
            <a:ext cx="16161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&gt;&gt;&gt;Izbriši 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25FA4A1-4E87-48B4-966B-BC8B73643E1A}"/>
              </a:ext>
            </a:extLst>
          </p:cNvPr>
          <p:cNvSpPr txBox="1"/>
          <p:nvPr/>
        </p:nvSpPr>
        <p:spPr>
          <a:xfrm>
            <a:off x="2377528" y="2834073"/>
            <a:ext cx="4933143" cy="383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5000"/>
              </a:lnSpc>
              <a:spcAft>
                <a:spcPts val="600"/>
              </a:spcAft>
            </a:pPr>
            <a:r>
              <a:rPr lang="sl-SI" sz="1800" dirty="0">
                <a:solidFill>
                  <a:srgbClr val="FF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Oba brata imata le minimalno število podatkov! 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54B40F5-6D13-4788-B30D-F0AC2674B3B1}"/>
              </a:ext>
            </a:extLst>
          </p:cNvPr>
          <p:cNvCxnSpPr>
            <a:cxnSpLocks/>
            <a:stCxn id="57" idx="0"/>
            <a:endCxn id="34" idx="1"/>
          </p:cNvCxnSpPr>
          <p:nvPr/>
        </p:nvCxnSpPr>
        <p:spPr>
          <a:xfrm flipV="1">
            <a:off x="4730569" y="4274242"/>
            <a:ext cx="1301492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5DEEA4F-D5E8-4795-B736-41364A9B44E3}"/>
              </a:ext>
            </a:extLst>
          </p:cNvPr>
          <p:cNvCxnSpPr>
            <a:cxnSpLocks/>
            <a:stCxn id="31" idx="0"/>
            <a:endCxn id="57" idx="1"/>
          </p:cNvCxnSpPr>
          <p:nvPr/>
        </p:nvCxnSpPr>
        <p:spPr>
          <a:xfrm flipV="1">
            <a:off x="3865405" y="4981863"/>
            <a:ext cx="519872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D0F804B-26E7-40FE-94B5-51C73A64D462}"/>
              </a:ext>
            </a:extLst>
          </p:cNvPr>
          <p:cNvCxnSpPr>
            <a:cxnSpLocks/>
            <a:stCxn id="33" idx="0"/>
            <a:endCxn id="34" idx="3"/>
          </p:cNvCxnSpPr>
          <p:nvPr/>
        </p:nvCxnSpPr>
        <p:spPr>
          <a:xfrm flipH="1" flipV="1">
            <a:off x="6722646" y="4274242"/>
            <a:ext cx="1412343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9A25A72-8360-43A3-AA1A-736E8ADC8602}"/>
              </a:ext>
            </a:extLst>
          </p:cNvPr>
          <p:cNvCxnSpPr>
            <a:cxnSpLocks/>
            <a:stCxn id="37" idx="0"/>
            <a:endCxn id="33" idx="1"/>
          </p:cNvCxnSpPr>
          <p:nvPr/>
        </p:nvCxnSpPr>
        <p:spPr>
          <a:xfrm flipV="1">
            <a:off x="7341447" y="4981863"/>
            <a:ext cx="448250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4E78CD5-FFCD-4412-8A4F-DE2C84491A3B}"/>
              </a:ext>
            </a:extLst>
          </p:cNvPr>
          <p:cNvCxnSpPr>
            <a:cxnSpLocks/>
            <a:stCxn id="38" idx="0"/>
            <a:endCxn id="33" idx="3"/>
          </p:cNvCxnSpPr>
          <p:nvPr/>
        </p:nvCxnSpPr>
        <p:spPr>
          <a:xfrm flipH="1" flipV="1">
            <a:off x="8480282" y="4981863"/>
            <a:ext cx="669682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4">
            <a:extLst>
              <a:ext uri="{FF2B5EF4-FFF2-40B4-BE49-F238E27FC236}">
                <a16:creationId xmlns:a16="http://schemas.microsoft.com/office/drawing/2014/main" id="{131E6FEF-B780-4038-BB80-1B45238F22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91246"/>
              </p:ext>
            </p:extLst>
          </p:nvPr>
        </p:nvGraphicFramePr>
        <p:xfrm>
          <a:off x="3520113" y="559966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3" name="Table 4">
            <a:extLst>
              <a:ext uri="{FF2B5EF4-FFF2-40B4-BE49-F238E27FC236}">
                <a16:creationId xmlns:a16="http://schemas.microsoft.com/office/drawing/2014/main" id="{E99DB27C-F297-47F2-BD14-49E161DFE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938618"/>
              </p:ext>
            </p:extLst>
          </p:nvPr>
        </p:nvGraphicFramePr>
        <p:xfrm>
          <a:off x="7789697" y="4798357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4" name="Table 4">
            <a:extLst>
              <a:ext uri="{FF2B5EF4-FFF2-40B4-BE49-F238E27FC236}">
                <a16:creationId xmlns:a16="http://schemas.microsoft.com/office/drawing/2014/main" id="{F9815C4D-5C0D-4A0E-9CA6-DFF00EC135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604396"/>
              </p:ext>
            </p:extLst>
          </p:nvPr>
        </p:nvGraphicFramePr>
        <p:xfrm>
          <a:off x="6032061" y="409073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7" name="Table 4">
            <a:extLst>
              <a:ext uri="{FF2B5EF4-FFF2-40B4-BE49-F238E27FC236}">
                <a16:creationId xmlns:a16="http://schemas.microsoft.com/office/drawing/2014/main" id="{4CB0BE4E-3B3B-4BC3-BCDC-56E1A5DBC4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460642"/>
              </p:ext>
            </p:extLst>
          </p:nvPr>
        </p:nvGraphicFramePr>
        <p:xfrm>
          <a:off x="6996155" y="559966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8" name="Table 4">
            <a:extLst>
              <a:ext uri="{FF2B5EF4-FFF2-40B4-BE49-F238E27FC236}">
                <a16:creationId xmlns:a16="http://schemas.microsoft.com/office/drawing/2014/main" id="{E6561F1C-AF16-413A-8B86-09109EE382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121596"/>
              </p:ext>
            </p:extLst>
          </p:nvPr>
        </p:nvGraphicFramePr>
        <p:xfrm>
          <a:off x="8804672" y="5599666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8D789DFE-DC63-47B1-85FA-D30847D7033F}"/>
              </a:ext>
            </a:extLst>
          </p:cNvPr>
          <p:cNvCxnSpPr>
            <a:cxnSpLocks/>
            <a:stCxn id="51" idx="0"/>
            <a:endCxn id="50" idx="1"/>
          </p:cNvCxnSpPr>
          <p:nvPr/>
        </p:nvCxnSpPr>
        <p:spPr>
          <a:xfrm flipV="1">
            <a:off x="4745300" y="965530"/>
            <a:ext cx="1286761" cy="406624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4BA4E500-81B8-4168-B3A4-F9B5C910CBFC}"/>
              </a:ext>
            </a:extLst>
          </p:cNvPr>
          <p:cNvCxnSpPr>
            <a:cxnSpLocks/>
            <a:stCxn id="47" idx="0"/>
            <a:endCxn id="51" idx="1"/>
          </p:cNvCxnSpPr>
          <p:nvPr/>
        </p:nvCxnSpPr>
        <p:spPr>
          <a:xfrm flipV="1">
            <a:off x="3422085" y="1555034"/>
            <a:ext cx="632630" cy="73592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1CF2010A-B6ED-4906-A3D3-79D897A667A8}"/>
              </a:ext>
            </a:extLst>
          </p:cNvPr>
          <p:cNvCxnSpPr>
            <a:cxnSpLocks/>
            <a:stCxn id="48" idx="0"/>
            <a:endCxn id="51" idx="3"/>
          </p:cNvCxnSpPr>
          <p:nvPr/>
        </p:nvCxnSpPr>
        <p:spPr>
          <a:xfrm flipH="1" flipV="1">
            <a:off x="5435885" y="1555034"/>
            <a:ext cx="637986" cy="72437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64BBF43-D504-430A-A885-6DF7DBDFD9CC}"/>
              </a:ext>
            </a:extLst>
          </p:cNvPr>
          <p:cNvCxnSpPr>
            <a:cxnSpLocks/>
            <a:stCxn id="49" idx="0"/>
            <a:endCxn id="50" idx="3"/>
          </p:cNvCxnSpPr>
          <p:nvPr/>
        </p:nvCxnSpPr>
        <p:spPr>
          <a:xfrm flipH="1" flipV="1">
            <a:off x="6722646" y="965530"/>
            <a:ext cx="1412343" cy="5241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3CB64026-561F-45AC-87E5-52A855F8CE1F}"/>
              </a:ext>
            </a:extLst>
          </p:cNvPr>
          <p:cNvCxnSpPr>
            <a:cxnSpLocks/>
            <a:stCxn id="54" idx="0"/>
            <a:endCxn id="51" idx="2"/>
          </p:cNvCxnSpPr>
          <p:nvPr/>
        </p:nvCxnSpPr>
        <p:spPr>
          <a:xfrm flipH="1" flipV="1">
            <a:off x="4745300" y="1737914"/>
            <a:ext cx="4198" cy="55577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1F45D474-0EEB-4CE4-98D6-41ED63D521DB}"/>
              </a:ext>
            </a:extLst>
          </p:cNvPr>
          <p:cNvCxnSpPr>
            <a:cxnSpLocks/>
            <a:stCxn id="52" idx="0"/>
            <a:endCxn id="49" idx="1"/>
          </p:cNvCxnSpPr>
          <p:nvPr/>
        </p:nvCxnSpPr>
        <p:spPr>
          <a:xfrm flipV="1">
            <a:off x="7341447" y="1673151"/>
            <a:ext cx="448250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1513C1AD-EB7F-461D-9513-58DF380DD1B9}"/>
              </a:ext>
            </a:extLst>
          </p:cNvPr>
          <p:cNvCxnSpPr>
            <a:cxnSpLocks/>
            <a:stCxn id="53" idx="0"/>
            <a:endCxn id="49" idx="3"/>
          </p:cNvCxnSpPr>
          <p:nvPr/>
        </p:nvCxnSpPr>
        <p:spPr>
          <a:xfrm flipH="1" flipV="1">
            <a:off x="8480282" y="1673151"/>
            <a:ext cx="669682" cy="61780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7" name="Table 4">
            <a:extLst>
              <a:ext uri="{FF2B5EF4-FFF2-40B4-BE49-F238E27FC236}">
                <a16:creationId xmlns:a16="http://schemas.microsoft.com/office/drawing/2014/main" id="{85C5DB2D-D55B-4C0D-88FA-7EE8C14270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207421"/>
              </p:ext>
            </p:extLst>
          </p:nvPr>
        </p:nvGraphicFramePr>
        <p:xfrm>
          <a:off x="3076793" y="229095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8" name="Table 4">
            <a:extLst>
              <a:ext uri="{FF2B5EF4-FFF2-40B4-BE49-F238E27FC236}">
                <a16:creationId xmlns:a16="http://schemas.microsoft.com/office/drawing/2014/main" id="{48BBD289-74C8-4BE9-A070-2C7B657B99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3025381"/>
              </p:ext>
            </p:extLst>
          </p:nvPr>
        </p:nvGraphicFramePr>
        <p:xfrm>
          <a:off x="5728579" y="2279412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9" name="Table 4">
            <a:extLst>
              <a:ext uri="{FF2B5EF4-FFF2-40B4-BE49-F238E27FC236}">
                <a16:creationId xmlns:a16="http://schemas.microsoft.com/office/drawing/2014/main" id="{EFAC8A1A-EEE9-48A2-BA4C-4EEABE6977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516313"/>
              </p:ext>
            </p:extLst>
          </p:nvPr>
        </p:nvGraphicFramePr>
        <p:xfrm>
          <a:off x="7789697" y="148964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0" name="Table 4">
            <a:extLst>
              <a:ext uri="{FF2B5EF4-FFF2-40B4-BE49-F238E27FC236}">
                <a16:creationId xmlns:a16="http://schemas.microsoft.com/office/drawing/2014/main" id="{6ABA71D1-2409-48C5-8829-5F6759149C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59201"/>
              </p:ext>
            </p:extLst>
          </p:nvPr>
        </p:nvGraphicFramePr>
        <p:xfrm>
          <a:off x="6032061" y="78202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1" name="Table 4">
            <a:extLst>
              <a:ext uri="{FF2B5EF4-FFF2-40B4-BE49-F238E27FC236}">
                <a16:creationId xmlns:a16="http://schemas.microsoft.com/office/drawing/2014/main" id="{8440DF93-C33F-4458-8A5F-EA4ED41C8B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250259"/>
              </p:ext>
            </p:extLst>
          </p:nvPr>
        </p:nvGraphicFramePr>
        <p:xfrm>
          <a:off x="4054715" y="1372154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2" name="Table 4">
            <a:extLst>
              <a:ext uri="{FF2B5EF4-FFF2-40B4-BE49-F238E27FC236}">
                <a16:creationId xmlns:a16="http://schemas.microsoft.com/office/drawing/2014/main" id="{EF432FA1-B0E6-4158-843D-574270A097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551363"/>
              </p:ext>
            </p:extLst>
          </p:nvPr>
        </p:nvGraphicFramePr>
        <p:xfrm>
          <a:off x="6996155" y="229095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3" name="Table 4">
            <a:extLst>
              <a:ext uri="{FF2B5EF4-FFF2-40B4-BE49-F238E27FC236}">
                <a16:creationId xmlns:a16="http://schemas.microsoft.com/office/drawing/2014/main" id="{F211D984-D5E1-40D3-91DA-C4FDAC54A0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503722"/>
              </p:ext>
            </p:extLst>
          </p:nvPr>
        </p:nvGraphicFramePr>
        <p:xfrm>
          <a:off x="8804672" y="229095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4" name="Table 4">
            <a:extLst>
              <a:ext uri="{FF2B5EF4-FFF2-40B4-BE49-F238E27FC236}">
                <a16:creationId xmlns:a16="http://schemas.microsoft.com/office/drawing/2014/main" id="{284F8527-57BD-40DD-AC5A-92FE5D6F6A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144632"/>
              </p:ext>
            </p:extLst>
          </p:nvPr>
        </p:nvGraphicFramePr>
        <p:xfrm>
          <a:off x="4404206" y="2293693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19" name="Multiplication Sign 18">
            <a:extLst>
              <a:ext uri="{FF2B5EF4-FFF2-40B4-BE49-F238E27FC236}">
                <a16:creationId xmlns:a16="http://schemas.microsoft.com/office/drawing/2014/main" id="{C9F76193-15EC-4EEE-8ACB-C0216E197FBA}"/>
              </a:ext>
            </a:extLst>
          </p:cNvPr>
          <p:cNvSpPr/>
          <p:nvPr/>
        </p:nvSpPr>
        <p:spPr>
          <a:xfrm rot="4066706">
            <a:off x="3913542" y="2153791"/>
            <a:ext cx="878305" cy="7737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aphicFrame>
        <p:nvGraphicFramePr>
          <p:cNvPr id="57" name="Table 4">
            <a:extLst>
              <a:ext uri="{FF2B5EF4-FFF2-40B4-BE49-F238E27FC236}">
                <a16:creationId xmlns:a16="http://schemas.microsoft.com/office/drawing/2014/main" id="{9E437A06-2EC2-4FF7-8E3E-40AF4FEDD7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203080"/>
              </p:ext>
            </p:extLst>
          </p:nvPr>
        </p:nvGraphicFramePr>
        <p:xfrm>
          <a:off x="4385277" y="4798357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60" name="Table 4">
            <a:extLst>
              <a:ext uri="{FF2B5EF4-FFF2-40B4-BE49-F238E27FC236}">
                <a16:creationId xmlns:a16="http://schemas.microsoft.com/office/drawing/2014/main" id="{3A1372D3-258D-4BBA-B157-B7205EB3A9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690557"/>
              </p:ext>
            </p:extLst>
          </p:nvPr>
        </p:nvGraphicFramePr>
        <p:xfrm>
          <a:off x="4945816" y="5600918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433155CE-880E-45A7-883C-FB45ED636E15}"/>
              </a:ext>
            </a:extLst>
          </p:cNvPr>
          <p:cNvCxnSpPr>
            <a:cxnSpLocks/>
            <a:stCxn id="60" idx="0"/>
            <a:endCxn id="57" idx="3"/>
          </p:cNvCxnSpPr>
          <p:nvPr/>
        </p:nvCxnSpPr>
        <p:spPr>
          <a:xfrm flipH="1" flipV="1">
            <a:off x="5075862" y="4981863"/>
            <a:ext cx="560539" cy="61905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8795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E7D12AEA-4D76-4F27-8A9F-817E8D08A2AF}"/>
              </a:ext>
            </a:extLst>
          </p:cNvPr>
          <p:cNvCxnSpPr>
            <a:cxnSpLocks/>
            <a:stCxn id="57" idx="0"/>
            <a:endCxn id="56" idx="3"/>
          </p:cNvCxnSpPr>
          <p:nvPr/>
        </p:nvCxnSpPr>
        <p:spPr>
          <a:xfrm flipH="1" flipV="1">
            <a:off x="10071651" y="2717252"/>
            <a:ext cx="762237" cy="8196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A08567-1BFB-4757-B2BD-9B9E140E7551}"/>
              </a:ext>
            </a:extLst>
          </p:cNvPr>
          <p:cNvCxnSpPr>
            <a:cxnSpLocks/>
            <a:stCxn id="11" idx="0"/>
            <a:endCxn id="56" idx="2"/>
          </p:cNvCxnSpPr>
          <p:nvPr/>
        </p:nvCxnSpPr>
        <p:spPr>
          <a:xfrm flipV="1">
            <a:off x="9256662" y="2900758"/>
            <a:ext cx="124404" cy="63966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0373F0E-C99E-4086-851E-10F4286E6198}"/>
              </a:ext>
            </a:extLst>
          </p:cNvPr>
          <p:cNvCxnSpPr>
            <a:cxnSpLocks/>
            <a:stCxn id="18" idx="0"/>
            <a:endCxn id="56" idx="1"/>
          </p:cNvCxnSpPr>
          <p:nvPr/>
        </p:nvCxnSpPr>
        <p:spPr>
          <a:xfrm flipV="1">
            <a:off x="7587421" y="2717252"/>
            <a:ext cx="1103060" cy="8191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CC1A93B-E849-4C69-84FB-2FB7B039377D}"/>
              </a:ext>
            </a:extLst>
          </p:cNvPr>
          <p:cNvCxnSpPr>
            <a:cxnSpLocks/>
            <a:stCxn id="56" idx="0"/>
            <a:endCxn id="15" idx="3"/>
          </p:cNvCxnSpPr>
          <p:nvPr/>
        </p:nvCxnSpPr>
        <p:spPr>
          <a:xfrm flipH="1" flipV="1">
            <a:off x="7095086" y="2115951"/>
            <a:ext cx="2285980" cy="41779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028BC58-E976-4184-98F5-ACE48C81D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239" y="329537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>
                <a:solidFill>
                  <a:schemeClr val="tx1"/>
                </a:solidFill>
              </a:rPr>
              <a:t>Operacija brisanja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DFAE8-FF1B-493C-A284-5CBFBD5C12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536" y="1251824"/>
            <a:ext cx="10353762" cy="631667"/>
          </a:xfrm>
        </p:spPr>
        <p:txBody>
          <a:bodyPr>
            <a:normAutofit/>
          </a:bodyPr>
          <a:lstStyle/>
          <a:p>
            <a:pPr marL="0" lvl="0" indent="0">
              <a:lnSpc>
                <a:spcPct val="115000"/>
              </a:lnSpc>
              <a:buNone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1. Podatek, ki ga želimo izbrisati, ni v listu B-drevesa:</a:t>
            </a:r>
          </a:p>
          <a:p>
            <a:pPr marL="36900" indent="0">
              <a:buNone/>
            </a:pPr>
            <a:endParaRPr lang="sl-SI" sz="22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E2324BA-E41F-4618-8205-57F720456566}"/>
              </a:ext>
            </a:extLst>
          </p:cNvPr>
          <p:cNvCxnSpPr>
            <a:cxnSpLocks/>
            <a:stCxn id="16" idx="0"/>
            <a:endCxn id="15" idx="1"/>
          </p:cNvCxnSpPr>
          <p:nvPr/>
        </p:nvCxnSpPr>
        <p:spPr>
          <a:xfrm flipV="1">
            <a:off x="4438629" y="2115951"/>
            <a:ext cx="1965872" cy="4983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37138BB-3186-4B06-A412-AAE082384567}"/>
              </a:ext>
            </a:extLst>
          </p:cNvPr>
          <p:cNvCxnSpPr>
            <a:cxnSpLocks/>
            <a:stCxn id="40" idx="0"/>
            <a:endCxn id="16" idx="1"/>
          </p:cNvCxnSpPr>
          <p:nvPr/>
        </p:nvCxnSpPr>
        <p:spPr>
          <a:xfrm flipV="1">
            <a:off x="1931078" y="2797208"/>
            <a:ext cx="1816966" cy="73921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CD5E44B-BA7E-4602-B933-65BD499A7A4D}"/>
              </a:ext>
            </a:extLst>
          </p:cNvPr>
          <p:cNvCxnSpPr>
            <a:cxnSpLocks/>
            <a:stCxn id="48" idx="0"/>
            <a:endCxn id="16" idx="3"/>
          </p:cNvCxnSpPr>
          <p:nvPr/>
        </p:nvCxnSpPr>
        <p:spPr>
          <a:xfrm flipH="1" flipV="1">
            <a:off x="5129214" y="2797208"/>
            <a:ext cx="698885" cy="73921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87E24BC-C234-499F-8A61-7FB571C01DC7}"/>
              </a:ext>
            </a:extLst>
          </p:cNvPr>
          <p:cNvCxnSpPr>
            <a:cxnSpLocks/>
            <a:endCxn id="16" idx="2"/>
          </p:cNvCxnSpPr>
          <p:nvPr/>
        </p:nvCxnSpPr>
        <p:spPr>
          <a:xfrm flipV="1">
            <a:off x="4412330" y="2980088"/>
            <a:ext cx="26299" cy="54149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0BCAC04-F546-4FEB-BF65-7B33365E31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671536"/>
              </p:ext>
            </p:extLst>
          </p:nvPr>
        </p:nvGraphicFramePr>
        <p:xfrm>
          <a:off x="8566077" y="3540426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090156E4-BA9E-469A-858F-30C6904A6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436984"/>
              </p:ext>
            </p:extLst>
          </p:nvPr>
        </p:nvGraphicFramePr>
        <p:xfrm>
          <a:off x="6404501" y="1932445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78DB9819-E479-4B3F-91D2-AD27B8C994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6897605"/>
              </p:ext>
            </p:extLst>
          </p:nvPr>
        </p:nvGraphicFramePr>
        <p:xfrm>
          <a:off x="3748044" y="2614328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FC60DE05-9FCF-4D33-8716-A3312F30B7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45536"/>
              </p:ext>
            </p:extLst>
          </p:nvPr>
        </p:nvGraphicFramePr>
        <p:xfrm>
          <a:off x="6896836" y="3536418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27077493-4BD0-4339-9653-E71FA476C7B7}"/>
              </a:ext>
            </a:extLst>
          </p:cNvPr>
          <p:cNvSpPr txBox="1"/>
          <p:nvPr/>
        </p:nvSpPr>
        <p:spPr>
          <a:xfrm>
            <a:off x="459536" y="2078319"/>
            <a:ext cx="1765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B-drevo reda 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72DE688-9318-4C96-BAAB-B3232BA15787}"/>
              </a:ext>
            </a:extLst>
          </p:cNvPr>
          <p:cNvSpPr txBox="1"/>
          <p:nvPr/>
        </p:nvSpPr>
        <p:spPr>
          <a:xfrm>
            <a:off x="539839" y="2464211"/>
            <a:ext cx="17475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&gt;&gt;&gt;Izbriši 25</a:t>
            </a:r>
          </a:p>
        </p:txBody>
      </p:sp>
      <p:sp>
        <p:nvSpPr>
          <p:cNvPr id="21" name="Multiplication Sign 20">
            <a:extLst>
              <a:ext uri="{FF2B5EF4-FFF2-40B4-BE49-F238E27FC236}">
                <a16:creationId xmlns:a16="http://schemas.microsoft.com/office/drawing/2014/main" id="{CE87CAAE-105F-475B-A806-2AD0D387B80B}"/>
              </a:ext>
            </a:extLst>
          </p:cNvPr>
          <p:cNvSpPr/>
          <p:nvPr/>
        </p:nvSpPr>
        <p:spPr>
          <a:xfrm rot="19042857">
            <a:off x="6655492" y="1943904"/>
            <a:ext cx="878305" cy="7737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aphicFrame>
        <p:nvGraphicFramePr>
          <p:cNvPr id="40" name="Table 4">
            <a:extLst>
              <a:ext uri="{FF2B5EF4-FFF2-40B4-BE49-F238E27FC236}">
                <a16:creationId xmlns:a16="http://schemas.microsoft.com/office/drawing/2014/main" id="{0F7F65E0-5AD9-474F-A260-B7EAC576FC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336629"/>
              </p:ext>
            </p:extLst>
          </p:nvPr>
        </p:nvGraphicFramePr>
        <p:xfrm>
          <a:off x="929255" y="3536418"/>
          <a:ext cx="200364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7" name="Table 4">
            <a:extLst>
              <a:ext uri="{FF2B5EF4-FFF2-40B4-BE49-F238E27FC236}">
                <a16:creationId xmlns:a16="http://schemas.microsoft.com/office/drawing/2014/main" id="{BF704EED-900B-446E-851D-E6FB37631C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329401"/>
              </p:ext>
            </p:extLst>
          </p:nvPr>
        </p:nvGraphicFramePr>
        <p:xfrm>
          <a:off x="3052809" y="3536418"/>
          <a:ext cx="200364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8" name="Table 4">
            <a:extLst>
              <a:ext uri="{FF2B5EF4-FFF2-40B4-BE49-F238E27FC236}">
                <a16:creationId xmlns:a16="http://schemas.microsoft.com/office/drawing/2014/main" id="{55ACFF4B-8984-4600-8D59-1803C37411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352884"/>
              </p:ext>
            </p:extLst>
          </p:nvPr>
        </p:nvGraphicFramePr>
        <p:xfrm>
          <a:off x="5137514" y="3536418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6" name="Table 4">
            <a:extLst>
              <a:ext uri="{FF2B5EF4-FFF2-40B4-BE49-F238E27FC236}">
                <a16:creationId xmlns:a16="http://schemas.microsoft.com/office/drawing/2014/main" id="{E075D087-E161-4110-BF6C-A38DA2C20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55915"/>
              </p:ext>
            </p:extLst>
          </p:nvPr>
        </p:nvGraphicFramePr>
        <p:xfrm>
          <a:off x="8690481" y="2533746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57" name="Table 4">
            <a:extLst>
              <a:ext uri="{FF2B5EF4-FFF2-40B4-BE49-F238E27FC236}">
                <a16:creationId xmlns:a16="http://schemas.microsoft.com/office/drawing/2014/main" id="{FC3AF2B7-D0EF-40D2-B932-1F16651685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912136"/>
              </p:ext>
            </p:extLst>
          </p:nvPr>
        </p:nvGraphicFramePr>
        <p:xfrm>
          <a:off x="10166006" y="3536882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67" name="Oval 66">
            <a:extLst>
              <a:ext uri="{FF2B5EF4-FFF2-40B4-BE49-F238E27FC236}">
                <a16:creationId xmlns:a16="http://schemas.microsoft.com/office/drawing/2014/main" id="{BA198684-D4BE-4703-BDA7-2E4A328448C8}"/>
              </a:ext>
            </a:extLst>
          </p:cNvPr>
          <p:cNvSpPr/>
          <p:nvPr/>
        </p:nvSpPr>
        <p:spPr>
          <a:xfrm>
            <a:off x="5776756" y="3393880"/>
            <a:ext cx="757499" cy="652089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4F8FE063-E30C-40EA-A618-62B7A8B15E45}"/>
              </a:ext>
            </a:extLst>
          </p:cNvPr>
          <p:cNvCxnSpPr/>
          <p:nvPr/>
        </p:nvCxnSpPr>
        <p:spPr>
          <a:xfrm flipV="1">
            <a:off x="6264326" y="2415654"/>
            <a:ext cx="280328" cy="8188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F79BE0B2-79A1-49FC-84B5-1BCB7D98DD1B}"/>
              </a:ext>
            </a:extLst>
          </p:cNvPr>
          <p:cNvCxnSpPr>
            <a:cxnSpLocks/>
            <a:stCxn id="87" idx="0"/>
            <a:endCxn id="86" idx="3"/>
          </p:cNvCxnSpPr>
          <p:nvPr/>
        </p:nvCxnSpPr>
        <p:spPr>
          <a:xfrm flipH="1" flipV="1">
            <a:off x="10224051" y="5326255"/>
            <a:ext cx="762237" cy="8196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CCE4DE1C-7CEE-4900-B395-7FFCF8CF8EE7}"/>
              </a:ext>
            </a:extLst>
          </p:cNvPr>
          <p:cNvCxnSpPr>
            <a:cxnSpLocks/>
            <a:stCxn id="79" idx="0"/>
            <a:endCxn id="86" idx="2"/>
          </p:cNvCxnSpPr>
          <p:nvPr/>
        </p:nvCxnSpPr>
        <p:spPr>
          <a:xfrm flipV="1">
            <a:off x="9409062" y="5509761"/>
            <a:ext cx="124404" cy="63966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ECFD4718-F8A5-4069-BEDF-CD72C156AE2F}"/>
              </a:ext>
            </a:extLst>
          </p:cNvPr>
          <p:cNvCxnSpPr>
            <a:cxnSpLocks/>
            <a:stCxn id="82" idx="0"/>
            <a:endCxn id="86" idx="1"/>
          </p:cNvCxnSpPr>
          <p:nvPr/>
        </p:nvCxnSpPr>
        <p:spPr>
          <a:xfrm flipV="1">
            <a:off x="7739821" y="5326255"/>
            <a:ext cx="1103060" cy="8191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6B778B14-B97F-42B0-9E00-A03287D976A8}"/>
              </a:ext>
            </a:extLst>
          </p:cNvPr>
          <p:cNvCxnSpPr>
            <a:cxnSpLocks/>
            <a:stCxn id="86" idx="0"/>
            <a:endCxn id="80" idx="3"/>
          </p:cNvCxnSpPr>
          <p:nvPr/>
        </p:nvCxnSpPr>
        <p:spPr>
          <a:xfrm flipH="1" flipV="1">
            <a:off x="7247486" y="4724954"/>
            <a:ext cx="2285980" cy="41779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A58B0B7-1815-4573-AF59-DAE4FFCD5068}"/>
              </a:ext>
            </a:extLst>
          </p:cNvPr>
          <p:cNvCxnSpPr>
            <a:cxnSpLocks/>
            <a:stCxn id="81" idx="0"/>
            <a:endCxn id="80" idx="1"/>
          </p:cNvCxnSpPr>
          <p:nvPr/>
        </p:nvCxnSpPr>
        <p:spPr>
          <a:xfrm flipV="1">
            <a:off x="4591029" y="4724954"/>
            <a:ext cx="1965872" cy="4983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198ABF6B-1437-4707-A404-191CCE9341DA}"/>
              </a:ext>
            </a:extLst>
          </p:cNvPr>
          <p:cNvCxnSpPr>
            <a:cxnSpLocks/>
            <a:stCxn id="83" idx="0"/>
            <a:endCxn id="81" idx="1"/>
          </p:cNvCxnSpPr>
          <p:nvPr/>
        </p:nvCxnSpPr>
        <p:spPr>
          <a:xfrm flipV="1">
            <a:off x="2083478" y="5406211"/>
            <a:ext cx="1816966" cy="73921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9E2CCB31-35A7-4554-9F77-064F287F6670}"/>
              </a:ext>
            </a:extLst>
          </p:cNvPr>
          <p:cNvCxnSpPr>
            <a:cxnSpLocks/>
            <a:stCxn id="85" idx="0"/>
            <a:endCxn id="81" idx="3"/>
          </p:cNvCxnSpPr>
          <p:nvPr/>
        </p:nvCxnSpPr>
        <p:spPr>
          <a:xfrm flipH="1" flipV="1">
            <a:off x="5281614" y="5406211"/>
            <a:ext cx="698885" cy="73921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CBE725CA-18F1-45AC-A012-27D921052466}"/>
              </a:ext>
            </a:extLst>
          </p:cNvPr>
          <p:cNvCxnSpPr>
            <a:cxnSpLocks/>
            <a:stCxn id="84" idx="0"/>
            <a:endCxn id="81" idx="2"/>
          </p:cNvCxnSpPr>
          <p:nvPr/>
        </p:nvCxnSpPr>
        <p:spPr>
          <a:xfrm flipV="1">
            <a:off x="4276740" y="5589091"/>
            <a:ext cx="314289" cy="5563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9" name="Table 4">
            <a:extLst>
              <a:ext uri="{FF2B5EF4-FFF2-40B4-BE49-F238E27FC236}">
                <a16:creationId xmlns:a16="http://schemas.microsoft.com/office/drawing/2014/main" id="{9F0C8B69-D926-4B4E-BEC6-C01AE1CA86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772865"/>
              </p:ext>
            </p:extLst>
          </p:nvPr>
        </p:nvGraphicFramePr>
        <p:xfrm>
          <a:off x="8718477" y="614942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0" name="Table 4">
            <a:extLst>
              <a:ext uri="{FF2B5EF4-FFF2-40B4-BE49-F238E27FC236}">
                <a16:creationId xmlns:a16="http://schemas.microsoft.com/office/drawing/2014/main" id="{8A4B2F00-D6DE-4F2E-814C-15AF80BB0B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127704"/>
              </p:ext>
            </p:extLst>
          </p:nvPr>
        </p:nvGraphicFramePr>
        <p:xfrm>
          <a:off x="6556901" y="4541448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1" name="Table 4">
            <a:extLst>
              <a:ext uri="{FF2B5EF4-FFF2-40B4-BE49-F238E27FC236}">
                <a16:creationId xmlns:a16="http://schemas.microsoft.com/office/drawing/2014/main" id="{E006F073-8B64-471E-A2D5-FA3D15D856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888831"/>
              </p:ext>
            </p:extLst>
          </p:nvPr>
        </p:nvGraphicFramePr>
        <p:xfrm>
          <a:off x="3900444" y="5223331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2" name="Table 4">
            <a:extLst>
              <a:ext uri="{FF2B5EF4-FFF2-40B4-BE49-F238E27FC236}">
                <a16:creationId xmlns:a16="http://schemas.microsoft.com/office/drawing/2014/main" id="{03E87A7D-1B5A-4CB5-8A55-D6883FC865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195213"/>
              </p:ext>
            </p:extLst>
          </p:nvPr>
        </p:nvGraphicFramePr>
        <p:xfrm>
          <a:off x="7049236" y="6145421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3" name="Table 4">
            <a:extLst>
              <a:ext uri="{FF2B5EF4-FFF2-40B4-BE49-F238E27FC236}">
                <a16:creationId xmlns:a16="http://schemas.microsoft.com/office/drawing/2014/main" id="{A687BFF1-1576-47F1-A3D0-0A0DFBD45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952028"/>
              </p:ext>
            </p:extLst>
          </p:nvPr>
        </p:nvGraphicFramePr>
        <p:xfrm>
          <a:off x="1081655" y="6145421"/>
          <a:ext cx="200364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4" name="Table 4">
            <a:extLst>
              <a:ext uri="{FF2B5EF4-FFF2-40B4-BE49-F238E27FC236}">
                <a16:creationId xmlns:a16="http://schemas.microsoft.com/office/drawing/2014/main" id="{73D4D297-85E0-4BBD-943E-7DFCFFE2A1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382570"/>
              </p:ext>
            </p:extLst>
          </p:nvPr>
        </p:nvGraphicFramePr>
        <p:xfrm>
          <a:off x="3608858" y="6145421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5" name="Table 4">
            <a:extLst>
              <a:ext uri="{FF2B5EF4-FFF2-40B4-BE49-F238E27FC236}">
                <a16:creationId xmlns:a16="http://schemas.microsoft.com/office/drawing/2014/main" id="{584401D9-9CC2-4BC4-9945-4C57762FB9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840439"/>
              </p:ext>
            </p:extLst>
          </p:nvPr>
        </p:nvGraphicFramePr>
        <p:xfrm>
          <a:off x="5289914" y="6145421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6" name="Table 4">
            <a:extLst>
              <a:ext uri="{FF2B5EF4-FFF2-40B4-BE49-F238E27FC236}">
                <a16:creationId xmlns:a16="http://schemas.microsoft.com/office/drawing/2014/main" id="{202EBCED-CA53-4292-AD78-2D6B6531B8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646846"/>
              </p:ext>
            </p:extLst>
          </p:nvPr>
        </p:nvGraphicFramePr>
        <p:xfrm>
          <a:off x="8842881" y="514274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7" name="Table 4">
            <a:extLst>
              <a:ext uri="{FF2B5EF4-FFF2-40B4-BE49-F238E27FC236}">
                <a16:creationId xmlns:a16="http://schemas.microsoft.com/office/drawing/2014/main" id="{DA0F685E-BD9C-4B94-AFBD-772807A87D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738346"/>
              </p:ext>
            </p:extLst>
          </p:nvPr>
        </p:nvGraphicFramePr>
        <p:xfrm>
          <a:off x="10318406" y="6145885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22666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79DD1CE6-9FCF-4108-9DEA-32812B152728}"/>
              </a:ext>
            </a:extLst>
          </p:cNvPr>
          <p:cNvCxnSpPr>
            <a:cxnSpLocks/>
            <a:stCxn id="85" idx="0"/>
            <a:endCxn id="76" idx="3"/>
          </p:cNvCxnSpPr>
          <p:nvPr/>
        </p:nvCxnSpPr>
        <p:spPr>
          <a:xfrm flipH="1" flipV="1">
            <a:off x="7754340" y="5695256"/>
            <a:ext cx="2453430" cy="60431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2AADF7FF-FD85-41BB-9A9B-946F5DD126C9}"/>
              </a:ext>
            </a:extLst>
          </p:cNvPr>
          <p:cNvCxnSpPr>
            <a:cxnSpLocks/>
            <a:stCxn id="82" idx="0"/>
          </p:cNvCxnSpPr>
          <p:nvPr/>
        </p:nvCxnSpPr>
        <p:spPr>
          <a:xfrm flipH="1" flipV="1">
            <a:off x="7073437" y="5878762"/>
            <a:ext cx="1557110" cy="42435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AD606A5D-8409-4BD9-A5DF-BE057366ED2A}"/>
              </a:ext>
            </a:extLst>
          </p:cNvPr>
          <p:cNvCxnSpPr>
            <a:cxnSpLocks/>
            <a:stCxn id="83" idx="0"/>
            <a:endCxn id="76" idx="2"/>
          </p:cNvCxnSpPr>
          <p:nvPr/>
        </p:nvCxnSpPr>
        <p:spPr>
          <a:xfrm flipH="1" flipV="1">
            <a:off x="6419102" y="5878762"/>
            <a:ext cx="661477" cy="42034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9EBCEA78-7504-4C4C-9686-DD22030916CC}"/>
              </a:ext>
            </a:extLst>
          </p:cNvPr>
          <p:cNvCxnSpPr>
            <a:cxnSpLocks/>
            <a:stCxn id="86" idx="0"/>
          </p:cNvCxnSpPr>
          <p:nvPr/>
        </p:nvCxnSpPr>
        <p:spPr>
          <a:xfrm flipV="1">
            <a:off x="4854483" y="5878762"/>
            <a:ext cx="747688" cy="44126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62383098-7AF3-4887-8B31-C548502DFF8A}"/>
              </a:ext>
            </a:extLst>
          </p:cNvPr>
          <p:cNvCxnSpPr>
            <a:cxnSpLocks/>
            <a:stCxn id="84" idx="0"/>
            <a:endCxn id="76" idx="1"/>
          </p:cNvCxnSpPr>
          <p:nvPr/>
        </p:nvCxnSpPr>
        <p:spPr>
          <a:xfrm flipV="1">
            <a:off x="2047084" y="5695256"/>
            <a:ext cx="3036780" cy="60385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E23D566-C3AF-42E4-B882-2202AAECE843}"/>
              </a:ext>
            </a:extLst>
          </p:cNvPr>
          <p:cNvCxnSpPr>
            <a:cxnSpLocks/>
            <a:stCxn id="72" idx="0"/>
            <a:endCxn id="38" idx="2"/>
          </p:cNvCxnSpPr>
          <p:nvPr/>
        </p:nvCxnSpPr>
        <p:spPr>
          <a:xfrm flipH="1" flipV="1">
            <a:off x="4056942" y="3920607"/>
            <a:ext cx="817419" cy="577241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B9F706D-E5EF-4C97-A3D1-815F78E779A3}"/>
              </a:ext>
            </a:extLst>
          </p:cNvPr>
          <p:cNvCxnSpPr>
            <a:cxnSpLocks/>
            <a:stCxn id="20" idx="0"/>
            <a:endCxn id="19" idx="3"/>
          </p:cNvCxnSpPr>
          <p:nvPr/>
        </p:nvCxnSpPr>
        <p:spPr>
          <a:xfrm flipH="1" flipV="1">
            <a:off x="9882857" y="1109097"/>
            <a:ext cx="762237" cy="8196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AF5AD58-F5A6-4413-A2E0-DB75091F11F7}"/>
              </a:ext>
            </a:extLst>
          </p:cNvPr>
          <p:cNvCxnSpPr>
            <a:cxnSpLocks/>
            <a:stCxn id="12" idx="0"/>
            <a:endCxn id="19" idx="2"/>
          </p:cNvCxnSpPr>
          <p:nvPr/>
        </p:nvCxnSpPr>
        <p:spPr>
          <a:xfrm flipV="1">
            <a:off x="9067868" y="1292603"/>
            <a:ext cx="124404" cy="63966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DDB4B97-9EBC-46F1-B151-1061A5B587A1}"/>
              </a:ext>
            </a:extLst>
          </p:cNvPr>
          <p:cNvCxnSpPr>
            <a:cxnSpLocks/>
            <a:stCxn id="15" idx="0"/>
            <a:endCxn id="19" idx="1"/>
          </p:cNvCxnSpPr>
          <p:nvPr/>
        </p:nvCxnSpPr>
        <p:spPr>
          <a:xfrm flipV="1">
            <a:off x="7398627" y="1109097"/>
            <a:ext cx="1103060" cy="8191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025F4-3076-49EF-846E-F42E27F58D55}"/>
              </a:ext>
            </a:extLst>
          </p:cNvPr>
          <p:cNvCxnSpPr>
            <a:cxnSpLocks/>
            <a:stCxn id="19" idx="0"/>
            <a:endCxn id="13" idx="3"/>
          </p:cNvCxnSpPr>
          <p:nvPr/>
        </p:nvCxnSpPr>
        <p:spPr>
          <a:xfrm flipH="1" flipV="1">
            <a:off x="6906292" y="507796"/>
            <a:ext cx="2285980" cy="41779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3F6C855-D755-4C10-9678-88CC3F62853A}"/>
              </a:ext>
            </a:extLst>
          </p:cNvPr>
          <p:cNvCxnSpPr>
            <a:cxnSpLocks/>
            <a:stCxn id="14" idx="0"/>
            <a:endCxn id="13" idx="1"/>
          </p:cNvCxnSpPr>
          <p:nvPr/>
        </p:nvCxnSpPr>
        <p:spPr>
          <a:xfrm flipV="1">
            <a:off x="4249835" y="507796"/>
            <a:ext cx="1965872" cy="4983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BBCA824-BD6E-481C-A369-95B613413D1B}"/>
              </a:ext>
            </a:extLst>
          </p:cNvPr>
          <p:cNvCxnSpPr>
            <a:cxnSpLocks/>
            <a:stCxn id="16" idx="0"/>
            <a:endCxn id="14" idx="1"/>
          </p:cNvCxnSpPr>
          <p:nvPr/>
        </p:nvCxnSpPr>
        <p:spPr>
          <a:xfrm flipV="1">
            <a:off x="1742284" y="1189053"/>
            <a:ext cx="1816966" cy="73921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1001C20-DF3A-40CF-9BBB-4ADBE236051F}"/>
              </a:ext>
            </a:extLst>
          </p:cNvPr>
          <p:cNvCxnSpPr>
            <a:cxnSpLocks/>
            <a:stCxn id="18" idx="0"/>
            <a:endCxn id="14" idx="3"/>
          </p:cNvCxnSpPr>
          <p:nvPr/>
        </p:nvCxnSpPr>
        <p:spPr>
          <a:xfrm flipH="1" flipV="1">
            <a:off x="4940420" y="1189053"/>
            <a:ext cx="698885" cy="73921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488F5AB-48B2-4959-9710-0B81478F1087}"/>
              </a:ext>
            </a:extLst>
          </p:cNvPr>
          <p:cNvCxnSpPr>
            <a:cxnSpLocks/>
            <a:stCxn id="17" idx="0"/>
            <a:endCxn id="14" idx="2"/>
          </p:cNvCxnSpPr>
          <p:nvPr/>
        </p:nvCxnSpPr>
        <p:spPr>
          <a:xfrm flipV="1">
            <a:off x="3935546" y="1371933"/>
            <a:ext cx="314289" cy="5563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3B491E76-47E3-4D21-BD73-2A5E38A38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574340"/>
              </p:ext>
            </p:extLst>
          </p:nvPr>
        </p:nvGraphicFramePr>
        <p:xfrm>
          <a:off x="8377283" y="1932271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ED8BE910-D4E0-4446-80D2-FC30EADEC4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210610"/>
              </p:ext>
            </p:extLst>
          </p:nvPr>
        </p:nvGraphicFramePr>
        <p:xfrm>
          <a:off x="6215707" y="324290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442D7BEE-2C14-4FD2-995E-4A5D894FDC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1375572"/>
              </p:ext>
            </p:extLst>
          </p:nvPr>
        </p:nvGraphicFramePr>
        <p:xfrm>
          <a:off x="3559250" y="1006173"/>
          <a:ext cx="13811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62667D5E-A07F-4960-80EC-F4BA5D742B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700756"/>
              </p:ext>
            </p:extLst>
          </p:nvPr>
        </p:nvGraphicFramePr>
        <p:xfrm>
          <a:off x="6708042" y="1928263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51E2C87E-668F-42F1-90E2-C032BA5DC9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744387"/>
              </p:ext>
            </p:extLst>
          </p:nvPr>
        </p:nvGraphicFramePr>
        <p:xfrm>
          <a:off x="740461" y="1928263"/>
          <a:ext cx="200364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AA2FABDC-AF6C-4CFB-BB6A-6EA8570E43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727067"/>
              </p:ext>
            </p:extLst>
          </p:nvPr>
        </p:nvGraphicFramePr>
        <p:xfrm>
          <a:off x="3267664" y="1928263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39276794-1BA9-4A49-9BC1-C82A785690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6542561"/>
              </p:ext>
            </p:extLst>
          </p:nvPr>
        </p:nvGraphicFramePr>
        <p:xfrm>
          <a:off x="4948720" y="1928263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9" name="Table 4">
            <a:extLst>
              <a:ext uri="{FF2B5EF4-FFF2-40B4-BE49-F238E27FC236}">
                <a16:creationId xmlns:a16="http://schemas.microsoft.com/office/drawing/2014/main" id="{9275AFEA-47C7-4F5D-A54A-8764D33918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336176"/>
              </p:ext>
            </p:extLst>
          </p:nvPr>
        </p:nvGraphicFramePr>
        <p:xfrm>
          <a:off x="8501687" y="925591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0" name="Table 4">
            <a:extLst>
              <a:ext uri="{FF2B5EF4-FFF2-40B4-BE49-F238E27FC236}">
                <a16:creationId xmlns:a16="http://schemas.microsoft.com/office/drawing/2014/main" id="{E3DB5B4F-B066-4B50-9E96-A8DD99F997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915780"/>
              </p:ext>
            </p:extLst>
          </p:nvPr>
        </p:nvGraphicFramePr>
        <p:xfrm>
          <a:off x="9977212" y="1928727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21" name="Multiplication Sign 20">
            <a:extLst>
              <a:ext uri="{FF2B5EF4-FFF2-40B4-BE49-F238E27FC236}">
                <a16:creationId xmlns:a16="http://schemas.microsoft.com/office/drawing/2014/main" id="{314B8C24-FF77-4A5D-9DDF-777652736D23}"/>
              </a:ext>
            </a:extLst>
          </p:cNvPr>
          <p:cNvSpPr/>
          <p:nvPr/>
        </p:nvSpPr>
        <p:spPr>
          <a:xfrm rot="19042857">
            <a:off x="6486080" y="323677"/>
            <a:ext cx="878305" cy="7737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020EBD7-17EC-403B-832D-56466DF7D8D4}"/>
              </a:ext>
            </a:extLst>
          </p:cNvPr>
          <p:cNvSpPr/>
          <p:nvPr/>
        </p:nvSpPr>
        <p:spPr>
          <a:xfrm>
            <a:off x="5614643" y="1785098"/>
            <a:ext cx="757499" cy="652089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53CA2BD-EF22-4017-A9E2-99E6B823F39F}"/>
              </a:ext>
            </a:extLst>
          </p:cNvPr>
          <p:cNvCxnSpPr/>
          <p:nvPr/>
        </p:nvCxnSpPr>
        <p:spPr>
          <a:xfrm flipV="1">
            <a:off x="6090539" y="832206"/>
            <a:ext cx="280328" cy="8188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0ABC8BD2-9F86-443F-92FC-F4474C2CD881}"/>
              </a:ext>
            </a:extLst>
          </p:cNvPr>
          <p:cNvSpPr txBox="1"/>
          <p:nvPr/>
        </p:nvSpPr>
        <p:spPr>
          <a:xfrm>
            <a:off x="459536" y="399641"/>
            <a:ext cx="1765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B-drevo reda 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F982706-4C1B-4A8C-9CC5-87E07519D95E}"/>
              </a:ext>
            </a:extLst>
          </p:cNvPr>
          <p:cNvSpPr txBox="1"/>
          <p:nvPr/>
        </p:nvSpPr>
        <p:spPr>
          <a:xfrm>
            <a:off x="539839" y="785533"/>
            <a:ext cx="17475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&gt;&gt;&gt;Izbriši 24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DFCC663-E4B0-47D2-A327-8068D31E0401}"/>
              </a:ext>
            </a:extLst>
          </p:cNvPr>
          <p:cNvCxnSpPr>
            <a:cxnSpLocks/>
            <a:stCxn id="44" idx="0"/>
            <a:endCxn id="43" idx="3"/>
          </p:cNvCxnSpPr>
          <p:nvPr/>
        </p:nvCxnSpPr>
        <p:spPr>
          <a:xfrm flipH="1" flipV="1">
            <a:off x="10035257" y="3657771"/>
            <a:ext cx="762237" cy="81963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AB30A9A-7B1D-4CE8-A965-E3411AB139D4}"/>
              </a:ext>
            </a:extLst>
          </p:cNvPr>
          <p:cNvCxnSpPr>
            <a:cxnSpLocks/>
            <a:stCxn id="36" idx="0"/>
            <a:endCxn id="43" idx="2"/>
          </p:cNvCxnSpPr>
          <p:nvPr/>
        </p:nvCxnSpPr>
        <p:spPr>
          <a:xfrm flipV="1">
            <a:off x="9220268" y="3841277"/>
            <a:ext cx="124404" cy="639668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A7C0F78-919A-4FF2-9D3A-EB08E70F775F}"/>
              </a:ext>
            </a:extLst>
          </p:cNvPr>
          <p:cNvCxnSpPr>
            <a:cxnSpLocks/>
            <a:stCxn id="39" idx="0"/>
            <a:endCxn id="43" idx="1"/>
          </p:cNvCxnSpPr>
          <p:nvPr/>
        </p:nvCxnSpPr>
        <p:spPr>
          <a:xfrm flipV="1">
            <a:off x="7551027" y="3657771"/>
            <a:ext cx="1103060" cy="81916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2A1A048-17FE-4723-B356-AB825EEFF403}"/>
              </a:ext>
            </a:extLst>
          </p:cNvPr>
          <p:cNvCxnSpPr>
            <a:cxnSpLocks/>
            <a:stCxn id="43" idx="0"/>
            <a:endCxn id="37" idx="3"/>
          </p:cNvCxnSpPr>
          <p:nvPr/>
        </p:nvCxnSpPr>
        <p:spPr>
          <a:xfrm flipH="1" flipV="1">
            <a:off x="7058692" y="3056470"/>
            <a:ext cx="2285980" cy="41779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0919357-7D17-47AD-A83E-9BE0BE69E284}"/>
              </a:ext>
            </a:extLst>
          </p:cNvPr>
          <p:cNvCxnSpPr>
            <a:cxnSpLocks/>
            <a:stCxn id="38" idx="0"/>
            <a:endCxn id="37" idx="1"/>
          </p:cNvCxnSpPr>
          <p:nvPr/>
        </p:nvCxnSpPr>
        <p:spPr>
          <a:xfrm flipV="1">
            <a:off x="4056942" y="3056470"/>
            <a:ext cx="2311165" cy="49837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2FA4E02-C670-4000-95B9-E6D6B5D0E96A}"/>
              </a:ext>
            </a:extLst>
          </p:cNvPr>
          <p:cNvCxnSpPr>
            <a:cxnSpLocks/>
            <a:stCxn id="40" idx="0"/>
            <a:endCxn id="38" idx="1"/>
          </p:cNvCxnSpPr>
          <p:nvPr/>
        </p:nvCxnSpPr>
        <p:spPr>
          <a:xfrm flipV="1">
            <a:off x="1894684" y="3737727"/>
            <a:ext cx="1816966" cy="73921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Table 4">
            <a:extLst>
              <a:ext uri="{FF2B5EF4-FFF2-40B4-BE49-F238E27FC236}">
                <a16:creationId xmlns:a16="http://schemas.microsoft.com/office/drawing/2014/main" id="{1AB5CDFE-7BFA-4D38-838F-FAAF04BF4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0070101"/>
              </p:ext>
            </p:extLst>
          </p:nvPr>
        </p:nvGraphicFramePr>
        <p:xfrm>
          <a:off x="8529683" y="4480945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7" name="Table 4">
            <a:extLst>
              <a:ext uri="{FF2B5EF4-FFF2-40B4-BE49-F238E27FC236}">
                <a16:creationId xmlns:a16="http://schemas.microsoft.com/office/drawing/2014/main" id="{518D331E-C9A1-4507-8536-D1034401E6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423092"/>
              </p:ext>
            </p:extLst>
          </p:nvPr>
        </p:nvGraphicFramePr>
        <p:xfrm>
          <a:off x="6368107" y="2872964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8" name="Table 4">
            <a:extLst>
              <a:ext uri="{FF2B5EF4-FFF2-40B4-BE49-F238E27FC236}">
                <a16:creationId xmlns:a16="http://schemas.microsoft.com/office/drawing/2014/main" id="{03C7F5BA-80FE-415A-8D38-072C6CD1AE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272105"/>
              </p:ext>
            </p:extLst>
          </p:nvPr>
        </p:nvGraphicFramePr>
        <p:xfrm>
          <a:off x="3711650" y="3554847"/>
          <a:ext cx="69058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9" name="Table 4">
            <a:extLst>
              <a:ext uri="{FF2B5EF4-FFF2-40B4-BE49-F238E27FC236}">
                <a16:creationId xmlns:a16="http://schemas.microsoft.com/office/drawing/2014/main" id="{5D9A0B17-EF3B-4F35-A2E2-2CAA63D04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695002"/>
              </p:ext>
            </p:extLst>
          </p:nvPr>
        </p:nvGraphicFramePr>
        <p:xfrm>
          <a:off x="6860442" y="4476937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0" name="Table 4">
            <a:extLst>
              <a:ext uri="{FF2B5EF4-FFF2-40B4-BE49-F238E27FC236}">
                <a16:creationId xmlns:a16="http://schemas.microsoft.com/office/drawing/2014/main" id="{8883762F-A44C-42F4-AE90-5213E70FCD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876427"/>
              </p:ext>
            </p:extLst>
          </p:nvPr>
        </p:nvGraphicFramePr>
        <p:xfrm>
          <a:off x="892861" y="4476937"/>
          <a:ext cx="200364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3" name="Table 4">
            <a:extLst>
              <a:ext uri="{FF2B5EF4-FFF2-40B4-BE49-F238E27FC236}">
                <a16:creationId xmlns:a16="http://schemas.microsoft.com/office/drawing/2014/main" id="{16247158-4A8C-42BC-B607-75EC3641CB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83391"/>
              </p:ext>
            </p:extLst>
          </p:nvPr>
        </p:nvGraphicFramePr>
        <p:xfrm>
          <a:off x="8654087" y="3474265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44" name="Table 4">
            <a:extLst>
              <a:ext uri="{FF2B5EF4-FFF2-40B4-BE49-F238E27FC236}">
                <a16:creationId xmlns:a16="http://schemas.microsoft.com/office/drawing/2014/main" id="{83467517-7580-471C-8EAB-9870C8D968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067999"/>
              </p:ext>
            </p:extLst>
          </p:nvPr>
        </p:nvGraphicFramePr>
        <p:xfrm>
          <a:off x="10129612" y="4477401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72" name="Table 4">
            <a:extLst>
              <a:ext uri="{FF2B5EF4-FFF2-40B4-BE49-F238E27FC236}">
                <a16:creationId xmlns:a16="http://schemas.microsoft.com/office/drawing/2014/main" id="{8ED6A7C8-3E28-44C5-95F7-E376AF9CBE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480688"/>
              </p:ext>
            </p:extLst>
          </p:nvPr>
        </p:nvGraphicFramePr>
        <p:xfrm>
          <a:off x="3539123" y="4497848"/>
          <a:ext cx="267047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619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42723412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74" name="TextBox 73">
            <a:extLst>
              <a:ext uri="{FF2B5EF4-FFF2-40B4-BE49-F238E27FC236}">
                <a16:creationId xmlns:a16="http://schemas.microsoft.com/office/drawing/2014/main" id="{2395C444-DDBF-4750-A52E-6E8C60AB564E}"/>
              </a:ext>
            </a:extLst>
          </p:cNvPr>
          <p:cNvSpPr txBox="1"/>
          <p:nvPr/>
        </p:nvSpPr>
        <p:spPr>
          <a:xfrm>
            <a:off x="121621" y="3117987"/>
            <a:ext cx="2952846" cy="772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lvl="1">
              <a:lnSpc>
                <a:spcPct val="115000"/>
              </a:lnSpc>
            </a:pPr>
            <a:r>
              <a:rPr lang="sl-SI" sz="2000" dirty="0">
                <a:solidFill>
                  <a:srgbClr val="FF0000"/>
                </a:solidFill>
                <a:ea typeface="Cambria Math" panose="02040503050406030204" pitchFamily="18" charset="0"/>
                <a:cs typeface="Times New Roman" panose="02020603050405020304" pitchFamily="18" charset="0"/>
              </a:rPr>
              <a:t>Notranje vozlišče ima premalo sinov! </a:t>
            </a:r>
            <a:endParaRPr lang="sl-SI" sz="2000" dirty="0">
              <a:solidFill>
                <a:srgbClr val="FF0000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Arrow: Right 74">
            <a:extLst>
              <a:ext uri="{FF2B5EF4-FFF2-40B4-BE49-F238E27FC236}">
                <a16:creationId xmlns:a16="http://schemas.microsoft.com/office/drawing/2014/main" id="{EF36B7C3-D396-486D-9217-408B91DC7D69}"/>
              </a:ext>
            </a:extLst>
          </p:cNvPr>
          <p:cNvSpPr/>
          <p:nvPr/>
        </p:nvSpPr>
        <p:spPr>
          <a:xfrm rot="490302">
            <a:off x="2758212" y="3398859"/>
            <a:ext cx="789294" cy="21302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aphicFrame>
        <p:nvGraphicFramePr>
          <p:cNvPr id="76" name="Table 4">
            <a:extLst>
              <a:ext uri="{FF2B5EF4-FFF2-40B4-BE49-F238E27FC236}">
                <a16:creationId xmlns:a16="http://schemas.microsoft.com/office/drawing/2014/main" id="{B8D4952D-C191-46B9-9923-76223DE36B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027167"/>
              </p:ext>
            </p:extLst>
          </p:nvPr>
        </p:nvGraphicFramePr>
        <p:xfrm>
          <a:off x="5083864" y="5511750"/>
          <a:ext cx="267047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619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42723412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2" name="Table 4">
            <a:extLst>
              <a:ext uri="{FF2B5EF4-FFF2-40B4-BE49-F238E27FC236}">
                <a16:creationId xmlns:a16="http://schemas.microsoft.com/office/drawing/2014/main" id="{13147E61-1C7F-43F0-B100-00289E1A88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002889"/>
              </p:ext>
            </p:extLst>
          </p:nvPr>
        </p:nvGraphicFramePr>
        <p:xfrm>
          <a:off x="7939962" y="6303119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3" name="Table 4">
            <a:extLst>
              <a:ext uri="{FF2B5EF4-FFF2-40B4-BE49-F238E27FC236}">
                <a16:creationId xmlns:a16="http://schemas.microsoft.com/office/drawing/2014/main" id="{79244325-6BED-41FE-9100-0EEDEFF35C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114799"/>
              </p:ext>
            </p:extLst>
          </p:nvPr>
        </p:nvGraphicFramePr>
        <p:xfrm>
          <a:off x="6389994" y="6299111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4" name="Table 4">
            <a:extLst>
              <a:ext uri="{FF2B5EF4-FFF2-40B4-BE49-F238E27FC236}">
                <a16:creationId xmlns:a16="http://schemas.microsoft.com/office/drawing/2014/main" id="{D0B2D73F-FE19-49BD-B2AA-4C9F4C14B9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308544"/>
              </p:ext>
            </p:extLst>
          </p:nvPr>
        </p:nvGraphicFramePr>
        <p:xfrm>
          <a:off x="1045261" y="6299111"/>
          <a:ext cx="200364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5" name="Table 4">
            <a:extLst>
              <a:ext uri="{FF2B5EF4-FFF2-40B4-BE49-F238E27FC236}">
                <a16:creationId xmlns:a16="http://schemas.microsoft.com/office/drawing/2014/main" id="{D14D10C9-BA68-455D-B11E-EC97B4E87E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467749"/>
              </p:ext>
            </p:extLst>
          </p:nvPr>
        </p:nvGraphicFramePr>
        <p:xfrm>
          <a:off x="9539888" y="6299575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86" name="Table 4">
            <a:extLst>
              <a:ext uri="{FF2B5EF4-FFF2-40B4-BE49-F238E27FC236}">
                <a16:creationId xmlns:a16="http://schemas.microsoft.com/office/drawing/2014/main" id="{EB38760D-6ABC-4CC4-83D6-D3BDC62705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021886"/>
              </p:ext>
            </p:extLst>
          </p:nvPr>
        </p:nvGraphicFramePr>
        <p:xfrm>
          <a:off x="3519245" y="6320022"/>
          <a:ext cx="267047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619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42723412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00367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54A640B-5464-475B-8A89-EC7AE004A6E8}"/>
              </a:ext>
            </a:extLst>
          </p:cNvPr>
          <p:cNvCxnSpPr>
            <a:cxnSpLocks/>
            <a:stCxn id="13" idx="0"/>
            <a:endCxn id="9" idx="3"/>
          </p:cNvCxnSpPr>
          <p:nvPr/>
        </p:nvCxnSpPr>
        <p:spPr>
          <a:xfrm flipH="1" flipV="1">
            <a:off x="7623712" y="1902445"/>
            <a:ext cx="2453430" cy="60431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68CEC0C-19A4-49C9-A31A-D6A96F2D9244}"/>
              </a:ext>
            </a:extLst>
          </p:cNvPr>
          <p:cNvCxnSpPr>
            <a:cxnSpLocks/>
            <a:stCxn id="10" idx="0"/>
          </p:cNvCxnSpPr>
          <p:nvPr/>
        </p:nvCxnSpPr>
        <p:spPr>
          <a:xfrm flipH="1" flipV="1">
            <a:off x="6942809" y="2085951"/>
            <a:ext cx="1557110" cy="42435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9CADAF9-0B86-4045-8F61-8F0C7FDD640D}"/>
              </a:ext>
            </a:extLst>
          </p:cNvPr>
          <p:cNvCxnSpPr>
            <a:cxnSpLocks/>
            <a:stCxn id="11" idx="0"/>
            <a:endCxn id="9" idx="2"/>
          </p:cNvCxnSpPr>
          <p:nvPr/>
        </p:nvCxnSpPr>
        <p:spPr>
          <a:xfrm flipH="1" flipV="1">
            <a:off x="6288474" y="2085951"/>
            <a:ext cx="661477" cy="420349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A951697-CD0E-43BB-8430-03F1242FE652}"/>
              </a:ext>
            </a:extLst>
          </p:cNvPr>
          <p:cNvCxnSpPr>
            <a:cxnSpLocks/>
            <a:stCxn id="14" idx="0"/>
          </p:cNvCxnSpPr>
          <p:nvPr/>
        </p:nvCxnSpPr>
        <p:spPr>
          <a:xfrm flipV="1">
            <a:off x="4723855" y="2085951"/>
            <a:ext cx="747688" cy="44126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1E11D9C-4744-47EC-A45B-662D3CA79FAA}"/>
              </a:ext>
            </a:extLst>
          </p:cNvPr>
          <p:cNvCxnSpPr>
            <a:cxnSpLocks/>
            <a:stCxn id="12" idx="0"/>
            <a:endCxn id="9" idx="1"/>
          </p:cNvCxnSpPr>
          <p:nvPr/>
        </p:nvCxnSpPr>
        <p:spPr>
          <a:xfrm flipV="1">
            <a:off x="1916456" y="1902445"/>
            <a:ext cx="3036780" cy="60385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1CA76EAB-E7AD-4B9F-8C1F-AB0D6A5040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970723"/>
              </p:ext>
            </p:extLst>
          </p:nvPr>
        </p:nvGraphicFramePr>
        <p:xfrm>
          <a:off x="4953236" y="1718939"/>
          <a:ext cx="267047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619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42723412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0" name="Table 4">
            <a:extLst>
              <a:ext uri="{FF2B5EF4-FFF2-40B4-BE49-F238E27FC236}">
                <a16:creationId xmlns:a16="http://schemas.microsoft.com/office/drawing/2014/main" id="{AE0013A1-8867-48B0-85DF-2757CFD172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820507"/>
              </p:ext>
            </p:extLst>
          </p:nvPr>
        </p:nvGraphicFramePr>
        <p:xfrm>
          <a:off x="7809334" y="2510308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67C29B5-105E-4393-9E46-F534F650FC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466010"/>
              </p:ext>
            </p:extLst>
          </p:nvPr>
        </p:nvGraphicFramePr>
        <p:xfrm>
          <a:off x="6259366" y="2506300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17540C0F-6803-428B-B1C6-F146AABF6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660322"/>
              </p:ext>
            </p:extLst>
          </p:nvPr>
        </p:nvGraphicFramePr>
        <p:xfrm>
          <a:off x="914633" y="2506300"/>
          <a:ext cx="200364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C0C98C9B-7792-4384-9B3F-3973E21808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585064"/>
              </p:ext>
            </p:extLst>
          </p:nvPr>
        </p:nvGraphicFramePr>
        <p:xfrm>
          <a:off x="9409260" y="2506764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3BB5FA9A-E32A-4BA9-84E1-CB313F66B6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115549"/>
              </p:ext>
            </p:extLst>
          </p:nvPr>
        </p:nvGraphicFramePr>
        <p:xfrm>
          <a:off x="3388617" y="2527211"/>
          <a:ext cx="267047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619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42723412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214A6C6B-FE51-4EB8-A3E1-F4679D55B132}"/>
              </a:ext>
            </a:extLst>
          </p:cNvPr>
          <p:cNvSpPr txBox="1"/>
          <p:nvPr/>
        </p:nvSpPr>
        <p:spPr>
          <a:xfrm>
            <a:off x="151036" y="668052"/>
            <a:ext cx="1765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dirty="0"/>
              <a:t>B-drevo reda 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998D50-9A3A-44C4-A62D-1A2D74A4BB72}"/>
              </a:ext>
            </a:extLst>
          </p:cNvPr>
          <p:cNvSpPr txBox="1"/>
          <p:nvPr/>
        </p:nvSpPr>
        <p:spPr>
          <a:xfrm>
            <a:off x="323864" y="1113382"/>
            <a:ext cx="17475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000" b="1" dirty="0">
                <a:highlight>
                  <a:srgbClr val="808080"/>
                </a:highlight>
              </a:rPr>
              <a:t>&gt;&gt;&gt;Izbriši 32</a:t>
            </a:r>
          </a:p>
        </p:txBody>
      </p:sp>
      <p:sp>
        <p:nvSpPr>
          <p:cNvPr id="17" name="Multiplication Sign 16">
            <a:extLst>
              <a:ext uri="{FF2B5EF4-FFF2-40B4-BE49-F238E27FC236}">
                <a16:creationId xmlns:a16="http://schemas.microsoft.com/office/drawing/2014/main" id="{4A4B0043-ACDC-4A44-93E1-19CDD7D6086E}"/>
              </a:ext>
            </a:extLst>
          </p:cNvPr>
          <p:cNvSpPr/>
          <p:nvPr/>
        </p:nvSpPr>
        <p:spPr>
          <a:xfrm rot="2236391">
            <a:off x="7434557" y="2536375"/>
            <a:ext cx="878305" cy="7737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B718776-A6B7-4A20-AFE5-4417C0630B3F}"/>
              </a:ext>
            </a:extLst>
          </p:cNvPr>
          <p:cNvCxnSpPr>
            <a:cxnSpLocks/>
            <a:stCxn id="30" idx="0"/>
            <a:endCxn id="29" idx="3"/>
          </p:cNvCxnSpPr>
          <p:nvPr/>
        </p:nvCxnSpPr>
        <p:spPr>
          <a:xfrm flipH="1" flipV="1">
            <a:off x="7239910" y="4246401"/>
            <a:ext cx="2299978" cy="849027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9EA262C-F61C-4BCA-AA6C-B6AD08ADDF60}"/>
              </a:ext>
            </a:extLst>
          </p:cNvPr>
          <p:cNvCxnSpPr>
            <a:cxnSpLocks/>
            <a:stCxn id="25" idx="0"/>
          </p:cNvCxnSpPr>
          <p:nvPr/>
        </p:nvCxnSpPr>
        <p:spPr>
          <a:xfrm flipH="1" flipV="1">
            <a:off x="6542394" y="4429907"/>
            <a:ext cx="690585" cy="667190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2A210DD-10FE-43D7-A6F2-0A64E96D36A2}"/>
              </a:ext>
            </a:extLst>
          </p:cNvPr>
          <p:cNvCxnSpPr>
            <a:cxnSpLocks/>
            <a:stCxn id="28" idx="0"/>
          </p:cNvCxnSpPr>
          <p:nvPr/>
        </p:nvCxnSpPr>
        <p:spPr>
          <a:xfrm flipV="1">
            <a:off x="5006883" y="4392783"/>
            <a:ext cx="883716" cy="72522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841429-9703-4056-9429-456ADC4E266B}"/>
              </a:ext>
            </a:extLst>
          </p:cNvPr>
          <p:cNvCxnSpPr>
            <a:cxnSpLocks/>
            <a:stCxn id="26" idx="0"/>
            <a:endCxn id="29" idx="1"/>
          </p:cNvCxnSpPr>
          <p:nvPr/>
        </p:nvCxnSpPr>
        <p:spPr>
          <a:xfrm flipV="1">
            <a:off x="2199484" y="4246401"/>
            <a:ext cx="3036780" cy="85069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4">
            <a:extLst>
              <a:ext uri="{FF2B5EF4-FFF2-40B4-BE49-F238E27FC236}">
                <a16:creationId xmlns:a16="http://schemas.microsoft.com/office/drawing/2014/main" id="{001B3D10-DFDD-48E5-8CF8-94D95B6288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632851"/>
              </p:ext>
            </p:extLst>
          </p:nvPr>
        </p:nvGraphicFramePr>
        <p:xfrm>
          <a:off x="6542394" y="5097097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6" name="Table 4">
            <a:extLst>
              <a:ext uri="{FF2B5EF4-FFF2-40B4-BE49-F238E27FC236}">
                <a16:creationId xmlns:a16="http://schemas.microsoft.com/office/drawing/2014/main" id="{E9B4C490-AE1A-4AB4-97FD-E05C47BCC5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327470"/>
              </p:ext>
            </p:extLst>
          </p:nvPr>
        </p:nvGraphicFramePr>
        <p:xfrm>
          <a:off x="1197661" y="5097097"/>
          <a:ext cx="200364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8" name="Table 4">
            <a:extLst>
              <a:ext uri="{FF2B5EF4-FFF2-40B4-BE49-F238E27FC236}">
                <a16:creationId xmlns:a16="http://schemas.microsoft.com/office/drawing/2014/main" id="{932D59A2-7B16-421B-8B0D-D9B393DE5F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2814"/>
              </p:ext>
            </p:extLst>
          </p:nvPr>
        </p:nvGraphicFramePr>
        <p:xfrm>
          <a:off x="3671645" y="5118008"/>
          <a:ext cx="267047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619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42723412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9" name="Table 4">
            <a:extLst>
              <a:ext uri="{FF2B5EF4-FFF2-40B4-BE49-F238E27FC236}">
                <a16:creationId xmlns:a16="http://schemas.microsoft.com/office/drawing/2014/main" id="{4CF5E5B2-E863-42AB-B63E-66762FF7F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835395"/>
              </p:ext>
            </p:extLst>
          </p:nvPr>
        </p:nvGraphicFramePr>
        <p:xfrm>
          <a:off x="5236264" y="4062895"/>
          <a:ext cx="200364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0" name="Table 4">
            <a:extLst>
              <a:ext uri="{FF2B5EF4-FFF2-40B4-BE49-F238E27FC236}">
                <a16:creationId xmlns:a16="http://schemas.microsoft.com/office/drawing/2014/main" id="{38E512F5-F7FA-49F6-953B-BD6C7512EA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984579"/>
              </p:ext>
            </p:extLst>
          </p:nvPr>
        </p:nvGraphicFramePr>
        <p:xfrm>
          <a:off x="8204650" y="5095428"/>
          <a:ext cx="2670476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619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042723412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23518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9CC9FE7-93BC-4A81-B52E-73F0F5BECDA5}"/>
              </a:ext>
            </a:extLst>
          </p:cNvPr>
          <p:cNvCxnSpPr>
            <a:cxnSpLocks/>
            <a:stCxn id="15" idx="1"/>
            <a:endCxn id="17" idx="0"/>
          </p:cNvCxnSpPr>
          <p:nvPr/>
        </p:nvCxnSpPr>
        <p:spPr>
          <a:xfrm flipH="1">
            <a:off x="1286839" y="4806208"/>
            <a:ext cx="1324928" cy="1024074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06ADB4E-D1E5-47D1-92EE-215FE9055DB3}"/>
              </a:ext>
            </a:extLst>
          </p:cNvPr>
          <p:cNvCxnSpPr>
            <a:cxnSpLocks/>
            <a:stCxn id="15" idx="2"/>
            <a:endCxn id="20" idx="0"/>
          </p:cNvCxnSpPr>
          <p:nvPr/>
        </p:nvCxnSpPr>
        <p:spPr>
          <a:xfrm>
            <a:off x="2957059" y="4989088"/>
            <a:ext cx="977576" cy="840703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6F25B39F-5EBA-4CCE-ACEE-DF525CC00461}"/>
              </a:ext>
            </a:extLst>
          </p:cNvPr>
          <p:cNvCxnSpPr>
            <a:cxnSpLocks/>
            <a:stCxn id="18" idx="1"/>
            <a:endCxn id="16" idx="0"/>
          </p:cNvCxnSpPr>
          <p:nvPr/>
        </p:nvCxnSpPr>
        <p:spPr>
          <a:xfrm flipH="1">
            <a:off x="6429915" y="4806834"/>
            <a:ext cx="1683625" cy="1023448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7F647655-D9F7-4752-B050-B41EC80DD553}"/>
              </a:ext>
            </a:extLst>
          </p:cNvPr>
          <p:cNvCxnSpPr>
            <a:cxnSpLocks/>
            <a:stCxn id="18" idx="2"/>
            <a:endCxn id="13" idx="0"/>
          </p:cNvCxnSpPr>
          <p:nvPr/>
        </p:nvCxnSpPr>
        <p:spPr>
          <a:xfrm flipH="1">
            <a:off x="8615463" y="4990340"/>
            <a:ext cx="188662" cy="822548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864CEBB5-F9B8-4184-B53F-A87A1C12FF57}"/>
              </a:ext>
            </a:extLst>
          </p:cNvPr>
          <p:cNvCxnSpPr>
            <a:cxnSpLocks/>
            <a:stCxn id="18" idx="3"/>
            <a:endCxn id="19" idx="0"/>
          </p:cNvCxnSpPr>
          <p:nvPr/>
        </p:nvCxnSpPr>
        <p:spPr>
          <a:xfrm>
            <a:off x="9494710" y="4806834"/>
            <a:ext cx="1423892" cy="1022957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0F8D54B-A691-4149-8932-810983878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595" y="239449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/>
              <a:t>Variante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BF464-1FAD-4D16-8646-5BCDA72CB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595" y="1442441"/>
            <a:ext cx="10353762" cy="4058751"/>
          </a:xfrm>
        </p:spPr>
        <p:txBody>
          <a:bodyPr>
            <a:normAutofit/>
          </a:bodyPr>
          <a:lstStyle/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2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B</a:t>
            </a:r>
            <a:r>
              <a:rPr lang="sl-SI" sz="2200" b="1" baseline="300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+</a:t>
            </a:r>
            <a:r>
              <a:rPr lang="sl-SI" sz="22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-drevesa: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Podatki le v listih, v notranjih vozliščih ključi. 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Liste so povezani v urejen seznam vozlišč po velikosti.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22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Potrebujemo manj prostora, manjše število operacij za iskanje podatka. </a:t>
            </a:r>
            <a:endParaRPr lang="sl-SI" sz="22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3E1EC56-8847-4F89-A6A1-464F5A3BA963}"/>
              </a:ext>
            </a:extLst>
          </p:cNvPr>
          <p:cNvCxnSpPr>
            <a:cxnSpLocks/>
            <a:stCxn id="18" idx="0"/>
            <a:endCxn id="14" idx="3"/>
          </p:cNvCxnSpPr>
          <p:nvPr/>
        </p:nvCxnSpPr>
        <p:spPr>
          <a:xfrm flipH="1" flipV="1">
            <a:off x="5940586" y="4109013"/>
            <a:ext cx="2863539" cy="5143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C32A4DA-FAB8-4C88-972F-953D4753D239}"/>
              </a:ext>
            </a:extLst>
          </p:cNvPr>
          <p:cNvCxnSpPr>
            <a:cxnSpLocks/>
            <a:stCxn id="15" idx="0"/>
            <a:endCxn id="14" idx="1"/>
          </p:cNvCxnSpPr>
          <p:nvPr/>
        </p:nvCxnSpPr>
        <p:spPr>
          <a:xfrm flipV="1">
            <a:off x="2957059" y="4109013"/>
            <a:ext cx="2292942" cy="514315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07EFFB29-CB3F-4D33-BDC5-B6CEE07553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817757"/>
              </p:ext>
            </p:extLst>
          </p:nvPr>
        </p:nvGraphicFramePr>
        <p:xfrm>
          <a:off x="7924878" y="5812888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384C89D3-A6BD-4302-A3DF-0F8F8FB5E8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076610"/>
              </p:ext>
            </p:extLst>
          </p:nvPr>
        </p:nvGraphicFramePr>
        <p:xfrm>
          <a:off x="5250001" y="3925507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FB53A2E-9888-440C-8CF9-62B0A746F5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773330"/>
              </p:ext>
            </p:extLst>
          </p:nvPr>
        </p:nvGraphicFramePr>
        <p:xfrm>
          <a:off x="2611767" y="4623328"/>
          <a:ext cx="69058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19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1D0C9A51-B016-4DF3-9B46-40C231C702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162265"/>
              </p:ext>
            </p:extLst>
          </p:nvPr>
        </p:nvGraphicFramePr>
        <p:xfrm>
          <a:off x="5739330" y="5830282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38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4D8EDB92-B608-4D0D-A6E5-15C10C3B0E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739180"/>
              </p:ext>
            </p:extLst>
          </p:nvPr>
        </p:nvGraphicFramePr>
        <p:xfrm>
          <a:off x="618957" y="5830282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0A4AB3C0-BAC0-49F4-845F-BE6B5BCC6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3234110"/>
              </p:ext>
            </p:extLst>
          </p:nvPr>
        </p:nvGraphicFramePr>
        <p:xfrm>
          <a:off x="8113540" y="4623328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60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19" name="Table 4">
            <a:extLst>
              <a:ext uri="{FF2B5EF4-FFF2-40B4-BE49-F238E27FC236}">
                <a16:creationId xmlns:a16="http://schemas.microsoft.com/office/drawing/2014/main" id="{CF3BA1E6-8AB6-4D99-8F85-82B5D41603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565911"/>
              </p:ext>
            </p:extLst>
          </p:nvPr>
        </p:nvGraphicFramePr>
        <p:xfrm>
          <a:off x="10250720" y="5829791"/>
          <a:ext cx="1335764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882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882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47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51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20" name="Table 4">
            <a:extLst>
              <a:ext uri="{FF2B5EF4-FFF2-40B4-BE49-F238E27FC236}">
                <a16:creationId xmlns:a16="http://schemas.microsoft.com/office/drawing/2014/main" id="{922BD386-FB63-4DAA-B8A5-78ED3F94F8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247676"/>
              </p:ext>
            </p:extLst>
          </p:nvPr>
        </p:nvGraphicFramePr>
        <p:xfrm>
          <a:off x="3267016" y="5829791"/>
          <a:ext cx="1335238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619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67619">
                  <a:extLst>
                    <a:ext uri="{9D8B030D-6E8A-4147-A177-3AD203B41FA5}">
                      <a16:colId xmlns:a16="http://schemas.microsoft.com/office/drawing/2014/main" val="370896424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19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0093AEED-C69D-4DA6-A6A0-3427A20026E5}"/>
              </a:ext>
            </a:extLst>
          </p:cNvPr>
          <p:cNvCxnSpPr>
            <a:cxnSpLocks/>
            <a:stCxn id="17" idx="3"/>
            <a:endCxn id="20" idx="1"/>
          </p:cNvCxnSpPr>
          <p:nvPr/>
        </p:nvCxnSpPr>
        <p:spPr>
          <a:xfrm flipV="1">
            <a:off x="1954721" y="6013297"/>
            <a:ext cx="1312295" cy="491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695B2A93-4C1F-4F55-BBEA-28E0F75D4C83}"/>
              </a:ext>
            </a:extLst>
          </p:cNvPr>
          <p:cNvCxnSpPr>
            <a:cxnSpLocks/>
            <a:stCxn id="20" idx="3"/>
            <a:endCxn id="16" idx="1"/>
          </p:cNvCxnSpPr>
          <p:nvPr/>
        </p:nvCxnSpPr>
        <p:spPr>
          <a:xfrm>
            <a:off x="4602254" y="6013297"/>
            <a:ext cx="1137076" cy="491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1972B097-D177-4865-947D-9683EA148F5A}"/>
              </a:ext>
            </a:extLst>
          </p:cNvPr>
          <p:cNvCxnSpPr>
            <a:cxnSpLocks/>
            <a:stCxn id="16" idx="3"/>
            <a:endCxn id="13" idx="1"/>
          </p:cNvCxnSpPr>
          <p:nvPr/>
        </p:nvCxnSpPr>
        <p:spPr>
          <a:xfrm flipV="1">
            <a:off x="7120500" y="5996394"/>
            <a:ext cx="804378" cy="17394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2C19CFCA-F717-472A-A475-FE4B92934D04}"/>
              </a:ext>
            </a:extLst>
          </p:cNvPr>
          <p:cNvCxnSpPr>
            <a:cxnSpLocks/>
            <a:stCxn id="13" idx="3"/>
            <a:endCxn id="19" idx="1"/>
          </p:cNvCxnSpPr>
          <p:nvPr/>
        </p:nvCxnSpPr>
        <p:spPr>
          <a:xfrm>
            <a:off x="9306048" y="5996394"/>
            <a:ext cx="944672" cy="16903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6853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8D54B-A691-4149-8932-810983878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595" y="239449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>
                <a:solidFill>
                  <a:schemeClr val="tx1"/>
                </a:solidFill>
              </a:rPr>
              <a:t>Variante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BF464-1FAD-4D16-8646-5BCDA72CB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595" y="1564724"/>
            <a:ext cx="10353762" cy="4058751"/>
          </a:xfrm>
        </p:spPr>
        <p:txBody>
          <a:bodyPr>
            <a:normAutofit/>
          </a:bodyPr>
          <a:lstStyle/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4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B*-drevo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Izogibanje delitvi vozlišč.</a:t>
            </a:r>
          </a:p>
          <a:p>
            <a:pPr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Vozlišča so lahko vsaj 2/3 polna, namesto ½.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Skupna raba podatkov med neposrednimi brati. </a:t>
            </a: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endParaRPr lang="sl-SI" sz="2400" dirty="0">
              <a:solidFill>
                <a:schemeClr val="tx1"/>
              </a:solidFill>
              <a:effectLst/>
              <a:latin typeface="+mj-lt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36900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sl-SI" sz="2400" b="1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B*+ - drevo </a:t>
            </a:r>
          </a:p>
          <a:p>
            <a:pPr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sl-SI" sz="2400" dirty="0">
                <a:solidFill>
                  <a:schemeClr val="tx1"/>
                </a:solidFill>
                <a:effectLst/>
                <a:latin typeface="+mj-lt"/>
                <a:ea typeface="Cambria Math" panose="02040503050406030204" pitchFamily="18" charset="0"/>
                <a:cs typeface="Times New Roman" panose="02020603050405020304" pitchFamily="18" charset="0"/>
              </a:rPr>
              <a:t>Združuje lastnosti B* in B+ dreves</a:t>
            </a:r>
          </a:p>
        </p:txBody>
      </p:sp>
    </p:spTree>
    <p:extLst>
      <p:ext uri="{BB962C8B-B14F-4D97-AF65-F5344CB8AC3E}">
        <p14:creationId xmlns:p14="http://schemas.microsoft.com/office/powerpoint/2010/main" val="28286979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13185-E99E-4B21-931A-73FDFE14F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401" y="512186"/>
            <a:ext cx="10353762" cy="970450"/>
          </a:xfrm>
        </p:spPr>
        <p:txBody>
          <a:bodyPr>
            <a:normAutofit/>
          </a:bodyPr>
          <a:lstStyle/>
          <a:p>
            <a:pPr algn="l"/>
            <a:r>
              <a:rPr lang="sl-SI" sz="3200" dirty="0">
                <a:solidFill>
                  <a:schemeClr val="tx1"/>
                </a:solidFill>
              </a:rPr>
              <a:t>Uporaba B- dreves in B+-dreves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90A155FD-FE7A-4F0E-9076-A520FDC3C71E}"/>
              </a:ext>
            </a:extLst>
          </p:cNvPr>
          <p:cNvCxnSpPr>
            <a:cxnSpLocks/>
            <a:stCxn id="34" idx="1"/>
            <a:endCxn id="36" idx="0"/>
          </p:cNvCxnSpPr>
          <p:nvPr/>
        </p:nvCxnSpPr>
        <p:spPr>
          <a:xfrm flipH="1">
            <a:off x="1335896" y="4463500"/>
            <a:ext cx="1158495" cy="926050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7DA48357-9B79-495A-941D-288AFB9315EF}"/>
              </a:ext>
            </a:extLst>
          </p:cNvPr>
          <p:cNvCxnSpPr>
            <a:cxnSpLocks/>
            <a:stCxn id="34" idx="2"/>
            <a:endCxn id="39" idx="0"/>
          </p:cNvCxnSpPr>
          <p:nvPr/>
        </p:nvCxnSpPr>
        <p:spPr>
          <a:xfrm>
            <a:off x="2839683" y="4646380"/>
            <a:ext cx="813204" cy="768740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E6E9D0A2-2A1C-4AF6-ADDA-B3048D4EA6C1}"/>
              </a:ext>
            </a:extLst>
          </p:cNvPr>
          <p:cNvCxnSpPr>
            <a:cxnSpLocks/>
            <a:stCxn id="37" idx="1"/>
            <a:endCxn id="35" idx="0"/>
          </p:cNvCxnSpPr>
          <p:nvPr/>
        </p:nvCxnSpPr>
        <p:spPr>
          <a:xfrm flipH="1">
            <a:off x="6049696" y="4528449"/>
            <a:ext cx="1155194" cy="886671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58BB21E-8E14-4272-9159-223354CB5286}"/>
              </a:ext>
            </a:extLst>
          </p:cNvPr>
          <p:cNvCxnSpPr>
            <a:cxnSpLocks/>
            <a:stCxn id="37" idx="2"/>
            <a:endCxn id="32" idx="0"/>
          </p:cNvCxnSpPr>
          <p:nvPr/>
        </p:nvCxnSpPr>
        <p:spPr>
          <a:xfrm>
            <a:off x="7895475" y="4711955"/>
            <a:ext cx="115888" cy="703165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43B4621-880A-4052-A324-01FDB6650DD1}"/>
              </a:ext>
            </a:extLst>
          </p:cNvPr>
          <p:cNvCxnSpPr>
            <a:cxnSpLocks/>
            <a:stCxn id="37" idx="3"/>
            <a:endCxn id="38" idx="0"/>
          </p:cNvCxnSpPr>
          <p:nvPr/>
        </p:nvCxnSpPr>
        <p:spPr>
          <a:xfrm>
            <a:off x="8586060" y="4528449"/>
            <a:ext cx="1698075" cy="859016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F733A70-E406-4F57-B74B-2A6FDC11DA4E}"/>
              </a:ext>
            </a:extLst>
          </p:cNvPr>
          <p:cNvCxnSpPr>
            <a:cxnSpLocks/>
            <a:stCxn id="37" idx="0"/>
            <a:endCxn id="33" idx="3"/>
          </p:cNvCxnSpPr>
          <p:nvPr/>
        </p:nvCxnSpPr>
        <p:spPr>
          <a:xfrm flipH="1" flipV="1">
            <a:off x="5797574" y="3619427"/>
            <a:ext cx="2097901" cy="725516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04BD3F8-0CAA-4CBC-B42C-25EC06B3B3A4}"/>
              </a:ext>
            </a:extLst>
          </p:cNvPr>
          <p:cNvCxnSpPr>
            <a:cxnSpLocks/>
            <a:stCxn id="34" idx="0"/>
            <a:endCxn id="33" idx="1"/>
          </p:cNvCxnSpPr>
          <p:nvPr/>
        </p:nvCxnSpPr>
        <p:spPr>
          <a:xfrm flipV="1">
            <a:off x="2839683" y="3619427"/>
            <a:ext cx="2267306" cy="661193"/>
          </a:xfrm>
          <a:prstGeom prst="line">
            <a:avLst/>
          </a:prstGeom>
          <a:ln w="5715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0C8282F6-C81C-426D-B60D-B5483EB38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577742"/>
              </p:ext>
            </p:extLst>
          </p:nvPr>
        </p:nvGraphicFramePr>
        <p:xfrm>
          <a:off x="7414879" y="5415120"/>
          <a:ext cx="1192969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2969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Indeks:24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Ime: Jan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Oznaka: 5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Starost: 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3" name="Table 4">
            <a:extLst>
              <a:ext uri="{FF2B5EF4-FFF2-40B4-BE49-F238E27FC236}">
                <a16:creationId xmlns:a16="http://schemas.microsoft.com/office/drawing/2014/main" id="{ACBE95C3-4FF7-4236-A362-60AB733812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853130"/>
              </p:ext>
            </p:extLst>
          </p:nvPr>
        </p:nvGraphicFramePr>
        <p:xfrm>
          <a:off x="5106989" y="3435921"/>
          <a:ext cx="690585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4" name="Table 4">
            <a:extLst>
              <a:ext uri="{FF2B5EF4-FFF2-40B4-BE49-F238E27FC236}">
                <a16:creationId xmlns:a16="http://schemas.microsoft.com/office/drawing/2014/main" id="{E618AEF7-547F-4161-A23E-87EB5FD657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106062"/>
              </p:ext>
            </p:extLst>
          </p:nvPr>
        </p:nvGraphicFramePr>
        <p:xfrm>
          <a:off x="2494391" y="4280620"/>
          <a:ext cx="69058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5" name="Table 4">
            <a:extLst>
              <a:ext uri="{FF2B5EF4-FFF2-40B4-BE49-F238E27FC236}">
                <a16:creationId xmlns:a16="http://schemas.microsoft.com/office/drawing/2014/main" id="{647AA454-F913-4E08-801D-8859B65E2C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183887"/>
              </p:ext>
            </p:extLst>
          </p:nvPr>
        </p:nvGraphicFramePr>
        <p:xfrm>
          <a:off x="5469198" y="5415120"/>
          <a:ext cx="1160996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0996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Indeks:15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Ime: Jan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Oznaka: 5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Starost: 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6" name="Table 4">
            <a:extLst>
              <a:ext uri="{FF2B5EF4-FFF2-40B4-BE49-F238E27FC236}">
                <a16:creationId xmlns:a16="http://schemas.microsoft.com/office/drawing/2014/main" id="{6086D2F5-7A5D-4DB5-950A-07C0E2DD4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593688"/>
              </p:ext>
            </p:extLst>
          </p:nvPr>
        </p:nvGraphicFramePr>
        <p:xfrm>
          <a:off x="755398" y="5389550"/>
          <a:ext cx="1160996" cy="970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0996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970450">
                <a:tc>
                  <a:txBody>
                    <a:bodyPr/>
                    <a:lstStyle/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Indeks:6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Ime: Jan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Oznaka: 5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Starost: 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7" name="Table 4">
            <a:extLst>
              <a:ext uri="{FF2B5EF4-FFF2-40B4-BE49-F238E27FC236}">
                <a16:creationId xmlns:a16="http://schemas.microsoft.com/office/drawing/2014/main" id="{03F05255-90C1-4D6F-A27B-BFF016580E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415841"/>
              </p:ext>
            </p:extLst>
          </p:nvPr>
        </p:nvGraphicFramePr>
        <p:xfrm>
          <a:off x="7204890" y="4344943"/>
          <a:ext cx="1381170" cy="367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585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690585">
                  <a:extLst>
                    <a:ext uri="{9D8B030D-6E8A-4147-A177-3AD203B41FA5}">
                      <a16:colId xmlns:a16="http://schemas.microsoft.com/office/drawing/2014/main" val="3703660971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24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8" name="Table 4">
            <a:extLst>
              <a:ext uri="{FF2B5EF4-FFF2-40B4-BE49-F238E27FC236}">
                <a16:creationId xmlns:a16="http://schemas.microsoft.com/office/drawing/2014/main" id="{BB15C068-82D6-4676-909E-D64280BBED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5064425"/>
              </p:ext>
            </p:extLst>
          </p:nvPr>
        </p:nvGraphicFramePr>
        <p:xfrm>
          <a:off x="9185479" y="5387465"/>
          <a:ext cx="2197312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656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  <a:gridCol w="1098656">
                  <a:extLst>
                    <a:ext uri="{9D8B030D-6E8A-4147-A177-3AD203B41FA5}">
                      <a16:colId xmlns:a16="http://schemas.microsoft.com/office/drawing/2014/main" val="3002901078"/>
                    </a:ext>
                  </a:extLst>
                </a:gridCol>
              </a:tblGrid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Indeks: 25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Ime: Jan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Oznaka: 5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Starost: 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Indeks:53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Ime: Jan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Oznaka: 5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Starost: 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graphicFrame>
        <p:nvGraphicFramePr>
          <p:cNvPr id="39" name="Table 4">
            <a:extLst>
              <a:ext uri="{FF2B5EF4-FFF2-40B4-BE49-F238E27FC236}">
                <a16:creationId xmlns:a16="http://schemas.microsoft.com/office/drawing/2014/main" id="{5C51338A-4FED-4F61-9E15-F66D123EA7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153849"/>
              </p:ext>
            </p:extLst>
          </p:nvPr>
        </p:nvGraphicFramePr>
        <p:xfrm>
          <a:off x="3072389" y="5415120"/>
          <a:ext cx="1160997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0997">
                  <a:extLst>
                    <a:ext uri="{9D8B030D-6E8A-4147-A177-3AD203B41FA5}">
                      <a16:colId xmlns:a16="http://schemas.microsoft.com/office/drawing/2014/main" val="3978269296"/>
                    </a:ext>
                  </a:extLst>
                </a:gridCol>
              </a:tblGrid>
              <a:tr h="367012">
                <a:tc>
                  <a:txBody>
                    <a:bodyPr/>
                    <a:lstStyle/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Indeks: 12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Ime: Jan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Oznaka: 5</a:t>
                      </a:r>
                    </a:p>
                    <a:p>
                      <a:pPr algn="ctr"/>
                      <a:r>
                        <a:rPr lang="sl-SI" sz="1400" dirty="0">
                          <a:solidFill>
                            <a:schemeClr val="bg1"/>
                          </a:solidFill>
                        </a:rPr>
                        <a:t>Starost: 28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7842680"/>
                  </a:ext>
                </a:extLst>
              </a:tr>
            </a:tbl>
          </a:graphicData>
        </a:graphic>
      </p:graphicFrame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0F61EFC2-6196-4A87-B182-873D1B39CC34}"/>
              </a:ext>
            </a:extLst>
          </p:cNvPr>
          <p:cNvCxnSpPr>
            <a:cxnSpLocks/>
            <a:stCxn id="36" idx="3"/>
            <a:endCxn id="39" idx="1"/>
          </p:cNvCxnSpPr>
          <p:nvPr/>
        </p:nvCxnSpPr>
        <p:spPr>
          <a:xfrm>
            <a:off x="1916394" y="5874775"/>
            <a:ext cx="1155995" cy="12785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16F815EC-DBBD-432B-A16D-F2DC2FFE3625}"/>
              </a:ext>
            </a:extLst>
          </p:cNvPr>
          <p:cNvCxnSpPr>
            <a:cxnSpLocks/>
            <a:stCxn id="39" idx="3"/>
            <a:endCxn id="35" idx="1"/>
          </p:cNvCxnSpPr>
          <p:nvPr/>
        </p:nvCxnSpPr>
        <p:spPr>
          <a:xfrm>
            <a:off x="4233386" y="5887560"/>
            <a:ext cx="1235812" cy="0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D0A4BCC-FA8D-4DCE-B1F7-995BC7122E56}"/>
              </a:ext>
            </a:extLst>
          </p:cNvPr>
          <p:cNvCxnSpPr>
            <a:cxnSpLocks/>
            <a:stCxn id="35" idx="3"/>
            <a:endCxn id="32" idx="1"/>
          </p:cNvCxnSpPr>
          <p:nvPr/>
        </p:nvCxnSpPr>
        <p:spPr>
          <a:xfrm>
            <a:off x="6630194" y="5887560"/>
            <a:ext cx="784685" cy="0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EFB0BA5-6F98-44CC-AF9A-CBD63A9551BF}"/>
              </a:ext>
            </a:extLst>
          </p:cNvPr>
          <p:cNvCxnSpPr>
            <a:cxnSpLocks/>
            <a:stCxn id="32" idx="3"/>
            <a:endCxn id="38" idx="1"/>
          </p:cNvCxnSpPr>
          <p:nvPr/>
        </p:nvCxnSpPr>
        <p:spPr>
          <a:xfrm flipV="1">
            <a:off x="8607848" y="5859905"/>
            <a:ext cx="577631" cy="27655"/>
          </a:xfrm>
          <a:prstGeom prst="straightConnector1">
            <a:avLst/>
          </a:prstGeom>
          <a:ln w="57150">
            <a:tailEnd type="triangle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4" name="Table 124">
            <a:extLst>
              <a:ext uri="{FF2B5EF4-FFF2-40B4-BE49-F238E27FC236}">
                <a16:creationId xmlns:a16="http://schemas.microsoft.com/office/drawing/2014/main" id="{50436D1A-A36E-4B1A-8D93-D068916C41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153384"/>
              </p:ext>
            </p:extLst>
          </p:nvPr>
        </p:nvGraphicFramePr>
        <p:xfrm>
          <a:off x="1505889" y="1781391"/>
          <a:ext cx="8128001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370784548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78924507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2797721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38747997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00553553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07018077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2076014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Ime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Jan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Aleks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Tina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Rok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Marta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Boris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097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Oznaka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37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87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89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7614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Starost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23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13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b="1" cap="none" spc="50" dirty="0">
                          <a:ln w="0"/>
                          <a:solidFill>
                            <a:schemeClr val="bg2"/>
                          </a:solidFill>
                          <a:effectLst>
                            <a:innerShdw blurRad="63500" dist="50800" dir="13500000">
                              <a:srgbClr val="000000">
                                <a:alpha val="50000"/>
                              </a:srgbClr>
                            </a:innerShdw>
                          </a:effectLst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921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2779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3EC26C"/>
      </a:accent1>
      <a:accent2>
        <a:srgbClr val="B3D463"/>
      </a:accent2>
      <a:accent3>
        <a:srgbClr val="3BBC9D"/>
      </a:accent3>
      <a:accent4>
        <a:srgbClr val="97AF75"/>
      </a:accent4>
      <a:accent5>
        <a:srgbClr val="6BA841"/>
      </a:accent5>
      <a:accent6>
        <a:srgbClr val="79AE90"/>
      </a:accent6>
      <a:hlink>
        <a:srgbClr val="85E4A6"/>
      </a:hlink>
      <a:folHlink>
        <a:srgbClr val="BDF3D0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43372978-11FE-4814-AC26-BC300187D8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2114</TotalTime>
  <Words>1456</Words>
  <Application>Microsoft Office PowerPoint</Application>
  <PresentationFormat>Widescreen</PresentationFormat>
  <Paragraphs>716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Calisto MT</vt:lpstr>
      <vt:lpstr>Cambria Math</vt:lpstr>
      <vt:lpstr>Wingdings</vt:lpstr>
      <vt:lpstr>Wingdings 2</vt:lpstr>
      <vt:lpstr>Slate</vt:lpstr>
      <vt:lpstr>B - DREVESA</vt:lpstr>
      <vt:lpstr>PowerPoint Presentation</vt:lpstr>
      <vt:lpstr>PowerPoint Presentation</vt:lpstr>
      <vt:lpstr>PowerPoint Presentation</vt:lpstr>
      <vt:lpstr>PowerPoint Presentation</vt:lpstr>
      <vt:lpstr>Dvojiško oz. binarno drevo</vt:lpstr>
      <vt:lpstr>PowerPoint Presentation</vt:lpstr>
      <vt:lpstr>PowerPoint Presentation</vt:lpstr>
      <vt:lpstr>Iskalno dvojiško drevo</vt:lpstr>
      <vt:lpstr>Operacije na iskalnih dvojiških drevesih</vt:lpstr>
      <vt:lpstr>Uravnotežena iskalna dvojiška drevesa</vt:lpstr>
      <vt:lpstr>Rotacije</vt:lpstr>
      <vt:lpstr>Večsmerna drevesa</vt:lpstr>
      <vt:lpstr>B-drevesa</vt:lpstr>
      <vt:lpstr>PowerPoint Presentation</vt:lpstr>
      <vt:lpstr>PowerPoint Presentation</vt:lpstr>
      <vt:lpstr>PowerPoint Presentation</vt:lpstr>
      <vt:lpstr>Operacija vstavljanja</vt:lpstr>
      <vt:lpstr>Operacija vstavljanja</vt:lpstr>
      <vt:lpstr>PowerPoint Presentation</vt:lpstr>
      <vt:lpstr>PowerPoint Presentation</vt:lpstr>
      <vt:lpstr>Operacija brisanja</vt:lpstr>
      <vt:lpstr>PowerPoint Presentation</vt:lpstr>
      <vt:lpstr>PowerPoint Presentation</vt:lpstr>
      <vt:lpstr>PowerPoint Presentation</vt:lpstr>
      <vt:lpstr>Operacija brisanja</vt:lpstr>
      <vt:lpstr>PowerPoint Presentation</vt:lpstr>
      <vt:lpstr>PowerPoint Presentation</vt:lpstr>
      <vt:lpstr>Variante</vt:lpstr>
      <vt:lpstr>Variante</vt:lpstr>
      <vt:lpstr>Uporaba B- dreves in B+-dreves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Berdnik, Ana</dc:creator>
  <cp:lastModifiedBy>Berdnik, Ana</cp:lastModifiedBy>
  <cp:revision>82</cp:revision>
  <dcterms:created xsi:type="dcterms:W3CDTF">2021-12-02T21:21:02Z</dcterms:created>
  <dcterms:modified xsi:type="dcterms:W3CDTF">2022-01-15T18:53:09Z</dcterms:modified>
</cp:coreProperties>
</file>