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Override1.xml" ContentType="application/vnd.openxmlformats-officedocument.themeOverride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4" r:id="rId2"/>
  </p:sldMasterIdLst>
  <p:notesMasterIdLst>
    <p:notesMasterId r:id="rId19"/>
  </p:notesMasterIdLst>
  <p:sldIdLst>
    <p:sldId id="257" r:id="rId3"/>
    <p:sldId id="271" r:id="rId4"/>
    <p:sldId id="274" r:id="rId5"/>
    <p:sldId id="292" r:id="rId6"/>
    <p:sldId id="290" r:id="rId7"/>
    <p:sldId id="291" r:id="rId8"/>
    <p:sldId id="272" r:id="rId9"/>
    <p:sldId id="277" r:id="rId10"/>
    <p:sldId id="278" r:id="rId11"/>
    <p:sldId id="279" r:id="rId12"/>
    <p:sldId id="280" r:id="rId13"/>
    <p:sldId id="284" r:id="rId14"/>
    <p:sldId id="285" r:id="rId15"/>
    <p:sldId id="287" r:id="rId16"/>
    <p:sldId id="276" r:id="rId17"/>
    <p:sldId id="289" r:id="rId18"/>
  </p:sldIdLst>
  <p:sldSz cx="12192000" cy="6858000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68" autoAdjust="0"/>
    <p:restoredTop sz="94660"/>
  </p:normalViewPr>
  <p:slideViewPr>
    <p:cSldViewPr snapToGrid="0">
      <p:cViewPr varScale="1">
        <p:scale>
          <a:sx n="126" d="100"/>
          <a:sy n="126" d="100"/>
        </p:scale>
        <p:origin x="100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viewProps" Target="view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D74FA7A-6A85-4233-9E46-1A597EA3BB9A}" type="datetimeFigureOut">
              <a:rPr lang="en-US" smtClean="0"/>
              <a:t>2/15/2021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AB0101E-64FA-4E3D-9E89-CAD91A8BAE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31439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fld id="{C23105DC-FD3B-43C3-A966-039B62F3C5D8}" type="datetime8">
              <a:rPr lang="en-US" smtClean="0"/>
              <a:t>2/15/2021 2:14 PM</a:t>
            </a:fld>
            <a:endParaRPr lang="en-US" smtClean="0"/>
          </a:p>
        </p:txBody>
      </p:sp>
      <p:sp>
        <p:nvSpPr>
          <p:cNvPr id="5120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4A9D783-A46E-4E79-ADA9-DC5DFDE52E72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5120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sl-SI" smtClean="0"/>
          </a:p>
        </p:txBody>
      </p:sp>
    </p:spTree>
    <p:extLst>
      <p:ext uri="{BB962C8B-B14F-4D97-AF65-F5344CB8AC3E}">
        <p14:creationId xmlns:p14="http://schemas.microsoft.com/office/powerpoint/2010/main" val="21870103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white">
          <a:xfrm>
            <a:off x="0" y="5970588"/>
            <a:ext cx="12192000" cy="887412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800"/>
          </a:p>
        </p:txBody>
      </p:sp>
      <p:sp>
        <p:nvSpPr>
          <p:cNvPr id="5" name="Rectangle 4"/>
          <p:cNvSpPr/>
          <p:nvPr/>
        </p:nvSpPr>
        <p:spPr>
          <a:xfrm>
            <a:off x="-12700" y="6053139"/>
            <a:ext cx="2999317" cy="7127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800"/>
          </a:p>
        </p:txBody>
      </p:sp>
      <p:sp>
        <p:nvSpPr>
          <p:cNvPr id="6" name="Rectangle 5"/>
          <p:cNvSpPr/>
          <p:nvPr/>
        </p:nvSpPr>
        <p:spPr>
          <a:xfrm>
            <a:off x="3145368" y="6043614"/>
            <a:ext cx="9046633" cy="7143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80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3149600" y="4038600"/>
            <a:ext cx="8636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149600" y="6050037"/>
            <a:ext cx="89408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7" name="Date Placeholder 27"/>
          <p:cNvSpPr>
            <a:spLocks noGrp="1"/>
          </p:cNvSpPr>
          <p:nvPr>
            <p:ph type="dt" sz="half" idx="10"/>
          </p:nvPr>
        </p:nvSpPr>
        <p:spPr>
          <a:xfrm>
            <a:off x="101600" y="6069013"/>
            <a:ext cx="27432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820D8CE4-68AA-4182-B189-EFBBD871B7FF}" type="datetimeFigureOut">
              <a:rPr lang="en-US" smtClean="0"/>
              <a:t>2/15/2021</a:t>
            </a:fld>
            <a:endParaRPr lang="en-US"/>
          </a:p>
        </p:txBody>
      </p:sp>
      <p:sp>
        <p:nvSpPr>
          <p:cNvPr id="10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781300" y="236539"/>
            <a:ext cx="78232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11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10668000" y="228600"/>
            <a:ext cx="11176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3631929-338E-4092-A416-A3941DF391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542420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20D8CE4-68AA-4182-B189-EFBBD871B7FF}" type="datetimeFigureOut">
              <a:rPr lang="en-US" smtClean="0"/>
              <a:t>2/15/2021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3631929-338E-4092-A416-A3941DF391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78852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white">
          <a:xfrm>
            <a:off x="8128001" y="0"/>
            <a:ext cx="427567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800"/>
          </a:p>
        </p:txBody>
      </p:sp>
      <p:sp>
        <p:nvSpPr>
          <p:cNvPr id="5" name="Rectangle 4"/>
          <p:cNvSpPr/>
          <p:nvPr/>
        </p:nvSpPr>
        <p:spPr>
          <a:xfrm>
            <a:off x="8189384" y="609600"/>
            <a:ext cx="3048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800"/>
          </a:p>
        </p:txBody>
      </p:sp>
      <p:sp>
        <p:nvSpPr>
          <p:cNvPr id="6" name="Rectangle 5"/>
          <p:cNvSpPr/>
          <p:nvPr/>
        </p:nvSpPr>
        <p:spPr>
          <a:xfrm>
            <a:off x="8189384" y="0"/>
            <a:ext cx="3048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800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37600" y="609601"/>
            <a:ext cx="2743200" cy="55165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609600"/>
            <a:ext cx="7416800" cy="5516564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xfrm>
            <a:off x="8737600" y="6248401"/>
            <a:ext cx="2946400" cy="365125"/>
          </a:xfrm>
        </p:spPr>
        <p:txBody>
          <a:bodyPr/>
          <a:lstStyle>
            <a:lvl1pPr>
              <a:defRPr/>
            </a:lvl1pPr>
          </a:lstStyle>
          <a:p>
            <a:fld id="{820D8CE4-68AA-4182-B189-EFBBD871B7FF}" type="datetimeFigureOut">
              <a:rPr lang="en-US" smtClean="0"/>
              <a:t>2/15/2021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09601" y="6248401"/>
            <a:ext cx="7431617" cy="365125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8075084" y="103717"/>
            <a:ext cx="533400" cy="325967"/>
          </a:xfrm>
        </p:spPr>
        <p:txBody>
          <a:bodyPr/>
          <a:lstStyle>
            <a:lvl1pPr>
              <a:defRPr/>
            </a:lvl1pPr>
          </a:lstStyle>
          <a:p>
            <a:fld id="{43631929-338E-4092-A416-A3941DF391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505433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4417" y="188913"/>
            <a:ext cx="10668000" cy="68421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755651" y="1341438"/>
            <a:ext cx="5232400" cy="504031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6191251" y="1341438"/>
            <a:ext cx="5232400" cy="244316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6191251" y="3937000"/>
            <a:ext cx="5232400" cy="244475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20D8CE4-68AA-4182-B189-EFBBD871B7FF}" type="datetimeFigureOut">
              <a:rPr lang="en-US" smtClean="0"/>
              <a:t>2/15/2021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4176184" y="6619875"/>
            <a:ext cx="38608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3631929-338E-4092-A416-A3941DF391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958629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4417" y="188913"/>
            <a:ext cx="10668000" cy="68421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755651" y="1341438"/>
            <a:ext cx="5232400" cy="504031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1251" y="1341438"/>
            <a:ext cx="5232400" cy="504031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20D8CE4-68AA-4182-B189-EFBBD871B7FF}" type="datetimeFigureOut">
              <a:rPr lang="en-US" smtClean="0"/>
              <a:t>2/15/2021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176184" y="6619875"/>
            <a:ext cx="38608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3631929-338E-4092-A416-A3941DF391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530446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sl-SI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l-SI" smtClean="0"/>
              <a:t>Matija Lokar, FMF</a:t>
            </a:r>
            <a:endParaRPr lang="sl-SI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B8A95A-A0B6-41FA-B0E6-860FE17A6ACE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05526891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l-SI" smtClean="0"/>
              <a:t>Matija Lokar, FMF</a:t>
            </a:r>
            <a:endParaRPr lang="sl-SI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29DA16-39F1-4CB7-B28E-5DA55B59E7C2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9317745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l-SI" smtClean="0"/>
              <a:t>Matija Lokar, FMF</a:t>
            </a:r>
            <a:endParaRPr lang="sl-SI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BCD1C5-AC8B-4696-9C8C-4907D76FF604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66055558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l-SI" smtClean="0"/>
              <a:t>Matija Lokar, FMF</a:t>
            </a:r>
            <a:endParaRPr lang="sl-SI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F571AA-91B4-4D91-A52F-DCEFC84387D5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08064237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l-SI" smtClean="0"/>
              <a:t>Matija Lokar, FMF</a:t>
            </a:r>
            <a:endParaRPr lang="sl-SI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7B78D7-4007-4E0D-A1EC-C09D845E16CB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96478244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l-SI" smtClean="0"/>
              <a:t>Matija Lokar, FMF</a:t>
            </a:r>
            <a:endParaRPr lang="sl-SI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6725BB-C021-462D-A4B8-4BB7DA2D107E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6840958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6864" y="228600"/>
            <a:ext cx="10871200" cy="990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816864" y="1600200"/>
            <a:ext cx="10871200" cy="449580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3631929-338E-4092-A416-A3941DF391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256343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l-SI" smtClean="0"/>
              <a:t>Matija Lokar, FMF</a:t>
            </a:r>
            <a:endParaRPr lang="sl-SI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FACCC1-2EE6-416D-96BB-D162FF48A9E6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18952719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l-SI" smtClean="0"/>
              <a:t>Matija Lokar, FMF</a:t>
            </a:r>
            <a:endParaRPr lang="sl-SI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5AF3C4-E043-4859-B0B6-14E35D81BAE7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25333123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sl-SI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l-SI" smtClean="0"/>
              <a:t>Matija Lokar, FMF</a:t>
            </a:r>
            <a:endParaRPr lang="sl-SI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0C1634-92F7-43E5-AFC5-F258196C5A61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9697552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l-SI" smtClean="0"/>
              <a:t>Matija Lokar, FMF</a:t>
            </a:r>
            <a:endParaRPr lang="sl-SI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D58413-A919-42F9-9611-06C2F7F5BDBD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73153308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l-SI" smtClean="0"/>
              <a:t>Matija Lokar, FMF</a:t>
            </a:r>
            <a:endParaRPr lang="sl-SI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06F9B8-CCEA-4297-99B9-18F15DCFD3C2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4138265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white">
          <a:xfrm>
            <a:off x="0" y="1524000"/>
            <a:ext cx="12192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800"/>
          </a:p>
        </p:txBody>
      </p:sp>
      <p:sp>
        <p:nvSpPr>
          <p:cNvPr id="5" name="Rectangle 4"/>
          <p:cNvSpPr/>
          <p:nvPr/>
        </p:nvSpPr>
        <p:spPr>
          <a:xfrm>
            <a:off x="0" y="1600200"/>
            <a:ext cx="17272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800"/>
          </a:p>
        </p:txBody>
      </p:sp>
      <p:sp>
        <p:nvSpPr>
          <p:cNvPr id="6" name="Rectangle 5"/>
          <p:cNvSpPr/>
          <p:nvPr/>
        </p:nvSpPr>
        <p:spPr>
          <a:xfrm>
            <a:off x="1828800" y="1600200"/>
            <a:ext cx="103632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80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28801" y="2743200"/>
            <a:ext cx="9497484" cy="1673225"/>
          </a:xfrm>
        </p:spPr>
        <p:txBody>
          <a:bodyPr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1600200"/>
            <a:ext cx="1016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7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20D8CE4-68AA-4182-B189-EFBBD871B7FF}" type="datetimeFigureOut">
              <a:rPr lang="en-US" smtClean="0"/>
              <a:t>2/15/2021</a:t>
            </a:fld>
            <a:endParaRPr lang="en-US"/>
          </a:p>
        </p:txBody>
      </p:sp>
      <p:sp>
        <p:nvSpPr>
          <p:cNvPr id="8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1"/>
            <a:ext cx="1727200" cy="701675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43631929-338E-4092-A416-A3941DF39189}" type="slidenum">
              <a:rPr lang="en-US" smtClean="0"/>
              <a:t>‹#›</a:t>
            </a:fld>
            <a:endParaRPr lang="en-US"/>
          </a:p>
        </p:txBody>
      </p:sp>
      <p:sp>
        <p:nvSpPr>
          <p:cNvPr id="9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998155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812800" y="1589567"/>
            <a:ext cx="5181600" cy="457200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459868" y="1589567"/>
            <a:ext cx="5181600" cy="457200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fld id="{43631929-338E-4092-A416-A3941DF39189}" type="slidenum">
              <a:rPr lang="en-US" smtClean="0"/>
              <a:t>‹#›</a:t>
            </a:fld>
            <a:endParaRPr lang="en-US"/>
          </a:p>
        </p:txBody>
      </p:sp>
      <p:sp>
        <p:nvSpPr>
          <p:cNvPr id="7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60107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1200" y="273050"/>
            <a:ext cx="10871200" cy="86995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812800" y="2438400"/>
            <a:ext cx="5181600" cy="358140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6400800" y="2438400"/>
            <a:ext cx="5181600" cy="358140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812800" y="1752600"/>
            <a:ext cx="51816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6400800" y="1752600"/>
            <a:ext cx="51816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8" name="Slide Number Placeholder 11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fld id="{43631929-338E-4092-A416-A3941DF39189}" type="slidenum">
              <a:rPr lang="en-US" smtClean="0"/>
              <a:t>‹#›</a:t>
            </a:fld>
            <a:endParaRPr lang="en-US"/>
          </a:p>
        </p:txBody>
      </p:sp>
      <p:sp>
        <p:nvSpPr>
          <p:cNvPr id="9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59178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3631929-338E-4092-A416-A3941DF391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96199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20D8CE4-68AA-4182-B189-EFBBD871B7FF}" type="datetimeFigureOut">
              <a:rPr lang="en-US" smtClean="0"/>
              <a:t>2/15/2021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711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3631929-338E-4092-A416-A3941DF391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11543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2800" y="273050"/>
            <a:ext cx="10769600" cy="869950"/>
          </a:xfrm>
        </p:spPr>
        <p:txBody>
          <a:bodyPr/>
          <a:lstStyle>
            <a:lvl1pPr algn="l">
              <a:buNone/>
              <a:defRPr sz="44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812800" y="1752600"/>
            <a:ext cx="21336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3149600" y="1752600"/>
            <a:ext cx="8534400" cy="441960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20D8CE4-68AA-4182-B189-EFBBD871B7FF}" type="datetimeFigureOut">
              <a:rPr lang="en-US" smtClean="0"/>
              <a:t>2/15/2021</a:t>
            </a:fld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3631929-338E-4092-A416-A3941DF391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67100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 bwMode="white">
          <a:xfrm>
            <a:off x="-12700" y="4572001"/>
            <a:ext cx="12192000" cy="887413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800"/>
          </a:p>
        </p:txBody>
      </p:sp>
      <p:sp>
        <p:nvSpPr>
          <p:cNvPr id="6" name="Rectangle 5"/>
          <p:cNvSpPr/>
          <p:nvPr/>
        </p:nvSpPr>
        <p:spPr>
          <a:xfrm>
            <a:off x="-12699" y="4664075"/>
            <a:ext cx="1951567" cy="712788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800"/>
          </a:p>
        </p:txBody>
      </p:sp>
      <p:sp>
        <p:nvSpPr>
          <p:cNvPr id="7" name="Rectangle 6"/>
          <p:cNvSpPr/>
          <p:nvPr/>
        </p:nvSpPr>
        <p:spPr>
          <a:xfrm>
            <a:off x="2059517" y="4654550"/>
            <a:ext cx="10132483" cy="712788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800"/>
          </a:p>
        </p:txBody>
      </p:sp>
      <p:sp>
        <p:nvSpPr>
          <p:cNvPr id="8" name="Rectangle 7"/>
          <p:cNvSpPr/>
          <p:nvPr/>
        </p:nvSpPr>
        <p:spPr bwMode="white">
          <a:xfrm>
            <a:off x="1930401" y="1"/>
            <a:ext cx="133351" cy="6867525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80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33600" y="5486400"/>
            <a:ext cx="97536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33600" y="4648200"/>
            <a:ext cx="9753600" cy="685800"/>
          </a:xfrm>
        </p:spPr>
        <p:txBody>
          <a:bodyPr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080768" y="0"/>
            <a:ext cx="10111232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9" name="Date Placeholder 11"/>
          <p:cNvSpPr>
            <a:spLocks noGrp="1"/>
          </p:cNvSpPr>
          <p:nvPr>
            <p:ph type="dt" sz="half" idx="10"/>
          </p:nvPr>
        </p:nvSpPr>
        <p:spPr>
          <a:xfrm>
            <a:off x="8331200" y="6248401"/>
            <a:ext cx="3556000" cy="365125"/>
          </a:xfrm>
        </p:spPr>
        <p:txBody>
          <a:bodyPr rtlCol="0"/>
          <a:lstStyle>
            <a:lvl1pPr>
              <a:defRPr/>
            </a:lvl1pPr>
          </a:lstStyle>
          <a:p>
            <a:fld id="{820D8CE4-68AA-4182-B189-EFBBD871B7FF}" type="datetimeFigureOut">
              <a:rPr lang="en-US" smtClean="0"/>
              <a:t>2/15/2021</a:t>
            </a:fld>
            <a:endParaRPr lang="en-US"/>
          </a:p>
        </p:txBody>
      </p:sp>
      <p:sp>
        <p:nvSpPr>
          <p:cNvPr id="10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51"/>
            <a:ext cx="1930400" cy="663575"/>
          </a:xfrm>
        </p:spPr>
        <p:txBody>
          <a:bodyPr rtlCol="0"/>
          <a:lstStyle>
            <a:lvl1pPr>
              <a:defRPr sz="2800"/>
            </a:lvl1pPr>
          </a:lstStyle>
          <a:p>
            <a:fld id="{43631929-338E-4092-A416-A3941DF39189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2133600" y="6248401"/>
            <a:ext cx="6096000" cy="365125"/>
          </a:xfrm>
        </p:spPr>
        <p:txBody>
          <a:bodyPr rtlCol="0"/>
          <a:lstStyle>
            <a:lvl1pPr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79429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Placeholder 21"/>
          <p:cNvSpPr>
            <a:spLocks noGrp="1"/>
          </p:cNvSpPr>
          <p:nvPr>
            <p:ph type="title"/>
          </p:nvPr>
        </p:nvSpPr>
        <p:spPr bwMode="auto">
          <a:xfrm>
            <a:off x="812800" y="228600"/>
            <a:ext cx="108712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817033" y="1600201"/>
            <a:ext cx="108712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8128000" y="6248401"/>
            <a:ext cx="3556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820D8CE4-68AA-4182-B189-EFBBD871B7FF}" type="datetimeFigureOut">
              <a:rPr lang="en-US" smtClean="0"/>
              <a:t>2/15/2021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812801" y="6248401"/>
            <a:ext cx="7228417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0" y="1235075"/>
            <a:ext cx="12192000" cy="31908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800"/>
          </a:p>
        </p:txBody>
      </p:sp>
      <p:sp>
        <p:nvSpPr>
          <p:cNvPr id="8" name="Rectangle 7"/>
          <p:cNvSpPr/>
          <p:nvPr/>
        </p:nvSpPr>
        <p:spPr>
          <a:xfrm>
            <a:off x="0" y="1279525"/>
            <a:ext cx="7112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800"/>
          </a:p>
        </p:txBody>
      </p:sp>
      <p:sp>
        <p:nvSpPr>
          <p:cNvPr id="9" name="Rectangle 8"/>
          <p:cNvSpPr/>
          <p:nvPr/>
        </p:nvSpPr>
        <p:spPr>
          <a:xfrm>
            <a:off x="787400" y="1279525"/>
            <a:ext cx="1140460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80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1589"/>
            <a:ext cx="711200" cy="244475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43631929-338E-4092-A416-A3941DF391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01830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build="p" bldLvl="5"/>
    </p:bldLst>
  </p:timing>
  <p:txStyles>
    <p:titleStyle>
      <a:lvl1pPr algn="l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-1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-1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-1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-1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-1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-1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-1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-18"/>
        </a:defRPr>
      </a:lvl9pPr>
    </p:titleStyle>
    <p:bodyStyle>
      <a:lvl1pPr marL="319088" indent="-319088" algn="l" rtl="0" eaLnBrk="1" fontAlgn="base" hangingPunct="1">
        <a:spcBef>
          <a:spcPts val="700"/>
        </a:spcBef>
        <a:spcAft>
          <a:spcPct val="0"/>
        </a:spcAft>
        <a:buClr>
          <a:schemeClr val="accent2"/>
        </a:buClr>
        <a:buSzPct val="60000"/>
        <a:buFont typeface="Wingdings" pitchFamily="2" charset="2"/>
        <a:buChar char=""/>
        <a:defRPr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73050" algn="l" rtl="0" eaLnBrk="1" fontAlgn="base" hangingPunct="1">
        <a:spcBef>
          <a:spcPts val="55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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fontAlgn="base" hangingPunct="1">
        <a:spcBef>
          <a:spcPts val="5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"/>
        <a:defRPr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fontAlgn="base" hangingPunct="1">
        <a:spcBef>
          <a:spcPts val="400"/>
        </a:spcBef>
        <a:spcAft>
          <a:spcPct val="0"/>
        </a:spcAft>
        <a:buClr>
          <a:srgbClr val="A5AB81"/>
        </a:buClr>
        <a:buSzPct val="75000"/>
        <a:buFont typeface="Wingdings" pitchFamily="2" charset="2"/>
        <a:buChar char="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fontAlgn="base" hangingPunct="1">
        <a:spcBef>
          <a:spcPts val="400"/>
        </a:spcBef>
        <a:spcAft>
          <a:spcPct val="0"/>
        </a:spcAft>
        <a:buClr>
          <a:srgbClr val="D8B25C"/>
        </a:buClr>
        <a:buSzPct val="65000"/>
        <a:buFont typeface="Wingdings" pitchFamily="2" charset="2"/>
        <a:buChar char="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sl-SI" smtClean="0"/>
          </a:p>
        </p:txBody>
      </p:sp>
      <p:sp>
        <p:nvSpPr>
          <p:cNvPr id="34201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 smtClean="0"/>
          </a:p>
        </p:txBody>
      </p:sp>
      <p:sp>
        <p:nvSpPr>
          <p:cNvPr id="34202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+mn-lt"/>
              </a:defRPr>
            </a:lvl1pPr>
          </a:lstStyle>
          <a:p>
            <a:pPr>
              <a:defRPr/>
            </a:pPr>
            <a:r>
              <a:rPr lang="sl-SI" smtClean="0"/>
              <a:t>Matija Lokar, FMF</a:t>
            </a:r>
            <a:endParaRPr lang="sl-SI"/>
          </a:p>
        </p:txBody>
      </p:sp>
      <p:sp>
        <p:nvSpPr>
          <p:cNvPr id="34202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+mn-lt"/>
              </a:defRPr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34202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n-lt"/>
              </a:defRPr>
            </a:lvl1pPr>
          </a:lstStyle>
          <a:p>
            <a:pPr>
              <a:defRPr/>
            </a:pPr>
            <a:fld id="{3C0CB8C7-5CA6-4050-A735-AEDB89FA5D37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7911356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20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20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20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20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20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2019" grpId="0" build="p" bldLvl="5">
        <p:tmplLst>
          <p:tmpl lvl="1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4201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2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4201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3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4201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4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4201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5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4201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</p:bldLst>
  </p:timing>
  <p:hf hdr="0" ft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15"/>
          <p:cNvPicPr>
            <a:picLocks noChangeAspect="1" noChangeArrowheads="1"/>
          </p:cNvPicPr>
          <p:nvPr/>
        </p:nvPicPr>
        <p:blipFill>
          <a:blip r:embed="rId3" cstate="print">
            <a:lum bright="-38000"/>
          </a:blip>
          <a:srcRect/>
          <a:stretch>
            <a:fillRect/>
          </a:stretch>
        </p:blipFill>
        <p:spPr bwMode="auto">
          <a:xfrm rot="-1465922">
            <a:off x="4910138" y="1804988"/>
            <a:ext cx="2265362" cy="2495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31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133600" y="1143000"/>
            <a:ext cx="7772400" cy="1143000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sl-SI" dirty="0" smtClean="0"/>
              <a:t>Dinamično </a:t>
            </a:r>
            <a:r>
              <a:rPr lang="sl-SI" dirty="0" smtClean="0"/>
              <a:t>programiranje</a:t>
            </a:r>
            <a:r>
              <a:rPr lang="en-US" smtClean="0"/>
              <a:t> </a:t>
            </a:r>
            <a:endParaRPr lang="en-US" dirty="0" smtClean="0"/>
          </a:p>
        </p:txBody>
      </p:sp>
      <p:sp>
        <p:nvSpPr>
          <p:cNvPr id="19460" name="Rectangle 398"/>
          <p:cNvSpPr>
            <a:spLocks noGrp="1" noChangeArrowheads="1"/>
          </p:cNvSpPr>
          <p:nvPr>
            <p:ph type="subTitle" idx="1"/>
          </p:nvPr>
        </p:nvSpPr>
        <p:spPr>
          <a:xfrm>
            <a:off x="3886200" y="6049963"/>
            <a:ext cx="6705600" cy="685800"/>
          </a:xfrm>
        </p:spPr>
        <p:txBody>
          <a:bodyPr/>
          <a:lstStyle/>
          <a:p>
            <a:pPr eaLnBrk="1" hangingPunct="1"/>
            <a:endParaRPr lang="sl-SI" smtClean="0"/>
          </a:p>
        </p:txBody>
      </p:sp>
      <p:sp>
        <p:nvSpPr>
          <p:cNvPr id="19463" name="AutoShape 9" descr="http://en.wikipedia.org/wiki/File:Knapsack.svg"/>
          <p:cNvSpPr>
            <a:spLocks noChangeAspect="1" noChangeArrowheads="1"/>
          </p:cNvSpPr>
          <p:nvPr/>
        </p:nvSpPr>
        <p:spPr bwMode="auto">
          <a:xfrm>
            <a:off x="1697038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sl-SI"/>
          </a:p>
        </p:txBody>
      </p:sp>
      <p:sp>
        <p:nvSpPr>
          <p:cNvPr id="19464" name="AutoShape 11" descr="http://en.wikipedia.org/wiki/File:Knapsack.svg"/>
          <p:cNvSpPr>
            <a:spLocks noChangeAspect="1" noChangeArrowheads="1"/>
          </p:cNvSpPr>
          <p:nvPr/>
        </p:nvSpPr>
        <p:spPr bwMode="auto">
          <a:xfrm>
            <a:off x="1697038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sl-SI"/>
          </a:p>
        </p:txBody>
      </p:sp>
      <p:sp>
        <p:nvSpPr>
          <p:cNvPr id="19465" name="AutoShape 13" descr="File:Knapsack.svg"/>
          <p:cNvSpPr>
            <a:spLocks noChangeAspect="1" noChangeArrowheads="1"/>
          </p:cNvSpPr>
          <p:nvPr/>
        </p:nvSpPr>
        <p:spPr bwMode="auto">
          <a:xfrm>
            <a:off x="1697038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sl-SI"/>
          </a:p>
        </p:txBody>
      </p:sp>
      <p:pic>
        <p:nvPicPr>
          <p:cNvPr id="19466" name="Picture 1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696200" y="2514601"/>
            <a:ext cx="2401888" cy="2081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467" name="Picture 16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 rot="1603585">
            <a:off x="1781175" y="2825750"/>
            <a:ext cx="2476500" cy="173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468" name="Picture 1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 rot="659269">
            <a:off x="7824789" y="4841876"/>
            <a:ext cx="1952625" cy="1331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469" name="TextBox 15"/>
          <p:cNvSpPr txBox="1">
            <a:spLocks noChangeArrowheads="1"/>
          </p:cNvSpPr>
          <p:nvPr/>
        </p:nvSpPr>
        <p:spPr bwMode="auto">
          <a:xfrm>
            <a:off x="2057400" y="5486400"/>
            <a:ext cx="34290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sl-SI"/>
              <a:t>Vir določenih slik: Wikipedia</a:t>
            </a:r>
          </a:p>
        </p:txBody>
      </p:sp>
    </p:spTree>
    <p:extLst>
      <p:ext uri="{BB962C8B-B14F-4D97-AF65-F5344CB8AC3E}">
        <p14:creationId xmlns:p14="http://schemas.microsoft.com/office/powerpoint/2010/main" val="23658892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A če zadevo napišemo rekurzivno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sl-SI" dirty="0" smtClean="0"/>
              <a:t>Prepočasi!</a:t>
            </a:r>
          </a:p>
          <a:p>
            <a:r>
              <a:rPr lang="sl-SI" dirty="0" smtClean="0"/>
              <a:t>Rekurzivna definicija ne pomeni nujno, da moramo algoritem zapisati rekurzivno</a:t>
            </a:r>
          </a:p>
          <a:p>
            <a:r>
              <a:rPr lang="sl-SI" dirty="0" smtClean="0"/>
              <a:t>Klasičen primer:</a:t>
            </a:r>
            <a:r>
              <a:rPr lang="en-US" dirty="0" smtClean="0"/>
              <a:t> </a:t>
            </a:r>
            <a:r>
              <a:rPr lang="en-US" dirty="0" err="1" smtClean="0"/>
              <a:t>Fibonaccijevo</a:t>
            </a:r>
            <a:r>
              <a:rPr lang="en-US" dirty="0" smtClean="0"/>
              <a:t> </a:t>
            </a:r>
            <a:r>
              <a:rPr lang="en-US" dirty="0" err="1" smtClean="0"/>
              <a:t>zaporedje</a:t>
            </a:r>
            <a:endParaRPr lang="sl-SI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33769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Zakaj?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sl-SI" dirty="0"/>
              <a:t>Rekurzija je "neumna"</a:t>
            </a:r>
            <a:endParaRPr lang="en-US" dirty="0"/>
          </a:p>
          <a:p>
            <a:r>
              <a:rPr lang="sl-SI" dirty="0" smtClean="0"/>
              <a:t>Veliko dela opravimo prevečkrat!</a:t>
            </a:r>
          </a:p>
        </p:txBody>
      </p:sp>
    </p:spTree>
    <p:extLst>
      <p:ext uri="{BB962C8B-B14F-4D97-AF65-F5344CB8AC3E}">
        <p14:creationId xmlns:p14="http://schemas.microsoft.com/office/powerpoint/2010/main" val="11200275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Drevo klicev</a:t>
            </a:r>
            <a:r>
              <a:rPr lang="en-US" dirty="0" smtClean="0"/>
              <a:t> </a:t>
            </a:r>
            <a:r>
              <a:rPr lang="en-US" dirty="0" err="1" smtClean="0"/>
              <a:t>tipičnega</a:t>
            </a:r>
            <a:r>
              <a:rPr lang="en-US" dirty="0" smtClean="0"/>
              <a:t> </a:t>
            </a:r>
            <a:r>
              <a:rPr lang="en-US" dirty="0" err="1" smtClean="0"/>
              <a:t>rekurzivnega</a:t>
            </a:r>
            <a:r>
              <a:rPr lang="en-US" dirty="0" smtClean="0"/>
              <a:t> </a:t>
            </a:r>
            <a:r>
              <a:rPr lang="en-US" dirty="0" err="1" smtClean="0"/>
              <a:t>problema</a:t>
            </a:r>
            <a:endParaRPr lang="en-US" dirty="0"/>
          </a:p>
        </p:txBody>
      </p:sp>
      <p:pic>
        <p:nvPicPr>
          <p:cNvPr id="8" name="Content Placeholder 7"/>
          <p:cNvPicPr>
            <a:picLocks noGrp="1" noChangeAspect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16980" y="2194560"/>
            <a:ext cx="8743721" cy="3607724"/>
          </a:xfrm>
        </p:spPr>
      </p:pic>
    </p:spTree>
    <p:extLst>
      <p:ext uri="{BB962C8B-B14F-4D97-AF65-F5344CB8AC3E}">
        <p14:creationId xmlns:p14="http://schemas.microsoft.com/office/powerpoint/2010/main" val="10085445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Kako "spametovati" rekurzijo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sl-SI" dirty="0" smtClean="0"/>
              <a:t>"</a:t>
            </a:r>
            <a:r>
              <a:rPr lang="sl-SI" dirty="0" err="1" smtClean="0"/>
              <a:t>Memoizacija</a:t>
            </a:r>
            <a:r>
              <a:rPr lang="sl-SI" dirty="0" smtClean="0"/>
              <a:t>"</a:t>
            </a:r>
          </a:p>
          <a:p>
            <a:endParaRPr lang="en-US" dirty="0"/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1953491" y="2365869"/>
            <a:ext cx="6907876" cy="353943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glCache</a:t>
            </a:r>
            <a:r>
              <a:rPr kumimoji="0" lang="en-US" altLang="en-US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kumimoji="0" lang="en-US" altLang="en-US" sz="1600" b="0" i="0" u="none" strike="noStrike" cap="none" normalizeH="0" baseline="0" dirty="0" err="1" smtClean="0">
                <a:ln>
                  <a:noFill/>
                </a:ln>
                <a:solidFill>
                  <a:srgbClr val="00008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dict</a:t>
            </a:r>
            <a:r>
              <a:rPr kumimoji="0" lang="en-US" altLang="en-US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  <a:br>
              <a:rPr kumimoji="0" lang="en-US" altLang="en-US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kumimoji="0" lang="en-US" altLang="en-US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/>
            </a:r>
            <a:br>
              <a:rPr kumimoji="0" lang="en-US" altLang="en-US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kumimoji="0" lang="en-US" altLang="en-US" sz="1600" b="1" i="0" u="none" strike="noStrike" cap="none" normalizeH="0" baseline="0" dirty="0" err="1" smtClean="0">
                <a:ln>
                  <a:noFill/>
                </a:ln>
                <a:solidFill>
                  <a:srgbClr val="00008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def</a:t>
            </a:r>
            <a:r>
              <a:rPr kumimoji="0" lang="en-US" altLang="en-US" sz="1600" b="1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kumimoji="0" lang="en-US" altLang="en-US" sz="16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FibMem</a:t>
            </a:r>
            <a:r>
              <a:rPr kumimoji="0" lang="en-US" altLang="en-US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(n):</a:t>
            </a:r>
            <a:br>
              <a:rPr kumimoji="0" lang="en-US" altLang="en-US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kumimoji="0" lang="en-US" altLang="en-US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kumimoji="0" lang="en-US" altLang="en-US" sz="1600" b="0" i="1" u="none" strike="noStrike" cap="none" normalizeH="0" baseline="0" dirty="0" smtClean="0">
                <a:ln>
                  <a:noFill/>
                </a:ln>
                <a:solidFill>
                  <a:srgbClr val="80808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''' s </a:t>
            </a:r>
            <a:r>
              <a:rPr kumimoji="0" lang="en-US" altLang="en-US" sz="1600" b="0" i="1" u="none" strike="noStrike" cap="none" normalizeH="0" baseline="0" dirty="0" err="1" smtClean="0">
                <a:ln>
                  <a:noFill/>
                </a:ln>
                <a:solidFill>
                  <a:srgbClr val="80808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pomočjo</a:t>
            </a:r>
            <a:r>
              <a:rPr kumimoji="0" lang="en-US" altLang="en-US" sz="1600" b="0" i="1" u="none" strike="noStrike" cap="none" normalizeH="0" baseline="0" dirty="0" smtClean="0">
                <a:ln>
                  <a:noFill/>
                </a:ln>
                <a:solidFill>
                  <a:srgbClr val="80808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kumimoji="0" lang="en-US" altLang="en-US" sz="1600" b="0" i="1" u="none" strike="noStrike" cap="none" normalizeH="0" baseline="0" dirty="0" err="1" smtClean="0">
                <a:ln>
                  <a:noFill/>
                </a:ln>
                <a:solidFill>
                  <a:srgbClr val="80808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globalnega</a:t>
            </a:r>
            <a:r>
              <a:rPr kumimoji="0" lang="en-US" altLang="en-US" sz="1600" b="0" i="1" u="none" strike="noStrike" cap="none" normalizeH="0" baseline="0" dirty="0" smtClean="0">
                <a:ln>
                  <a:noFill/>
                </a:ln>
                <a:solidFill>
                  <a:srgbClr val="80808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kumimoji="0" lang="en-US" altLang="en-US" sz="1600" b="0" i="1" u="none" strike="noStrike" cap="none" normalizeH="0" baseline="0" dirty="0" err="1" smtClean="0">
                <a:ln>
                  <a:noFill/>
                </a:ln>
                <a:solidFill>
                  <a:srgbClr val="80808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slovarja</a:t>
            </a:r>
            <a:r>
              <a:rPr kumimoji="0" lang="en-US" altLang="en-US" sz="1600" b="0" i="1" u="none" strike="noStrike" cap="none" normalizeH="0" baseline="0" dirty="0" smtClean="0">
                <a:ln>
                  <a:noFill/>
                </a:ln>
                <a:solidFill>
                  <a:srgbClr val="80808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kumimoji="0" lang="en-US" altLang="en-US" sz="1600" b="0" i="1" u="none" strike="noStrike" cap="none" normalizeH="0" baseline="0" dirty="0" err="1" smtClean="0">
                <a:ln>
                  <a:noFill/>
                </a:ln>
                <a:solidFill>
                  <a:srgbClr val="80808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glCache</a:t>
            </a:r>
            <a:r>
              <a:rPr kumimoji="0" lang="en-US" altLang="en-US" sz="1600" b="0" i="1" u="none" strike="noStrike" cap="none" normalizeH="0" baseline="0" dirty="0" smtClean="0">
                <a:ln>
                  <a:noFill/>
                </a:ln>
                <a:solidFill>
                  <a:srgbClr val="80808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'''</a:t>
            </a:r>
            <a:br>
              <a:rPr kumimoji="0" lang="en-US" altLang="en-US" sz="1600" b="0" i="1" u="none" strike="noStrike" cap="none" normalizeH="0" baseline="0" dirty="0" smtClean="0">
                <a:ln>
                  <a:noFill/>
                </a:ln>
                <a:solidFill>
                  <a:srgbClr val="80808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kumimoji="0" lang="en-US" altLang="en-US" sz="1600" b="0" i="1" u="none" strike="noStrike" cap="none" normalizeH="0" baseline="0" dirty="0" smtClean="0">
                <a:ln>
                  <a:noFill/>
                </a:ln>
                <a:solidFill>
                  <a:srgbClr val="80808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kumimoji="0" lang="en-US" altLang="en-US" sz="1600" b="1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if </a:t>
            </a:r>
            <a:r>
              <a:rPr kumimoji="0" lang="en-US" altLang="en-US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n == </a:t>
            </a:r>
            <a:r>
              <a:rPr kumimoji="0" lang="en-US" altLang="en-US" sz="16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0</a:t>
            </a:r>
            <a:r>
              <a:rPr kumimoji="0" lang="en-US" altLang="en-US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  <a:br>
              <a:rPr kumimoji="0" lang="en-US" altLang="en-US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kumimoji="0" lang="en-US" altLang="en-US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kumimoji="0" lang="en-US" altLang="en-US" sz="1600" b="1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return </a:t>
            </a:r>
            <a:r>
              <a:rPr kumimoji="0" lang="en-US" altLang="en-US" sz="16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1</a:t>
            </a:r>
            <a:br>
              <a:rPr kumimoji="0" lang="en-US" altLang="en-US" sz="16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kumimoji="0" lang="en-US" altLang="en-US" sz="16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kumimoji="0" lang="en-US" altLang="en-US" sz="1600" b="1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if </a:t>
            </a:r>
            <a:r>
              <a:rPr kumimoji="0" lang="en-US" altLang="en-US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n == </a:t>
            </a:r>
            <a:r>
              <a:rPr kumimoji="0" lang="en-US" altLang="en-US" sz="16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1</a:t>
            </a:r>
            <a:r>
              <a:rPr kumimoji="0" lang="en-US" altLang="en-US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  <a:br>
              <a:rPr kumimoji="0" lang="en-US" altLang="en-US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kumimoji="0" lang="en-US" altLang="en-US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kumimoji="0" lang="en-US" altLang="en-US" sz="1600" b="1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return </a:t>
            </a:r>
            <a:r>
              <a:rPr kumimoji="0" lang="en-US" altLang="en-US" sz="16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1</a:t>
            </a:r>
            <a:br>
              <a:rPr kumimoji="0" lang="en-US" altLang="en-US" sz="16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kumimoji="0" lang="en-US" altLang="en-US" sz="16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kumimoji="0" lang="en-US" altLang="en-US" sz="1600" b="1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if </a:t>
            </a:r>
            <a:r>
              <a:rPr kumimoji="0" lang="en-US" altLang="en-US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n </a:t>
            </a:r>
            <a:r>
              <a:rPr kumimoji="0" lang="en-US" altLang="en-US" sz="1600" b="1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in </a:t>
            </a:r>
            <a:r>
              <a:rPr kumimoji="0" lang="en-US" altLang="en-US" sz="16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glCache</a:t>
            </a:r>
            <a:r>
              <a:rPr kumimoji="0" lang="en-US" altLang="en-US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  <a:br>
              <a:rPr kumimoji="0" lang="en-US" altLang="en-US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kumimoji="0" lang="en-US" altLang="en-US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kumimoji="0" lang="en-US" altLang="en-US" sz="1600" b="1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return </a:t>
            </a:r>
            <a:r>
              <a:rPr kumimoji="0" lang="en-US" altLang="en-US" sz="16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glCache</a:t>
            </a:r>
            <a:r>
              <a:rPr kumimoji="0" lang="en-US" altLang="en-US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[n]</a:t>
            </a:r>
            <a:br>
              <a:rPr kumimoji="0" lang="en-US" altLang="en-US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kumimoji="0" lang="en-US" altLang="en-US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kumimoji="0" lang="en-US" altLang="en-US" sz="1600" b="0" i="1" u="none" strike="noStrike" cap="none" normalizeH="0" baseline="0" dirty="0" smtClean="0">
                <a:ln>
                  <a:noFill/>
                </a:ln>
                <a:solidFill>
                  <a:srgbClr val="80808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# </a:t>
            </a:r>
            <a:r>
              <a:rPr kumimoji="0" lang="en-US" altLang="en-US" sz="1600" b="0" i="1" u="none" strike="noStrike" cap="none" normalizeH="0" baseline="0" dirty="0" err="1" smtClean="0">
                <a:ln>
                  <a:noFill/>
                </a:ln>
                <a:solidFill>
                  <a:srgbClr val="80808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ni</a:t>
            </a:r>
            <a:r>
              <a:rPr kumimoji="0" lang="en-US" altLang="en-US" sz="1600" b="0" i="1" u="none" strike="noStrike" cap="none" normalizeH="0" baseline="0" dirty="0" smtClean="0">
                <a:ln>
                  <a:noFill/>
                </a:ln>
                <a:solidFill>
                  <a:srgbClr val="80808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kumimoji="0" lang="en-US" altLang="en-US" sz="1600" b="0" i="1" u="none" strike="noStrike" cap="none" normalizeH="0" baseline="0" dirty="0" err="1" smtClean="0">
                <a:ln>
                  <a:noFill/>
                </a:ln>
                <a:solidFill>
                  <a:srgbClr val="80808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ga</a:t>
            </a:r>
            <a:r>
              <a:rPr kumimoji="0" lang="en-US" altLang="en-US" sz="1600" b="0" i="1" u="none" strike="noStrike" cap="none" normalizeH="0" baseline="0" dirty="0" smtClean="0">
                <a:ln>
                  <a:noFill/>
                </a:ln>
                <a:solidFill>
                  <a:srgbClr val="80808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v </a:t>
            </a:r>
            <a:r>
              <a:rPr kumimoji="0" lang="en-US" altLang="en-US" sz="1600" b="0" i="1" u="none" strike="noStrike" cap="none" normalizeH="0" baseline="0" dirty="0" err="1" smtClean="0">
                <a:ln>
                  <a:noFill/>
                </a:ln>
                <a:solidFill>
                  <a:srgbClr val="80808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slovarju</a:t>
            </a:r>
            <a:r>
              <a:rPr kumimoji="0" lang="en-US" altLang="en-US" sz="1600" b="0" i="1" u="none" strike="noStrike" cap="none" normalizeH="0" baseline="0" dirty="0" smtClean="0">
                <a:ln>
                  <a:noFill/>
                </a:ln>
                <a:solidFill>
                  <a:srgbClr val="80808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/>
            </a:r>
            <a:br>
              <a:rPr kumimoji="0" lang="en-US" altLang="en-US" sz="1600" b="0" i="1" u="none" strike="noStrike" cap="none" normalizeH="0" baseline="0" dirty="0" smtClean="0">
                <a:ln>
                  <a:noFill/>
                </a:ln>
                <a:solidFill>
                  <a:srgbClr val="80808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kumimoji="0" lang="en-US" altLang="en-US" sz="1600" b="0" i="1" u="none" strike="noStrike" cap="none" normalizeH="0" baseline="0" dirty="0" smtClean="0">
                <a:ln>
                  <a:noFill/>
                </a:ln>
                <a:solidFill>
                  <a:srgbClr val="80808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kumimoji="0" lang="en-US" altLang="en-US" sz="16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rez</a:t>
            </a:r>
            <a:r>
              <a:rPr kumimoji="0" lang="en-US" altLang="en-US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kumimoji="0" lang="en-US" altLang="en-US" sz="16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FibMem</a:t>
            </a:r>
            <a:r>
              <a:rPr kumimoji="0" lang="en-US" altLang="en-US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(n-</a:t>
            </a:r>
            <a:r>
              <a:rPr kumimoji="0" lang="en-US" altLang="en-US" sz="16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2</a:t>
            </a:r>
            <a:r>
              <a:rPr kumimoji="0" lang="en-US" altLang="en-US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) + </a:t>
            </a:r>
            <a:r>
              <a:rPr kumimoji="0" lang="en-US" altLang="en-US" sz="16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FibMem</a:t>
            </a:r>
            <a:r>
              <a:rPr kumimoji="0" lang="en-US" altLang="en-US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(n-</a:t>
            </a:r>
            <a:r>
              <a:rPr kumimoji="0" lang="en-US" altLang="en-US" sz="16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1</a:t>
            </a:r>
            <a:r>
              <a:rPr kumimoji="0" lang="en-US" altLang="en-US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br>
              <a:rPr kumimoji="0" lang="en-US" altLang="en-US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kumimoji="0" lang="en-US" altLang="en-US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kumimoji="0" lang="en-US" altLang="en-US" sz="16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glCache</a:t>
            </a:r>
            <a:r>
              <a:rPr kumimoji="0" lang="en-US" altLang="en-US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[n] = </a:t>
            </a:r>
            <a:r>
              <a:rPr kumimoji="0" lang="en-US" altLang="en-US" sz="16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rez</a:t>
            </a:r>
            <a:r>
              <a:rPr kumimoji="0" lang="en-US" altLang="en-US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kumimoji="0" lang="en-US" altLang="en-US" sz="1600" b="0" i="1" u="none" strike="noStrike" cap="none" normalizeH="0" baseline="0" dirty="0" smtClean="0">
                <a:ln>
                  <a:noFill/>
                </a:ln>
                <a:solidFill>
                  <a:srgbClr val="80808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# </a:t>
            </a:r>
            <a:r>
              <a:rPr kumimoji="0" lang="en-US" altLang="en-US" sz="1600" b="0" i="1" u="none" strike="noStrike" cap="none" normalizeH="0" baseline="0" dirty="0" err="1" smtClean="0">
                <a:ln>
                  <a:noFill/>
                </a:ln>
                <a:solidFill>
                  <a:srgbClr val="80808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si</a:t>
            </a:r>
            <a:r>
              <a:rPr kumimoji="0" lang="en-US" altLang="en-US" sz="1600" b="0" i="1" u="none" strike="noStrike" cap="none" normalizeH="0" baseline="0" dirty="0" smtClean="0">
                <a:ln>
                  <a:noFill/>
                </a:ln>
                <a:solidFill>
                  <a:srgbClr val="80808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kumimoji="0" lang="en-US" altLang="en-US" sz="1600" b="0" i="1" u="none" strike="noStrike" cap="none" normalizeH="0" baseline="0" dirty="0" err="1" smtClean="0">
                <a:ln>
                  <a:noFill/>
                </a:ln>
                <a:solidFill>
                  <a:srgbClr val="80808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ga</a:t>
            </a:r>
            <a:r>
              <a:rPr kumimoji="0" lang="en-US" altLang="en-US" sz="1600" b="0" i="1" u="none" strike="noStrike" cap="none" normalizeH="0" baseline="0" dirty="0" smtClean="0">
                <a:ln>
                  <a:noFill/>
                </a:ln>
                <a:solidFill>
                  <a:srgbClr val="80808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kumimoji="0" lang="en-US" altLang="en-US" sz="1600" b="0" i="1" u="none" strike="noStrike" cap="none" normalizeH="0" baseline="0" dirty="0" err="1" smtClean="0">
                <a:ln>
                  <a:noFill/>
                </a:ln>
                <a:solidFill>
                  <a:srgbClr val="80808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zapomnimo</a:t>
            </a:r>
            <a:r>
              <a:rPr kumimoji="0" lang="en-US" altLang="en-US" sz="1600" b="0" i="1" u="none" strike="noStrike" cap="none" normalizeH="0" baseline="0" dirty="0" smtClean="0">
                <a:ln>
                  <a:noFill/>
                </a:ln>
                <a:solidFill>
                  <a:srgbClr val="80808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/>
            </a:r>
            <a:br>
              <a:rPr kumimoji="0" lang="en-US" altLang="en-US" sz="1600" b="0" i="1" u="none" strike="noStrike" cap="none" normalizeH="0" baseline="0" dirty="0" smtClean="0">
                <a:ln>
                  <a:noFill/>
                </a:ln>
                <a:solidFill>
                  <a:srgbClr val="80808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kumimoji="0" lang="en-US" altLang="en-US" sz="1600" b="0" i="1" u="none" strike="noStrike" cap="none" normalizeH="0" baseline="0" dirty="0" smtClean="0">
                <a:ln>
                  <a:noFill/>
                </a:ln>
                <a:solidFill>
                  <a:srgbClr val="80808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kumimoji="0" lang="en-US" altLang="en-US" sz="1600" b="1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return </a:t>
            </a:r>
            <a:r>
              <a:rPr kumimoji="0" lang="en-US" altLang="en-US" sz="16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rez</a:t>
            </a:r>
            <a:endParaRPr kumimoji="0" lang="en-US" altLang="en-US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47008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A z iteracijo gre načeloma še hitreje 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sl-SI" dirty="0" smtClean="0"/>
              <a:t>In to bo tudi naša pot:</a:t>
            </a:r>
          </a:p>
          <a:p>
            <a:r>
              <a:rPr lang="sl-SI" dirty="0" smtClean="0"/>
              <a:t>Najprej uporabimo kar </a:t>
            </a:r>
            <a:r>
              <a:rPr lang="en-US" dirty="0" err="1" smtClean="0"/>
              <a:t>direktno</a:t>
            </a:r>
            <a:r>
              <a:rPr lang="en-US" dirty="0" smtClean="0"/>
              <a:t> </a:t>
            </a:r>
            <a:r>
              <a:rPr lang="en-US" dirty="0" err="1" smtClean="0"/>
              <a:t>rekurzijo</a:t>
            </a:r>
            <a:r>
              <a:rPr lang="en-US" dirty="0" smtClean="0"/>
              <a:t> z </a:t>
            </a:r>
            <a:r>
              <a:rPr lang="sl-SI" dirty="0" err="1" smtClean="0"/>
              <a:t>memoizacijo</a:t>
            </a:r>
            <a:endParaRPr lang="en-US" dirty="0" smtClean="0"/>
          </a:p>
          <a:p>
            <a:pPr lvl="1"/>
            <a:r>
              <a:rPr lang="en-US" dirty="0" err="1" smtClean="0"/>
              <a:t>Pristop</a:t>
            </a:r>
            <a:r>
              <a:rPr lang="en-US" dirty="0" smtClean="0"/>
              <a:t> od </a:t>
            </a:r>
            <a:r>
              <a:rPr lang="en-US" dirty="0" err="1" smtClean="0"/>
              <a:t>zgoraj</a:t>
            </a:r>
            <a:r>
              <a:rPr lang="en-US" dirty="0" smtClean="0"/>
              <a:t> </a:t>
            </a:r>
            <a:r>
              <a:rPr lang="en-US" dirty="0" err="1" smtClean="0"/>
              <a:t>navzdol</a:t>
            </a:r>
            <a:endParaRPr lang="sl-SI" dirty="0" smtClean="0"/>
          </a:p>
          <a:p>
            <a:r>
              <a:rPr lang="sl-SI" dirty="0" smtClean="0"/>
              <a:t>Potem pa premislimo, če gre z "običajno" iteracijo </a:t>
            </a:r>
          </a:p>
          <a:p>
            <a:pPr lvl="1"/>
            <a:r>
              <a:rPr lang="sl-SI" dirty="0" smtClean="0"/>
              <a:t>Smiselno določiti vrstni red računanja!</a:t>
            </a:r>
            <a:endParaRPr lang="en-US" dirty="0" smtClean="0"/>
          </a:p>
          <a:p>
            <a:pPr lvl="1"/>
            <a:r>
              <a:rPr lang="en-US" dirty="0" err="1" smtClean="0"/>
              <a:t>Pristop</a:t>
            </a:r>
            <a:r>
              <a:rPr lang="en-US" dirty="0" smtClean="0"/>
              <a:t> od </a:t>
            </a:r>
            <a:r>
              <a:rPr lang="en-US" dirty="0" err="1" smtClean="0"/>
              <a:t>spodaj</a:t>
            </a:r>
            <a:r>
              <a:rPr lang="en-US" dirty="0" smtClean="0"/>
              <a:t> </a:t>
            </a:r>
            <a:r>
              <a:rPr lang="en-US" dirty="0" err="1" smtClean="0"/>
              <a:t>navzgor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5764798"/>
      </p:ext>
    </p:extLst>
  </p:cSld>
  <p:clrMapOvr>
    <a:masterClrMapping/>
  </p:clrMapOvr>
  <p:timing>
    <p:tnLst>
      <p:par>
        <p:cTn id="1" dur="indefinite" restart="never" nodeType="tmRoot"/>
      </p:par>
    </p:tnLst>
    <p:bldLst>
      <p:bldP spid="3" grpId="0" build="p" bldLvl="5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PRIMERI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2780044"/>
      </p:ext>
    </p:extLst>
  </p:cSld>
  <p:clrMapOvr>
    <a:masterClrMapping/>
  </p:clrMapOvr>
  <p:timing>
    <p:tnLst>
      <p:par>
        <p:cTn id="1" dur="indefinite" restart="never" nodeType="tmRoot"/>
      </p:par>
    </p:tnLst>
    <p:bldLst>
      <p:bldP spid="5" grpId="0" build="p" bldLvl="5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Samo naštejmo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sl-SI" sz="2400" dirty="0" smtClean="0"/>
              <a:t>0/1 nahrbtnik</a:t>
            </a:r>
          </a:p>
          <a:p>
            <a:r>
              <a:rPr lang="sl-SI" sz="2400" dirty="0" smtClean="0"/>
              <a:t>Optimalno statično iskalno drevo</a:t>
            </a:r>
          </a:p>
          <a:p>
            <a:r>
              <a:rPr lang="sl-SI" sz="2400" dirty="0" smtClean="0"/>
              <a:t>Floyd </a:t>
            </a:r>
            <a:r>
              <a:rPr lang="sl-SI" sz="2400" dirty="0" err="1" smtClean="0"/>
              <a:t>Warshalov</a:t>
            </a:r>
            <a:r>
              <a:rPr lang="sl-SI" sz="2400" dirty="0" smtClean="0"/>
              <a:t> algoritem za APSP</a:t>
            </a:r>
          </a:p>
          <a:p>
            <a:r>
              <a:rPr lang="sl-SI" sz="2400" dirty="0" smtClean="0"/>
              <a:t>Optimalno množenje zaporedja matrik</a:t>
            </a:r>
          </a:p>
          <a:p>
            <a:r>
              <a:rPr lang="sl-SI" sz="2400" dirty="0" smtClean="0"/>
              <a:t>Bellman Fordov algoritem za SSSP</a:t>
            </a:r>
          </a:p>
          <a:p>
            <a:r>
              <a:rPr lang="sl-SI" sz="2400" dirty="0" smtClean="0"/>
              <a:t>Najdaljše naraščajoče podzaporedje </a:t>
            </a:r>
          </a:p>
          <a:p>
            <a:r>
              <a:rPr lang="sl-SI" sz="2400" dirty="0" smtClean="0"/>
              <a:t>Razdalja med nizi</a:t>
            </a:r>
          </a:p>
          <a:p>
            <a:r>
              <a:rPr lang="sl-SI" sz="2400" dirty="0" smtClean="0"/>
              <a:t>Podmnožica z določeno vsoto</a:t>
            </a:r>
          </a:p>
          <a:p>
            <a:r>
              <a:rPr lang="sl-SI" sz="2400" dirty="0" smtClean="0"/>
              <a:t>Optimalno razporejanje opravil na stroj</a:t>
            </a:r>
          </a:p>
          <a:p>
            <a:r>
              <a:rPr lang="sl-SI" sz="2400" dirty="0" smtClean="0"/>
              <a:t>Določanje optimalnih odsekoma regresijskih funkcij</a:t>
            </a:r>
          </a:p>
          <a:p>
            <a:r>
              <a:rPr lang="sl-SI" sz="2400" dirty="0" smtClean="0"/>
              <a:t>Napovedovanje sekundarne strukture RNA (računska biologija)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75406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slov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Dinamično programiranje</a:t>
            </a:r>
            <a:endParaRPr lang="sl-SI" dirty="0"/>
          </a:p>
        </p:txBody>
      </p:sp>
      <p:sp>
        <p:nvSpPr>
          <p:cNvPr id="2" name="Ograda vsebine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 smtClean="0"/>
              <a:t>Osnovna lastnost dinamičnega programiranja = temelji na pravilu optimalnosti: </a:t>
            </a:r>
          </a:p>
          <a:p>
            <a:pPr lvl="1"/>
            <a:r>
              <a:rPr lang="sl-SI" i="1" dirty="0" smtClean="0"/>
              <a:t>Rešitev je optimalna, če so rešitve podproblemov zase optimalne</a:t>
            </a:r>
            <a:r>
              <a:rPr lang="sl-SI" dirty="0" smtClean="0"/>
              <a:t>.</a:t>
            </a:r>
          </a:p>
          <a:p>
            <a:r>
              <a:rPr lang="sl-SI" dirty="0" smtClean="0"/>
              <a:t>Prepletanje podproblemov</a:t>
            </a:r>
          </a:p>
          <a:p>
            <a:r>
              <a:rPr lang="sl-SI" dirty="0" err="1" smtClean="0"/>
              <a:t>Memoizacija</a:t>
            </a:r>
            <a:r>
              <a:rPr lang="sl-SI" dirty="0" smtClean="0"/>
              <a:t> (pomnjenje rešitev podproblemov)</a:t>
            </a:r>
          </a:p>
          <a:p>
            <a:r>
              <a:rPr lang="sl-SI" dirty="0" err="1" smtClean="0"/>
              <a:t>Bellmanova</a:t>
            </a:r>
            <a:r>
              <a:rPr lang="sl-SI" dirty="0" smtClean="0"/>
              <a:t> enačba</a:t>
            </a:r>
          </a:p>
          <a:p>
            <a:endParaRPr lang="sl-SI" dirty="0" smtClean="0"/>
          </a:p>
          <a:p>
            <a:endParaRPr lang="sl-SI" dirty="0" smtClean="0"/>
          </a:p>
          <a:p>
            <a:endParaRPr lang="sl-SI" dirty="0" smtClean="0"/>
          </a:p>
          <a:p>
            <a:endParaRPr lang="sl-SI" dirty="0" smtClean="0"/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5274187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Dinamično programiranje</a:t>
            </a:r>
          </a:p>
        </p:txBody>
      </p:sp>
      <p:sp>
        <p:nvSpPr>
          <p:cNvPr id="24581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r>
              <a:rPr lang="sl-SI" sz="2400" dirty="0" smtClean="0"/>
              <a:t>Reševanje optimizacijskih problemov – vsaka </a:t>
            </a:r>
            <a:r>
              <a:rPr lang="en-US" sz="2400" dirty="0" err="1" smtClean="0"/>
              <a:t>potencialna</a:t>
            </a:r>
            <a:r>
              <a:rPr lang="en-US" sz="2400" dirty="0" smtClean="0"/>
              <a:t> </a:t>
            </a:r>
            <a:r>
              <a:rPr lang="sl-SI" sz="2400" dirty="0" smtClean="0"/>
              <a:t>rešitev ima vrednost, iščemo rešitev z min/</a:t>
            </a:r>
            <a:r>
              <a:rPr lang="sl-SI" sz="2400" dirty="0" err="1" smtClean="0"/>
              <a:t>max</a:t>
            </a:r>
            <a:r>
              <a:rPr lang="sl-SI" sz="2400" dirty="0" smtClean="0"/>
              <a:t> vrednostjo.</a:t>
            </a:r>
            <a:endParaRPr lang="en-US" sz="2400" dirty="0" smtClean="0"/>
          </a:p>
          <a:p>
            <a:r>
              <a:rPr lang="sl-SI" sz="2800" dirty="0" smtClean="0"/>
              <a:t>Problem </a:t>
            </a:r>
            <a:r>
              <a:rPr lang="sl-SI" sz="2800" dirty="0"/>
              <a:t>razbijemo na več enostavnejših, med seboj povezanih, </a:t>
            </a:r>
            <a:r>
              <a:rPr lang="sl-SI" sz="2800" dirty="0" smtClean="0"/>
              <a:t>podproblemov</a:t>
            </a:r>
            <a:r>
              <a:rPr lang="en-US" sz="2800" dirty="0" smtClean="0"/>
              <a:t> </a:t>
            </a:r>
            <a:r>
              <a:rPr lang="sl-SI" sz="2800" dirty="0" smtClean="0"/>
              <a:t>iste </a:t>
            </a:r>
            <a:r>
              <a:rPr lang="sl-SI" sz="2800" dirty="0"/>
              <a:t>vrste. </a:t>
            </a:r>
            <a:endParaRPr lang="en-US" sz="2800" dirty="0" smtClean="0"/>
          </a:p>
          <a:p>
            <a:pPr marL="319088" lvl="1" indent="-319088">
              <a:spcBef>
                <a:spcPts val="700"/>
              </a:spcBef>
              <a:buClr>
                <a:schemeClr val="accent2"/>
              </a:buClr>
              <a:buSzPct val="60000"/>
              <a:buFont typeface="Wingdings" pitchFamily="2" charset="2"/>
              <a:buChar char=""/>
            </a:pPr>
            <a:r>
              <a:rPr lang="sl-SI" sz="2800" dirty="0"/>
              <a:t>Razbijemo reševanje originalnega problema na podprobleme in preverimo pravilo optimalnosti (</a:t>
            </a:r>
            <a:r>
              <a:rPr lang="sl-SI" sz="2800" dirty="0" err="1"/>
              <a:t>podrešitev</a:t>
            </a:r>
            <a:r>
              <a:rPr lang="sl-SI" sz="2800" dirty="0"/>
              <a:t> optimalne rešitve je optimalna rešitev podproblema).</a:t>
            </a:r>
          </a:p>
          <a:p>
            <a:r>
              <a:rPr lang="sl-SI" sz="2800" dirty="0" smtClean="0"/>
              <a:t>Podprobleme </a:t>
            </a:r>
            <a:r>
              <a:rPr lang="sl-SI" sz="2800" dirty="0"/>
              <a:t>rešujemo ločeno in med njimi prenašamo rešitve. </a:t>
            </a:r>
          </a:p>
          <a:p>
            <a:r>
              <a:rPr lang="sl-SI" sz="2800" dirty="0" smtClean="0"/>
              <a:t>Rešitve problemov </a:t>
            </a:r>
            <a:r>
              <a:rPr lang="sl-SI" sz="2800" dirty="0"/>
              <a:t>shranjujemo in jih pri kasnejših klicih </a:t>
            </a:r>
            <a:r>
              <a:rPr lang="sl-SI" sz="2800" dirty="0" smtClean="0"/>
              <a:t>problemov </a:t>
            </a:r>
            <a:r>
              <a:rPr lang="sl-SI" sz="2800" dirty="0"/>
              <a:t>uporabimo.</a:t>
            </a:r>
            <a:endParaRPr lang="sl-SI" sz="2400" dirty="0" smtClean="0"/>
          </a:p>
        </p:txBody>
      </p:sp>
    </p:spTree>
    <p:extLst>
      <p:ext uri="{BB962C8B-B14F-4D97-AF65-F5344CB8AC3E}">
        <p14:creationId xmlns:p14="http://schemas.microsoft.com/office/powerpoint/2010/main" val="40927016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Dva</a:t>
            </a:r>
            <a:r>
              <a:rPr lang="en-US" dirty="0" smtClean="0"/>
              <a:t> </a:t>
            </a:r>
            <a:r>
              <a:rPr lang="en-US" dirty="0" err="1" smtClean="0"/>
              <a:t>pristopa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Od </a:t>
            </a:r>
            <a:r>
              <a:rPr lang="en-US" dirty="0" err="1" smtClean="0"/>
              <a:t>zgoraj</a:t>
            </a:r>
            <a:r>
              <a:rPr lang="en-US" dirty="0" smtClean="0"/>
              <a:t> </a:t>
            </a:r>
            <a:r>
              <a:rPr lang="en-US" dirty="0" err="1" smtClean="0"/>
              <a:t>navdol</a:t>
            </a:r>
            <a:endParaRPr lang="en-US" dirty="0" smtClean="0"/>
          </a:p>
          <a:p>
            <a:r>
              <a:rPr lang="en-US" dirty="0" smtClean="0"/>
              <a:t>Od </a:t>
            </a:r>
            <a:r>
              <a:rPr lang="en-US" dirty="0" err="1" smtClean="0"/>
              <a:t>spodaj</a:t>
            </a:r>
            <a:r>
              <a:rPr lang="en-US" dirty="0" smtClean="0"/>
              <a:t> </a:t>
            </a:r>
            <a:r>
              <a:rPr lang="en-US" dirty="0" err="1" smtClean="0"/>
              <a:t>navzgor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4209065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Od </a:t>
            </a:r>
            <a:r>
              <a:rPr lang="en-US" dirty="0" err="1"/>
              <a:t>zgoraj</a:t>
            </a:r>
            <a:r>
              <a:rPr lang="en-US" dirty="0"/>
              <a:t> </a:t>
            </a:r>
            <a:r>
              <a:rPr lang="en-US" dirty="0" err="1"/>
              <a:t>navzdol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sl-SI" sz="2800" dirty="0"/>
              <a:t>Običajen potek reševanja naloge z dinamičnim programiranjem</a:t>
            </a:r>
            <a:r>
              <a:rPr lang="en-US" sz="2800" dirty="0"/>
              <a:t> od </a:t>
            </a:r>
            <a:r>
              <a:rPr lang="en-US" sz="2800" dirty="0" err="1"/>
              <a:t>zgoraj</a:t>
            </a:r>
            <a:r>
              <a:rPr lang="en-US" sz="2800" dirty="0"/>
              <a:t> </a:t>
            </a:r>
            <a:r>
              <a:rPr lang="en-US" sz="2800" dirty="0" err="1"/>
              <a:t>navzdol</a:t>
            </a:r>
            <a:r>
              <a:rPr lang="sl-SI" sz="2800" dirty="0"/>
              <a:t>.</a:t>
            </a:r>
          </a:p>
          <a:p>
            <a:pPr lvl="1"/>
            <a:r>
              <a:rPr lang="sl-SI" sz="2400" dirty="0"/>
              <a:t>Razbijemo reševanje originalnega problema na podprobleme in preverimo pravilo optimalnosti (</a:t>
            </a:r>
            <a:r>
              <a:rPr lang="sl-SI" sz="2400" dirty="0" err="1"/>
              <a:t>podrešitev</a:t>
            </a:r>
            <a:r>
              <a:rPr lang="sl-SI" sz="2400" dirty="0"/>
              <a:t> optimalne rešitve je optimalna rešitev podproblema).</a:t>
            </a:r>
          </a:p>
          <a:p>
            <a:pPr lvl="1"/>
            <a:r>
              <a:rPr lang="sl-SI" sz="2400" dirty="0"/>
              <a:t>Nastavimo rekurzivno enačbo.</a:t>
            </a:r>
          </a:p>
          <a:p>
            <a:pPr lvl="1"/>
            <a:r>
              <a:rPr lang="sl-SI" sz="2400" dirty="0"/>
              <a:t>Izračunaj vrednost optimalne rešitve = rešimo rekurzivno enačbo </a:t>
            </a:r>
            <a:endParaRPr lang="en-US" sz="2400" dirty="0" smtClean="0"/>
          </a:p>
          <a:p>
            <a:pPr lvl="2"/>
            <a:r>
              <a:rPr lang="en-US" sz="2100" dirty="0" err="1" smtClean="0"/>
              <a:t>Običajno</a:t>
            </a:r>
            <a:r>
              <a:rPr lang="en-US" sz="2100" dirty="0" smtClean="0"/>
              <a:t> </a:t>
            </a:r>
            <a:r>
              <a:rPr lang="en-US" sz="2100" dirty="0" err="1" smtClean="0"/>
              <a:t>pri</a:t>
            </a:r>
            <a:r>
              <a:rPr lang="en-US" sz="2100" dirty="0" smtClean="0"/>
              <a:t> tem </a:t>
            </a:r>
            <a:r>
              <a:rPr lang="en-US" sz="2100" dirty="0" err="1" smtClean="0"/>
              <a:t>uporabimo</a:t>
            </a:r>
            <a:r>
              <a:rPr lang="en-US" sz="2100" dirty="0" smtClean="0"/>
              <a:t> </a:t>
            </a:r>
            <a:r>
              <a:rPr lang="sl-SI" sz="2100" dirty="0" err="1" smtClean="0"/>
              <a:t>memoizacij</a:t>
            </a:r>
            <a:r>
              <a:rPr lang="en-US" sz="2100" dirty="0" smtClean="0"/>
              <a:t>o</a:t>
            </a:r>
            <a:r>
              <a:rPr lang="sl-SI" sz="2100" dirty="0" smtClean="0"/>
              <a:t> </a:t>
            </a:r>
            <a:r>
              <a:rPr lang="sl-SI" sz="2100" dirty="0"/>
              <a:t>– pomnjenje prejšnjih </a:t>
            </a:r>
            <a:r>
              <a:rPr lang="sl-SI" sz="2100" dirty="0" smtClean="0"/>
              <a:t>rešitev.</a:t>
            </a:r>
            <a:endParaRPr lang="sl-SI" sz="2100" dirty="0"/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2943716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Od </a:t>
            </a:r>
            <a:r>
              <a:rPr lang="en-US" dirty="0" err="1" smtClean="0"/>
              <a:t>spodaj</a:t>
            </a:r>
            <a:r>
              <a:rPr lang="en-US" dirty="0" smtClean="0"/>
              <a:t> </a:t>
            </a:r>
            <a:r>
              <a:rPr lang="en-US" dirty="0" err="1" smtClean="0"/>
              <a:t>navzgor</a:t>
            </a:r>
            <a:endParaRPr lang="sl-SI" dirty="0" smtClean="0"/>
          </a:p>
        </p:txBody>
      </p:sp>
      <p:sp>
        <p:nvSpPr>
          <p:cNvPr id="22533" name="Rectangle 5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r>
              <a:rPr lang="sl-SI" sz="2800" dirty="0" smtClean="0"/>
              <a:t>Vse delne rešitve, ki sestavljajo optimalno rešitev, morajo biti tudi optimalne (pravilo optimalnosti). </a:t>
            </a:r>
          </a:p>
          <a:p>
            <a:r>
              <a:rPr lang="en-US" sz="2800" dirty="0"/>
              <a:t>K</a:t>
            </a:r>
            <a:r>
              <a:rPr lang="sl-SI" sz="2800" dirty="0" smtClean="0"/>
              <a:t>er je iskanje optimalnih rešitev majhnih problemov lahko, najprej poiščemo vse mogoče delne rešitve podproblemov, ki bi lahko nastopili, ter jih shranimo. </a:t>
            </a:r>
          </a:p>
          <a:p>
            <a:r>
              <a:rPr lang="sl-SI" sz="2800" dirty="0" smtClean="0"/>
              <a:t>iz njih tvorimo rešitve nekoliko zahtevnejših problemov (ni nam treba upoštevati morebitnih </a:t>
            </a:r>
            <a:r>
              <a:rPr lang="sl-SI" sz="2800" dirty="0" err="1" smtClean="0"/>
              <a:t>neoptimalnih</a:t>
            </a:r>
            <a:r>
              <a:rPr lang="sl-SI" sz="2800" dirty="0" smtClean="0"/>
              <a:t> možnosti, ker smo jih izločili že prej). </a:t>
            </a:r>
          </a:p>
          <a:p>
            <a:r>
              <a:rPr lang="sl-SI" sz="2800" dirty="0" smtClean="0"/>
              <a:t>postopek nadaljujemo, dokler ne najdemo končne rešitve problema. </a:t>
            </a:r>
          </a:p>
          <a:p>
            <a:r>
              <a:rPr lang="sl-SI" sz="2800" dirty="0" smtClean="0"/>
              <a:t>praviloma bomo pripravili rešitve mnogih manjših problemov, ki jih ne bomo uporabili v končni rešitvi, vendar bomo zaradi njih pri reševanju morali preizkusiti manj možnosti.</a:t>
            </a:r>
            <a:endParaRPr lang="sl-SI" sz="2800" dirty="0"/>
          </a:p>
        </p:txBody>
      </p:sp>
    </p:spTree>
    <p:extLst>
      <p:ext uri="{BB962C8B-B14F-4D97-AF65-F5344CB8AC3E}">
        <p14:creationId xmlns:p14="http://schemas.microsoft.com/office/powerpoint/2010/main" val="1717518449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Dp</a:t>
            </a:r>
            <a:r>
              <a:rPr lang="en-US" dirty="0" smtClean="0"/>
              <a:t> od </a:t>
            </a:r>
            <a:r>
              <a:rPr lang="en-US" dirty="0" err="1" smtClean="0"/>
              <a:t>spodaj</a:t>
            </a:r>
            <a:r>
              <a:rPr lang="en-US" dirty="0" smtClean="0"/>
              <a:t> </a:t>
            </a:r>
            <a:r>
              <a:rPr lang="en-US" dirty="0" err="1" smtClean="0"/>
              <a:t>navzgor</a:t>
            </a:r>
            <a:endParaRPr lang="sl-SI" dirty="0" smtClean="0"/>
          </a:p>
        </p:txBody>
      </p:sp>
      <p:sp>
        <p:nvSpPr>
          <p:cNvPr id="14339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sl-SI" dirty="0" smtClean="0"/>
              <a:t>Problem razbijemo na več enostavnejših, med seboj povezanih, podproblemov, običajno iste vrste. </a:t>
            </a:r>
          </a:p>
          <a:p>
            <a:r>
              <a:rPr lang="sl-SI" dirty="0" smtClean="0"/>
              <a:t>Podprobleme rešujemo ločeno in med njimi prenašamo rešitve. </a:t>
            </a:r>
            <a:endParaRPr lang="en-US" dirty="0" smtClean="0"/>
          </a:p>
          <a:p>
            <a:r>
              <a:rPr lang="en-US" dirty="0" smtClean="0"/>
              <a:t>I</a:t>
            </a:r>
            <a:r>
              <a:rPr lang="sl-SI" dirty="0" smtClean="0"/>
              <a:t>z rešitev enostavnih podproblemov sestavljamo rešitev težjih problemov.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5725338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Osnovna težava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00010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z="4000" dirty="0" smtClean="0"/>
              <a:t>Enostaven zapis z rekurzijo (</a:t>
            </a:r>
            <a:r>
              <a:rPr lang="sl-SI" sz="4000" dirty="0" err="1" smtClean="0"/>
              <a:t>Bellmanova</a:t>
            </a:r>
            <a:r>
              <a:rPr lang="sl-SI" sz="4000" dirty="0" smtClean="0"/>
              <a:t> enačba)</a:t>
            </a:r>
            <a:endParaRPr lang="en-US" sz="4000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sl-SI" sz="2000" dirty="0" smtClean="0"/>
              <a:t>0/1 nahrbtnik</a:t>
            </a:r>
          </a:p>
          <a:p>
            <a:pPr lvl="1"/>
            <a:r>
              <a:rPr lang="sl-SI" sz="1800" dirty="0"/>
              <a:t>G(i,W) = </a:t>
            </a:r>
            <a:r>
              <a:rPr lang="sl-SI" sz="1800" dirty="0" err="1"/>
              <a:t>max</a:t>
            </a:r>
            <a:r>
              <a:rPr lang="sl-SI" sz="1800" dirty="0"/>
              <a:t>{G(i-1,W), G(i-1, W-v</a:t>
            </a:r>
            <a:r>
              <a:rPr lang="sl-SI" sz="1800" baseline="-25000" dirty="0"/>
              <a:t>i</a:t>
            </a:r>
            <a:r>
              <a:rPr lang="sl-SI" sz="1800" dirty="0"/>
              <a:t>) + </a:t>
            </a:r>
            <a:r>
              <a:rPr lang="sl-SI" sz="1800" dirty="0" err="1"/>
              <a:t>c</a:t>
            </a:r>
            <a:r>
              <a:rPr lang="sl-SI" sz="1800" baseline="-25000" dirty="0" err="1"/>
              <a:t>i</a:t>
            </a:r>
            <a:r>
              <a:rPr lang="sl-SI" sz="1800" dirty="0" smtClean="0"/>
              <a:t>)}</a:t>
            </a:r>
          </a:p>
          <a:p>
            <a:pPr lvl="2"/>
            <a:r>
              <a:rPr lang="sl-SI" sz="1800" dirty="0"/>
              <a:t>G(0, W) = 0, W &gt;= 0 (nimamo predmetov, nahrbtnik pa)</a:t>
            </a:r>
          </a:p>
          <a:p>
            <a:pPr lvl="2"/>
            <a:r>
              <a:rPr lang="sl-SI" sz="1800" dirty="0"/>
              <a:t>G(0, W) = -∞, W &lt; 0 (nimamo predmetov, nahrbtnika pa tudi ne) </a:t>
            </a:r>
          </a:p>
          <a:p>
            <a:pPr lvl="1"/>
            <a:r>
              <a:rPr lang="sl-SI" sz="1800" dirty="0" smtClean="0"/>
              <a:t>Računamo G(n, V)</a:t>
            </a:r>
          </a:p>
          <a:p>
            <a:r>
              <a:rPr lang="sl-SI" sz="2000" dirty="0" smtClean="0"/>
              <a:t>FW:</a:t>
            </a:r>
          </a:p>
          <a:p>
            <a:pPr lvl="1"/>
            <a:r>
              <a:rPr lang="sl-SI" sz="1800" dirty="0" smtClean="0"/>
              <a:t>D(k)(i, j) = </a:t>
            </a:r>
            <a:r>
              <a:rPr lang="sl-SI" sz="1800" dirty="0" err="1" smtClean="0"/>
              <a:t>max</a:t>
            </a:r>
            <a:r>
              <a:rPr lang="sl-SI" sz="1800" dirty="0" smtClean="0"/>
              <a:t> {D(k-1)(</a:t>
            </a:r>
            <a:r>
              <a:rPr lang="sl-SI" sz="1800" dirty="0"/>
              <a:t>i, j</a:t>
            </a:r>
            <a:r>
              <a:rPr lang="sl-SI" sz="1800" dirty="0" smtClean="0"/>
              <a:t>),  D(k-1)(i, k) + D(k-1)(k, j)}</a:t>
            </a:r>
          </a:p>
          <a:p>
            <a:pPr lvl="2"/>
            <a:r>
              <a:rPr lang="sl-SI" sz="1600" dirty="0" smtClean="0"/>
              <a:t>D(0)(i,j) = e(i, j)</a:t>
            </a:r>
          </a:p>
          <a:p>
            <a:pPr lvl="1"/>
            <a:r>
              <a:rPr lang="sl-SI" sz="1800" dirty="0" smtClean="0"/>
              <a:t>Računamo D(n)</a:t>
            </a:r>
          </a:p>
          <a:p>
            <a:r>
              <a:rPr lang="sl-SI" sz="2000" dirty="0" smtClean="0"/>
              <a:t>Optimalno iskalno drevo</a:t>
            </a:r>
          </a:p>
          <a:p>
            <a:pPr lvl="1"/>
            <a:r>
              <a:rPr lang="sl-SI" sz="1700" dirty="0" err="1" smtClean="0"/>
              <a:t>Opt</a:t>
            </a:r>
            <a:r>
              <a:rPr lang="sl-SI" sz="1700" dirty="0" smtClean="0"/>
              <a:t>(i,j) = min</a:t>
            </a:r>
            <a:r>
              <a:rPr lang="sl-SI" sz="1700" baseline="-25000" dirty="0" smtClean="0"/>
              <a:t>i&lt;=r&lt;=j</a:t>
            </a:r>
            <a:r>
              <a:rPr lang="sl-SI" sz="1700" dirty="0" smtClean="0"/>
              <a:t>(</a:t>
            </a:r>
            <a:r>
              <a:rPr lang="sl-SI" sz="1700" dirty="0" err="1" smtClean="0"/>
              <a:t>Opt</a:t>
            </a:r>
            <a:r>
              <a:rPr lang="sl-SI" sz="1700" dirty="0" smtClean="0"/>
              <a:t>(i, r-1) + </a:t>
            </a:r>
            <a:r>
              <a:rPr lang="sl-SI" sz="1700" dirty="0" err="1" smtClean="0"/>
              <a:t>Opt</a:t>
            </a:r>
            <a:r>
              <a:rPr lang="sl-SI" sz="1700" dirty="0" smtClean="0"/>
              <a:t>(r+1, j)) + </a:t>
            </a:r>
            <a:r>
              <a:rPr lang="sl-SI" sz="1700" dirty="0" err="1" smtClean="0"/>
              <a:t>C</a:t>
            </a:r>
            <a:r>
              <a:rPr lang="sl-SI" sz="1700" baseline="-25000" dirty="0" err="1" smtClean="0"/>
              <a:t>i</a:t>
            </a:r>
            <a:r>
              <a:rPr lang="sl-SI" sz="1700" baseline="-25000" dirty="0" smtClean="0"/>
              <a:t>,j</a:t>
            </a:r>
          </a:p>
          <a:p>
            <a:pPr lvl="1"/>
            <a:r>
              <a:rPr lang="sl-SI" sz="1700" dirty="0" smtClean="0"/>
              <a:t>Računamo </a:t>
            </a:r>
            <a:r>
              <a:rPr lang="sl-SI" sz="1700" dirty="0" err="1" smtClean="0"/>
              <a:t>Opt</a:t>
            </a:r>
            <a:r>
              <a:rPr lang="sl-SI" sz="1700" dirty="0" smtClean="0"/>
              <a:t>(1,n)</a:t>
            </a:r>
          </a:p>
        </p:txBody>
      </p:sp>
    </p:spTree>
    <p:extLst>
      <p:ext uri="{BB962C8B-B14F-4D97-AF65-F5344CB8AC3E}">
        <p14:creationId xmlns:p14="http://schemas.microsoft.com/office/powerpoint/2010/main" val="3484315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Median">
    <a:dk1>
      <a:sysClr val="windowText" lastClr="000000"/>
    </a:dk1>
    <a:lt1>
      <a:sysClr val="window" lastClr="FFFFFF"/>
    </a:lt1>
    <a:dk2>
      <a:srgbClr val="775F55"/>
    </a:dk2>
    <a:lt2>
      <a:srgbClr val="EBDDC3"/>
    </a:lt2>
    <a:accent1>
      <a:srgbClr val="94B6D2"/>
    </a:accent1>
    <a:accent2>
      <a:srgbClr val="DD8047"/>
    </a:accent2>
    <a:accent3>
      <a:srgbClr val="A5AB81"/>
    </a:accent3>
    <a:accent4>
      <a:srgbClr val="D8B25C"/>
    </a:accent4>
    <a:accent5>
      <a:srgbClr val="7BA79D"/>
    </a:accent5>
    <a:accent6>
      <a:srgbClr val="968C8C"/>
    </a:accent6>
    <a:hlink>
      <a:srgbClr val="F7B615"/>
    </a:hlink>
    <a:folHlink>
      <a:srgbClr val="704404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DinamicnoProgramiranje_01Nahrbtnik_zgled-V2</Template>
  <TotalTime>228</TotalTime>
  <Words>606</Words>
  <Application>Microsoft Office PowerPoint</Application>
  <PresentationFormat>Widescreen</PresentationFormat>
  <Paragraphs>84</Paragraphs>
  <Slides>16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16</vt:i4>
      </vt:variant>
    </vt:vector>
  </HeadingPairs>
  <TitlesOfParts>
    <vt:vector size="25" baseType="lpstr">
      <vt:lpstr>Arial</vt:lpstr>
      <vt:lpstr>Calibri</vt:lpstr>
      <vt:lpstr>Courier New</vt:lpstr>
      <vt:lpstr>Tw Cen MT</vt:lpstr>
      <vt:lpstr>Verdana</vt:lpstr>
      <vt:lpstr>Wingdings</vt:lpstr>
      <vt:lpstr>Wingdings 2</vt:lpstr>
      <vt:lpstr>Median</vt:lpstr>
      <vt:lpstr>Default Design</vt:lpstr>
      <vt:lpstr>Dinamično programiranje </vt:lpstr>
      <vt:lpstr>Dinamično programiranje</vt:lpstr>
      <vt:lpstr>Dinamično programiranje</vt:lpstr>
      <vt:lpstr>Dva pristopa</vt:lpstr>
      <vt:lpstr>Od zgoraj navzdol</vt:lpstr>
      <vt:lpstr>Od spodaj navzgor</vt:lpstr>
      <vt:lpstr>Dp od spodaj navzgor</vt:lpstr>
      <vt:lpstr>Osnovna težava</vt:lpstr>
      <vt:lpstr>Enostaven zapis z rekurzijo (Bellmanova enačba)</vt:lpstr>
      <vt:lpstr>A če zadevo napišemo rekurzivno</vt:lpstr>
      <vt:lpstr>Zakaj?</vt:lpstr>
      <vt:lpstr>Drevo klicev tipičnega rekurzivnega problema</vt:lpstr>
      <vt:lpstr>Kako "spametovati" rekurzijo</vt:lpstr>
      <vt:lpstr>A z iteracijo gre načeloma še hitreje …</vt:lpstr>
      <vt:lpstr>PRIMERI</vt:lpstr>
      <vt:lpstr>Samo naštejmo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Dinamično programiranje</dc:title>
  <dc:creator>Lokar, Matija</dc:creator>
  <cp:lastModifiedBy>Matija Lokar</cp:lastModifiedBy>
  <cp:revision>21</cp:revision>
  <dcterms:created xsi:type="dcterms:W3CDTF">2016-12-07T12:03:42Z</dcterms:created>
  <dcterms:modified xsi:type="dcterms:W3CDTF">2021-02-15T13:15:35Z</dcterms:modified>
</cp:coreProperties>
</file>