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9"/>
  </p:notesMasterIdLst>
  <p:sldIdLst>
    <p:sldId id="257" r:id="rId3"/>
    <p:sldId id="271" r:id="rId4"/>
    <p:sldId id="274" r:id="rId5"/>
    <p:sldId id="292" r:id="rId6"/>
    <p:sldId id="290" r:id="rId7"/>
    <p:sldId id="291" r:id="rId8"/>
    <p:sldId id="272" r:id="rId9"/>
    <p:sldId id="277" r:id="rId10"/>
    <p:sldId id="278" r:id="rId11"/>
    <p:sldId id="279" r:id="rId12"/>
    <p:sldId id="280" r:id="rId13"/>
    <p:sldId id="284" r:id="rId14"/>
    <p:sldId id="285" r:id="rId15"/>
    <p:sldId id="287" r:id="rId16"/>
    <p:sldId id="276" r:id="rId17"/>
    <p:sldId id="289" r:id="rId1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8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1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4FA7A-6A85-4233-9E46-1A597EA3BB9A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0101E-64FA-4E3D-9E89-CAD91A8BAE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43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23105DC-FD3B-43C3-A966-039B62F3C5D8}" type="datetime8">
              <a:rPr lang="en-US" smtClean="0"/>
              <a:t>2/15/2021 2:14 PM</a:t>
            </a:fld>
            <a:endParaRPr lang="en-US" smtClean="0"/>
          </a:p>
        </p:txBody>
      </p:sp>
      <p:sp>
        <p:nvSpPr>
          <p:cNvPr id="5120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A9D783-A46E-4E79-ADA9-DC5DFDE52E72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512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smtClean="0"/>
          </a:p>
        </p:txBody>
      </p:sp>
    </p:spTree>
    <p:extLst>
      <p:ext uri="{BB962C8B-B14F-4D97-AF65-F5344CB8AC3E}">
        <p14:creationId xmlns:p14="http://schemas.microsoft.com/office/powerpoint/2010/main" val="21870103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5970588"/>
            <a:ext cx="12192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-12700" y="6053139"/>
            <a:ext cx="2999317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3145368" y="6043614"/>
            <a:ext cx="9046633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9013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1300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4242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85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8128001" y="0"/>
            <a:ext cx="427567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1"/>
            <a:ext cx="2946400" cy="365125"/>
          </a:xfrm>
        </p:spPr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1" y="6248401"/>
            <a:ext cx="7431617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7"/>
            <a:ext cx="533400" cy="325967"/>
          </a:xfrm>
        </p:spPr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5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88913"/>
            <a:ext cx="10668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1" y="1341438"/>
            <a:ext cx="52324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1251" y="1341438"/>
            <a:ext cx="5232400" cy="24431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1251" y="3937000"/>
            <a:ext cx="5232400" cy="244475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76184" y="66198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862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88913"/>
            <a:ext cx="10668000" cy="6842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1" y="1341438"/>
            <a:ext cx="52324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341438"/>
            <a:ext cx="5232400" cy="50403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76184" y="661987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304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8A95A-A0B6-41FA-B0E6-860FE17A6AC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552689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9DA16-39F1-4CB7-B28E-5DA55B59E7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3177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D1C5-AC8B-4696-9C8C-4907D76FF60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05555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571AA-91B4-4D91-A52F-DCEFC84387D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806423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B78D7-4007-4E0D-A1EC-C09D845E16CB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647824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725BB-C021-462D-A4B8-4BB7DA2D107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409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5634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FACCC1-2EE6-416D-96BB-D162FF48A9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895271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5AF3C4-E043-4859-B0B6-14E35D81BAE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53331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sl-SI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0C1634-92F7-43E5-AFC5-F258196C5A6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6975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58413-A919-42F9-9611-06C2F7F5BDB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1533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06F9B8-CCEA-4297-99B9-18F15DCFD3C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3826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1"/>
            <a:ext cx="1727200" cy="701675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81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010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17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19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154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10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white">
          <a:xfrm>
            <a:off x="-12700" y="4572001"/>
            <a:ext cx="12192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-12699" y="4664075"/>
            <a:ext cx="1951567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2059517" y="4654550"/>
            <a:ext cx="10132483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 bwMode="white">
          <a:xfrm>
            <a:off x="1930401" y="1"/>
            <a:ext cx="133351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>
            <a:lvl1pPr>
              <a:defRPr/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10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51"/>
            <a:ext cx="1930400" cy="663575"/>
          </a:xfrm>
        </p:spPr>
        <p:txBody>
          <a:bodyPr rtlCol="0"/>
          <a:lstStyle>
            <a:lvl1pPr>
              <a:defRPr sz="2800"/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401"/>
            <a:ext cx="6096000" cy="365125"/>
          </a:xfrm>
        </p:spPr>
        <p:txBody>
          <a:bodyPr rtlCol="0"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42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21"/>
          <p:cNvSpPr>
            <a:spLocks noGrp="1"/>
          </p:cNvSpPr>
          <p:nvPr>
            <p:ph type="title"/>
          </p:nvPr>
        </p:nvSpPr>
        <p:spPr bwMode="auto">
          <a:xfrm>
            <a:off x="812800" y="228600"/>
            <a:ext cx="108712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817033" y="1600201"/>
            <a:ext cx="10871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20D8CE4-68AA-4182-B189-EFBBD871B7FF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401"/>
            <a:ext cx="7228417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5075"/>
            <a:ext cx="12192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279525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87400" y="1279525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1589"/>
            <a:ext cx="711200" cy="244475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3631929-338E-4092-A416-A3941DF39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183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</p:bld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1" fontAlgn="base" hangingPunct="1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fontAlgn="base" hangingPunct="1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fontAlgn="base" hangingPunct="1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fontAlgn="base" hangingPunct="1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sl-SI" smtClean="0"/>
          </a:p>
        </p:txBody>
      </p:sp>
      <p:sp>
        <p:nvSpPr>
          <p:cNvPr id="342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 smtClean="0"/>
          </a:p>
        </p:txBody>
      </p:sp>
      <p:sp>
        <p:nvSpPr>
          <p:cNvPr id="342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sl-SI" smtClean="0"/>
              <a:t>Matija Lokar, FMF</a:t>
            </a:r>
            <a:endParaRPr lang="sl-SI"/>
          </a:p>
        </p:txBody>
      </p:sp>
      <p:sp>
        <p:nvSpPr>
          <p:cNvPr id="342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42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C0CB8C7-5CA6-4050-A735-AEDB89FA5D37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1135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19" grpId="0" build="p" bldLvl="5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20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5"/>
          <p:cNvPicPr>
            <a:picLocks noChangeAspect="1" noChangeArrowheads="1"/>
          </p:cNvPicPr>
          <p:nvPr/>
        </p:nvPicPr>
        <p:blipFill>
          <a:blip r:embed="rId3" cstate="print">
            <a:lum bright="-38000"/>
          </a:blip>
          <a:srcRect/>
          <a:stretch>
            <a:fillRect/>
          </a:stretch>
        </p:blipFill>
        <p:spPr bwMode="auto">
          <a:xfrm rot="-1465922">
            <a:off x="4910138" y="1804988"/>
            <a:ext cx="2265362" cy="249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143000"/>
            <a:ext cx="777240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sl-SI" dirty="0" smtClean="0"/>
              <a:t>Dinamično </a:t>
            </a:r>
            <a:r>
              <a:rPr lang="sl-SI" dirty="0" smtClean="0"/>
              <a:t>programiranje</a:t>
            </a:r>
            <a:r>
              <a:rPr lang="en-US" smtClean="0"/>
              <a:t> </a:t>
            </a:r>
            <a:endParaRPr lang="en-US" dirty="0" smtClean="0"/>
          </a:p>
        </p:txBody>
      </p:sp>
      <p:sp>
        <p:nvSpPr>
          <p:cNvPr id="19460" name="Rectangle 398"/>
          <p:cNvSpPr>
            <a:spLocks noGrp="1" noChangeArrowheads="1"/>
          </p:cNvSpPr>
          <p:nvPr>
            <p:ph type="subTitle" idx="1"/>
          </p:nvPr>
        </p:nvSpPr>
        <p:spPr>
          <a:xfrm>
            <a:off x="3886200" y="6049963"/>
            <a:ext cx="6705600" cy="685800"/>
          </a:xfrm>
        </p:spPr>
        <p:txBody>
          <a:bodyPr/>
          <a:lstStyle/>
          <a:p>
            <a:pPr eaLnBrk="1" hangingPunct="1"/>
            <a:endParaRPr lang="sl-SI" smtClean="0"/>
          </a:p>
        </p:txBody>
      </p:sp>
      <p:sp>
        <p:nvSpPr>
          <p:cNvPr id="19463" name="AutoShape 9" descr="http://en.wikipedia.org/wiki/File:Knapsack.svg"/>
          <p:cNvSpPr>
            <a:spLocks noChangeAspect="1" noChangeArrowheads="1"/>
          </p:cNvSpPr>
          <p:nvPr/>
        </p:nvSpPr>
        <p:spPr bwMode="auto">
          <a:xfrm>
            <a:off x="169703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9464" name="AutoShape 11" descr="http://en.wikipedia.org/wiki/File:Knapsack.svg"/>
          <p:cNvSpPr>
            <a:spLocks noChangeAspect="1" noChangeArrowheads="1"/>
          </p:cNvSpPr>
          <p:nvPr/>
        </p:nvSpPr>
        <p:spPr bwMode="auto">
          <a:xfrm>
            <a:off x="169703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19465" name="AutoShape 13" descr="File:Knapsack.svg"/>
          <p:cNvSpPr>
            <a:spLocks noChangeAspect="1" noChangeArrowheads="1"/>
          </p:cNvSpPr>
          <p:nvPr/>
        </p:nvSpPr>
        <p:spPr bwMode="auto">
          <a:xfrm>
            <a:off x="1697038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sl-SI"/>
          </a:p>
        </p:txBody>
      </p:sp>
      <p:pic>
        <p:nvPicPr>
          <p:cNvPr id="19466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96200" y="2514601"/>
            <a:ext cx="2401888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7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03585">
            <a:off x="1781175" y="2825750"/>
            <a:ext cx="2476500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8" name="Picture 1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59269">
            <a:off x="7824789" y="4841876"/>
            <a:ext cx="195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9" name="TextBox 15"/>
          <p:cNvSpPr txBox="1">
            <a:spLocks noChangeArrowheads="1"/>
          </p:cNvSpPr>
          <p:nvPr/>
        </p:nvSpPr>
        <p:spPr bwMode="auto">
          <a:xfrm>
            <a:off x="2057400" y="5486400"/>
            <a:ext cx="3429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l-SI"/>
              <a:t>Vir določenih slik: Wikipedia</a:t>
            </a:r>
          </a:p>
        </p:txBody>
      </p:sp>
    </p:spTree>
    <p:extLst>
      <p:ext uri="{BB962C8B-B14F-4D97-AF65-F5344CB8AC3E}">
        <p14:creationId xmlns:p14="http://schemas.microsoft.com/office/powerpoint/2010/main" val="236588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 če zadevo napišemo rekurzivno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Prepočasi!</a:t>
            </a:r>
          </a:p>
          <a:p>
            <a:r>
              <a:rPr lang="sl-SI" dirty="0" smtClean="0"/>
              <a:t>Rekurzivna definicija ne pomeni nujno, da moramo algoritem zapisati rekurzivno</a:t>
            </a:r>
          </a:p>
          <a:p>
            <a:r>
              <a:rPr lang="sl-SI" dirty="0" smtClean="0"/>
              <a:t>Klasičen primer:</a:t>
            </a:r>
            <a:r>
              <a:rPr lang="en-US" dirty="0" smtClean="0"/>
              <a:t> </a:t>
            </a:r>
            <a:r>
              <a:rPr lang="en-US" dirty="0" err="1" smtClean="0"/>
              <a:t>Fibonaccijevo</a:t>
            </a:r>
            <a:r>
              <a:rPr lang="en-US" dirty="0" smtClean="0"/>
              <a:t> </a:t>
            </a:r>
            <a:r>
              <a:rPr lang="en-US" dirty="0" err="1" smtClean="0"/>
              <a:t>zaporedje</a:t>
            </a:r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37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/>
              <a:t>Rekurzija je "neumna"</a:t>
            </a:r>
            <a:endParaRPr lang="en-US" dirty="0"/>
          </a:p>
          <a:p>
            <a:r>
              <a:rPr lang="sl-SI" dirty="0" smtClean="0"/>
              <a:t>Veliko dela opravimo prevečkrat!</a:t>
            </a:r>
          </a:p>
        </p:txBody>
      </p:sp>
    </p:spTree>
    <p:extLst>
      <p:ext uri="{BB962C8B-B14F-4D97-AF65-F5344CB8AC3E}">
        <p14:creationId xmlns:p14="http://schemas.microsoft.com/office/powerpoint/2010/main" val="112002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Drevo klicev</a:t>
            </a:r>
            <a:r>
              <a:rPr lang="en-US" dirty="0" smtClean="0"/>
              <a:t> </a:t>
            </a:r>
            <a:r>
              <a:rPr lang="en-US" dirty="0" err="1" smtClean="0"/>
              <a:t>tipičnega</a:t>
            </a:r>
            <a:r>
              <a:rPr lang="en-US" dirty="0" smtClean="0"/>
              <a:t> </a:t>
            </a:r>
            <a:r>
              <a:rPr lang="en-US" dirty="0" err="1" smtClean="0"/>
              <a:t>rekurzivnega</a:t>
            </a:r>
            <a:r>
              <a:rPr lang="en-US" dirty="0" smtClean="0"/>
              <a:t> </a:t>
            </a:r>
            <a:r>
              <a:rPr lang="en-US" dirty="0" err="1" smtClean="0"/>
              <a:t>problema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980" y="2194560"/>
            <a:ext cx="8743721" cy="3607724"/>
          </a:xfrm>
        </p:spPr>
      </p:pic>
    </p:spTree>
    <p:extLst>
      <p:ext uri="{BB962C8B-B14F-4D97-AF65-F5344CB8AC3E}">
        <p14:creationId xmlns:p14="http://schemas.microsoft.com/office/powerpoint/2010/main" val="100854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Kako "spametovati" rekurzijo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"</a:t>
            </a:r>
            <a:r>
              <a:rPr lang="sl-SI" dirty="0" err="1" smtClean="0"/>
              <a:t>Memoizacija</a:t>
            </a:r>
            <a:r>
              <a:rPr lang="sl-SI" dirty="0" smtClean="0"/>
              <a:t>"</a:t>
            </a:r>
          </a:p>
          <a:p>
            <a:endParaRPr lang="en-US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53491" y="2365869"/>
            <a:ext cx="6907876" cy="35394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(n):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''' s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pomočjo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globalnega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slovarja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b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==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[n]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ni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v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slovarju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FibMem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(n-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b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glCache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[n] =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r>
              <a:rPr kumimoji="0" lang="en-US" altLang="en-US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ga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en-US" sz="1600" b="0" i="1" u="none" strike="noStrike" cap="none" normalizeH="0" baseline="0" dirty="0" err="1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zapomnimo</a:t>
            </a: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600" b="0" i="1" u="none" strike="noStrike" cap="none" normalizeH="0" baseline="0" dirty="0" smtClean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16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kumimoji="0" lang="en-US" altLang="en-US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rez</a:t>
            </a:r>
            <a:endParaRPr kumimoji="0" lang="en-US" alt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0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 z iteracijo gre načeloma še hitreje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dirty="0" smtClean="0"/>
              <a:t>In to bo tudi naša pot:</a:t>
            </a:r>
          </a:p>
          <a:p>
            <a:r>
              <a:rPr lang="sl-SI" dirty="0" smtClean="0"/>
              <a:t>Najprej uporabimo kar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rekurzijo</a:t>
            </a:r>
            <a:r>
              <a:rPr lang="en-US" dirty="0" smtClean="0"/>
              <a:t> z </a:t>
            </a:r>
            <a:r>
              <a:rPr lang="sl-SI" dirty="0" err="1" smtClean="0"/>
              <a:t>memoizacijo</a:t>
            </a:r>
            <a:endParaRPr lang="en-US" dirty="0" smtClean="0"/>
          </a:p>
          <a:p>
            <a:pPr lvl="1"/>
            <a:r>
              <a:rPr lang="en-US" dirty="0" err="1" smtClean="0"/>
              <a:t>Pristop</a:t>
            </a:r>
            <a:r>
              <a:rPr lang="en-US" dirty="0" smtClean="0"/>
              <a:t> od </a:t>
            </a:r>
            <a:r>
              <a:rPr lang="en-US" dirty="0" err="1" smtClean="0"/>
              <a:t>zgoraj</a:t>
            </a:r>
            <a:r>
              <a:rPr lang="en-US" dirty="0" smtClean="0"/>
              <a:t> </a:t>
            </a:r>
            <a:r>
              <a:rPr lang="en-US" dirty="0" err="1" smtClean="0"/>
              <a:t>navzdol</a:t>
            </a:r>
            <a:endParaRPr lang="sl-SI" dirty="0" smtClean="0"/>
          </a:p>
          <a:p>
            <a:r>
              <a:rPr lang="sl-SI" dirty="0" smtClean="0"/>
              <a:t>Potem pa premislimo, če gre z "običajno" iteracijo </a:t>
            </a:r>
          </a:p>
          <a:p>
            <a:pPr lvl="1"/>
            <a:r>
              <a:rPr lang="sl-SI" dirty="0" smtClean="0"/>
              <a:t>Smiselno določiti vrstni red računanja!</a:t>
            </a:r>
            <a:endParaRPr lang="en-US" dirty="0" smtClean="0"/>
          </a:p>
          <a:p>
            <a:pPr lvl="1"/>
            <a:r>
              <a:rPr lang="en-US" dirty="0" err="1" smtClean="0"/>
              <a:t>Pristop</a:t>
            </a:r>
            <a:r>
              <a:rPr lang="en-US" dirty="0" smtClean="0"/>
              <a:t> od </a:t>
            </a:r>
            <a:r>
              <a:rPr lang="en-US" dirty="0" err="1" smtClean="0"/>
              <a:t>spodaj</a:t>
            </a:r>
            <a:r>
              <a:rPr lang="en-US" dirty="0" smtClean="0"/>
              <a:t> </a:t>
            </a:r>
            <a:r>
              <a:rPr lang="en-US" dirty="0" err="1" smtClean="0"/>
              <a:t>navzgor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764798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3" grpId="0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PRIMERI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80044"/>
      </p:ext>
    </p:extLst>
  </p:cSld>
  <p:clrMapOvr>
    <a:masterClrMapping/>
  </p:clrMapOvr>
  <p:timing>
    <p:tnLst>
      <p:par>
        <p:cTn id="1" dur="indefinite" restart="never" nodeType="tmRoot"/>
      </p:par>
    </p:tnLst>
    <p:bldLst>
      <p:bldP spid="5" grpId="0" build="p" bldLvl="5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Samo naštejmo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/>
              <a:t>0/1 nahrbtnik</a:t>
            </a:r>
          </a:p>
          <a:p>
            <a:r>
              <a:rPr lang="sl-SI" sz="2400" dirty="0" smtClean="0"/>
              <a:t>Optimalno statično iskalno drevo</a:t>
            </a:r>
          </a:p>
          <a:p>
            <a:r>
              <a:rPr lang="sl-SI" sz="2400" dirty="0" smtClean="0"/>
              <a:t>Floyd </a:t>
            </a:r>
            <a:r>
              <a:rPr lang="sl-SI" sz="2400" dirty="0" err="1" smtClean="0"/>
              <a:t>Warshalov</a:t>
            </a:r>
            <a:r>
              <a:rPr lang="sl-SI" sz="2400" dirty="0" smtClean="0"/>
              <a:t> algoritem za APSP</a:t>
            </a:r>
          </a:p>
          <a:p>
            <a:r>
              <a:rPr lang="sl-SI" sz="2400" dirty="0" smtClean="0"/>
              <a:t>Optimalno množenje zaporedja matrik</a:t>
            </a:r>
          </a:p>
          <a:p>
            <a:r>
              <a:rPr lang="sl-SI" sz="2400" dirty="0" smtClean="0"/>
              <a:t>Bellman Fordov algoritem za SSSP</a:t>
            </a:r>
          </a:p>
          <a:p>
            <a:r>
              <a:rPr lang="sl-SI" sz="2400" dirty="0" smtClean="0"/>
              <a:t>Najdaljše naraščajoče podzaporedje </a:t>
            </a:r>
          </a:p>
          <a:p>
            <a:r>
              <a:rPr lang="sl-SI" sz="2400" dirty="0" smtClean="0"/>
              <a:t>Razdalja med nizi</a:t>
            </a:r>
          </a:p>
          <a:p>
            <a:r>
              <a:rPr lang="sl-SI" sz="2400" dirty="0" smtClean="0"/>
              <a:t>Podmnožica z določeno vsoto</a:t>
            </a:r>
          </a:p>
          <a:p>
            <a:r>
              <a:rPr lang="sl-SI" sz="2400" dirty="0" smtClean="0"/>
              <a:t>Optimalno razporejanje opravil na stroj</a:t>
            </a:r>
          </a:p>
          <a:p>
            <a:r>
              <a:rPr lang="sl-SI" sz="2400" dirty="0" smtClean="0"/>
              <a:t>Določanje optimalnih odsekoma regresijskih funkcij</a:t>
            </a:r>
          </a:p>
          <a:p>
            <a:r>
              <a:rPr lang="sl-SI" sz="2400" dirty="0" smtClean="0"/>
              <a:t>Napovedovanje sekundarne strukture RNA (računska biologija)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54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Dinamično programiranje</a:t>
            </a:r>
            <a:endParaRPr lang="sl-SI" dirty="0"/>
          </a:p>
        </p:txBody>
      </p:sp>
      <p:sp>
        <p:nvSpPr>
          <p:cNvPr id="2" name="Ograda vsebin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Osnovna lastnost dinamičnega programiranja = temelji na pravilu optimalnosti: </a:t>
            </a:r>
          </a:p>
          <a:p>
            <a:pPr lvl="1"/>
            <a:r>
              <a:rPr lang="sl-SI" i="1" dirty="0" smtClean="0"/>
              <a:t>Rešitev je optimalna, če so rešitve podproblemov zase optimalne</a:t>
            </a:r>
            <a:r>
              <a:rPr lang="sl-SI" dirty="0" smtClean="0"/>
              <a:t>.</a:t>
            </a:r>
          </a:p>
          <a:p>
            <a:r>
              <a:rPr lang="sl-SI" dirty="0" smtClean="0"/>
              <a:t>Prepletanje podproblemov</a:t>
            </a:r>
          </a:p>
          <a:p>
            <a:r>
              <a:rPr lang="sl-SI" dirty="0" err="1" smtClean="0"/>
              <a:t>Memoizacija</a:t>
            </a:r>
            <a:r>
              <a:rPr lang="sl-SI" dirty="0" smtClean="0"/>
              <a:t> (pomnjenje rešitev podproblemov)</a:t>
            </a:r>
          </a:p>
          <a:p>
            <a:r>
              <a:rPr lang="sl-SI" dirty="0" err="1" smtClean="0"/>
              <a:t>Bellmanova</a:t>
            </a:r>
            <a:r>
              <a:rPr lang="sl-SI" dirty="0" smtClean="0"/>
              <a:t> enačba</a:t>
            </a:r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2741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Dinamično programiranje</a:t>
            </a:r>
          </a:p>
        </p:txBody>
      </p:sp>
      <p:sp>
        <p:nvSpPr>
          <p:cNvPr id="2458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400" dirty="0" smtClean="0"/>
              <a:t>Reševanje optimizacijskih problemov – vsaka </a:t>
            </a:r>
            <a:r>
              <a:rPr lang="en-US" sz="2400" dirty="0" err="1" smtClean="0"/>
              <a:t>potencialna</a:t>
            </a:r>
            <a:r>
              <a:rPr lang="en-US" sz="2400" dirty="0" smtClean="0"/>
              <a:t> </a:t>
            </a:r>
            <a:r>
              <a:rPr lang="sl-SI" sz="2400" dirty="0" smtClean="0"/>
              <a:t>rešitev ima vrednost, iščemo rešitev z min/</a:t>
            </a:r>
            <a:r>
              <a:rPr lang="sl-SI" sz="2400" dirty="0" err="1" smtClean="0"/>
              <a:t>max</a:t>
            </a:r>
            <a:r>
              <a:rPr lang="sl-SI" sz="2400" dirty="0" smtClean="0"/>
              <a:t> vrednostjo.</a:t>
            </a:r>
            <a:endParaRPr lang="en-US" sz="2400" dirty="0" smtClean="0"/>
          </a:p>
          <a:p>
            <a:r>
              <a:rPr lang="sl-SI" sz="2800" dirty="0" smtClean="0"/>
              <a:t>Problem </a:t>
            </a:r>
            <a:r>
              <a:rPr lang="sl-SI" sz="2800" dirty="0"/>
              <a:t>razbijemo na več enostavnejših, med seboj povezanih, </a:t>
            </a:r>
            <a:r>
              <a:rPr lang="sl-SI" sz="2800" dirty="0" smtClean="0"/>
              <a:t>podproblemov</a:t>
            </a:r>
            <a:r>
              <a:rPr lang="en-US" sz="2800" dirty="0" smtClean="0"/>
              <a:t> </a:t>
            </a:r>
            <a:r>
              <a:rPr lang="sl-SI" sz="2800" dirty="0" smtClean="0"/>
              <a:t>iste </a:t>
            </a:r>
            <a:r>
              <a:rPr lang="sl-SI" sz="2800" dirty="0"/>
              <a:t>vrste. </a:t>
            </a:r>
            <a:endParaRPr lang="en-US" sz="2800" dirty="0" smtClean="0"/>
          </a:p>
          <a:p>
            <a:pPr marL="319088" lvl="1" indent="-319088">
              <a:spcBef>
                <a:spcPts val="700"/>
              </a:spcBef>
              <a:buClr>
                <a:schemeClr val="accent2"/>
              </a:buClr>
              <a:buSzPct val="60000"/>
              <a:buFont typeface="Wingdings" pitchFamily="2" charset="2"/>
              <a:buChar char=""/>
            </a:pPr>
            <a:r>
              <a:rPr lang="sl-SI" sz="2800" dirty="0"/>
              <a:t>Razbijemo reševanje originalnega problema na podprobleme in preverimo pravilo optimalnosti (</a:t>
            </a:r>
            <a:r>
              <a:rPr lang="sl-SI" sz="2800" dirty="0" err="1"/>
              <a:t>podrešitev</a:t>
            </a:r>
            <a:r>
              <a:rPr lang="sl-SI" sz="2800" dirty="0"/>
              <a:t> optimalne rešitve je optimalna rešitev podproblema).</a:t>
            </a:r>
          </a:p>
          <a:p>
            <a:r>
              <a:rPr lang="sl-SI" sz="2800" dirty="0" smtClean="0"/>
              <a:t>Podprobleme </a:t>
            </a:r>
            <a:r>
              <a:rPr lang="sl-SI" sz="2800" dirty="0"/>
              <a:t>rešujemo ločeno in med njimi prenašamo rešitve. </a:t>
            </a:r>
          </a:p>
          <a:p>
            <a:r>
              <a:rPr lang="sl-SI" sz="2800" dirty="0" smtClean="0"/>
              <a:t>Rešitve problemov </a:t>
            </a:r>
            <a:r>
              <a:rPr lang="sl-SI" sz="2800" dirty="0"/>
              <a:t>shranjujemo in jih pri kasnejših klicih </a:t>
            </a:r>
            <a:r>
              <a:rPr lang="sl-SI" sz="2800" dirty="0" smtClean="0"/>
              <a:t>problemov </a:t>
            </a:r>
            <a:r>
              <a:rPr lang="sl-SI" sz="2800" dirty="0"/>
              <a:t>uporabimo.</a:t>
            </a:r>
            <a:endParaRPr lang="sl-SI" sz="2400" dirty="0" smtClean="0"/>
          </a:p>
        </p:txBody>
      </p:sp>
    </p:spTree>
    <p:extLst>
      <p:ext uri="{BB962C8B-B14F-4D97-AF65-F5344CB8AC3E}">
        <p14:creationId xmlns:p14="http://schemas.microsoft.com/office/powerpoint/2010/main" val="4092701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Dva</a:t>
            </a:r>
            <a:r>
              <a:rPr lang="en-US" dirty="0" smtClean="0"/>
              <a:t> </a:t>
            </a:r>
            <a:r>
              <a:rPr lang="en-US" dirty="0" err="1" smtClean="0"/>
              <a:t>pristopa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Od </a:t>
            </a:r>
            <a:r>
              <a:rPr lang="en-US" dirty="0" err="1" smtClean="0"/>
              <a:t>zgoraj</a:t>
            </a:r>
            <a:r>
              <a:rPr lang="en-US" dirty="0" smtClean="0"/>
              <a:t> </a:t>
            </a:r>
            <a:r>
              <a:rPr lang="en-US" dirty="0" err="1" smtClean="0"/>
              <a:t>navdol</a:t>
            </a:r>
            <a:endParaRPr lang="en-US" dirty="0" smtClean="0"/>
          </a:p>
          <a:p>
            <a:r>
              <a:rPr lang="en-US" dirty="0" smtClean="0"/>
              <a:t>Od </a:t>
            </a:r>
            <a:r>
              <a:rPr lang="en-US" dirty="0" err="1" smtClean="0"/>
              <a:t>spodaj</a:t>
            </a:r>
            <a:r>
              <a:rPr lang="en-US" dirty="0" smtClean="0"/>
              <a:t> </a:t>
            </a:r>
            <a:r>
              <a:rPr lang="en-US" dirty="0" err="1" smtClean="0"/>
              <a:t>navzgor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0906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 </a:t>
            </a:r>
            <a:r>
              <a:rPr lang="en-US" dirty="0" err="1"/>
              <a:t>zgoraj</a:t>
            </a:r>
            <a:r>
              <a:rPr lang="en-US" dirty="0"/>
              <a:t> </a:t>
            </a:r>
            <a:r>
              <a:rPr lang="en-US" dirty="0" err="1"/>
              <a:t>navzdol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800" dirty="0"/>
              <a:t>Običajen potek reševanja naloge z dinamičnim programiranjem</a:t>
            </a:r>
            <a:r>
              <a:rPr lang="en-US" sz="2800" dirty="0"/>
              <a:t> od </a:t>
            </a:r>
            <a:r>
              <a:rPr lang="en-US" sz="2800" dirty="0" err="1"/>
              <a:t>zgoraj</a:t>
            </a:r>
            <a:r>
              <a:rPr lang="en-US" sz="2800" dirty="0"/>
              <a:t> </a:t>
            </a:r>
            <a:r>
              <a:rPr lang="en-US" sz="2800" dirty="0" err="1"/>
              <a:t>navzdol</a:t>
            </a:r>
            <a:r>
              <a:rPr lang="sl-SI" sz="2800" dirty="0"/>
              <a:t>.</a:t>
            </a:r>
          </a:p>
          <a:p>
            <a:pPr lvl="1"/>
            <a:r>
              <a:rPr lang="sl-SI" sz="2400" dirty="0"/>
              <a:t>Razbijemo reševanje originalnega problema na podprobleme in preverimo pravilo optimalnosti (</a:t>
            </a:r>
            <a:r>
              <a:rPr lang="sl-SI" sz="2400" dirty="0" err="1"/>
              <a:t>podrešitev</a:t>
            </a:r>
            <a:r>
              <a:rPr lang="sl-SI" sz="2400" dirty="0"/>
              <a:t> optimalne rešitve je optimalna rešitev podproblema).</a:t>
            </a:r>
          </a:p>
          <a:p>
            <a:pPr lvl="1"/>
            <a:r>
              <a:rPr lang="sl-SI" sz="2400" dirty="0"/>
              <a:t>Nastavimo rekurzivno enačbo.</a:t>
            </a:r>
          </a:p>
          <a:p>
            <a:pPr lvl="1"/>
            <a:r>
              <a:rPr lang="sl-SI" sz="2400" dirty="0"/>
              <a:t>Izračunaj vrednost optimalne rešitve = rešimo rekurzivno enačbo </a:t>
            </a:r>
            <a:endParaRPr lang="en-US" sz="2400" dirty="0" smtClean="0"/>
          </a:p>
          <a:p>
            <a:pPr lvl="2"/>
            <a:r>
              <a:rPr lang="en-US" sz="2100" dirty="0" err="1" smtClean="0"/>
              <a:t>Običajno</a:t>
            </a:r>
            <a:r>
              <a:rPr lang="en-US" sz="2100" dirty="0" smtClean="0"/>
              <a:t> </a:t>
            </a:r>
            <a:r>
              <a:rPr lang="en-US" sz="2100" dirty="0" err="1" smtClean="0"/>
              <a:t>pri</a:t>
            </a:r>
            <a:r>
              <a:rPr lang="en-US" sz="2100" dirty="0" smtClean="0"/>
              <a:t> tem </a:t>
            </a:r>
            <a:r>
              <a:rPr lang="en-US" sz="2100" dirty="0" err="1" smtClean="0"/>
              <a:t>uporabimo</a:t>
            </a:r>
            <a:r>
              <a:rPr lang="en-US" sz="2100" dirty="0" smtClean="0"/>
              <a:t> </a:t>
            </a:r>
            <a:r>
              <a:rPr lang="sl-SI" sz="2100" dirty="0" err="1" smtClean="0"/>
              <a:t>memoizacij</a:t>
            </a:r>
            <a:r>
              <a:rPr lang="en-US" sz="2100" dirty="0" smtClean="0"/>
              <a:t>o</a:t>
            </a:r>
            <a:r>
              <a:rPr lang="sl-SI" sz="2100" dirty="0" smtClean="0"/>
              <a:t> </a:t>
            </a:r>
            <a:r>
              <a:rPr lang="sl-SI" sz="2100" dirty="0"/>
              <a:t>– pomnjenje prejšnjih </a:t>
            </a:r>
            <a:r>
              <a:rPr lang="sl-SI" sz="2100" dirty="0" smtClean="0"/>
              <a:t>rešitev.</a:t>
            </a:r>
            <a:endParaRPr lang="sl-SI" sz="2100" dirty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94371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 </a:t>
            </a:r>
            <a:r>
              <a:rPr lang="en-US" dirty="0" err="1" smtClean="0"/>
              <a:t>spodaj</a:t>
            </a:r>
            <a:r>
              <a:rPr lang="en-US" dirty="0" smtClean="0"/>
              <a:t> </a:t>
            </a:r>
            <a:r>
              <a:rPr lang="en-US" dirty="0" err="1" smtClean="0"/>
              <a:t>navzgor</a:t>
            </a:r>
            <a:endParaRPr lang="sl-SI" dirty="0" smtClean="0"/>
          </a:p>
        </p:txBody>
      </p:sp>
      <p:sp>
        <p:nvSpPr>
          <p:cNvPr id="22533" name="Rectangle 5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800" dirty="0" smtClean="0"/>
              <a:t>Vse delne rešitve, ki sestavljajo optimalno rešitev, morajo biti tudi optimalne (pravilo optimalnosti). </a:t>
            </a:r>
          </a:p>
          <a:p>
            <a:r>
              <a:rPr lang="en-US" sz="2800" dirty="0"/>
              <a:t>K</a:t>
            </a:r>
            <a:r>
              <a:rPr lang="sl-SI" sz="2800" dirty="0" smtClean="0"/>
              <a:t>er je iskanje optimalnih rešitev majhnih problemov lahko, najprej poiščemo vse mogoče delne rešitve podproblemov, ki bi lahko nastopili, ter jih shranimo. </a:t>
            </a:r>
          </a:p>
          <a:p>
            <a:r>
              <a:rPr lang="sl-SI" sz="2800" dirty="0" smtClean="0"/>
              <a:t>iz njih tvorimo rešitve nekoliko zahtevnejših problemov (ni nam treba upoštevati morebitnih </a:t>
            </a:r>
            <a:r>
              <a:rPr lang="sl-SI" sz="2800" dirty="0" err="1" smtClean="0"/>
              <a:t>neoptimalnih</a:t>
            </a:r>
            <a:r>
              <a:rPr lang="sl-SI" sz="2800" dirty="0" smtClean="0"/>
              <a:t> možnosti, ker smo jih izločili že prej). </a:t>
            </a:r>
          </a:p>
          <a:p>
            <a:r>
              <a:rPr lang="sl-SI" sz="2800" dirty="0" smtClean="0"/>
              <a:t>postopek nadaljujemo, dokler ne najdemo končne rešitve problema. </a:t>
            </a:r>
          </a:p>
          <a:p>
            <a:r>
              <a:rPr lang="sl-SI" sz="2800" dirty="0" smtClean="0"/>
              <a:t>praviloma bomo pripravili rešitve mnogih manjših problemov, ki jih ne bomo uporabili v končni rešitvi, vendar bomo zaradi njih pri reševanju morali preizkusiti manj možnosti.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171751844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Dp</a:t>
            </a:r>
            <a:r>
              <a:rPr lang="en-US" dirty="0" smtClean="0"/>
              <a:t> od </a:t>
            </a:r>
            <a:r>
              <a:rPr lang="en-US" dirty="0" err="1" smtClean="0"/>
              <a:t>spodaj</a:t>
            </a:r>
            <a:r>
              <a:rPr lang="en-US" dirty="0" smtClean="0"/>
              <a:t> </a:t>
            </a:r>
            <a:r>
              <a:rPr lang="en-US" dirty="0" err="1" smtClean="0"/>
              <a:t>navzgor</a:t>
            </a:r>
            <a:endParaRPr lang="sl-SI" dirty="0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sl-SI" dirty="0" smtClean="0"/>
              <a:t>Problem razbijemo na več enostavnejših, med seboj povezanih, podproblemov, običajno iste vrste. </a:t>
            </a:r>
          </a:p>
          <a:p>
            <a:r>
              <a:rPr lang="sl-SI" dirty="0" smtClean="0"/>
              <a:t>Podprobleme rešujemo ločeno in med njimi prenašamo rešitve. </a:t>
            </a:r>
            <a:endParaRPr lang="en-US" dirty="0" smtClean="0"/>
          </a:p>
          <a:p>
            <a:r>
              <a:rPr lang="en-US" dirty="0" smtClean="0"/>
              <a:t>I</a:t>
            </a:r>
            <a:r>
              <a:rPr lang="sl-SI" dirty="0" smtClean="0"/>
              <a:t>z rešitev enostavnih podproblemov sestavljamo rešitev težjih problemov.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7253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Osnovna težava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0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z="4000" dirty="0" smtClean="0"/>
              <a:t>Enostaven zapis z rekurzijo (</a:t>
            </a:r>
            <a:r>
              <a:rPr lang="sl-SI" sz="4000" dirty="0" err="1" smtClean="0"/>
              <a:t>Bellmanova</a:t>
            </a:r>
            <a:r>
              <a:rPr lang="sl-SI" sz="4000" dirty="0" smtClean="0"/>
              <a:t> enačba)</a:t>
            </a:r>
            <a:endParaRPr lang="en-US" sz="40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l-SI" sz="2000" dirty="0" smtClean="0"/>
              <a:t>0/1 nahrbtnik</a:t>
            </a:r>
          </a:p>
          <a:p>
            <a:pPr lvl="1"/>
            <a:r>
              <a:rPr lang="sl-SI" sz="1800" dirty="0"/>
              <a:t>G(i,W) = </a:t>
            </a:r>
            <a:r>
              <a:rPr lang="sl-SI" sz="1800" dirty="0" err="1"/>
              <a:t>max</a:t>
            </a:r>
            <a:r>
              <a:rPr lang="sl-SI" sz="1800" dirty="0"/>
              <a:t>{G(i-1,W), G(i-1, W-v</a:t>
            </a:r>
            <a:r>
              <a:rPr lang="sl-SI" sz="1800" baseline="-25000" dirty="0"/>
              <a:t>i</a:t>
            </a:r>
            <a:r>
              <a:rPr lang="sl-SI" sz="1800" dirty="0"/>
              <a:t>) + </a:t>
            </a:r>
            <a:r>
              <a:rPr lang="sl-SI" sz="1800" dirty="0" err="1"/>
              <a:t>c</a:t>
            </a:r>
            <a:r>
              <a:rPr lang="sl-SI" sz="1800" baseline="-25000" dirty="0" err="1"/>
              <a:t>i</a:t>
            </a:r>
            <a:r>
              <a:rPr lang="sl-SI" sz="1800" dirty="0" smtClean="0"/>
              <a:t>)}</a:t>
            </a:r>
          </a:p>
          <a:p>
            <a:pPr lvl="2"/>
            <a:r>
              <a:rPr lang="sl-SI" sz="1800" dirty="0"/>
              <a:t>G(0, W) = 0, W &gt;= 0 (nimamo predmetov, nahrbtnik pa)</a:t>
            </a:r>
          </a:p>
          <a:p>
            <a:pPr lvl="2"/>
            <a:r>
              <a:rPr lang="sl-SI" sz="1800" dirty="0"/>
              <a:t>G(0, W) = -∞, W &lt; 0 (nimamo predmetov, nahrbtnika pa tudi ne) </a:t>
            </a:r>
          </a:p>
          <a:p>
            <a:pPr lvl="1"/>
            <a:r>
              <a:rPr lang="sl-SI" sz="1800" dirty="0" smtClean="0"/>
              <a:t>Računamo G(n, V)</a:t>
            </a:r>
          </a:p>
          <a:p>
            <a:r>
              <a:rPr lang="sl-SI" sz="2000" dirty="0" smtClean="0"/>
              <a:t>FW:</a:t>
            </a:r>
          </a:p>
          <a:p>
            <a:pPr lvl="1"/>
            <a:r>
              <a:rPr lang="sl-SI" sz="1800" dirty="0" smtClean="0"/>
              <a:t>D(k)(i, j) = </a:t>
            </a:r>
            <a:r>
              <a:rPr lang="sl-SI" sz="1800" dirty="0" err="1" smtClean="0"/>
              <a:t>max</a:t>
            </a:r>
            <a:r>
              <a:rPr lang="sl-SI" sz="1800" dirty="0" smtClean="0"/>
              <a:t> {D(k-1)(</a:t>
            </a:r>
            <a:r>
              <a:rPr lang="sl-SI" sz="1800" dirty="0"/>
              <a:t>i, j</a:t>
            </a:r>
            <a:r>
              <a:rPr lang="sl-SI" sz="1800" dirty="0" smtClean="0"/>
              <a:t>),  D(k-1)(i, k) + D(k-1)(k, j)}</a:t>
            </a:r>
          </a:p>
          <a:p>
            <a:pPr lvl="2"/>
            <a:r>
              <a:rPr lang="sl-SI" sz="1600" dirty="0" smtClean="0"/>
              <a:t>D(0)(i,j) = e(i, j)</a:t>
            </a:r>
          </a:p>
          <a:p>
            <a:pPr lvl="1"/>
            <a:r>
              <a:rPr lang="sl-SI" sz="1800" dirty="0" smtClean="0"/>
              <a:t>Računamo D(n)</a:t>
            </a:r>
          </a:p>
          <a:p>
            <a:r>
              <a:rPr lang="sl-SI" sz="2000" dirty="0" smtClean="0"/>
              <a:t>Optimalno iskalno drevo</a:t>
            </a:r>
          </a:p>
          <a:p>
            <a:pPr lvl="1"/>
            <a:r>
              <a:rPr lang="sl-SI" sz="1700" dirty="0" err="1" smtClean="0"/>
              <a:t>Opt</a:t>
            </a:r>
            <a:r>
              <a:rPr lang="sl-SI" sz="1700" dirty="0" smtClean="0"/>
              <a:t>(i,j) = min</a:t>
            </a:r>
            <a:r>
              <a:rPr lang="sl-SI" sz="1700" baseline="-25000" dirty="0" smtClean="0"/>
              <a:t>i&lt;=r&lt;=j</a:t>
            </a:r>
            <a:r>
              <a:rPr lang="sl-SI" sz="1700" dirty="0" smtClean="0"/>
              <a:t>(</a:t>
            </a:r>
            <a:r>
              <a:rPr lang="sl-SI" sz="1700" dirty="0" err="1" smtClean="0"/>
              <a:t>Opt</a:t>
            </a:r>
            <a:r>
              <a:rPr lang="sl-SI" sz="1700" dirty="0" smtClean="0"/>
              <a:t>(i, r-1) + </a:t>
            </a:r>
            <a:r>
              <a:rPr lang="sl-SI" sz="1700" dirty="0" err="1" smtClean="0"/>
              <a:t>Opt</a:t>
            </a:r>
            <a:r>
              <a:rPr lang="sl-SI" sz="1700" dirty="0" smtClean="0"/>
              <a:t>(r+1, j)) + </a:t>
            </a:r>
            <a:r>
              <a:rPr lang="sl-SI" sz="1700" dirty="0" err="1" smtClean="0"/>
              <a:t>C</a:t>
            </a:r>
            <a:r>
              <a:rPr lang="sl-SI" sz="1700" baseline="-25000" dirty="0" err="1" smtClean="0"/>
              <a:t>i</a:t>
            </a:r>
            <a:r>
              <a:rPr lang="sl-SI" sz="1700" baseline="-25000" dirty="0" smtClean="0"/>
              <a:t>,j</a:t>
            </a:r>
          </a:p>
          <a:p>
            <a:pPr lvl="1"/>
            <a:r>
              <a:rPr lang="sl-SI" sz="1700" dirty="0" smtClean="0"/>
              <a:t>Računamo </a:t>
            </a:r>
            <a:r>
              <a:rPr lang="sl-SI" sz="1700" dirty="0" err="1" smtClean="0"/>
              <a:t>Opt</a:t>
            </a:r>
            <a:r>
              <a:rPr lang="sl-SI" sz="1700" dirty="0" smtClean="0"/>
              <a:t>(1,n)</a:t>
            </a:r>
          </a:p>
        </p:txBody>
      </p:sp>
    </p:spTree>
    <p:extLst>
      <p:ext uri="{BB962C8B-B14F-4D97-AF65-F5344CB8AC3E}">
        <p14:creationId xmlns:p14="http://schemas.microsoft.com/office/powerpoint/2010/main" val="34843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DinamicnoProgramiranje_01Nahrbtnik_zgled-V2</Template>
  <TotalTime>228</TotalTime>
  <Words>606</Words>
  <Application>Microsoft Office PowerPoint</Application>
  <PresentationFormat>Widescreen</PresentationFormat>
  <Paragraphs>84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Courier New</vt:lpstr>
      <vt:lpstr>Tw Cen MT</vt:lpstr>
      <vt:lpstr>Verdana</vt:lpstr>
      <vt:lpstr>Wingdings</vt:lpstr>
      <vt:lpstr>Wingdings 2</vt:lpstr>
      <vt:lpstr>Median</vt:lpstr>
      <vt:lpstr>Default Design</vt:lpstr>
      <vt:lpstr>Dinamično programiranje </vt:lpstr>
      <vt:lpstr>Dinamično programiranje</vt:lpstr>
      <vt:lpstr>Dinamično programiranje</vt:lpstr>
      <vt:lpstr>Dva pristopa</vt:lpstr>
      <vt:lpstr>Od zgoraj navzdol</vt:lpstr>
      <vt:lpstr>Od spodaj navzgor</vt:lpstr>
      <vt:lpstr>Dp od spodaj navzgor</vt:lpstr>
      <vt:lpstr>Osnovna težava</vt:lpstr>
      <vt:lpstr>Enostaven zapis z rekurzijo (Bellmanova enačba)</vt:lpstr>
      <vt:lpstr>A če zadevo napišemo rekurzivno</vt:lpstr>
      <vt:lpstr>Zakaj?</vt:lpstr>
      <vt:lpstr>Drevo klicev tipičnega rekurzivnega problema</vt:lpstr>
      <vt:lpstr>Kako "spametovati" rekurzijo</vt:lpstr>
      <vt:lpstr>A z iteracijo gre načeloma še hitreje …</vt:lpstr>
      <vt:lpstr>PRIMERI</vt:lpstr>
      <vt:lpstr>Samo naštejmo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Dinamično programiranje</dc:title>
  <dc:creator>Lokar, Matija</dc:creator>
  <cp:lastModifiedBy>Matija Lokar</cp:lastModifiedBy>
  <cp:revision>21</cp:revision>
  <dcterms:created xsi:type="dcterms:W3CDTF">2016-12-07T12:03:42Z</dcterms:created>
  <dcterms:modified xsi:type="dcterms:W3CDTF">2021-02-15T13:15:35Z</dcterms:modified>
</cp:coreProperties>
</file>