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74" r:id="rId5"/>
    <p:sldId id="298" r:id="rId6"/>
    <p:sldId id="299" r:id="rId7"/>
    <p:sldId id="269" r:id="rId8"/>
    <p:sldId id="272" r:id="rId9"/>
    <p:sldId id="270" r:id="rId10"/>
    <p:sldId id="260" r:id="rId11"/>
    <p:sldId id="280" r:id="rId12"/>
    <p:sldId id="296" r:id="rId13"/>
    <p:sldId id="263" r:id="rId14"/>
    <p:sldId id="262" r:id="rId15"/>
    <p:sldId id="259" r:id="rId16"/>
    <p:sldId id="283" r:id="rId17"/>
    <p:sldId id="273" r:id="rId18"/>
    <p:sldId id="291" r:id="rId19"/>
    <p:sldId id="281" r:id="rId20"/>
    <p:sldId id="282" r:id="rId21"/>
    <p:sldId id="292" r:id="rId22"/>
    <p:sldId id="284" r:id="rId23"/>
    <p:sldId id="286" r:id="rId24"/>
    <p:sldId id="287" r:id="rId25"/>
    <p:sldId id="288" r:id="rId26"/>
    <p:sldId id="300" r:id="rId27"/>
    <p:sldId id="289" r:id="rId28"/>
    <p:sldId id="294" r:id="rId29"/>
    <p:sldId id="293" r:id="rId30"/>
    <p:sldId id="297" r:id="rId31"/>
  </p:sldIdLst>
  <p:sldSz cx="9144000" cy="6858000" type="screen4x3"/>
  <p:notesSz cx="6858000" cy="9144000"/>
  <p:custDataLst>
    <p:tags r:id="rId33"/>
  </p:custData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1880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65B78-22D3-46AE-83F7-95660F989B58}" type="datetimeFigureOut">
              <a:rPr lang="sl-SI" smtClean="0"/>
              <a:t>22. 03. 2021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416C0-37B8-4471-A6D4-445AA44F69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890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C3F1-D72A-4830-BE3C-90278F01032A}" type="datetimeFigureOut">
              <a:rPr lang="sl-SI" smtClean="0"/>
              <a:t>22. 03. 2021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7BF2-E2E5-4681-94EA-D4BF56B010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7719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C3F1-D72A-4830-BE3C-90278F01032A}" type="datetimeFigureOut">
              <a:rPr lang="sl-SI" smtClean="0"/>
              <a:t>22. 03. 2021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7BF2-E2E5-4681-94EA-D4BF56B010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036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C3F1-D72A-4830-BE3C-90278F01032A}" type="datetimeFigureOut">
              <a:rPr lang="sl-SI" smtClean="0"/>
              <a:t>22. 03. 2021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7BF2-E2E5-4681-94EA-D4BF56B010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731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C3F1-D72A-4830-BE3C-90278F01032A}" type="datetimeFigureOut">
              <a:rPr lang="sl-SI" smtClean="0"/>
              <a:t>22. 03. 2021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7BF2-E2E5-4681-94EA-D4BF56B010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450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C3F1-D72A-4830-BE3C-90278F01032A}" type="datetimeFigureOut">
              <a:rPr lang="sl-SI" smtClean="0"/>
              <a:t>22. 03. 2021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7BF2-E2E5-4681-94EA-D4BF56B010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90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C3F1-D72A-4830-BE3C-90278F01032A}" type="datetimeFigureOut">
              <a:rPr lang="sl-SI" smtClean="0"/>
              <a:t>22. 03. 2021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7BF2-E2E5-4681-94EA-D4BF56B010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525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C3F1-D72A-4830-BE3C-90278F01032A}" type="datetimeFigureOut">
              <a:rPr lang="sl-SI" smtClean="0"/>
              <a:t>22. 03. 2021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7BF2-E2E5-4681-94EA-D4BF56B010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162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C3F1-D72A-4830-BE3C-90278F01032A}" type="datetimeFigureOut">
              <a:rPr lang="sl-SI" smtClean="0"/>
              <a:t>22. 03. 2021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7BF2-E2E5-4681-94EA-D4BF56B010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726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C3F1-D72A-4830-BE3C-90278F01032A}" type="datetimeFigureOut">
              <a:rPr lang="sl-SI" smtClean="0"/>
              <a:t>22. 03. 2021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7BF2-E2E5-4681-94EA-D4BF56B010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348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C3F1-D72A-4830-BE3C-90278F01032A}" type="datetimeFigureOut">
              <a:rPr lang="sl-SI" smtClean="0"/>
              <a:t>22. 03. 2021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7BF2-E2E5-4681-94EA-D4BF56B010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242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C3F1-D72A-4830-BE3C-90278F01032A}" type="datetimeFigureOut">
              <a:rPr lang="sl-SI" smtClean="0"/>
              <a:t>22. 03. 2021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7BF2-E2E5-4681-94EA-D4BF56B010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411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9C3F1-D72A-4830-BE3C-90278F01032A}" type="datetimeFigureOut">
              <a:rPr lang="sl-SI" smtClean="0"/>
              <a:t>22. 03. 2021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B7BF2-E2E5-4681-94EA-D4BF56B010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060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princeton.edu/introalgsds/55dijkstr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nauk.si/materials/4641/out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sfca.edu/~galles/visualization/Dijkstra.html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T5o1QCeWS8" TargetMode="External"/><Relationship Id="rId2" Type="http://schemas.openxmlformats.org/officeDocument/2006/relationships/hyperlink" Target="https://youtu.be/UG7VmPWkJmA?t=3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5GT5hYzjNoo" TargetMode="External"/><Relationship Id="rId5" Type="http://schemas.openxmlformats.org/officeDocument/2006/relationships/hyperlink" Target="http://www.youtube.com/watch?v=AQld7ulW4qw" TargetMode="External"/><Relationship Id="rId4" Type="http://schemas.openxmlformats.org/officeDocument/2006/relationships/hyperlink" Target="http://www.youtube.com/watch?v=UG7VmPWkJmA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emonstrations.wolfram.com/DijkstrasAlgorith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timization101.org/p/networks1.html" TargetMode="External"/><Relationship Id="rId2" Type="http://schemas.openxmlformats.org/officeDocument/2006/relationships/hyperlink" Target="http://weierstrass.is.tokushima-u.ac.jp/ikeda/suuri/dijkstra/Dijkstra.s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ucilnica.fmf.uni-lj.si/mod/resource/view.php?id=5642" TargetMode="External"/><Relationship Id="rId2" Type="http://schemas.openxmlformats.org/officeDocument/2006/relationships/hyperlink" Target="https://ucilnica.fmf.uni-lj.si/mod/resource/view.php?id=5643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azC3A4OQTE?list=PL_kTCG_1woTFNXdYH-csYHWZCe4ApotTk&amp;t=530" TargetMode="External"/><Relationship Id="rId2" Type="http://schemas.openxmlformats.org/officeDocument/2006/relationships/hyperlink" Target="https://www.google.si/map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SN5Wnu88n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024lzsknDo" TargetMode="External"/><Relationship Id="rId2" Type="http://schemas.openxmlformats.org/officeDocument/2006/relationships/hyperlink" Target="https://www.youtube.com/watch?v=cSxnOm5aceA&amp;t=7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Problem najkrajših poti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err="1" smtClean="0"/>
              <a:t>Dijkstrin</a:t>
            </a:r>
            <a:r>
              <a:rPr lang="sl-SI" dirty="0" smtClean="0"/>
              <a:t> algoritem </a:t>
            </a:r>
            <a:endParaRPr lang="sl-SI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5589240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Povzeto (tudi del slik) delno po: </a:t>
            </a:r>
          </a:p>
          <a:p>
            <a:r>
              <a:rPr lang="sl-SI" dirty="0" err="1" smtClean="0"/>
              <a:t>Algorithms</a:t>
            </a:r>
            <a:r>
              <a:rPr lang="sl-SI" dirty="0" smtClean="0"/>
              <a:t> </a:t>
            </a:r>
            <a:r>
              <a:rPr lang="sl-SI" dirty="0"/>
              <a:t>in Java, </a:t>
            </a:r>
            <a:r>
              <a:rPr lang="sl-SI" dirty="0" err="1"/>
              <a:t>Chapter</a:t>
            </a:r>
            <a:r>
              <a:rPr lang="sl-SI" dirty="0"/>
              <a:t> 21</a:t>
            </a:r>
          </a:p>
          <a:p>
            <a:r>
              <a:rPr lang="sl-SI" b="1" dirty="0">
                <a:hlinkClick r:id="rId2"/>
              </a:rPr>
              <a:t>http://</a:t>
            </a:r>
            <a:r>
              <a:rPr lang="sl-SI" b="1" dirty="0" smtClean="0">
                <a:hlinkClick r:id="rId2"/>
              </a:rPr>
              <a:t>www.cs.princeton.edu/introalgsds/55dijkstra</a:t>
            </a:r>
            <a:r>
              <a:rPr lang="sl-SI" b="1" dirty="0" smtClean="0"/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022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Dijkstrin</a:t>
            </a:r>
            <a:r>
              <a:rPr lang="sl-SI" dirty="0" smtClean="0"/>
              <a:t> </a:t>
            </a:r>
            <a:r>
              <a:rPr lang="sl-SI" dirty="0"/>
              <a:t>algoritem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Ideja: vedno izberemo tisto vozlišče izven drevesa, ki bo najmanj oddaljeno od izvora s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>
                <a:hlinkClick r:id="rId2"/>
              </a:rPr>
              <a:t>http</a:t>
            </a:r>
            <a:r>
              <a:rPr lang="sl-SI" dirty="0">
                <a:hlinkClick r:id="rId2"/>
              </a:rPr>
              <a:t>://</a:t>
            </a:r>
            <a:r>
              <a:rPr lang="sl-SI" dirty="0" smtClean="0">
                <a:hlinkClick r:id="rId2"/>
              </a:rPr>
              <a:t>www.nauk.si/materials/4641/out/index.html</a:t>
            </a:r>
            <a:r>
              <a:rPr lang="sl-SI" dirty="0" smtClean="0"/>
              <a:t>  </a:t>
            </a:r>
          </a:p>
          <a:p>
            <a:r>
              <a:rPr lang="sl-SI" dirty="0" smtClean="0"/>
              <a:t>In zgled</a:t>
            </a:r>
          </a:p>
          <a:p>
            <a:pPr lvl="1"/>
            <a:r>
              <a:rPr lang="sl-SI" dirty="0" smtClean="0"/>
              <a:t>Prosojnice</a:t>
            </a:r>
            <a:r>
              <a:rPr lang="en-US" dirty="0" smtClean="0"/>
              <a:t> </a:t>
            </a:r>
            <a:r>
              <a:rPr lang="sl-SI" dirty="0" err="1"/>
              <a:t>DemoDijkstra</a:t>
            </a:r>
            <a:r>
              <a:rPr lang="sl-SI" dirty="0"/>
              <a:t> - </a:t>
            </a:r>
            <a:r>
              <a:rPr lang="sl-SI" dirty="0" smtClean="0"/>
              <a:t>V2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6" t="64999" r="22976" b="7308"/>
          <a:stretch/>
        </p:blipFill>
        <p:spPr bwMode="auto">
          <a:xfrm>
            <a:off x="0" y="2492897"/>
            <a:ext cx="4257347" cy="154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7" t="66154" r="22037" b="7692"/>
          <a:stretch/>
        </p:blipFill>
        <p:spPr bwMode="auto">
          <a:xfrm>
            <a:off x="4649830" y="2488323"/>
            <a:ext cx="4485012" cy="154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91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Algoritem shematsko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l-SI" dirty="0" smtClean="0"/>
              <a:t>Iz CLRS, str. 658</a:t>
            </a:r>
          </a:p>
          <a:p>
            <a:r>
              <a:rPr lang="sl-SI" dirty="0" smtClean="0"/>
              <a:t>G – graf</a:t>
            </a:r>
          </a:p>
          <a:p>
            <a:r>
              <a:rPr lang="sl-SI" dirty="0" smtClean="0"/>
              <a:t>w - funkcija, ki pove vrednosti povezav</a:t>
            </a:r>
          </a:p>
          <a:p>
            <a:r>
              <a:rPr lang="sl-SI" dirty="0" smtClean="0"/>
              <a:t>s – začetno vozlišče</a:t>
            </a:r>
          </a:p>
          <a:p>
            <a:endParaRPr lang="sl-SI" dirty="0" smtClean="0"/>
          </a:p>
          <a:p>
            <a:pPr marL="0" indent="0">
              <a:buNone/>
            </a:pPr>
            <a:r>
              <a:rPr lang="sl-SI" dirty="0" smtClean="0">
                <a:latin typeface="Courier New" pitchFamily="49" charset="0"/>
                <a:cs typeface="Courier New" pitchFamily="49" charset="0"/>
              </a:rPr>
              <a:t>DIJKSTRA(G, w, s)</a:t>
            </a:r>
            <a:endParaRPr lang="sl-SI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sl-SI" dirty="0" smtClean="0">
                <a:latin typeface="Courier New" pitchFamily="49" charset="0"/>
                <a:cs typeface="Courier New" pitchFamily="49" charset="0"/>
              </a:rPr>
              <a:t>     INITIALIZE-SINGLE-SOURCE(G</a:t>
            </a:r>
            <a:r>
              <a:rPr lang="sl-SI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 s)</a:t>
            </a:r>
            <a:endParaRPr lang="sl-SI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sl-SI" dirty="0" smtClean="0">
                <a:latin typeface="Courier New" pitchFamily="49" charset="0"/>
                <a:cs typeface="Courier New" pitchFamily="49" charset="0"/>
              </a:rPr>
              <a:t>     S =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ematica1"/>
              </a:rPr>
              <a:t>{}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      # vozlišča, že v DNP  </a:t>
            </a:r>
          </a:p>
          <a:p>
            <a:pPr marL="0" indent="0">
              <a:buNone/>
            </a:pPr>
            <a:r>
              <a:rPr lang="sl-SI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    Q =  </a:t>
            </a:r>
            <a:r>
              <a:rPr lang="sl-SI" dirty="0" err="1" smtClean="0">
                <a:latin typeface="Courier New" pitchFamily="49" charset="0"/>
                <a:cs typeface="Courier New" pitchFamily="49" charset="0"/>
              </a:rPr>
              <a:t>G.</a:t>
            </a:r>
            <a:r>
              <a:rPr lang="sl-SI" i="1" dirty="0" err="1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sl-SI" i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# vozlišča izven DNP</a:t>
            </a:r>
            <a:endParaRPr lang="sl-SI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sl-SI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sl-SI" dirty="0" err="1" smtClean="0">
                <a:latin typeface="Courier New" pitchFamily="49" charset="0"/>
                <a:cs typeface="Courier New" pitchFamily="49" charset="0"/>
              </a:rPr>
              <a:t>while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 Q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not empty</a:t>
            </a:r>
            <a:endParaRPr lang="sl-SI" dirty="0" smtClean="0">
              <a:latin typeface="Courier New" pitchFamily="49" charset="0"/>
              <a:cs typeface="Courier New" pitchFamily="49" charset="0"/>
              <a:sym typeface="Mathematica1"/>
            </a:endParaRPr>
          </a:p>
          <a:p>
            <a:pPr marL="0" indent="0">
              <a:buNone/>
            </a:pPr>
            <a:r>
              <a:rPr lang="sl-SI" dirty="0">
                <a:latin typeface="Courier New" pitchFamily="49" charset="0"/>
                <a:cs typeface="Courier New" pitchFamily="49" charset="0"/>
                <a:sym typeface="Mathematica1"/>
              </a:rPr>
              <a:t> </a:t>
            </a:r>
            <a:r>
              <a:rPr lang="sl-SI" dirty="0" smtClean="0">
                <a:latin typeface="Courier New" pitchFamily="49" charset="0"/>
                <a:cs typeface="Courier New" pitchFamily="49" charset="0"/>
                <a:sym typeface="Mathematica1"/>
              </a:rPr>
              <a:t> 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      u =  EXTRACT-MIN(Q)</a:t>
            </a:r>
            <a:endParaRPr lang="sl-SI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sl-SI" dirty="0" smtClean="0">
                <a:latin typeface="Courier New" pitchFamily="49" charset="0"/>
                <a:cs typeface="Courier New" pitchFamily="49" charset="0"/>
              </a:rPr>
              <a:t>        S = S U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{u}</a:t>
            </a:r>
            <a:endParaRPr lang="sl-SI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sl-SI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each vertex 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 v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ematica1"/>
              </a:rPr>
              <a:t>€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dirty="0" err="1" smtClean="0">
                <a:latin typeface="Courier New" pitchFamily="49" charset="0"/>
                <a:cs typeface="Courier New" pitchFamily="49" charset="0"/>
              </a:rPr>
              <a:t>G.adj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[u]</a:t>
            </a:r>
          </a:p>
          <a:p>
            <a:pPr marL="0" indent="0">
              <a:buNone/>
            </a:pPr>
            <a:r>
              <a:rPr lang="sl-SI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           RELAX(u, v, w)</a:t>
            </a:r>
            <a:endParaRPr lang="sl-SI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17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DEMO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http://www.cs.usfca.edu/~</a:t>
            </a:r>
            <a:r>
              <a:rPr lang="en-US" dirty="0" smtClean="0">
                <a:hlinkClick r:id="rId2"/>
              </a:rPr>
              <a:t>galles/visualization/Dijkstra.html</a:t>
            </a:r>
            <a:r>
              <a:rPr lang="sl-SI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Video primeri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>
            <a:normAutofit/>
          </a:bodyPr>
          <a:lstStyle/>
          <a:p>
            <a:r>
              <a:rPr lang="sl-SI" sz="2800" dirty="0" smtClean="0">
                <a:hlinkClick r:id="rId2"/>
              </a:rPr>
              <a:t>Video 1</a:t>
            </a:r>
            <a:endParaRPr lang="sl-SI" sz="2800" dirty="0" smtClean="0"/>
          </a:p>
          <a:p>
            <a:r>
              <a:rPr lang="sl-SI" sz="2800" dirty="0" smtClean="0">
                <a:hlinkClick r:id="rId3"/>
              </a:rPr>
              <a:t>Video 2</a:t>
            </a:r>
            <a:endParaRPr lang="sl-SI" sz="2800" dirty="0" smtClean="0">
              <a:hlinkClick r:id="rId4"/>
            </a:endParaRPr>
          </a:p>
          <a:p>
            <a:r>
              <a:rPr lang="sl-SI" sz="2800" dirty="0" smtClean="0">
                <a:hlinkClick r:id="rId5"/>
              </a:rPr>
              <a:t>Video 3</a:t>
            </a:r>
            <a:endParaRPr lang="sl-SI" sz="2800" dirty="0" smtClean="0"/>
          </a:p>
          <a:p>
            <a:r>
              <a:rPr lang="sl-SI" sz="2800" dirty="0" smtClean="0">
                <a:hlinkClick r:id="rId6"/>
              </a:rPr>
              <a:t>Video 4</a:t>
            </a:r>
            <a:endParaRPr lang="sl-SI" sz="2800" dirty="0" smtClean="0"/>
          </a:p>
          <a:p>
            <a:r>
              <a:rPr lang="sl-SI" sz="2800" dirty="0" smtClean="0"/>
              <a:t>…</a:t>
            </a:r>
          </a:p>
          <a:p>
            <a:r>
              <a:rPr lang="sl-SI" sz="2800" dirty="0" smtClean="0"/>
              <a:t>A pazite – stvari so lahko tudi čudno razložene!!!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69006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Še malo treninga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hlinkClick r:id="rId2"/>
              </a:rPr>
              <a:t>http</a:t>
            </a:r>
            <a:r>
              <a:rPr lang="sl-SI" dirty="0">
                <a:hlinkClick r:id="rId2"/>
              </a:rPr>
              <a:t>://demonstrations.wolfram.com/DijkstrasAlgorithm</a:t>
            </a:r>
            <a:r>
              <a:rPr lang="sl-SI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0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Poglejmo si </a:t>
            </a:r>
            <a:r>
              <a:rPr lang="sl-SI" smtClean="0"/>
              <a:t>še kak zgled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http://</a:t>
            </a:r>
            <a:r>
              <a:rPr lang="sl-SI" dirty="0" smtClean="0">
                <a:hlinkClick r:id="rId2"/>
              </a:rPr>
              <a:t>weierstrass.is.tokushima-u.ac.jp/ikeda/suuri/dijkstra/Dijkstra.shtml</a:t>
            </a:r>
            <a:endParaRPr lang="en-US" dirty="0" smtClean="0"/>
          </a:p>
          <a:p>
            <a:r>
              <a:rPr lang="sl-SI" dirty="0" smtClean="0"/>
              <a:t>In še enega</a:t>
            </a:r>
          </a:p>
          <a:p>
            <a:r>
              <a:rPr lang="sl-SI" dirty="0">
                <a:hlinkClick r:id="rId3"/>
              </a:rPr>
              <a:t>https://www.optimization101.org/p/networks1.html</a:t>
            </a:r>
            <a:r>
              <a:rPr lang="sl-SI" dirty="0"/>
              <a:t>  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86320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Dokaz pravilnosti 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l-SI" sz="2000" dirty="0" smtClean="0"/>
              <a:t>S = {vozlišča, za katera poznamo dolžino najkrajše poti iz zač. vozlišča s}</a:t>
            </a:r>
          </a:p>
          <a:p>
            <a:r>
              <a:rPr lang="sl-SI" sz="2000" dirty="0" smtClean="0"/>
              <a:t>Torej: za vsak v </a:t>
            </a:r>
            <a:r>
              <a:rPr lang="sl-SI" sz="2000" dirty="0" smtClean="0">
                <a:sym typeface="Mathematica1"/>
              </a:rPr>
              <a:t>€ S, je razdOd[v] dolžina najkrajše poti od zač. </a:t>
            </a:r>
            <a:r>
              <a:rPr lang="sl-SI" sz="2000" dirty="0">
                <a:sym typeface="Mathematica1"/>
              </a:rPr>
              <a:t>v</a:t>
            </a:r>
            <a:r>
              <a:rPr lang="sl-SI" sz="2000" dirty="0" smtClean="0">
                <a:sym typeface="Mathematica1"/>
              </a:rPr>
              <a:t>ozlišča s</a:t>
            </a:r>
          </a:p>
          <a:p>
            <a:r>
              <a:rPr lang="sl-SI" sz="2000" dirty="0" smtClean="0">
                <a:sym typeface="Mathematica1"/>
              </a:rPr>
              <a:t>Dokaz: indukcija na |S|</a:t>
            </a:r>
          </a:p>
          <a:p>
            <a:r>
              <a:rPr lang="sl-SI" sz="2000" dirty="0" smtClean="0">
                <a:sym typeface="Mathematica1"/>
              </a:rPr>
              <a:t>|S| = 0 ali 1 </a:t>
            </a:r>
          </a:p>
          <a:p>
            <a:pPr lvl="1"/>
            <a:r>
              <a:rPr lang="sl-SI" sz="1800" dirty="0" smtClean="0">
                <a:sym typeface="Mathematica1"/>
              </a:rPr>
              <a:t>velja!</a:t>
            </a:r>
          </a:p>
          <a:p>
            <a:r>
              <a:rPr lang="sl-SI" sz="2000" dirty="0" smtClean="0">
                <a:sym typeface="Mathematica1"/>
              </a:rPr>
              <a:t>Ind. </a:t>
            </a:r>
            <a:r>
              <a:rPr lang="sl-SI" sz="2000" dirty="0">
                <a:sym typeface="Mathematica1"/>
              </a:rPr>
              <a:t>k</a:t>
            </a:r>
            <a:r>
              <a:rPr lang="sl-SI" sz="2000" dirty="0" smtClean="0">
                <a:sym typeface="Mathematica1"/>
              </a:rPr>
              <a:t>orak: naj bo w vozlišče, ki ga dodamo v S (povečamo |S| za 1)</a:t>
            </a:r>
          </a:p>
          <a:p>
            <a:pPr lvl="1"/>
            <a:r>
              <a:rPr lang="sl-SI" sz="1800" dirty="0" smtClean="0">
                <a:sym typeface="Mathematica1"/>
              </a:rPr>
              <a:t>Naj bo p* pot od s – w preko v </a:t>
            </a:r>
          </a:p>
          <a:p>
            <a:pPr lvl="1"/>
            <a:r>
              <a:rPr lang="sl-SI" sz="1800" dirty="0" smtClean="0">
                <a:sym typeface="Mathematica1"/>
              </a:rPr>
              <a:t>Poglejmo poljubno drugo pot p od s – w in naj bo x prvo vozlišče na tej poti izven S</a:t>
            </a:r>
          </a:p>
          <a:p>
            <a:pPr lvl="1"/>
            <a:r>
              <a:rPr lang="sl-SI" sz="1800" dirty="0" smtClean="0">
                <a:sym typeface="Mathematica1"/>
              </a:rPr>
              <a:t>Pot p je </a:t>
            </a:r>
            <a:r>
              <a:rPr lang="sl-SI" sz="1800" dirty="0">
                <a:sym typeface="Mathematica1"/>
              </a:rPr>
              <a:t>zaradi "požrešnosti" </a:t>
            </a:r>
            <a:r>
              <a:rPr lang="sl-SI" sz="1800" dirty="0" smtClean="0">
                <a:sym typeface="Mathematica1"/>
              </a:rPr>
              <a:t>zagotovo daljša kot p*, že kakor hitro pridemo do x</a:t>
            </a:r>
          </a:p>
          <a:p>
            <a:pPr lvl="1"/>
            <a:r>
              <a:rPr lang="sl-SI" sz="1800" dirty="0" smtClean="0">
                <a:sym typeface="Mathematica1"/>
              </a:rPr>
              <a:t>Torej tudi za w velja, da poznamo </a:t>
            </a:r>
            <a:br>
              <a:rPr lang="sl-SI" sz="1800" dirty="0" smtClean="0">
                <a:sym typeface="Mathematica1"/>
              </a:rPr>
            </a:br>
            <a:r>
              <a:rPr lang="sl-SI" sz="1800" dirty="0" smtClean="0">
                <a:sym typeface="Mathematica1"/>
              </a:rPr>
              <a:t>dolžino najkrajše poti!</a:t>
            </a:r>
            <a:endParaRPr lang="sl-SI" sz="2000" dirty="0" smtClean="0"/>
          </a:p>
          <a:p>
            <a:endParaRPr lang="sl-SI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6" t="65697" r="33448" b="10602"/>
          <a:stretch/>
        </p:blipFill>
        <p:spPr bwMode="auto">
          <a:xfrm>
            <a:off x="4932040" y="5068653"/>
            <a:ext cx="3096344" cy="167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84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mtClean="0"/>
              <a:t>Vprašanja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Zakaj ne smemo imeti negativnih povezav?</a:t>
            </a:r>
          </a:p>
          <a:p>
            <a:r>
              <a:rPr lang="sl-SI" dirty="0" smtClean="0"/>
              <a:t>Kaj, če bi enostavno prišteli ustrezno vrednost vsem povezavam, da se znebimo negativnih?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6600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Problem negativnih povezav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1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Negativne povezave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3" t="34904" r="46827" b="42884"/>
          <a:stretch/>
        </p:blipFill>
        <p:spPr bwMode="auto">
          <a:xfrm>
            <a:off x="1611630" y="1628800"/>
            <a:ext cx="5264626" cy="397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267744" y="2564904"/>
            <a:ext cx="0" cy="7200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319413" y="2564904"/>
            <a:ext cx="0" cy="7200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267744" y="3861048"/>
            <a:ext cx="8638" cy="864096"/>
          </a:xfrm>
          <a:prstGeom prst="straightConnector1">
            <a:avLst/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93189" y="3582340"/>
            <a:ext cx="2520280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3200" dirty="0" smtClean="0"/>
              <a:t>Kaj naredi Dijkstra?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348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Problem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/>
          <a:lstStyle/>
          <a:p>
            <a:r>
              <a:rPr lang="sl-SI" dirty="0" smtClean="0"/>
              <a:t>Dano je omrežje</a:t>
            </a:r>
            <a:endParaRPr lang="sl-SI" dirty="0"/>
          </a:p>
        </p:txBody>
      </p:sp>
      <p:grpSp>
        <p:nvGrpSpPr>
          <p:cNvPr id="4" name="Group 3"/>
          <p:cNvGrpSpPr/>
          <p:nvPr/>
        </p:nvGrpSpPr>
        <p:grpSpPr>
          <a:xfrm>
            <a:off x="1937841" y="2256015"/>
            <a:ext cx="5834434" cy="3170039"/>
            <a:chOff x="392907" y="2321719"/>
            <a:chExt cx="5834434" cy="3170039"/>
          </a:xfrm>
        </p:grpSpPr>
        <p:cxnSp>
          <p:nvCxnSpPr>
            <p:cNvPr id="5" name="Straight Arrow Connector 4"/>
            <p:cNvCxnSpPr>
              <a:stCxn id="11" idx="6"/>
              <a:endCxn id="15" idx="2"/>
            </p:cNvCxnSpPr>
            <p:nvPr/>
          </p:nvCxnSpPr>
          <p:spPr>
            <a:xfrm>
              <a:off x="2821782" y="3692426"/>
              <a:ext cx="1302618" cy="267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stCxn id="15" idx="7"/>
              <a:endCxn id="13" idx="3"/>
            </p:cNvCxnSpPr>
            <p:nvPr/>
          </p:nvCxnSpPr>
          <p:spPr>
            <a:xfrm flipV="1">
              <a:off x="4429279" y="2626598"/>
              <a:ext cx="373624" cy="96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12" idx="5"/>
              <a:endCxn id="15" idx="1"/>
            </p:cNvCxnSpPr>
            <p:nvPr/>
          </p:nvCxnSpPr>
          <p:spPr>
            <a:xfrm>
              <a:off x="2756078" y="2626598"/>
              <a:ext cx="1420631" cy="9663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2" idx="6"/>
              <a:endCxn id="13" idx="2"/>
            </p:cNvCxnSpPr>
            <p:nvPr/>
          </p:nvCxnSpPr>
          <p:spPr>
            <a:xfrm>
              <a:off x="2808387" y="2500313"/>
              <a:ext cx="194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19"/>
            <p:cNvSpPr>
              <a:spLocks/>
            </p:cNvSpPr>
            <p:nvPr/>
          </p:nvSpPr>
          <p:spPr bwMode="auto">
            <a:xfrm>
              <a:off x="696515" y="3027164"/>
              <a:ext cx="357188" cy="357188"/>
            </a:xfrm>
            <a:prstGeom prst="ellipse">
              <a:avLst/>
            </a:prstGeom>
            <a:solidFill>
              <a:srgbClr val="A6A6A6"/>
            </a:solidFill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5079" bIns="0" anchor="ctr"/>
            <a:lstStyle/>
            <a:p>
              <a:pPr marL="4465" algn="ctr"/>
              <a:r>
                <a:rPr lang="en-US" sz="1300">
                  <a:ea typeface="Lucida Sans" charset="0"/>
                  <a:cs typeface="Lucida Sans" charset="0"/>
                </a:rPr>
                <a:t>0</a:t>
              </a:r>
            </a:p>
          </p:txBody>
        </p:sp>
        <p:sp>
          <p:nvSpPr>
            <p:cNvPr id="10" name="Oval 20"/>
            <p:cNvSpPr>
              <a:spLocks/>
            </p:cNvSpPr>
            <p:nvPr/>
          </p:nvSpPr>
          <p:spPr bwMode="auto">
            <a:xfrm>
              <a:off x="696515" y="5130105"/>
              <a:ext cx="357188" cy="357188"/>
            </a:xfrm>
            <a:prstGeom prst="ellipse">
              <a:avLst/>
            </a:prstGeom>
            <a:solidFill>
              <a:srgbClr val="A6A6A6"/>
            </a:solidFill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5079" bIns="0" anchor="ctr"/>
            <a:lstStyle/>
            <a:p>
              <a:pPr marL="4465" algn="ctr"/>
              <a:r>
                <a:rPr lang="en-US" sz="1300">
                  <a:ea typeface="Lucida Sans" charset="0"/>
                  <a:cs typeface="Lucida Sans" charset="0"/>
                </a:rPr>
                <a:t>4</a:t>
              </a:r>
            </a:p>
          </p:txBody>
        </p:sp>
        <p:sp>
          <p:nvSpPr>
            <p:cNvPr id="11" name="Oval 21"/>
            <p:cNvSpPr>
              <a:spLocks/>
            </p:cNvSpPr>
            <p:nvPr/>
          </p:nvSpPr>
          <p:spPr bwMode="auto">
            <a:xfrm>
              <a:off x="2464594" y="3513832"/>
              <a:ext cx="357188" cy="357188"/>
            </a:xfrm>
            <a:prstGeom prst="ellipse">
              <a:avLst/>
            </a:prstGeom>
            <a:solidFill>
              <a:srgbClr val="A6A6A6"/>
            </a:solidFill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5079" bIns="0" anchor="ctr"/>
            <a:lstStyle/>
            <a:p>
              <a:pPr marL="4465" algn="ctr"/>
              <a:r>
                <a:rPr lang="en-US" sz="1300">
                  <a:ea typeface="Lucida Sans" charset="0"/>
                  <a:cs typeface="Lucida Sans" charset="0"/>
                </a:rPr>
                <a:t>7</a:t>
              </a:r>
            </a:p>
          </p:txBody>
        </p:sp>
        <p:sp>
          <p:nvSpPr>
            <p:cNvPr id="12" name="Oval 22"/>
            <p:cNvSpPr>
              <a:spLocks/>
            </p:cNvSpPr>
            <p:nvPr/>
          </p:nvSpPr>
          <p:spPr bwMode="auto">
            <a:xfrm>
              <a:off x="2451199" y="2321719"/>
              <a:ext cx="357188" cy="357188"/>
            </a:xfrm>
            <a:prstGeom prst="ellipse">
              <a:avLst/>
            </a:prstGeom>
            <a:solidFill>
              <a:srgbClr val="A6A6A6"/>
            </a:solidFill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5079" bIns="0" anchor="ctr"/>
            <a:lstStyle/>
            <a:p>
              <a:pPr marL="4465" algn="ctr"/>
              <a:r>
                <a:rPr lang="en-US" sz="1300" dirty="0">
                  <a:ea typeface="Lucida Sans" charset="0"/>
                  <a:cs typeface="Lucida Sans" charset="0"/>
                </a:rPr>
                <a:t>1</a:t>
              </a:r>
            </a:p>
          </p:txBody>
        </p:sp>
        <p:sp>
          <p:nvSpPr>
            <p:cNvPr id="13" name="Oval 23"/>
            <p:cNvSpPr>
              <a:spLocks/>
            </p:cNvSpPr>
            <p:nvPr/>
          </p:nvSpPr>
          <p:spPr bwMode="auto">
            <a:xfrm>
              <a:off x="4750594" y="2321719"/>
              <a:ext cx="357188" cy="357188"/>
            </a:xfrm>
            <a:prstGeom prst="ellipse">
              <a:avLst/>
            </a:prstGeom>
            <a:solidFill>
              <a:srgbClr val="A6A6A6"/>
            </a:solidFill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5079" bIns="0" anchor="ctr"/>
            <a:lstStyle/>
            <a:p>
              <a:pPr marL="4465" algn="ctr"/>
              <a:r>
                <a:rPr lang="en-US" sz="1300" dirty="0">
                  <a:ea typeface="Lucida Sans" charset="0"/>
                  <a:cs typeface="Lucida Sans" charset="0"/>
                </a:rPr>
                <a:t>3</a:t>
              </a:r>
            </a:p>
          </p:txBody>
        </p:sp>
        <p:sp>
          <p:nvSpPr>
            <p:cNvPr id="14" name="Oval 24"/>
            <p:cNvSpPr>
              <a:spLocks/>
            </p:cNvSpPr>
            <p:nvPr/>
          </p:nvSpPr>
          <p:spPr bwMode="auto">
            <a:xfrm>
              <a:off x="2973586" y="4458146"/>
              <a:ext cx="357188" cy="357188"/>
            </a:xfrm>
            <a:prstGeom prst="ellipse">
              <a:avLst/>
            </a:prstGeom>
            <a:solidFill>
              <a:srgbClr val="A6A6A6"/>
            </a:solidFill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5079" bIns="0" anchor="ctr"/>
            <a:lstStyle/>
            <a:p>
              <a:pPr marL="4465" algn="ctr"/>
              <a:r>
                <a:rPr lang="en-US" sz="1300">
                  <a:ea typeface="Lucida Sans" charset="0"/>
                  <a:cs typeface="Lucida Sans" charset="0"/>
                </a:rPr>
                <a:t>5</a:t>
              </a:r>
            </a:p>
          </p:txBody>
        </p:sp>
        <p:sp>
          <p:nvSpPr>
            <p:cNvPr id="15" name="Oval 25"/>
            <p:cNvSpPr>
              <a:spLocks/>
            </p:cNvSpPr>
            <p:nvPr/>
          </p:nvSpPr>
          <p:spPr bwMode="auto">
            <a:xfrm>
              <a:off x="4124400" y="3540621"/>
              <a:ext cx="357188" cy="357188"/>
            </a:xfrm>
            <a:prstGeom prst="ellipse">
              <a:avLst/>
            </a:prstGeom>
            <a:solidFill>
              <a:srgbClr val="A6A6A6"/>
            </a:solidFill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5079" bIns="0" anchor="ctr"/>
            <a:lstStyle/>
            <a:p>
              <a:pPr marL="4465" algn="ctr"/>
              <a:r>
                <a:rPr lang="en-US" sz="1300">
                  <a:ea typeface="Lucida Sans" charset="0"/>
                  <a:cs typeface="Lucida Sans" charset="0"/>
                </a:rPr>
                <a:t>2</a:t>
              </a:r>
            </a:p>
          </p:txBody>
        </p:sp>
        <p:sp>
          <p:nvSpPr>
            <p:cNvPr id="16" name="Oval 26"/>
            <p:cNvSpPr>
              <a:spLocks/>
            </p:cNvSpPr>
            <p:nvPr/>
          </p:nvSpPr>
          <p:spPr bwMode="auto">
            <a:xfrm>
              <a:off x="5870153" y="5112246"/>
              <a:ext cx="357188" cy="357188"/>
            </a:xfrm>
            <a:prstGeom prst="ellipse">
              <a:avLst/>
            </a:prstGeom>
            <a:solidFill>
              <a:srgbClr val="A6A6A6"/>
            </a:solidFill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5079" bIns="0" anchor="ctr"/>
            <a:lstStyle/>
            <a:p>
              <a:pPr marL="4465" algn="ctr"/>
              <a:r>
                <a:rPr lang="en-US" sz="1300">
                  <a:ea typeface="Lucida Sans" charset="0"/>
                  <a:cs typeface="Lucida Sans" charset="0"/>
                </a:rPr>
                <a:t>6</a:t>
              </a:r>
            </a:p>
          </p:txBody>
        </p:sp>
        <p:sp>
          <p:nvSpPr>
            <p:cNvPr id="17" name="Rectangle 27"/>
            <p:cNvSpPr>
              <a:spLocks/>
            </p:cNvSpPr>
            <p:nvPr/>
          </p:nvSpPr>
          <p:spPr bwMode="auto">
            <a:xfrm>
              <a:off x="392907" y="3053953"/>
              <a:ext cx="17504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1273" bIns="0">
              <a:spAutoFit/>
            </a:bodyPr>
            <a:lstStyle/>
            <a:p>
              <a:pPr marL="40182"/>
              <a:r>
                <a:rPr lang="en-US" sz="1300" b="1"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s</a:t>
              </a:r>
            </a:p>
          </p:txBody>
        </p:sp>
        <p:sp>
          <p:nvSpPr>
            <p:cNvPr id="18" name="Oval 33"/>
            <p:cNvSpPr>
              <a:spLocks/>
            </p:cNvSpPr>
            <p:nvPr/>
          </p:nvSpPr>
          <p:spPr bwMode="auto">
            <a:xfrm>
              <a:off x="3232547" y="3607594"/>
              <a:ext cx="357188" cy="25896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5079" bIns="0" anchor="ctr"/>
            <a:lstStyle/>
            <a:p>
              <a:pPr marL="4465" algn="ctr"/>
              <a:r>
                <a:rPr lang="en-US" sz="1300">
                  <a:ea typeface="Lucida Sans" charset="0"/>
                  <a:cs typeface="Lucida Sans" charset="0"/>
                </a:rPr>
                <a:t>7</a:t>
              </a:r>
            </a:p>
          </p:txBody>
        </p:sp>
        <p:sp>
          <p:nvSpPr>
            <p:cNvPr id="19" name="Oval 38"/>
            <p:cNvSpPr>
              <a:spLocks/>
            </p:cNvSpPr>
            <p:nvPr/>
          </p:nvSpPr>
          <p:spPr bwMode="auto">
            <a:xfrm>
              <a:off x="4438055" y="3062883"/>
              <a:ext cx="339328" cy="25896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5079" bIns="0" anchor="ctr"/>
            <a:lstStyle/>
            <a:p>
              <a:pPr marL="4465" algn="ctr"/>
              <a:r>
                <a:rPr lang="en-US" sz="1300">
                  <a:ea typeface="Lucida Sans" charset="0"/>
                  <a:cs typeface="Lucida Sans" charset="0"/>
                </a:rPr>
                <a:t>3</a:t>
              </a:r>
            </a:p>
          </p:txBody>
        </p:sp>
        <p:sp>
          <p:nvSpPr>
            <p:cNvPr id="20" name="Oval 39"/>
            <p:cNvSpPr>
              <a:spLocks/>
            </p:cNvSpPr>
            <p:nvPr/>
          </p:nvSpPr>
          <p:spPr bwMode="auto">
            <a:xfrm>
              <a:off x="3241477" y="2973586"/>
              <a:ext cx="339328" cy="25896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5079" bIns="0" anchor="ctr"/>
            <a:lstStyle/>
            <a:p>
              <a:pPr marL="4465" algn="ctr"/>
              <a:r>
                <a:rPr lang="en-US" sz="1300">
                  <a:ea typeface="Lucida Sans" charset="0"/>
                  <a:cs typeface="Lucida Sans" charset="0"/>
                </a:rPr>
                <a:t>12</a:t>
              </a:r>
            </a:p>
          </p:txBody>
        </p:sp>
        <p:sp>
          <p:nvSpPr>
            <p:cNvPr id="21" name="Oval 37"/>
            <p:cNvSpPr>
              <a:spLocks/>
            </p:cNvSpPr>
            <p:nvPr/>
          </p:nvSpPr>
          <p:spPr bwMode="auto">
            <a:xfrm>
              <a:off x="3557365" y="2385342"/>
              <a:ext cx="339328" cy="25896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5079" bIns="0" anchor="ctr"/>
            <a:lstStyle/>
            <a:p>
              <a:pPr marL="4465" algn="ctr"/>
              <a:r>
                <a:rPr lang="en-US" sz="1300" dirty="0">
                  <a:ea typeface="Lucida Sans" charset="0"/>
                  <a:cs typeface="Lucida Sans" charset="0"/>
                </a:rPr>
                <a:t>15</a:t>
              </a:r>
            </a:p>
          </p:txBody>
        </p:sp>
        <p:cxnSp>
          <p:nvCxnSpPr>
            <p:cNvPr id="22" name="Straight Arrow Connector 21"/>
            <p:cNvCxnSpPr>
              <a:stCxn id="13" idx="5"/>
              <a:endCxn id="16" idx="0"/>
            </p:cNvCxnSpPr>
            <p:nvPr/>
          </p:nvCxnSpPr>
          <p:spPr>
            <a:xfrm>
              <a:off x="5055473" y="2626598"/>
              <a:ext cx="993274" cy="248564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43"/>
            <p:cNvSpPr>
              <a:spLocks/>
            </p:cNvSpPr>
            <p:nvPr/>
          </p:nvSpPr>
          <p:spPr bwMode="auto">
            <a:xfrm>
              <a:off x="5232797" y="3527227"/>
              <a:ext cx="437555" cy="25896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5079" bIns="0" anchor="ctr"/>
            <a:lstStyle/>
            <a:p>
              <a:pPr marL="4465" algn="ctr"/>
              <a:r>
                <a:rPr lang="en-US" sz="1300">
                  <a:ea typeface="Lucida Sans" charset="0"/>
                  <a:cs typeface="Lucida Sans" charset="0"/>
                </a:rPr>
                <a:t>9</a:t>
              </a:r>
            </a:p>
          </p:txBody>
        </p:sp>
        <p:cxnSp>
          <p:nvCxnSpPr>
            <p:cNvPr id="24" name="Straight Arrow Connector 23"/>
            <p:cNvCxnSpPr>
              <a:stCxn id="15" idx="5"/>
              <a:endCxn id="16" idx="1"/>
            </p:cNvCxnSpPr>
            <p:nvPr/>
          </p:nvCxnSpPr>
          <p:spPr>
            <a:xfrm>
              <a:off x="4429279" y="3845500"/>
              <a:ext cx="1493183" cy="131905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Oval 42"/>
            <p:cNvSpPr>
              <a:spLocks/>
            </p:cNvSpPr>
            <p:nvPr/>
          </p:nvSpPr>
          <p:spPr bwMode="auto">
            <a:xfrm>
              <a:off x="4732734" y="4161234"/>
              <a:ext cx="437555" cy="25896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5079" bIns="0" anchor="ctr"/>
            <a:lstStyle/>
            <a:p>
              <a:pPr marL="4465" algn="ctr"/>
              <a:r>
                <a:rPr lang="en-US" sz="1300">
                  <a:ea typeface="Lucida Sans" charset="0"/>
                  <a:cs typeface="Lucida Sans" charset="0"/>
                </a:rPr>
                <a:t>11</a:t>
              </a:r>
            </a:p>
          </p:txBody>
        </p:sp>
        <p:cxnSp>
          <p:nvCxnSpPr>
            <p:cNvPr id="26" name="Straight Arrow Connector 25"/>
            <p:cNvCxnSpPr>
              <a:stCxn id="11" idx="5"/>
              <a:endCxn id="14" idx="1"/>
            </p:cNvCxnSpPr>
            <p:nvPr/>
          </p:nvCxnSpPr>
          <p:spPr>
            <a:xfrm>
              <a:off x="2769473" y="3818711"/>
              <a:ext cx="256422" cy="6917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Oval 28"/>
            <p:cNvSpPr>
              <a:spLocks/>
            </p:cNvSpPr>
            <p:nvPr/>
          </p:nvSpPr>
          <p:spPr bwMode="auto">
            <a:xfrm>
              <a:off x="2625328" y="4018359"/>
              <a:ext cx="535781" cy="25896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5079" bIns="0" anchor="ctr"/>
            <a:lstStyle/>
            <a:p>
              <a:pPr marL="4465" algn="ctr"/>
              <a:r>
                <a:rPr lang="en-US" sz="1300">
                  <a:ea typeface="Lucida Sans" charset="0"/>
                  <a:cs typeface="Lucida Sans" charset="0"/>
                </a:rPr>
                <a:t>6</a:t>
              </a:r>
            </a:p>
          </p:txBody>
        </p:sp>
        <p:cxnSp>
          <p:nvCxnSpPr>
            <p:cNvPr id="28" name="Straight Arrow Connector 27"/>
            <p:cNvCxnSpPr>
              <a:stCxn id="14" idx="7"/>
              <a:endCxn id="15" idx="3"/>
            </p:cNvCxnSpPr>
            <p:nvPr/>
          </p:nvCxnSpPr>
          <p:spPr>
            <a:xfrm flipV="1">
              <a:off x="3278465" y="3845500"/>
              <a:ext cx="898244" cy="66495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Oval 34"/>
            <p:cNvSpPr>
              <a:spLocks/>
            </p:cNvSpPr>
            <p:nvPr/>
          </p:nvSpPr>
          <p:spPr bwMode="auto">
            <a:xfrm>
              <a:off x="3518297" y="4071937"/>
              <a:ext cx="348258" cy="25896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5079" bIns="0" anchor="ctr"/>
            <a:lstStyle/>
            <a:p>
              <a:pPr marL="4465" algn="ctr"/>
              <a:r>
                <a:rPr lang="en-US" sz="1300">
                  <a:ea typeface="Lucida Sans" charset="0"/>
                  <a:cs typeface="Lucida Sans" charset="0"/>
                </a:rPr>
                <a:t>1</a:t>
              </a:r>
            </a:p>
          </p:txBody>
        </p:sp>
        <p:cxnSp>
          <p:nvCxnSpPr>
            <p:cNvPr id="30" name="Straight Arrow Connector 29"/>
            <p:cNvCxnSpPr>
              <a:stCxn id="14" idx="5"/>
              <a:endCxn id="16" idx="2"/>
            </p:cNvCxnSpPr>
            <p:nvPr/>
          </p:nvCxnSpPr>
          <p:spPr>
            <a:xfrm>
              <a:off x="3278465" y="4763025"/>
              <a:ext cx="2591688" cy="52781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al 41"/>
            <p:cNvSpPr>
              <a:spLocks/>
            </p:cNvSpPr>
            <p:nvPr/>
          </p:nvSpPr>
          <p:spPr bwMode="auto">
            <a:xfrm>
              <a:off x="4086044" y="4840181"/>
              <a:ext cx="437555" cy="25896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5079" bIns="0" anchor="ctr"/>
            <a:lstStyle/>
            <a:p>
              <a:pPr marL="4465" algn="ctr"/>
              <a:r>
                <a:rPr lang="en-US" sz="1300">
                  <a:ea typeface="Lucida Sans" charset="0"/>
                  <a:cs typeface="Lucida Sans" charset="0"/>
                </a:rPr>
                <a:t>13</a:t>
              </a:r>
            </a:p>
          </p:txBody>
        </p:sp>
        <p:cxnSp>
          <p:nvCxnSpPr>
            <p:cNvPr id="32" name="Straight Arrow Connector 31"/>
            <p:cNvCxnSpPr>
              <a:stCxn id="10" idx="5"/>
              <a:endCxn id="16" idx="3"/>
            </p:cNvCxnSpPr>
            <p:nvPr/>
          </p:nvCxnSpPr>
          <p:spPr>
            <a:xfrm flipV="1">
              <a:off x="1001394" y="5417125"/>
              <a:ext cx="4921068" cy="1785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Oval 40"/>
            <p:cNvSpPr>
              <a:spLocks/>
            </p:cNvSpPr>
            <p:nvPr/>
          </p:nvSpPr>
          <p:spPr bwMode="auto">
            <a:xfrm>
              <a:off x="3187898" y="5232797"/>
              <a:ext cx="437555" cy="25896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5079" bIns="0" anchor="ctr"/>
            <a:lstStyle/>
            <a:p>
              <a:pPr marL="4465" algn="ctr"/>
              <a:r>
                <a:rPr lang="en-US" sz="1300">
                  <a:ea typeface="Lucida Sans" charset="0"/>
                  <a:cs typeface="Lucida Sans" charset="0"/>
                </a:rPr>
                <a:t>20</a:t>
              </a:r>
            </a:p>
          </p:txBody>
        </p:sp>
        <p:cxnSp>
          <p:nvCxnSpPr>
            <p:cNvPr id="34" name="Straight Arrow Connector 33"/>
            <p:cNvCxnSpPr>
              <a:stCxn id="10" idx="6"/>
              <a:endCxn id="14" idx="2"/>
            </p:cNvCxnSpPr>
            <p:nvPr/>
          </p:nvCxnSpPr>
          <p:spPr>
            <a:xfrm flipV="1">
              <a:off x="1053703" y="4636740"/>
              <a:ext cx="1919883" cy="67195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Oval 31"/>
            <p:cNvSpPr>
              <a:spLocks/>
            </p:cNvSpPr>
            <p:nvPr/>
          </p:nvSpPr>
          <p:spPr bwMode="auto">
            <a:xfrm>
              <a:off x="2002131" y="4815334"/>
              <a:ext cx="330398" cy="25896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5079" bIns="0" anchor="ctr"/>
            <a:lstStyle/>
            <a:p>
              <a:pPr marL="4465" algn="ctr"/>
              <a:r>
                <a:rPr lang="en-US" sz="1300">
                  <a:ea typeface="Lucida Sans" charset="0"/>
                  <a:cs typeface="Lucida Sans" charset="0"/>
                </a:rPr>
                <a:t>4</a:t>
              </a:r>
            </a:p>
          </p:txBody>
        </p:sp>
        <p:cxnSp>
          <p:nvCxnSpPr>
            <p:cNvPr id="36" name="Straight Arrow Connector 35"/>
            <p:cNvCxnSpPr>
              <a:stCxn id="10" idx="7"/>
              <a:endCxn id="11" idx="3"/>
            </p:cNvCxnSpPr>
            <p:nvPr/>
          </p:nvCxnSpPr>
          <p:spPr>
            <a:xfrm flipV="1">
              <a:off x="1001394" y="3818711"/>
              <a:ext cx="1515509" cy="136370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Oval 32"/>
            <p:cNvSpPr>
              <a:spLocks/>
            </p:cNvSpPr>
            <p:nvPr/>
          </p:nvSpPr>
          <p:spPr bwMode="auto">
            <a:xfrm>
              <a:off x="1616372" y="4363727"/>
              <a:ext cx="321469" cy="25896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5079" bIns="0" anchor="ctr"/>
            <a:lstStyle/>
            <a:p>
              <a:pPr marL="4465" algn="ctr"/>
              <a:r>
                <a:rPr lang="en-US" sz="1300">
                  <a:ea typeface="Lucida Sans" charset="0"/>
                  <a:cs typeface="Lucida Sans" charset="0"/>
                </a:rPr>
                <a:t>5</a:t>
              </a:r>
            </a:p>
          </p:txBody>
        </p:sp>
        <p:cxnSp>
          <p:nvCxnSpPr>
            <p:cNvPr id="38" name="Straight Arrow Connector 37"/>
            <p:cNvCxnSpPr>
              <a:stCxn id="9" idx="4"/>
              <a:endCxn id="10" idx="0"/>
            </p:cNvCxnSpPr>
            <p:nvPr/>
          </p:nvCxnSpPr>
          <p:spPr>
            <a:xfrm>
              <a:off x="875109" y="3384352"/>
              <a:ext cx="0" cy="174575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29"/>
            <p:cNvSpPr>
              <a:spLocks/>
            </p:cNvSpPr>
            <p:nvPr/>
          </p:nvSpPr>
          <p:spPr bwMode="auto">
            <a:xfrm>
              <a:off x="662701" y="4040788"/>
              <a:ext cx="437555" cy="25896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5079" bIns="0" anchor="ctr"/>
            <a:lstStyle/>
            <a:p>
              <a:pPr marL="4465" algn="ctr"/>
              <a:r>
                <a:rPr lang="en-US" sz="1300">
                  <a:ea typeface="Lucida Sans" charset="0"/>
                  <a:cs typeface="Lucida Sans" charset="0"/>
                </a:rPr>
                <a:t>9</a:t>
              </a:r>
            </a:p>
          </p:txBody>
        </p:sp>
        <p:cxnSp>
          <p:nvCxnSpPr>
            <p:cNvPr id="40" name="Straight Arrow Connector 39"/>
            <p:cNvCxnSpPr>
              <a:stCxn id="9" idx="5"/>
              <a:endCxn id="11" idx="2"/>
            </p:cNvCxnSpPr>
            <p:nvPr/>
          </p:nvCxnSpPr>
          <p:spPr>
            <a:xfrm>
              <a:off x="1001394" y="3332043"/>
              <a:ext cx="1463200" cy="36038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Oval 30"/>
            <p:cNvSpPr>
              <a:spLocks/>
            </p:cNvSpPr>
            <p:nvPr/>
          </p:nvSpPr>
          <p:spPr bwMode="auto">
            <a:xfrm>
              <a:off x="1616273" y="3397746"/>
              <a:ext cx="267891" cy="25896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5079" bIns="0" anchor="ctr"/>
            <a:lstStyle/>
            <a:p>
              <a:pPr marL="4465" algn="ctr"/>
              <a:r>
                <a:rPr lang="en-US" sz="1300">
                  <a:ea typeface="Lucida Sans" charset="0"/>
                  <a:cs typeface="Lucida Sans" charset="0"/>
                </a:rPr>
                <a:t>8</a:t>
              </a:r>
            </a:p>
          </p:txBody>
        </p:sp>
        <p:cxnSp>
          <p:nvCxnSpPr>
            <p:cNvPr id="42" name="Straight Arrow Connector 41"/>
            <p:cNvCxnSpPr>
              <a:stCxn id="9" idx="7"/>
              <a:endCxn id="12" idx="3"/>
            </p:cNvCxnSpPr>
            <p:nvPr/>
          </p:nvCxnSpPr>
          <p:spPr>
            <a:xfrm flipV="1">
              <a:off x="1001394" y="2626598"/>
              <a:ext cx="1502114" cy="45287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Oval 35"/>
            <p:cNvSpPr>
              <a:spLocks/>
            </p:cNvSpPr>
            <p:nvPr/>
          </p:nvSpPr>
          <p:spPr bwMode="auto">
            <a:xfrm>
              <a:off x="1570958" y="2714625"/>
              <a:ext cx="339328" cy="25896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5079" bIns="0" anchor="ctr"/>
            <a:lstStyle/>
            <a:p>
              <a:pPr marL="4465" algn="ctr"/>
              <a:r>
                <a:rPr lang="en-US" sz="1300">
                  <a:ea typeface="Lucida Sans" charset="0"/>
                  <a:cs typeface="Lucida Sans" charset="0"/>
                </a:rPr>
                <a:t>5</a:t>
              </a:r>
            </a:p>
          </p:txBody>
        </p:sp>
        <p:cxnSp>
          <p:nvCxnSpPr>
            <p:cNvPr id="44" name="Straight Arrow Connector 43"/>
            <p:cNvCxnSpPr>
              <a:stCxn id="12" idx="4"/>
              <a:endCxn id="11" idx="0"/>
            </p:cNvCxnSpPr>
            <p:nvPr/>
          </p:nvCxnSpPr>
          <p:spPr>
            <a:xfrm>
              <a:off x="2629793" y="2678907"/>
              <a:ext cx="13395" cy="83492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Oval 36"/>
            <p:cNvSpPr>
              <a:spLocks/>
            </p:cNvSpPr>
            <p:nvPr/>
          </p:nvSpPr>
          <p:spPr bwMode="auto">
            <a:xfrm>
              <a:off x="2462922" y="2931477"/>
              <a:ext cx="339328" cy="25896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5079" bIns="0" anchor="ctr"/>
            <a:lstStyle/>
            <a:p>
              <a:pPr marL="4465" algn="ctr"/>
              <a:r>
                <a:rPr lang="en-US" sz="1300">
                  <a:ea typeface="Lucida Sans" charset="0"/>
                  <a:cs typeface="Lucida Sans" charset="0"/>
                </a:rPr>
                <a:t>4</a:t>
              </a:r>
            </a:p>
          </p:txBody>
        </p:sp>
      </p:grpSp>
      <p:sp>
        <p:nvSpPr>
          <p:cNvPr id="46" name="Content Placeholder 2"/>
          <p:cNvSpPr txBox="1">
            <a:spLocks/>
          </p:cNvSpPr>
          <p:nvPr/>
        </p:nvSpPr>
        <p:spPr>
          <a:xfrm>
            <a:off x="251916" y="5589240"/>
            <a:ext cx="8229600" cy="9647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Iščemo graf najkrajših poti iz točke s do vseh ostalih vozlišč</a:t>
            </a:r>
          </a:p>
          <a:p>
            <a:r>
              <a:rPr lang="sl-SI" dirty="0" smtClean="0"/>
              <a:t>Kaj to pomeni, definicija poti, najkrajših poti,  …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182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Dodati konstanto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1" t="64142" r="47663" b="14911"/>
          <a:stretch/>
        </p:blipFill>
        <p:spPr bwMode="auto">
          <a:xfrm>
            <a:off x="4718258" y="2323876"/>
            <a:ext cx="3960440" cy="295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3981600" cy="30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2284" y="5603135"/>
            <a:ext cx="3456384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3200" dirty="0" smtClean="0"/>
              <a:t>V čem je bistvo problema?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966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Implementacija in časovna zahtevnost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Implementacija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Začetni korak</a:t>
            </a:r>
          </a:p>
          <a:p>
            <a:pPr lvl="1"/>
            <a:r>
              <a:rPr lang="sl-SI" dirty="0" smtClean="0"/>
              <a:t>S = {s}</a:t>
            </a:r>
          </a:p>
          <a:p>
            <a:pPr lvl="1"/>
            <a:r>
              <a:rPr lang="sl-SI" dirty="0" err="1" smtClean="0"/>
              <a:t>razdOd</a:t>
            </a:r>
            <a:r>
              <a:rPr lang="sl-SI" dirty="0" smtClean="0"/>
              <a:t>[s] = 0, </a:t>
            </a:r>
            <a:r>
              <a:rPr lang="sl-SI" dirty="0" err="1" smtClean="0"/>
              <a:t>razdOd</a:t>
            </a:r>
            <a:r>
              <a:rPr lang="sl-SI" dirty="0" smtClean="0"/>
              <a:t>[v] = </a:t>
            </a:r>
            <a:r>
              <a:rPr lang="sl-SI" dirty="0" smtClean="0">
                <a:latin typeface="Calibri"/>
              </a:rPr>
              <a:t>∞ za </a:t>
            </a:r>
            <a:r>
              <a:rPr lang="sl-SI" dirty="0" smtClean="0">
                <a:latin typeface="Calibri"/>
                <a:sym typeface="Mathematica1"/>
              </a:rPr>
              <a:t> </a:t>
            </a:r>
            <a:r>
              <a:rPr lang="sl-SI" dirty="0" smtClean="0">
                <a:latin typeface="Calibri"/>
              </a:rPr>
              <a:t>v ≠ s</a:t>
            </a:r>
          </a:p>
          <a:p>
            <a:r>
              <a:rPr lang="sl-SI" dirty="0" smtClean="0">
                <a:latin typeface="Calibri"/>
              </a:rPr>
              <a:t>Dokler S ne vsebuje vseh vozlišč povezanih z s</a:t>
            </a:r>
          </a:p>
          <a:p>
            <a:pPr lvl="1"/>
            <a:r>
              <a:rPr lang="sl-SI" dirty="0" smtClean="0">
                <a:latin typeface="Calibri"/>
              </a:rPr>
              <a:t>Poišči povezavo v – w, v </a:t>
            </a:r>
            <a:r>
              <a:rPr lang="sl-SI" dirty="0" smtClean="0">
                <a:latin typeface="Calibri"/>
                <a:sym typeface="Mathematica1"/>
              </a:rPr>
              <a:t>€ S, w </a:t>
            </a:r>
            <a:r>
              <a:rPr lang="sl-SI" dirty="0" smtClean="0">
                <a:sym typeface="Mathematica1"/>
              </a:rPr>
              <a:t>€ S', za katero je razdOd[v]  + povez[v, w] minimalna</a:t>
            </a:r>
          </a:p>
          <a:p>
            <a:pPr lvl="1"/>
            <a:r>
              <a:rPr lang="sl-SI" dirty="0" smtClean="0">
                <a:sym typeface="Mathematica1"/>
              </a:rPr>
              <a:t>"popravi" </a:t>
            </a:r>
            <a:r>
              <a:rPr lang="sl-SI" dirty="0" err="1" smtClean="0">
                <a:sym typeface="Mathematica1"/>
              </a:rPr>
              <a:t>razdOd</a:t>
            </a:r>
            <a:r>
              <a:rPr lang="sl-SI" dirty="0" smtClean="0">
                <a:sym typeface="Mathematica1"/>
              </a:rPr>
              <a:t> glede na to povezavo</a:t>
            </a:r>
          </a:p>
          <a:p>
            <a:pPr lvl="1"/>
            <a:r>
              <a:rPr lang="sl-SI" dirty="0" smtClean="0">
                <a:sym typeface="Mathematica1"/>
              </a:rPr>
              <a:t>Dodaj w v S</a:t>
            </a:r>
            <a:endParaRPr lang="sl-SI" dirty="0"/>
          </a:p>
        </p:txBody>
      </p:sp>
      <p:sp>
        <p:nvSpPr>
          <p:cNvPr id="4" name="Rounded Rectangle 3"/>
          <p:cNvSpPr/>
          <p:nvPr/>
        </p:nvSpPr>
        <p:spPr>
          <a:xfrm>
            <a:off x="755576" y="3717032"/>
            <a:ext cx="7308812" cy="108012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7524328" y="5301208"/>
            <a:ext cx="1080120" cy="369332"/>
          </a:xfrm>
          <a:prstGeom prst="rect">
            <a:avLst/>
          </a:prstGeom>
          <a:noFill/>
          <a:ln cmpd="thickThin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l-SI" b="1" dirty="0" smtClean="0"/>
              <a:t>ključno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91578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Možnosti 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3"/>
          </a:xfrm>
        </p:spPr>
        <p:txBody>
          <a:bodyPr>
            <a:normAutofit fontScale="92500" lnSpcReduction="10000"/>
          </a:bodyPr>
          <a:lstStyle/>
          <a:p>
            <a:r>
              <a:rPr lang="sl-SI" sz="2800" dirty="0" smtClean="0">
                <a:solidFill>
                  <a:schemeClr val="bg1">
                    <a:lumMod val="85000"/>
                  </a:schemeClr>
                </a:solidFill>
              </a:rPr>
              <a:t>Začetni korak</a:t>
            </a:r>
          </a:p>
          <a:p>
            <a:r>
              <a:rPr lang="sl-SI" sz="2800" dirty="0" smtClean="0">
                <a:solidFill>
                  <a:schemeClr val="bg1">
                    <a:lumMod val="85000"/>
                  </a:schemeClr>
                </a:solidFill>
                <a:latin typeface="Calibri"/>
              </a:rPr>
              <a:t>Dokler S ne vsebuje vseh vozlišč povezanih z s</a:t>
            </a:r>
          </a:p>
          <a:p>
            <a:pPr lvl="1"/>
            <a:r>
              <a:rPr lang="sl-SI" sz="2400" b="1" dirty="0"/>
              <a:t>Poišči povezavo v – w, v </a:t>
            </a:r>
            <a:r>
              <a:rPr lang="sl-SI" sz="2400" b="1" dirty="0" smtClean="0">
                <a:sym typeface="Mathematica1"/>
              </a:rPr>
              <a:t>€ </a:t>
            </a:r>
            <a:r>
              <a:rPr lang="sl-SI" sz="2400" b="1" dirty="0">
                <a:sym typeface="Mathematica1"/>
              </a:rPr>
              <a:t>S, w </a:t>
            </a:r>
            <a:r>
              <a:rPr lang="sl-SI" sz="2400" b="1" dirty="0" smtClean="0">
                <a:sym typeface="Mathematica1"/>
              </a:rPr>
              <a:t>€ </a:t>
            </a:r>
            <a:r>
              <a:rPr lang="sl-SI" sz="2400" b="1" dirty="0">
                <a:sym typeface="Mathematica1"/>
              </a:rPr>
              <a:t>S', za katero je razdOd[v]  + povez[v, w] minimalna</a:t>
            </a:r>
          </a:p>
          <a:p>
            <a:pPr lvl="1"/>
            <a:r>
              <a:rPr lang="sl-SI" sz="2400" dirty="0" smtClean="0">
                <a:solidFill>
                  <a:schemeClr val="bg1">
                    <a:lumMod val="85000"/>
                  </a:schemeClr>
                </a:solidFill>
                <a:sym typeface="Mathematica1"/>
              </a:rPr>
              <a:t>"popravi" </a:t>
            </a:r>
            <a:r>
              <a:rPr lang="sl-SI" sz="2400" dirty="0" err="1" smtClean="0">
                <a:solidFill>
                  <a:schemeClr val="bg1">
                    <a:lumMod val="85000"/>
                  </a:schemeClr>
                </a:solidFill>
                <a:sym typeface="Mathematica1"/>
              </a:rPr>
              <a:t>razdOd</a:t>
            </a:r>
            <a:r>
              <a:rPr lang="sl-SI" sz="2400" dirty="0" smtClean="0">
                <a:solidFill>
                  <a:schemeClr val="bg1">
                    <a:lumMod val="85000"/>
                  </a:schemeClr>
                </a:solidFill>
                <a:sym typeface="Mathematica1"/>
              </a:rPr>
              <a:t> glede na to povezavo</a:t>
            </a:r>
          </a:p>
          <a:p>
            <a:pPr lvl="1"/>
            <a:r>
              <a:rPr lang="sl-SI" sz="2400" dirty="0" smtClean="0">
                <a:solidFill>
                  <a:schemeClr val="bg1">
                    <a:lumMod val="85000"/>
                  </a:schemeClr>
                </a:solidFill>
                <a:sym typeface="Mathematica1"/>
              </a:rPr>
              <a:t>Dodaj w v S</a:t>
            </a:r>
            <a:endParaRPr lang="sl-SI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4437112"/>
            <a:ext cx="8229600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07301" y="4749130"/>
            <a:ext cx="8229600" cy="1536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800" dirty="0" smtClean="0"/>
              <a:t>Preizkusimo vse povezave</a:t>
            </a:r>
          </a:p>
          <a:p>
            <a:r>
              <a:rPr lang="sl-SI" sz="2800" dirty="0" smtClean="0"/>
              <a:t>Časovna zahtevnost: O (|V| |E|)</a:t>
            </a:r>
          </a:p>
          <a:p>
            <a:pPr lvl="1"/>
            <a:r>
              <a:rPr lang="sl-SI" sz="2400" dirty="0" smtClean="0"/>
              <a:t>Koliko je lahko|E| ?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34967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Originalni algoritem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877" y="1340768"/>
            <a:ext cx="8229600" cy="2404863"/>
          </a:xfrm>
        </p:spPr>
        <p:txBody>
          <a:bodyPr>
            <a:normAutofit fontScale="92500" lnSpcReduction="10000"/>
          </a:bodyPr>
          <a:lstStyle/>
          <a:p>
            <a:r>
              <a:rPr lang="sl-SI" sz="2800" dirty="0" smtClean="0">
                <a:solidFill>
                  <a:schemeClr val="bg1">
                    <a:lumMod val="85000"/>
                  </a:schemeClr>
                </a:solidFill>
              </a:rPr>
              <a:t>Začetni korak</a:t>
            </a:r>
          </a:p>
          <a:p>
            <a:r>
              <a:rPr lang="sl-SI" sz="2800" dirty="0" smtClean="0">
                <a:solidFill>
                  <a:schemeClr val="bg1">
                    <a:lumMod val="85000"/>
                  </a:schemeClr>
                </a:solidFill>
                <a:latin typeface="Calibri"/>
              </a:rPr>
              <a:t>Dokler S ne vsebuje vseh vozlišč povezanih z s</a:t>
            </a:r>
          </a:p>
          <a:p>
            <a:pPr lvl="1"/>
            <a:r>
              <a:rPr lang="sl-SI" sz="2400" b="1" dirty="0"/>
              <a:t>Poišči povezavo v – w, v </a:t>
            </a:r>
            <a:r>
              <a:rPr lang="sl-SI" sz="2400" b="1" dirty="0" smtClean="0">
                <a:sym typeface="Mathematica1"/>
              </a:rPr>
              <a:t>€ </a:t>
            </a:r>
            <a:r>
              <a:rPr lang="sl-SI" sz="2400" b="1" dirty="0">
                <a:sym typeface="Mathematica1"/>
              </a:rPr>
              <a:t>S, w </a:t>
            </a:r>
            <a:r>
              <a:rPr lang="sl-SI" sz="2400" b="1" dirty="0" smtClean="0">
                <a:sym typeface="Mathematica1"/>
              </a:rPr>
              <a:t>€ </a:t>
            </a:r>
            <a:r>
              <a:rPr lang="sl-SI" sz="2400" b="1" dirty="0">
                <a:sym typeface="Mathematica1"/>
              </a:rPr>
              <a:t>S', za katero je razdOd[v]  + povez[v, w] minimalna</a:t>
            </a:r>
          </a:p>
          <a:p>
            <a:pPr lvl="1"/>
            <a:r>
              <a:rPr lang="sl-SI" sz="2400" dirty="0" smtClean="0">
                <a:solidFill>
                  <a:schemeClr val="bg1">
                    <a:lumMod val="85000"/>
                  </a:schemeClr>
                </a:solidFill>
                <a:sym typeface="Mathematica1"/>
              </a:rPr>
              <a:t>"popravi" </a:t>
            </a:r>
            <a:r>
              <a:rPr lang="sl-SI" sz="2400" dirty="0" err="1" smtClean="0">
                <a:solidFill>
                  <a:schemeClr val="bg1">
                    <a:lumMod val="85000"/>
                  </a:schemeClr>
                </a:solidFill>
                <a:sym typeface="Mathematica1"/>
              </a:rPr>
              <a:t>razdOd</a:t>
            </a:r>
            <a:r>
              <a:rPr lang="sl-SI" sz="2400" dirty="0" smtClean="0">
                <a:solidFill>
                  <a:schemeClr val="bg1">
                    <a:lumMod val="85000"/>
                  </a:schemeClr>
                </a:solidFill>
                <a:sym typeface="Mathematica1"/>
              </a:rPr>
              <a:t> glede na to povezavo</a:t>
            </a:r>
          </a:p>
          <a:p>
            <a:pPr lvl="1"/>
            <a:r>
              <a:rPr lang="sl-SI" sz="2400" dirty="0" smtClean="0">
                <a:solidFill>
                  <a:schemeClr val="bg1">
                    <a:lumMod val="85000"/>
                  </a:schemeClr>
                </a:solidFill>
                <a:sym typeface="Mathematica1"/>
              </a:rPr>
              <a:t>Dodaj w v S</a:t>
            </a:r>
            <a:endParaRPr lang="sl-SI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4437112"/>
            <a:ext cx="8229600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5313" y="3717032"/>
            <a:ext cx="8229600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dirty="0" smtClean="0"/>
              <a:t>Ves čas velja:</a:t>
            </a:r>
          </a:p>
          <a:p>
            <a:pPr lvl="1"/>
            <a:r>
              <a:rPr lang="sl-SI" sz="1800" dirty="0" smtClean="0"/>
              <a:t>Za v </a:t>
            </a:r>
            <a:r>
              <a:rPr lang="sl-SI" sz="1800" dirty="0" smtClean="0">
                <a:sym typeface="Mathematica1"/>
              </a:rPr>
              <a:t>€ S je razdOd[v] dolžina najkrajše poti od s do v</a:t>
            </a:r>
          </a:p>
          <a:p>
            <a:pPr lvl="1"/>
            <a:r>
              <a:rPr lang="sl-SI" sz="1800" dirty="0">
                <a:sym typeface="Mathematica1"/>
              </a:rPr>
              <a:t>Za w </a:t>
            </a:r>
            <a:r>
              <a:rPr lang="sl-SI" sz="1800" dirty="0" smtClean="0">
                <a:sym typeface="Mathematica1"/>
              </a:rPr>
              <a:t>€ </a:t>
            </a:r>
            <a:r>
              <a:rPr lang="sl-SI" sz="1800" dirty="0">
                <a:sym typeface="Mathematica1"/>
              </a:rPr>
              <a:t>S</a:t>
            </a:r>
            <a:r>
              <a:rPr lang="sl-SI" sz="1800" dirty="0" smtClean="0">
                <a:sym typeface="Mathematica1"/>
              </a:rPr>
              <a:t>', razdOd[w] </a:t>
            </a:r>
            <a:r>
              <a:rPr lang="sl-SI" sz="1800" dirty="0">
                <a:sym typeface="Mathematica1"/>
              </a:rPr>
              <a:t>minimizira razdOd[v]  + povez[v, w</a:t>
            </a:r>
            <a:r>
              <a:rPr lang="sl-SI" sz="1800" dirty="0" smtClean="0">
                <a:sym typeface="Mathematica1"/>
              </a:rPr>
              <a:t>]  (torej  je ocena!)</a:t>
            </a:r>
          </a:p>
          <a:p>
            <a:r>
              <a:rPr lang="sl-SI" sz="2400" dirty="0" smtClean="0">
                <a:sym typeface="Mathematica1"/>
              </a:rPr>
              <a:t>Posledica</a:t>
            </a:r>
          </a:p>
          <a:p>
            <a:pPr lvl="1"/>
            <a:r>
              <a:rPr lang="sl-SI" sz="2400" dirty="0" smtClean="0"/>
              <a:t>Povezavo v  – w lahko najdemo v |V| korakih (le pregledamo </a:t>
            </a:r>
            <a:r>
              <a:rPr lang="sl-SI" sz="2400" dirty="0" err="1" smtClean="0"/>
              <a:t>razdOd</a:t>
            </a:r>
            <a:r>
              <a:rPr lang="sl-SI" sz="2400" dirty="0" smtClean="0"/>
              <a:t>[] za S')</a:t>
            </a:r>
          </a:p>
          <a:p>
            <a:pPr lvl="1"/>
            <a:r>
              <a:rPr lang="sl-SI" sz="2400" dirty="0" err="1"/>
              <a:t>d</a:t>
            </a:r>
            <a:r>
              <a:rPr lang="sl-SI" sz="2400" dirty="0" err="1" smtClean="0"/>
              <a:t>ist</a:t>
            </a:r>
            <a:r>
              <a:rPr lang="sl-SI" sz="2400" dirty="0" smtClean="0"/>
              <a:t>[] popravimo v največ |V| korakih (preveri sosede w) </a:t>
            </a:r>
          </a:p>
          <a:p>
            <a:r>
              <a:rPr lang="sl-SI" sz="2400" dirty="0" smtClean="0"/>
              <a:t>Časovna zahtevnost: O (|V|</a:t>
            </a:r>
            <a:r>
              <a:rPr lang="sl-SI" sz="2400" baseline="30000" dirty="0" smtClean="0"/>
              <a:t>2</a:t>
            </a:r>
            <a:r>
              <a:rPr lang="sl-SI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6831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"moderni" algoritem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877" y="1340768"/>
            <a:ext cx="8229600" cy="2404863"/>
          </a:xfrm>
        </p:spPr>
        <p:txBody>
          <a:bodyPr>
            <a:normAutofit fontScale="92500" lnSpcReduction="10000"/>
          </a:bodyPr>
          <a:lstStyle/>
          <a:p>
            <a:r>
              <a:rPr lang="sl-SI" sz="2800" dirty="0" smtClean="0">
                <a:solidFill>
                  <a:schemeClr val="bg1">
                    <a:lumMod val="85000"/>
                  </a:schemeClr>
                </a:solidFill>
              </a:rPr>
              <a:t>Začetni korak</a:t>
            </a:r>
          </a:p>
          <a:p>
            <a:r>
              <a:rPr lang="sl-SI" sz="2800" dirty="0" smtClean="0">
                <a:solidFill>
                  <a:schemeClr val="bg1">
                    <a:lumMod val="85000"/>
                  </a:schemeClr>
                </a:solidFill>
                <a:latin typeface="Calibri"/>
              </a:rPr>
              <a:t>Dokler S ne vsebuje vseh vozlišč povezanih z s</a:t>
            </a:r>
          </a:p>
          <a:p>
            <a:pPr lvl="1"/>
            <a:r>
              <a:rPr lang="sl-SI" sz="2400" b="1" dirty="0"/>
              <a:t>Poišči povezavo v – w, v </a:t>
            </a:r>
            <a:r>
              <a:rPr lang="sl-SI" sz="2400" b="1" dirty="0" smtClean="0">
                <a:sym typeface="Mathematica1"/>
              </a:rPr>
              <a:t>€ </a:t>
            </a:r>
            <a:r>
              <a:rPr lang="sl-SI" sz="2400" b="1" dirty="0">
                <a:sym typeface="Mathematica1"/>
              </a:rPr>
              <a:t>S, w </a:t>
            </a:r>
            <a:r>
              <a:rPr lang="sl-SI" sz="2400" b="1" dirty="0" smtClean="0">
                <a:sym typeface="Mathematica1"/>
              </a:rPr>
              <a:t>€ </a:t>
            </a:r>
            <a:r>
              <a:rPr lang="sl-SI" sz="2400" b="1" dirty="0">
                <a:sym typeface="Mathematica1"/>
              </a:rPr>
              <a:t>S', za katero je razdOd[v]  + povez[v, w] minimalna</a:t>
            </a:r>
          </a:p>
          <a:p>
            <a:pPr lvl="1"/>
            <a:r>
              <a:rPr lang="sl-SI" sz="2400" dirty="0" smtClean="0">
                <a:solidFill>
                  <a:schemeClr val="bg1">
                    <a:lumMod val="85000"/>
                  </a:schemeClr>
                </a:solidFill>
                <a:sym typeface="Mathematica1"/>
              </a:rPr>
              <a:t>"popravi" </a:t>
            </a:r>
            <a:r>
              <a:rPr lang="sl-SI" sz="2400" dirty="0" err="1" smtClean="0">
                <a:solidFill>
                  <a:schemeClr val="bg1">
                    <a:lumMod val="85000"/>
                  </a:schemeClr>
                </a:solidFill>
                <a:sym typeface="Mathematica1"/>
              </a:rPr>
              <a:t>razdOd</a:t>
            </a:r>
            <a:r>
              <a:rPr lang="sl-SI" sz="2400" dirty="0" smtClean="0">
                <a:solidFill>
                  <a:schemeClr val="bg1">
                    <a:lumMod val="85000"/>
                  </a:schemeClr>
                </a:solidFill>
                <a:sym typeface="Mathematica1"/>
              </a:rPr>
              <a:t> glede na to povezavo</a:t>
            </a:r>
          </a:p>
          <a:p>
            <a:pPr lvl="1"/>
            <a:r>
              <a:rPr lang="sl-SI" sz="2400" dirty="0" smtClean="0">
                <a:solidFill>
                  <a:schemeClr val="bg1">
                    <a:lumMod val="85000"/>
                  </a:schemeClr>
                </a:solidFill>
                <a:sym typeface="Mathematica1"/>
              </a:rPr>
              <a:t>Dodaj w v S</a:t>
            </a:r>
            <a:endParaRPr lang="sl-SI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4437112"/>
            <a:ext cx="8229600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5313" y="3717032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dirty="0" smtClean="0"/>
              <a:t>Uporaba vrste s prednostjo, da poiščemo povezavo v - w</a:t>
            </a:r>
          </a:p>
          <a:p>
            <a:r>
              <a:rPr lang="sl-SI" sz="2400" dirty="0" smtClean="0"/>
              <a:t>Časovna zahtevnost: O ((|E|+ |V|)</a:t>
            </a:r>
            <a:r>
              <a:rPr lang="sl-SI" sz="2400" baseline="30000" dirty="0" smtClean="0"/>
              <a:t> </a:t>
            </a:r>
            <a:r>
              <a:rPr lang="sl-SI" sz="2400" dirty="0" smtClean="0"/>
              <a:t>log (|V|)), kar je v </a:t>
            </a:r>
            <a:r>
              <a:rPr lang="sl-SI" sz="2400" dirty="0"/>
              <a:t>bistvu 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O (|E| log </a:t>
            </a:r>
            <a:r>
              <a:rPr lang="sl-SI" sz="2400" dirty="0"/>
              <a:t>(|V</a:t>
            </a:r>
            <a:r>
              <a:rPr lang="sl-SI" sz="2400" dirty="0" smtClean="0"/>
              <a:t>|).</a:t>
            </a:r>
          </a:p>
        </p:txBody>
      </p:sp>
    </p:spTree>
    <p:extLst>
      <p:ext uri="{BB962C8B-B14F-4D97-AF65-F5344CB8AC3E}">
        <p14:creationId xmlns:p14="http://schemas.microsoft.com/office/powerpoint/2010/main" val="155850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Implementacija</a:t>
            </a:r>
            <a:r>
              <a:rPr lang="en-US" dirty="0" smtClean="0"/>
              <a:t> in </a:t>
            </a:r>
            <a:r>
              <a:rPr lang="en-US" dirty="0" err="1" smtClean="0"/>
              <a:t>dokaz</a:t>
            </a:r>
            <a:r>
              <a:rPr lang="en-US" dirty="0" smtClean="0"/>
              <a:t> </a:t>
            </a:r>
            <a:r>
              <a:rPr lang="en-US" dirty="0" err="1" smtClean="0"/>
              <a:t>pravilnosti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Glej</a:t>
            </a:r>
            <a:r>
              <a:rPr lang="en-US" dirty="0" smtClean="0"/>
              <a:t> video:</a:t>
            </a:r>
          </a:p>
          <a:p>
            <a:pPr lvl="1"/>
            <a:r>
              <a:rPr lang="sl-SI" dirty="0">
                <a:hlinkClick r:id="rId2"/>
              </a:rPr>
              <a:t>Dijkstra: implementacija in časovna zahtevnost (26 </a:t>
            </a:r>
            <a:r>
              <a:rPr lang="sl-SI" dirty="0" smtClean="0">
                <a:hlinkClick r:id="rId2"/>
              </a:rPr>
              <a:t>min)</a:t>
            </a:r>
            <a:endParaRPr lang="en-US" dirty="0" smtClean="0"/>
          </a:p>
          <a:p>
            <a:pPr lvl="1"/>
            <a:r>
              <a:rPr lang="sv-SE" dirty="0">
                <a:hlinkClick r:id="rId3"/>
              </a:rPr>
              <a:t>Dokaz pravilnosti za Dijkstrin Algoritem (19 </a:t>
            </a:r>
            <a:r>
              <a:rPr lang="sv-SE" dirty="0" smtClean="0">
                <a:hlinkClick r:id="rId3"/>
              </a:rPr>
              <a:t>min)</a:t>
            </a:r>
            <a:r>
              <a:rPr lang="sv-SE" dirty="0"/>
              <a:t> </a:t>
            </a:r>
            <a:r>
              <a:rPr lang="sl-SI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07654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vzeti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l-SI" dirty="0" smtClean="0"/>
              <a:t>Odvisno od tipa omrežja</a:t>
            </a:r>
          </a:p>
          <a:p>
            <a:r>
              <a:rPr lang="sl-SI" dirty="0" smtClean="0"/>
              <a:t>2000 vozlišč, 1 milijon povezav: kopica 2-3x počasnejša kot seznam</a:t>
            </a:r>
          </a:p>
          <a:p>
            <a:r>
              <a:rPr lang="sl-SI" dirty="0" smtClean="0"/>
              <a:t>100000 vozlišč, </a:t>
            </a:r>
            <a:r>
              <a:rPr lang="sl-SI" dirty="0"/>
              <a:t>1 milijon </a:t>
            </a:r>
            <a:r>
              <a:rPr lang="sl-SI" dirty="0" smtClean="0"/>
              <a:t>povezav: kopica 500x  hitrejša</a:t>
            </a:r>
          </a:p>
          <a:p>
            <a:r>
              <a:rPr lang="sl-SI" dirty="0" smtClean="0"/>
              <a:t>1 milijon vozlišč, 2 milijona povezav: kopica 10000x hitrejša</a:t>
            </a:r>
          </a:p>
          <a:p>
            <a:r>
              <a:rPr lang="sl-SI" dirty="0" smtClean="0"/>
              <a:t>Torej:</a:t>
            </a:r>
          </a:p>
          <a:p>
            <a:pPr lvl="1"/>
            <a:r>
              <a:rPr lang="sl-SI" dirty="0" smtClean="0"/>
              <a:t>Za "goste" grafe uporabimo kar seznam</a:t>
            </a:r>
          </a:p>
          <a:p>
            <a:pPr lvl="1"/>
            <a:r>
              <a:rPr lang="sl-SI" dirty="0" smtClean="0"/>
              <a:t>Za "redke" grafe je primerna kopica:</a:t>
            </a:r>
          </a:p>
          <a:p>
            <a:pPr lvl="2"/>
            <a:r>
              <a:rPr lang="sl-SI" dirty="0" smtClean="0"/>
              <a:t>"običajna"</a:t>
            </a:r>
          </a:p>
          <a:p>
            <a:pPr lvl="2"/>
            <a:r>
              <a:rPr lang="sl-SI" dirty="0"/>
              <a:t>d</a:t>
            </a:r>
            <a:r>
              <a:rPr lang="sl-SI" dirty="0" smtClean="0"/>
              <a:t>-smerna kopica (Johnson)  </a:t>
            </a:r>
          </a:p>
          <a:p>
            <a:pPr lvl="3"/>
            <a:r>
              <a:rPr lang="sl-SI" dirty="0"/>
              <a:t>z</a:t>
            </a:r>
            <a:r>
              <a:rPr lang="sl-SI" dirty="0" smtClean="0"/>
              <a:t>a "kritične" aplikacije</a:t>
            </a:r>
          </a:p>
          <a:p>
            <a:pPr lvl="2"/>
            <a:r>
              <a:rPr lang="sl-SI" dirty="0" smtClean="0"/>
              <a:t>Fibonaccijeva kopica (</a:t>
            </a:r>
            <a:r>
              <a:rPr lang="sl-SI" dirty="0" err="1" smtClean="0"/>
              <a:t>Sleator</a:t>
            </a:r>
            <a:r>
              <a:rPr lang="sl-SI" dirty="0" smtClean="0"/>
              <a:t>-</a:t>
            </a:r>
            <a:r>
              <a:rPr lang="sl-SI" dirty="0" err="1" smtClean="0"/>
              <a:t>Tarjan</a:t>
            </a:r>
            <a:r>
              <a:rPr lang="sl-SI" dirty="0" smtClean="0"/>
              <a:t>)</a:t>
            </a:r>
          </a:p>
          <a:p>
            <a:pPr lvl="3"/>
            <a:r>
              <a:rPr lang="sl-SI" dirty="0" smtClean="0"/>
              <a:t>Teoretično najboljša, a enostavno prezapletena za implementacijo</a:t>
            </a:r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0994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NAJKRAJŠA POT OD S DO 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Zanima nas le najkrajša pot od A do B?</a:t>
            </a:r>
          </a:p>
          <a:p>
            <a:r>
              <a:rPr lang="sl-SI" dirty="0" smtClean="0"/>
              <a:t>Lahko uporabimo </a:t>
            </a:r>
            <a:r>
              <a:rPr lang="sl-SI" dirty="0" err="1" smtClean="0"/>
              <a:t>Dijkstrin</a:t>
            </a:r>
            <a:r>
              <a:rPr lang="sl-SI" dirty="0" smtClean="0"/>
              <a:t> algoritem?</a:t>
            </a:r>
          </a:p>
          <a:p>
            <a:r>
              <a:rPr lang="sl-SI" dirty="0" smtClean="0"/>
              <a:t>V čem je problem uporabe?</a:t>
            </a:r>
          </a:p>
          <a:p>
            <a:pPr lvl="1"/>
            <a:r>
              <a:rPr lang="sl-SI" dirty="0" smtClean="0"/>
              <a:t>Poglejmo primer </a:t>
            </a:r>
            <a:r>
              <a:rPr lang="sl-SI" dirty="0"/>
              <a:t>na </a:t>
            </a:r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www.google.si/maps</a:t>
            </a:r>
            <a:r>
              <a:rPr lang="sl-SI" dirty="0" smtClean="0"/>
              <a:t> </a:t>
            </a:r>
            <a:endParaRPr lang="sl-SI" dirty="0"/>
          </a:p>
          <a:p>
            <a:endParaRPr lang="sl-SI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youtu.be/GazC3A4OQTE?list=PL_kTCG_1woTFNXdYH-csYHWZCe4ApotTk&amp;t=530</a:t>
            </a:r>
            <a:r>
              <a:rPr lang="sl-SI" dirty="0" smtClean="0"/>
              <a:t> 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www.youtube.com/watch?v=ySN5Wnu88nE</a:t>
            </a:r>
            <a:r>
              <a:rPr lang="sl-SI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3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Predpostavka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Vrednosti vseh povezav so nenegativne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4031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www.youtube.com/watch?v=cSxnOm5aceA&amp;t=7s</a:t>
            </a:r>
            <a:r>
              <a:rPr lang="sl-SI" dirty="0" smtClean="0"/>
              <a:t> 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www.youtube.com/watch?v=g024lzsknDo</a:t>
            </a:r>
            <a:r>
              <a:rPr lang="sl-SI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6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Osnovna</a:t>
            </a:r>
            <a:r>
              <a:rPr lang="en-US" dirty="0" smtClean="0"/>
              <a:t> </a:t>
            </a:r>
            <a:r>
              <a:rPr lang="en-US" dirty="0" err="1" smtClean="0"/>
              <a:t>ideja</a:t>
            </a:r>
            <a:r>
              <a:rPr lang="en-US" dirty="0" smtClean="0"/>
              <a:t> 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1" t="51346" r="18453" b="15000"/>
          <a:stretch/>
        </p:blipFill>
        <p:spPr bwMode="auto">
          <a:xfrm>
            <a:off x="683568" y="1988840"/>
            <a:ext cx="7265474" cy="304148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2060848"/>
            <a:ext cx="3600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err="1" smtClean="0"/>
              <a:t>Obravnavamo</a:t>
            </a:r>
            <a:r>
              <a:rPr lang="en-US" dirty="0" smtClean="0"/>
              <a:t> </a:t>
            </a:r>
            <a:r>
              <a:rPr lang="en-US" dirty="0" err="1" smtClean="0"/>
              <a:t>vozlišče</a:t>
            </a:r>
            <a:r>
              <a:rPr lang="en-US" dirty="0" smtClean="0"/>
              <a:t> v in </a:t>
            </a:r>
            <a:r>
              <a:rPr lang="en-US" dirty="0" err="1" smtClean="0"/>
              <a:t>njegovega</a:t>
            </a:r>
            <a:r>
              <a:rPr lang="en-US" dirty="0" smtClean="0"/>
              <a:t> </a:t>
            </a:r>
            <a:r>
              <a:rPr lang="en-US" dirty="0" err="1" smtClean="0"/>
              <a:t>soseda</a:t>
            </a:r>
            <a:r>
              <a:rPr lang="en-US" dirty="0" smtClean="0"/>
              <a:t> w.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034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Splošni algoritem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/>
            <a:r>
              <a:rPr lang="sl-SI" dirty="0" smtClean="0"/>
              <a:t> Drevo najkrajših poti bomo predstavili z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endParaRPr lang="en-US" dirty="0">
              <a:solidFill>
                <a:srgbClr val="000000"/>
              </a:solidFill>
            </a:endParaRPr>
          </a:p>
          <a:p>
            <a:pPr marL="379413" lvl="1"/>
            <a:r>
              <a:rPr lang="en-US" dirty="0">
                <a:solidFill>
                  <a:srgbClr val="004080"/>
                </a:solidFill>
              </a:rPr>
              <a:t> </a:t>
            </a:r>
            <a:r>
              <a:rPr lang="sl-SI" sz="2000" dirty="0" err="1" smtClean="0">
                <a:sym typeface="Courier New Bold" charset="0"/>
              </a:rPr>
              <a:t>razdDo</a:t>
            </a:r>
            <a:r>
              <a:rPr lang="en-US" sz="2000" dirty="0" smtClean="0"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[v]</a:t>
            </a:r>
            <a:r>
              <a:rPr lang="sl-SI" sz="2000" dirty="0" smtClean="0"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: </a:t>
            </a:r>
            <a:r>
              <a:rPr lang="en-US" dirty="0" smtClean="0"/>
              <a:t> </a:t>
            </a:r>
            <a:r>
              <a:rPr lang="sl-SI" dirty="0" smtClean="0"/>
              <a:t>dolžina najkrajše poti od s do v</a:t>
            </a:r>
            <a:r>
              <a:rPr lang="en-US" dirty="0" smtClean="0"/>
              <a:t>.</a:t>
            </a:r>
            <a:endParaRPr lang="en-US" dirty="0"/>
          </a:p>
          <a:p>
            <a:pPr marL="379413" lvl="1"/>
            <a:r>
              <a:rPr lang="en-US" dirty="0">
                <a:solidFill>
                  <a:srgbClr val="004080"/>
                </a:solidFill>
              </a:rPr>
              <a:t> </a:t>
            </a:r>
            <a:r>
              <a:rPr lang="sl-SI" sz="2000" dirty="0" err="1" smtClean="0"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povezDo</a:t>
            </a:r>
            <a:r>
              <a:rPr lang="en-US" sz="2000" dirty="0" smtClean="0"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[v</a:t>
            </a:r>
            <a:r>
              <a:rPr lang="en-US" sz="2000" dirty="0"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]</a:t>
            </a:r>
            <a:r>
              <a:rPr lang="en-US" dirty="0"/>
              <a:t> </a:t>
            </a:r>
            <a:r>
              <a:rPr lang="sl-SI" dirty="0" smtClean="0"/>
              <a:t>je zadnja povezava na najkrajši poti od s do v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4289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</a:t>
            </a:r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8" t="48462" r="11305" b="14423"/>
          <a:stretch/>
        </p:blipFill>
        <p:spPr bwMode="auto">
          <a:xfrm>
            <a:off x="33164" y="1628800"/>
            <a:ext cx="906778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00192" y="2492896"/>
            <a:ext cx="2520280" cy="432048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TextBox 6"/>
          <p:cNvSpPr txBox="1"/>
          <p:nvPr/>
        </p:nvSpPr>
        <p:spPr>
          <a:xfrm>
            <a:off x="5076056" y="1844824"/>
            <a:ext cx="10081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400" b="1" dirty="0" err="1" smtClean="0"/>
              <a:t>razdDo</a:t>
            </a:r>
            <a:r>
              <a:rPr lang="sl-SI" sz="1400" b="1" dirty="0" smtClean="0"/>
              <a:t>[]</a:t>
            </a:r>
          </a:p>
          <a:p>
            <a:r>
              <a:rPr lang="sl-SI" sz="1400" b="1" dirty="0" err="1" smtClean="0"/>
              <a:t>povezDo</a:t>
            </a:r>
            <a:r>
              <a:rPr lang="sl-SI" sz="1400" b="1" dirty="0" smtClean="0"/>
              <a:t>[]</a:t>
            </a:r>
            <a:endParaRPr lang="sl-SI" sz="1400" b="1" dirty="0"/>
          </a:p>
        </p:txBody>
      </p:sp>
      <p:sp>
        <p:nvSpPr>
          <p:cNvPr id="3" name="Oval 2"/>
          <p:cNvSpPr/>
          <p:nvPr/>
        </p:nvSpPr>
        <p:spPr>
          <a:xfrm>
            <a:off x="7380312" y="4797152"/>
            <a:ext cx="288032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tx1"/>
                </a:solidFill>
              </a:rPr>
              <a:t>4</a:t>
            </a:r>
            <a:endParaRPr lang="sl-SI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2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Splošni algoritem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Nastavimo </a:t>
            </a:r>
          </a:p>
          <a:p>
            <a:pPr lvl="1"/>
            <a:r>
              <a:rPr lang="sl-SI" dirty="0" err="1">
                <a:sym typeface="Courier New Bold" charset="0"/>
              </a:rPr>
              <a:t>razdDo</a:t>
            </a:r>
            <a:r>
              <a:rPr lang="en-US" dirty="0" smtClean="0"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[</a:t>
            </a:r>
            <a:r>
              <a:rPr lang="sl-SI" dirty="0" smtClean="0"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s</a:t>
            </a:r>
            <a:r>
              <a:rPr lang="en-US" dirty="0" smtClean="0"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]</a:t>
            </a:r>
            <a:r>
              <a:rPr lang="sl-SI" dirty="0" smtClean="0"/>
              <a:t> = 0</a:t>
            </a:r>
          </a:p>
          <a:p>
            <a:pPr lvl="1"/>
            <a:r>
              <a:rPr lang="sl-SI" dirty="0" err="1">
                <a:sym typeface="Courier New Bold" charset="0"/>
              </a:rPr>
              <a:t>razdDo</a:t>
            </a:r>
            <a:r>
              <a:rPr lang="en-US" dirty="0"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[v</a:t>
            </a:r>
            <a:r>
              <a:rPr lang="en-US" dirty="0" smtClean="0"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]</a:t>
            </a:r>
            <a:r>
              <a:rPr lang="sl-SI" dirty="0" smtClean="0"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= </a:t>
            </a:r>
            <a:r>
              <a:rPr lang="sl-SI" dirty="0" smtClean="0">
                <a:latin typeface="Calibri"/>
                <a:ea typeface="Courier New Bold" charset="0"/>
                <a:cs typeface="Courier New Bold" charset="0"/>
                <a:sym typeface="Courier New Bold" charset="0"/>
              </a:rPr>
              <a:t>∞ za v ≠ s</a:t>
            </a:r>
          </a:p>
          <a:p>
            <a:r>
              <a:rPr lang="sl-SI" dirty="0" smtClean="0">
                <a:latin typeface="Calibri"/>
                <a:sym typeface="Courier New Bold" charset="0"/>
              </a:rPr>
              <a:t>Dokler ni "vse v redu" (ni izpolnjeno pravilo optimalnosti)</a:t>
            </a:r>
          </a:p>
          <a:p>
            <a:pPr lvl="1"/>
            <a:r>
              <a:rPr lang="sl-SI" dirty="0" smtClean="0">
                <a:latin typeface="Calibri"/>
                <a:sym typeface="Courier New Bold" charset="0"/>
              </a:rPr>
              <a:t>"popravi" ustrezne vrednosti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0859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"Popravljanje" : "</a:t>
            </a:r>
            <a:r>
              <a:rPr lang="en-US" dirty="0" smtClean="0"/>
              <a:t>relaxation</a:t>
            </a:r>
            <a:r>
              <a:rPr lang="sl-SI" dirty="0" smtClean="0"/>
              <a:t>"</a:t>
            </a:r>
            <a:endParaRPr lang="en-US" dirty="0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Popravimo povezavo </a:t>
            </a:r>
            <a:r>
              <a:rPr lang="en-US" sz="2400" dirty="0" smtClean="0">
                <a:sym typeface="Times New Roman Italic" charset="0"/>
              </a:rPr>
              <a:t>e</a:t>
            </a:r>
            <a:r>
              <a:rPr lang="en-US" sz="2400" dirty="0" smtClean="0">
                <a:sym typeface="Times New Roman" charset="0"/>
              </a:rPr>
              <a:t> = </a:t>
            </a:r>
            <a:r>
              <a:rPr lang="en-US" sz="2400" dirty="0" err="1" smtClean="0">
                <a:sym typeface="Times New Roman Italic" charset="0"/>
              </a:rPr>
              <a:t>v</a:t>
            </a:r>
            <a:r>
              <a:rPr lang="en-US" sz="2400" dirty="0" err="1" smtClean="0">
                <a:sym typeface="Times New Roman Bold" charset="0"/>
              </a:rPr>
              <a:t>→</a:t>
            </a:r>
            <a:r>
              <a:rPr lang="en-US" sz="2400" dirty="0" err="1" smtClean="0">
                <a:sym typeface="Times New Roman Italic" charset="0"/>
              </a:rPr>
              <a:t>w</a:t>
            </a:r>
            <a:r>
              <a:rPr lang="en-US" sz="2400" dirty="0" smtClean="0">
                <a:sym typeface="Times New Roman" charset="0"/>
              </a:rPr>
              <a:t>.</a:t>
            </a:r>
            <a:endParaRPr lang="en-US" sz="2400" dirty="0" smtClean="0"/>
          </a:p>
          <a:p>
            <a:pPr lvl="1"/>
            <a:r>
              <a:rPr lang="en-US" sz="2000" dirty="0" smtClean="0"/>
              <a:t> </a:t>
            </a:r>
            <a:r>
              <a:rPr lang="sl-SI" sz="2000" dirty="0" err="1" smtClean="0">
                <a:sym typeface="Courier New Bold" charset="0"/>
              </a:rPr>
              <a:t>razdDo</a:t>
            </a:r>
            <a:r>
              <a:rPr lang="en-US" sz="2000" dirty="0" smtClean="0">
                <a:sym typeface="Courier New Bold" charset="0"/>
              </a:rPr>
              <a:t>[v]</a:t>
            </a:r>
            <a:r>
              <a:rPr lang="en-US" sz="2000" dirty="0" smtClean="0"/>
              <a:t> </a:t>
            </a:r>
            <a:r>
              <a:rPr lang="sl-SI" sz="2000" dirty="0" smtClean="0"/>
              <a:t>je dolžina doslej najkrajše znane poti od s do v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 </a:t>
            </a:r>
            <a:r>
              <a:rPr lang="sl-SI" sz="2000" dirty="0" err="1" smtClean="0">
                <a:sym typeface="Courier New Bold" charset="0"/>
              </a:rPr>
              <a:t>razdDo</a:t>
            </a:r>
            <a:r>
              <a:rPr lang="en-US" sz="2000" dirty="0" smtClean="0">
                <a:sym typeface="Courier New Bold" charset="0"/>
              </a:rPr>
              <a:t>[w]</a:t>
            </a:r>
            <a:r>
              <a:rPr lang="en-US" sz="2000" dirty="0" smtClean="0"/>
              <a:t> </a:t>
            </a:r>
            <a:r>
              <a:rPr lang="sl-SI" sz="2000" dirty="0" smtClean="0"/>
              <a:t>je dolžina doslej najkrajše znane poti od s do w</a:t>
            </a:r>
            <a:r>
              <a:rPr lang="en-US" sz="2000" dirty="0" smtClean="0"/>
              <a:t>.</a:t>
            </a:r>
          </a:p>
          <a:p>
            <a:pPr lvl="1"/>
            <a:r>
              <a:rPr lang="sl-SI" sz="2000" dirty="0" smtClean="0"/>
              <a:t> </a:t>
            </a:r>
            <a:r>
              <a:rPr lang="sl-SI" sz="2000" dirty="0" err="1" smtClean="0"/>
              <a:t>povezDo</a:t>
            </a:r>
            <a:r>
              <a:rPr lang="en-US" sz="2000" dirty="0" smtClean="0">
                <a:sym typeface="Courier New Bold" charset="0"/>
              </a:rPr>
              <a:t>[w]</a:t>
            </a:r>
            <a:r>
              <a:rPr lang="en-US" sz="2000" dirty="0" smtClean="0"/>
              <a:t> </a:t>
            </a:r>
            <a:r>
              <a:rPr lang="sl-SI" sz="2000" dirty="0" smtClean="0"/>
              <a:t>je zadnja povezava na doslej znani najkrajši poti od s do w</a:t>
            </a:r>
            <a:endParaRPr lang="en-US" sz="2000" dirty="0" smtClean="0"/>
          </a:p>
          <a:p>
            <a:pPr lvl="1"/>
            <a:r>
              <a:rPr lang="sl-SI" sz="2000" dirty="0" smtClean="0"/>
              <a:t>Če </a:t>
            </a:r>
            <a:r>
              <a:rPr lang="en-US" sz="2000" dirty="0" smtClean="0">
                <a:sym typeface="Times New Roman Italic" charset="0"/>
              </a:rPr>
              <a:t>e = </a:t>
            </a:r>
            <a:r>
              <a:rPr lang="en-US" sz="2000" dirty="0" err="1" smtClean="0">
                <a:sym typeface="Times New Roman Italic" charset="0"/>
              </a:rPr>
              <a:t>v</a:t>
            </a:r>
            <a:r>
              <a:rPr lang="en-US" sz="2000" dirty="0" err="1" smtClean="0">
                <a:sym typeface="Times New Roman Bold" charset="0"/>
              </a:rPr>
              <a:t>→</a:t>
            </a:r>
            <a:r>
              <a:rPr lang="en-US" sz="2000" dirty="0" err="1" smtClean="0">
                <a:sym typeface="Times New Roman Italic" charset="0"/>
              </a:rPr>
              <a:t>w</a:t>
            </a:r>
            <a:r>
              <a:rPr lang="en-US" sz="2000" dirty="0" smtClean="0"/>
              <a:t> </a:t>
            </a:r>
            <a:r>
              <a:rPr lang="sl-SI" sz="2000" dirty="0" smtClean="0"/>
              <a:t>da krajšo pot od w preko v, popravi </a:t>
            </a:r>
            <a:r>
              <a:rPr lang="sl-SI" sz="2000" dirty="0" err="1" smtClean="0"/>
              <a:t>razdDo</a:t>
            </a:r>
            <a:r>
              <a:rPr lang="en-US" sz="2000" dirty="0" smtClean="0">
                <a:sym typeface="Courier New Bold" charset="0"/>
              </a:rPr>
              <a:t>[w]</a:t>
            </a:r>
            <a:r>
              <a:rPr lang="en-US" sz="2000" dirty="0" smtClean="0"/>
              <a:t> </a:t>
            </a:r>
            <a:r>
              <a:rPr lang="sl-SI" sz="2000" dirty="0" smtClean="0"/>
              <a:t>in </a:t>
            </a:r>
            <a:r>
              <a:rPr lang="sl-SI" sz="2000" dirty="0" err="1" smtClean="0"/>
              <a:t>povezDo</a:t>
            </a:r>
            <a:r>
              <a:rPr lang="en-US" sz="2000" dirty="0" smtClean="0">
                <a:sym typeface="Courier New Bold" charset="0"/>
              </a:rPr>
              <a:t>[w]</a:t>
            </a:r>
            <a:r>
              <a:rPr lang="en-US" sz="2000" dirty="0" smtClean="0"/>
              <a:t>.</a:t>
            </a:r>
          </a:p>
          <a:p>
            <a:endParaRPr lang="en-US" sz="2400" dirty="0" smtClean="0"/>
          </a:p>
        </p:txBody>
      </p:sp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100">
                <a:solidFill>
                  <a:srgbClr val="79211B"/>
                </a:solidFill>
                <a:latin typeface="Lucida Sans" charset="0"/>
                <a:ea typeface="ヒラギノ角ゴ ProN W3" charset="0"/>
                <a:cs typeface="ヒラギノ角ゴ ProN W3" charset="0"/>
                <a:sym typeface="Lucida Sans" charset="0"/>
              </a:defRPr>
            </a:lvl1pPr>
            <a:lvl2pPr marL="522368" indent="-200911" eaLnBrk="0" hangingPunct="0">
              <a:defRPr sz="1100">
                <a:solidFill>
                  <a:srgbClr val="79211B"/>
                </a:solidFill>
                <a:latin typeface="Lucida Sans" charset="0"/>
                <a:ea typeface="ヒラギノ角ゴ ProN W3" charset="0"/>
                <a:cs typeface="ヒラギノ角ゴ ProN W3" charset="0"/>
                <a:sym typeface="Lucida Sans" charset="0"/>
              </a:defRPr>
            </a:lvl2pPr>
            <a:lvl3pPr marL="803643" indent="-160729" eaLnBrk="0" hangingPunct="0">
              <a:defRPr sz="1100">
                <a:solidFill>
                  <a:srgbClr val="79211B"/>
                </a:solidFill>
                <a:latin typeface="Lucida Sans" charset="0"/>
                <a:ea typeface="ヒラギノ角ゴ ProN W3" charset="0"/>
                <a:cs typeface="ヒラギノ角ゴ ProN W3" charset="0"/>
                <a:sym typeface="Lucida Sans" charset="0"/>
              </a:defRPr>
            </a:lvl3pPr>
            <a:lvl4pPr marL="1125101" indent="-160729" eaLnBrk="0" hangingPunct="0">
              <a:defRPr sz="1100">
                <a:solidFill>
                  <a:srgbClr val="79211B"/>
                </a:solidFill>
                <a:latin typeface="Lucida Sans" charset="0"/>
                <a:ea typeface="ヒラギノ角ゴ ProN W3" charset="0"/>
                <a:cs typeface="ヒラギノ角ゴ ProN W3" charset="0"/>
                <a:sym typeface="Lucida Sans" charset="0"/>
              </a:defRPr>
            </a:lvl4pPr>
            <a:lvl5pPr marL="1446558" indent="-160729" eaLnBrk="0" hangingPunct="0">
              <a:defRPr sz="1100">
                <a:solidFill>
                  <a:srgbClr val="79211B"/>
                </a:solidFill>
                <a:latin typeface="Lucida Sans" charset="0"/>
                <a:ea typeface="ヒラギノ角ゴ ProN W3" charset="0"/>
                <a:cs typeface="ヒラギノ角ゴ ProN W3" charset="0"/>
                <a:sym typeface="Lucida Sans" charset="0"/>
              </a:defRPr>
            </a:lvl5pPr>
            <a:lvl6pPr marL="1768015" indent="-160729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rgbClr val="79211B"/>
                </a:solidFill>
                <a:latin typeface="Lucida Sans" charset="0"/>
                <a:ea typeface="ヒラギノ角ゴ ProN W3" charset="0"/>
                <a:cs typeface="ヒラギノ角ゴ ProN W3" charset="0"/>
                <a:sym typeface="Lucida Sans" charset="0"/>
              </a:defRPr>
            </a:lvl6pPr>
            <a:lvl7pPr marL="2089473" indent="-160729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rgbClr val="79211B"/>
                </a:solidFill>
                <a:latin typeface="Lucida Sans" charset="0"/>
                <a:ea typeface="ヒラギノ角ゴ ProN W3" charset="0"/>
                <a:cs typeface="ヒラギノ角ゴ ProN W3" charset="0"/>
                <a:sym typeface="Lucida Sans" charset="0"/>
              </a:defRPr>
            </a:lvl7pPr>
            <a:lvl8pPr marL="2410930" indent="-160729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rgbClr val="79211B"/>
                </a:solidFill>
                <a:latin typeface="Lucida Sans" charset="0"/>
                <a:ea typeface="ヒラギノ角ゴ ProN W3" charset="0"/>
                <a:cs typeface="ヒラギノ角ゴ ProN W3" charset="0"/>
                <a:sym typeface="Lucida Sans" charset="0"/>
              </a:defRPr>
            </a:lvl8pPr>
            <a:lvl9pPr marL="2732387" indent="-160729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rgbClr val="79211B"/>
                </a:solidFill>
                <a:latin typeface="Lucida Sans" charset="0"/>
                <a:ea typeface="ヒラギノ角ゴ ProN W3" charset="0"/>
                <a:cs typeface="ヒラギノ角ゴ ProN W3" charset="0"/>
                <a:sym typeface="Lucida Sans" charset="0"/>
              </a:defRPr>
            </a:lvl9pPr>
          </a:lstStyle>
          <a:p>
            <a:fld id="{95525537-8918-4953-BBBD-D47E1FE2FE26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699792" y="3789040"/>
            <a:ext cx="5616624" cy="2880320"/>
            <a:chOff x="1907704" y="3789040"/>
            <a:chExt cx="5616624" cy="2880320"/>
          </a:xfrm>
        </p:grpSpPr>
        <p:grpSp>
          <p:nvGrpSpPr>
            <p:cNvPr id="5" name="Group 4"/>
            <p:cNvGrpSpPr/>
            <p:nvPr/>
          </p:nvGrpSpPr>
          <p:grpSpPr>
            <a:xfrm>
              <a:off x="2051720" y="3909528"/>
              <a:ext cx="5294343" cy="2671093"/>
              <a:chOff x="1589218" y="3562945"/>
              <a:chExt cx="5294343" cy="2671093"/>
            </a:xfrm>
            <a:effectLst/>
          </p:grpSpPr>
          <p:sp>
            <p:nvSpPr>
              <p:cNvPr id="23555" name="Line 1"/>
              <p:cNvSpPr>
                <a:spLocks noChangeShapeType="1"/>
              </p:cNvSpPr>
              <p:nvPr/>
            </p:nvSpPr>
            <p:spPr bwMode="auto">
              <a:xfrm flipH="1">
                <a:off x="4509492" y="5384601"/>
                <a:ext cx="1271365" cy="7154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sl-SI"/>
              </a:p>
            </p:txBody>
          </p:sp>
          <p:sp>
            <p:nvSpPr>
              <p:cNvPr id="23557" name="Line 3"/>
              <p:cNvSpPr>
                <a:spLocks noChangeShapeType="1"/>
              </p:cNvSpPr>
              <p:nvPr/>
            </p:nvSpPr>
            <p:spPr bwMode="auto">
              <a:xfrm flipH="1">
                <a:off x="4507260" y="5384601"/>
                <a:ext cx="1271365" cy="715492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sl-SI"/>
              </a:p>
            </p:txBody>
          </p:sp>
          <p:sp>
            <p:nvSpPr>
              <p:cNvPr id="23559" name="Line 5"/>
              <p:cNvSpPr>
                <a:spLocks noChangeShapeType="1"/>
              </p:cNvSpPr>
              <p:nvPr/>
            </p:nvSpPr>
            <p:spPr bwMode="auto">
              <a:xfrm flipH="1">
                <a:off x="2755926" y="4404568"/>
                <a:ext cx="573732" cy="455414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sl-SI"/>
              </a:p>
            </p:txBody>
          </p:sp>
          <p:sp>
            <p:nvSpPr>
              <p:cNvPr id="23560" name="Rectangle 6"/>
              <p:cNvSpPr>
                <a:spLocks/>
              </p:cNvSpPr>
              <p:nvPr/>
            </p:nvSpPr>
            <p:spPr bwMode="auto">
              <a:xfrm>
                <a:off x="1589218" y="5549803"/>
                <a:ext cx="1662305" cy="65856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41273" bIns="0"/>
              <a:lstStyle/>
              <a:p>
                <a:pPr marL="40182" algn="ctr"/>
                <a:r>
                  <a:rPr lang="en-US" dirty="0" err="1" smtClean="0">
                    <a:solidFill>
                      <a:schemeClr val="tx1"/>
                    </a:solidFill>
                    <a:ea typeface="Lucida Sans" charset="0"/>
                    <a:cs typeface="Lucida Sans" charset="0"/>
                  </a:rPr>
                  <a:t>Zelene</a:t>
                </a:r>
                <a:r>
                  <a:rPr lang="sl-SI" dirty="0" smtClean="0">
                    <a:solidFill>
                      <a:schemeClr val="tx1"/>
                    </a:solidFill>
                    <a:ea typeface="Lucida Sans" charset="0"/>
                    <a:cs typeface="Lucida Sans" charset="0"/>
                  </a:rPr>
                  <a:t> </a:t>
                </a:r>
                <a:r>
                  <a:rPr lang="sl-SI" dirty="0" smtClean="0">
                    <a:solidFill>
                      <a:schemeClr val="tx1"/>
                    </a:solidFill>
                    <a:ea typeface="Lucida Sans" charset="0"/>
                    <a:cs typeface="Lucida Sans" charset="0"/>
                  </a:rPr>
                  <a:t>povezave so v </a:t>
                </a:r>
                <a:r>
                  <a:rPr lang="sl-SI" dirty="0" err="1" smtClean="0">
                    <a:solidFill>
                      <a:schemeClr val="tx1"/>
                    </a:solidFill>
                    <a:ea typeface="Lucida Sans" charset="0"/>
                    <a:cs typeface="Lucida Sans" charset="0"/>
                  </a:rPr>
                  <a:t>povezDo</a:t>
                </a:r>
                <a:r>
                  <a:rPr lang="en-US" dirty="0" smtClean="0">
                    <a:solidFill>
                      <a:schemeClr val="tx1"/>
                    </a:solidFill>
                    <a:ea typeface="Lucida Sans" charset="0"/>
                    <a:cs typeface="Lucida Sans" charset="0"/>
                  </a:rPr>
                  <a:t>[]</a:t>
                </a:r>
                <a:endParaRPr lang="en-US" dirty="0">
                  <a:solidFill>
                    <a:schemeClr val="tx1"/>
                  </a:solidFill>
                  <a:ea typeface="Lucida Sans" charset="0"/>
                  <a:cs typeface="Lucida Sans" charset="0"/>
                </a:endParaRPr>
              </a:p>
            </p:txBody>
          </p:sp>
          <p:sp>
            <p:nvSpPr>
              <p:cNvPr id="23561" name="Line 7"/>
              <p:cNvSpPr>
                <a:spLocks noChangeShapeType="1"/>
              </p:cNvSpPr>
              <p:nvPr/>
            </p:nvSpPr>
            <p:spPr bwMode="auto">
              <a:xfrm flipH="1">
                <a:off x="2728020" y="5127873"/>
                <a:ext cx="287982" cy="49894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olid"/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sl-SI"/>
              </a:p>
            </p:txBody>
          </p:sp>
          <p:sp>
            <p:nvSpPr>
              <p:cNvPr id="23562" name="Line 8"/>
              <p:cNvSpPr>
                <a:spLocks noChangeShapeType="1"/>
              </p:cNvSpPr>
              <p:nvPr/>
            </p:nvSpPr>
            <p:spPr bwMode="auto">
              <a:xfrm rot="10800000">
                <a:off x="3575224" y="4349875"/>
                <a:ext cx="707678" cy="51346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sl-SI"/>
              </a:p>
            </p:txBody>
          </p:sp>
          <p:sp>
            <p:nvSpPr>
              <p:cNvPr id="23563" name="Line 9"/>
              <p:cNvSpPr>
                <a:spLocks noChangeShapeType="1"/>
              </p:cNvSpPr>
              <p:nvPr/>
            </p:nvSpPr>
            <p:spPr bwMode="auto">
              <a:xfrm flipH="1">
                <a:off x="4430241" y="4233789"/>
                <a:ext cx="866180" cy="21208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sl-SI"/>
              </a:p>
            </p:txBody>
          </p:sp>
          <p:sp>
            <p:nvSpPr>
              <p:cNvPr id="23564" name="Line 10"/>
              <p:cNvSpPr>
                <a:spLocks noChangeShapeType="1"/>
              </p:cNvSpPr>
              <p:nvPr/>
            </p:nvSpPr>
            <p:spPr bwMode="auto">
              <a:xfrm rot="10800000" flipH="1">
                <a:off x="4469309" y="5243959"/>
                <a:ext cx="45765" cy="70991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sl-SI"/>
              </a:p>
            </p:txBody>
          </p:sp>
          <p:sp>
            <p:nvSpPr>
              <p:cNvPr id="23565" name="Line 11"/>
              <p:cNvSpPr>
                <a:spLocks noChangeShapeType="1"/>
              </p:cNvSpPr>
              <p:nvPr/>
            </p:nvSpPr>
            <p:spPr bwMode="auto">
              <a:xfrm flipH="1">
                <a:off x="3538389" y="5303119"/>
                <a:ext cx="875109" cy="608335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sl-SI"/>
              </a:p>
            </p:txBody>
          </p:sp>
          <p:sp>
            <p:nvSpPr>
              <p:cNvPr id="23566" name="Line 12"/>
              <p:cNvSpPr>
                <a:spLocks noChangeShapeType="1"/>
              </p:cNvSpPr>
              <p:nvPr/>
            </p:nvSpPr>
            <p:spPr bwMode="auto">
              <a:xfrm>
                <a:off x="3489275" y="4469309"/>
                <a:ext cx="0" cy="6340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sl-SI"/>
              </a:p>
            </p:txBody>
          </p:sp>
          <p:sp>
            <p:nvSpPr>
              <p:cNvPr id="23567" name="Line 13"/>
              <p:cNvSpPr>
                <a:spLocks noChangeShapeType="1"/>
              </p:cNvSpPr>
              <p:nvPr/>
            </p:nvSpPr>
            <p:spPr bwMode="auto">
              <a:xfrm flipH="1">
                <a:off x="3581922" y="4488285"/>
                <a:ext cx="737815" cy="5514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sl-SI"/>
              </a:p>
            </p:txBody>
          </p:sp>
          <p:sp>
            <p:nvSpPr>
              <p:cNvPr id="23568" name="Line 14"/>
              <p:cNvSpPr>
                <a:spLocks noChangeShapeType="1"/>
              </p:cNvSpPr>
              <p:nvPr/>
            </p:nvSpPr>
            <p:spPr bwMode="auto">
              <a:xfrm rot="10800000">
                <a:off x="3518297" y="5115595"/>
                <a:ext cx="855018" cy="1049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sl-SI"/>
              </a:p>
            </p:txBody>
          </p:sp>
          <p:sp>
            <p:nvSpPr>
              <p:cNvPr id="23569" name="Line 15"/>
              <p:cNvSpPr>
                <a:spLocks noChangeShapeType="1"/>
              </p:cNvSpPr>
              <p:nvPr/>
            </p:nvSpPr>
            <p:spPr bwMode="auto">
              <a:xfrm rot="10800000">
                <a:off x="4587627" y="5260703"/>
                <a:ext cx="118988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sl-SI"/>
              </a:p>
            </p:txBody>
          </p:sp>
          <p:sp>
            <p:nvSpPr>
              <p:cNvPr id="23570" name="Line 16"/>
              <p:cNvSpPr>
                <a:spLocks noChangeShapeType="1"/>
              </p:cNvSpPr>
              <p:nvPr/>
            </p:nvSpPr>
            <p:spPr bwMode="auto">
              <a:xfrm rot="10800000">
                <a:off x="4503912" y="4428009"/>
                <a:ext cx="1289223" cy="7221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sl-SI"/>
              </a:p>
            </p:txBody>
          </p:sp>
          <p:sp>
            <p:nvSpPr>
              <p:cNvPr id="23571" name="Line 17"/>
              <p:cNvSpPr>
                <a:spLocks noChangeShapeType="1"/>
              </p:cNvSpPr>
              <p:nvPr/>
            </p:nvSpPr>
            <p:spPr bwMode="auto">
              <a:xfrm rot="10800000" flipH="1">
                <a:off x="3478113" y="5099969"/>
                <a:ext cx="0" cy="698748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sl-SI"/>
              </a:p>
            </p:txBody>
          </p:sp>
          <p:sp>
            <p:nvSpPr>
              <p:cNvPr id="23572" name="Line 18"/>
              <p:cNvSpPr>
                <a:spLocks noChangeShapeType="1"/>
              </p:cNvSpPr>
              <p:nvPr/>
            </p:nvSpPr>
            <p:spPr bwMode="auto">
              <a:xfrm rot="10800000">
                <a:off x="2702347" y="4856634"/>
                <a:ext cx="626194" cy="241102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sl-SI"/>
              </a:p>
            </p:txBody>
          </p:sp>
          <p:sp>
            <p:nvSpPr>
              <p:cNvPr id="23573" name="Oval 19"/>
              <p:cNvSpPr>
                <a:spLocks/>
              </p:cNvSpPr>
              <p:nvPr/>
            </p:nvSpPr>
            <p:spPr bwMode="auto">
              <a:xfrm>
                <a:off x="2585145" y="4727154"/>
                <a:ext cx="276820" cy="27682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>
                    <a:solidFill>
                      <a:schemeClr val="tx1"/>
                    </a:solidFill>
                    <a:ea typeface="Lucida Sans" charset="0"/>
                    <a:cs typeface="Lucida Sans" charset="0"/>
                  </a:rPr>
                  <a:t>s</a:t>
                </a:r>
              </a:p>
            </p:txBody>
          </p:sp>
          <p:sp>
            <p:nvSpPr>
              <p:cNvPr id="23574" name="Oval 20"/>
              <p:cNvSpPr>
                <a:spLocks/>
              </p:cNvSpPr>
              <p:nvPr/>
            </p:nvSpPr>
            <p:spPr bwMode="auto">
              <a:xfrm>
                <a:off x="3345285" y="4181326"/>
                <a:ext cx="276820" cy="27682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sl-SI"/>
              </a:p>
            </p:txBody>
          </p:sp>
          <p:sp>
            <p:nvSpPr>
              <p:cNvPr id="23575" name="Oval 21"/>
              <p:cNvSpPr>
                <a:spLocks/>
              </p:cNvSpPr>
              <p:nvPr/>
            </p:nvSpPr>
            <p:spPr bwMode="auto">
              <a:xfrm>
                <a:off x="3344168" y="4982766"/>
                <a:ext cx="276820" cy="27682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sl-SI"/>
              </a:p>
            </p:txBody>
          </p:sp>
          <p:sp>
            <p:nvSpPr>
              <p:cNvPr id="23576" name="Oval 22"/>
              <p:cNvSpPr>
                <a:spLocks/>
              </p:cNvSpPr>
              <p:nvPr/>
            </p:nvSpPr>
            <p:spPr bwMode="auto">
              <a:xfrm>
                <a:off x="3344168" y="5796484"/>
                <a:ext cx="276820" cy="27682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sl-SI"/>
              </a:p>
            </p:txBody>
          </p:sp>
          <p:sp>
            <p:nvSpPr>
              <p:cNvPr id="23577" name="Oval 23"/>
              <p:cNvSpPr>
                <a:spLocks/>
              </p:cNvSpPr>
              <p:nvPr/>
            </p:nvSpPr>
            <p:spPr bwMode="auto">
              <a:xfrm>
                <a:off x="4393406" y="5075412"/>
                <a:ext cx="276820" cy="27682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sl-SI"/>
              </a:p>
            </p:txBody>
          </p:sp>
          <p:sp>
            <p:nvSpPr>
              <p:cNvPr id="23578" name="Oval 24"/>
              <p:cNvSpPr>
                <a:spLocks/>
              </p:cNvSpPr>
              <p:nvPr/>
            </p:nvSpPr>
            <p:spPr bwMode="auto">
              <a:xfrm>
                <a:off x="4301877" y="4250531"/>
                <a:ext cx="276820" cy="27682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sl-SI"/>
              </a:p>
            </p:txBody>
          </p:sp>
          <p:sp>
            <p:nvSpPr>
              <p:cNvPr id="23579" name="Rectangle 25"/>
              <p:cNvSpPr>
                <a:spLocks/>
              </p:cNvSpPr>
              <p:nvPr/>
            </p:nvSpPr>
            <p:spPr bwMode="auto">
              <a:xfrm>
                <a:off x="5652493" y="4080867"/>
                <a:ext cx="373818" cy="2769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41273" bIns="0">
                <a:spAutoFit/>
              </a:bodyPr>
              <a:lstStyle/>
              <a:p>
                <a:pPr marL="40182"/>
                <a:r>
                  <a:rPr lang="en-US">
                    <a:solidFill>
                      <a:schemeClr val="tx1"/>
                    </a:solidFill>
                    <a:ea typeface="Lucida Sans" charset="0"/>
                    <a:cs typeface="Lucida Sans" charset="0"/>
                  </a:rPr>
                  <a:t>3.1</a:t>
                </a:r>
              </a:p>
            </p:txBody>
          </p:sp>
          <p:sp>
            <p:nvSpPr>
              <p:cNvPr id="23580" name="Rectangle 26"/>
              <p:cNvSpPr>
                <a:spLocks/>
              </p:cNvSpPr>
              <p:nvPr/>
            </p:nvSpPr>
            <p:spPr bwMode="auto">
              <a:xfrm>
                <a:off x="6116836" y="5170289"/>
                <a:ext cx="373818" cy="2769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41273" bIns="0">
                <a:spAutoFit/>
              </a:bodyPr>
              <a:lstStyle/>
              <a:p>
                <a:pPr marL="40182"/>
                <a:r>
                  <a:rPr lang="en-US">
                    <a:solidFill>
                      <a:schemeClr val="tx1"/>
                    </a:solidFill>
                    <a:ea typeface="Lucida Sans" charset="0"/>
                    <a:cs typeface="Lucida Sans" charset="0"/>
                  </a:rPr>
                  <a:t>7.2</a:t>
                </a:r>
              </a:p>
            </p:txBody>
          </p:sp>
          <p:sp>
            <p:nvSpPr>
              <p:cNvPr id="30747" name="Line 27"/>
              <p:cNvSpPr>
                <a:spLocks noChangeShapeType="1"/>
              </p:cNvSpPr>
              <p:nvPr/>
            </p:nvSpPr>
            <p:spPr bwMode="auto">
              <a:xfrm>
                <a:off x="6165335" y="5317518"/>
                <a:ext cx="27682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sl-SI"/>
              </a:p>
            </p:txBody>
          </p:sp>
          <p:sp>
            <p:nvSpPr>
              <p:cNvPr id="30748" name="Rectangle 28"/>
              <p:cNvSpPr>
                <a:spLocks/>
              </p:cNvSpPr>
              <p:nvPr/>
            </p:nvSpPr>
            <p:spPr bwMode="auto">
              <a:xfrm>
                <a:off x="6509743" y="5170289"/>
                <a:ext cx="373818" cy="2769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41273" bIns="0">
                <a:spAutoFit/>
              </a:bodyPr>
              <a:lstStyle/>
              <a:p>
                <a:pPr marL="40182"/>
                <a:r>
                  <a:rPr lang="en-US">
                    <a:solidFill>
                      <a:schemeClr val="tx1"/>
                    </a:solidFill>
                    <a:ea typeface="Lucida Sans" charset="0"/>
                    <a:cs typeface="Lucida Sans" charset="0"/>
                  </a:rPr>
                  <a:t>4.4</a:t>
                </a:r>
              </a:p>
            </p:txBody>
          </p:sp>
          <p:sp>
            <p:nvSpPr>
              <p:cNvPr id="23583" name="Oval 29"/>
              <p:cNvSpPr>
                <a:spLocks/>
              </p:cNvSpPr>
              <p:nvPr/>
            </p:nvSpPr>
            <p:spPr bwMode="auto">
              <a:xfrm>
                <a:off x="4301877" y="5957218"/>
                <a:ext cx="276820" cy="27682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sl-SI"/>
              </a:p>
            </p:txBody>
          </p:sp>
          <p:sp>
            <p:nvSpPr>
              <p:cNvPr id="23584" name="Rectangle 30"/>
              <p:cNvSpPr>
                <a:spLocks/>
              </p:cNvSpPr>
              <p:nvPr/>
            </p:nvSpPr>
            <p:spPr bwMode="auto">
              <a:xfrm>
                <a:off x="1722314" y="3562945"/>
                <a:ext cx="1864611" cy="2769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41273" bIns="0">
                <a:spAutoFit/>
              </a:bodyPr>
              <a:lstStyle/>
              <a:p>
                <a:pPr marL="40182"/>
                <a:r>
                  <a:rPr lang="en-US" b="1" dirty="0" err="1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v→w</a:t>
                </a:r>
                <a:r>
                  <a:rPr lang="en-US" b="1" dirty="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 </a:t>
                </a:r>
                <a:r>
                  <a:rPr lang="sl-SI" b="1" dirty="0" smtClean="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popravimo</a:t>
                </a:r>
                <a:endParaRPr lang="en-US" b="1" dirty="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endParaRPr>
              </a:p>
            </p:txBody>
          </p:sp>
          <p:sp>
            <p:nvSpPr>
              <p:cNvPr id="23585" name="Line 31"/>
              <p:cNvSpPr>
                <a:spLocks noChangeShapeType="1"/>
              </p:cNvSpPr>
              <p:nvPr/>
            </p:nvSpPr>
            <p:spPr bwMode="auto">
              <a:xfrm rot="10800000">
                <a:off x="5447110" y="4205883"/>
                <a:ext cx="458763" cy="90078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olid"/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sl-SI"/>
              </a:p>
            </p:txBody>
          </p:sp>
          <p:sp>
            <p:nvSpPr>
              <p:cNvPr id="30752" name="Line 32"/>
              <p:cNvSpPr>
                <a:spLocks noChangeShapeType="1"/>
              </p:cNvSpPr>
              <p:nvPr/>
            </p:nvSpPr>
            <p:spPr bwMode="auto">
              <a:xfrm rot="10800000">
                <a:off x="5445994" y="4209232"/>
                <a:ext cx="458762" cy="9007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sl-SI"/>
              </a:p>
            </p:txBody>
          </p:sp>
          <p:sp>
            <p:nvSpPr>
              <p:cNvPr id="30753" name="Line 33"/>
              <p:cNvSpPr>
                <a:spLocks noChangeShapeType="1"/>
              </p:cNvSpPr>
              <p:nvPr/>
            </p:nvSpPr>
            <p:spPr bwMode="auto">
              <a:xfrm rot="10800000">
                <a:off x="5447110" y="4205883"/>
                <a:ext cx="458763" cy="900783"/>
              </a:xfrm>
              <a:prstGeom prst="line">
                <a:avLst/>
              </a:prstGeom>
              <a:noFill/>
              <a:ln w="38100">
                <a:solidFill>
                  <a:schemeClr val="accent3"/>
                </a:solidFill>
                <a:prstDash val="solid"/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r>
                  <a:rPr lang="en-US" smtClean="0"/>
                  <a:t>e</a:t>
                </a:r>
                <a:endParaRPr lang="sl-SI"/>
              </a:p>
            </p:txBody>
          </p:sp>
          <p:sp>
            <p:nvSpPr>
              <p:cNvPr id="23588" name="Rectangle 34"/>
              <p:cNvSpPr>
                <a:spLocks/>
              </p:cNvSpPr>
              <p:nvPr/>
            </p:nvSpPr>
            <p:spPr bwMode="auto">
              <a:xfrm>
                <a:off x="5491758" y="4545211"/>
                <a:ext cx="423589" cy="450265"/>
              </a:xfrm>
              <a:prstGeom prst="rect">
                <a:avLst/>
              </a:prstGeom>
              <a:solidFill>
                <a:srgbClr val="EEEEEE"/>
              </a:solidFill>
              <a:ln w="1270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wrap="none" lIns="44647" tIns="44647" rIns="85920" bIns="44647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>
                    <a:solidFill>
                      <a:schemeClr val="tx1"/>
                    </a:solidFill>
                    <a:ea typeface="Lucida Sans" charset="0"/>
                    <a:cs typeface="Lucida Sans" charset="0"/>
                  </a:rPr>
                  <a:t>1.3</a:t>
                </a:r>
              </a:p>
            </p:txBody>
          </p:sp>
          <p:sp>
            <p:nvSpPr>
              <p:cNvPr id="23589" name="Oval 35"/>
              <p:cNvSpPr>
                <a:spLocks/>
              </p:cNvSpPr>
              <p:nvPr/>
            </p:nvSpPr>
            <p:spPr bwMode="auto">
              <a:xfrm>
                <a:off x="5309816" y="4032871"/>
                <a:ext cx="276820" cy="27682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000">
                    <a:ea typeface="Lucida Sans" charset="0"/>
                    <a:cs typeface="Lucida Sans" charset="0"/>
                  </a:rPr>
                  <a:t>v</a:t>
                </a:r>
              </a:p>
            </p:txBody>
          </p:sp>
          <p:sp>
            <p:nvSpPr>
              <p:cNvPr id="23590" name="Oval 36"/>
              <p:cNvSpPr>
                <a:spLocks/>
              </p:cNvSpPr>
              <p:nvPr/>
            </p:nvSpPr>
            <p:spPr bwMode="auto">
              <a:xfrm>
                <a:off x="5778625" y="5132338"/>
                <a:ext cx="276820" cy="27682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000">
                    <a:ea typeface="Lucida Sans" charset="0"/>
                    <a:cs typeface="Lucida Sans" charset="0"/>
                  </a:rPr>
                  <a:t>w</a:t>
                </a:r>
              </a:p>
            </p:txBody>
          </p:sp>
        </p:grpSp>
        <p:sp>
          <p:nvSpPr>
            <p:cNvPr id="2" name="Rounded Rectangle 1"/>
            <p:cNvSpPr/>
            <p:nvPr/>
          </p:nvSpPr>
          <p:spPr>
            <a:xfrm>
              <a:off x="1907704" y="3789040"/>
              <a:ext cx="5616624" cy="288032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</p:spTree>
    <p:extLst>
      <p:ext uri="{BB962C8B-B14F-4D97-AF65-F5344CB8AC3E}">
        <p14:creationId xmlns:p14="http://schemas.microsoft.com/office/powerpoint/2010/main" val="321584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Splošni algoritem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Različni algoritmi:</a:t>
            </a:r>
          </a:p>
          <a:p>
            <a:pPr lvl="1"/>
            <a:r>
              <a:rPr lang="sl-SI" dirty="0" smtClean="0"/>
              <a:t>Kako izbirati vozlišče(povezavo), ki jo bomo "popravili"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6586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4133&quot;&gt;&lt;property id=&quot;20148&quot; value=&quot;5&quot;/&gt;&lt;property id=&quot;20300&quot; value=&quot;Slide 1 - &amp;quot;Problem najkrajših poti&amp;quot;&quot;/&gt;&lt;property id=&quot;20307&quot; value=&quot;256&quot;/&gt;&lt;/object&gt;&lt;object type=&quot;3&quot; unique_id=&quot;14134&quot;&gt;&lt;property id=&quot;20148&quot; value=&quot;5&quot;/&gt;&lt;property id=&quot;20300&quot; value=&quot;Slide 2 - &amp;quot;Problem&amp;quot;&quot;/&gt;&lt;property id=&quot;20307&quot; value=&quot;257&quot;/&gt;&lt;/object&gt;&lt;object type=&quot;3&quot; unique_id=&quot;14135&quot;&gt;&lt;property id=&quot;20148&quot; value=&quot;5&quot;/&gt;&lt;property id=&quot;20300&quot; value=&quot;Slide 3 - &amp;quot;Predpostavka&amp;quot;&quot;/&gt;&lt;property id=&quot;20307&quot; value=&quot;258&quot;/&gt;&lt;/object&gt;&lt;object type=&quot;3&quot; unique_id=&quot;14136&quot;&gt;&lt;property id=&quot;20148&quot; value=&quot;5&quot;/&gt;&lt;property id=&quot;20300&quot; value=&quot;Slide 4 - &amp;quot;Splošni algoritem&amp;quot;&quot;/&gt;&lt;property id=&quot;20307&quot; value=&quot;268&quot;/&gt;&lt;/object&gt;&lt;object type=&quot;3&quot; unique_id=&quot;14137&quot;&gt;&lt;property id=&quot;20148&quot; value=&quot;5&quot;/&gt;&lt;property id=&quot;20300&quot; value=&quot;Slide 7 - &amp;quot;Splošni algoritem&amp;quot;&quot;/&gt;&lt;property id=&quot;20307&quot; value=&quot;269&quot;/&gt;&lt;/object&gt;&lt;object type=&quot;3&quot; unique_id=&quot;14138&quot;&gt;&lt;property id=&quot;20148&quot; value=&quot;5&quot;/&gt;&lt;property id=&quot;20300&quot; value=&quot;Slide 8 - &amp;quot;&amp;quot;Popravljanje&amp;quot; : &amp;quot;relaxation&amp;quot;&amp;quot;&quot;/&gt;&lt;property id=&quot;20307&quot; value=&quot;272&quot;/&gt;&lt;/object&gt;&lt;object type=&quot;3&quot; unique_id=&quot;14139&quot;&gt;&lt;property id=&quot;20148&quot; value=&quot;5&quot;/&gt;&lt;property id=&quot;20300&quot; value=&quot;Slide 11 - &amp;quot;Požrešna metoda&amp;quot;&quot;/&gt;&lt;property id=&quot;20307&quot; value=&quot;264&quot;/&gt;&lt;/object&gt;&lt;object type=&quot;3&quot; unique_id=&quot;14140&quot;&gt;&lt;property id=&quot;20148&quot; value=&quot;5&quot;/&gt;&lt;property id=&quot;20300&quot; value=&quot;Slide 10 - &amp;quot;Splošni algoritem&amp;quot;&quot;/&gt;&lt;property id=&quot;20307&quot; value=&quot;270&quot;/&gt;&lt;/object&gt;&lt;object type=&quot;3&quot; unique_id=&quot;14141&quot;&gt;&lt;property id=&quot;20148&quot; value=&quot;5&quot;/&gt;&lt;property id=&quot;20300&quot; value=&quot;Slide 12 - &amp;quot;Dijkstrin algoritem&amp;quot;&quot;/&gt;&lt;property id=&quot;20307&quot; value=&quot;260&quot;/&gt;&lt;/object&gt;&lt;object type=&quot;3&quot; unique_id=&quot;14142&quot;&gt;&lt;property id=&quot;20148&quot; value=&quot;5&quot;/&gt;&lt;property id=&quot;20300&quot; value=&quot;Slide 14 - &amp;quot;Poglejmo si še kak zgled&amp;quot;&quot;/&gt;&lt;property id=&quot;20307&quot; value=&quot;259&quot;/&gt;&lt;/object&gt;&lt;object type=&quot;3&quot; unique_id=&quot;14143&quot;&gt;&lt;property id=&quot;20148&quot; value=&quot;5&quot;/&gt;&lt;property id=&quot;20300&quot; value=&quot;Slide 15 - &amp;quot;In kaj počno grški študenti …&amp;quot;&quot;/&gt;&lt;property id=&quot;20307&quot; value=&quot;261&quot;/&gt;&lt;/object&gt;&lt;object type=&quot;3&quot; unique_id=&quot;14144&quot;&gt;&lt;property id=&quot;20148&quot; value=&quot;5&quot;/&gt;&lt;property id=&quot;20300&quot; value=&quot;Slide 16 - &amp;quot;Še malo treninga&amp;quot;&quot;/&gt;&lt;property id=&quot;20307&quot; value=&quot;262&quot;/&gt;&lt;/object&gt;&lt;object type=&quot;3&quot; unique_id=&quot;14145&quot;&gt;&lt;property id=&quot;20148&quot; value=&quot;5&quot;/&gt;&lt;property id=&quot;20300&quot; value=&quot;Slide 17 - &amp;quot;Video primeri&amp;quot;&quot;/&gt;&lt;property id=&quot;20307&quot; value=&quot;263&quot;/&gt;&lt;/object&gt;&lt;object type=&quot;3&quot; unique_id=&quot;14146&quot;&gt;&lt;property id=&quot;20148&quot; value=&quot;5&quot;/&gt;&lt;property id=&quot;20300&quot; value=&quot;Slide 19 - &amp;quot;Vprašanja&amp;quot;&quot;/&gt;&lt;property id=&quot;20307&quot; value=&quot;273&quot;/&gt;&lt;/object&gt;&lt;object type=&quot;3&quot; unique_id=&quot;14179&quot;&gt;&lt;property id=&quot;20148&quot; value=&quot;5&quot;/&gt;&lt;property id=&quot;20300&quot; value=&quot;Slide 5 - &amp;quot;Primer&amp;quot;&quot;/&gt;&lt;property id=&quot;20307&quot; value=&quot;275&quot;/&gt;&lt;/object&gt;&lt;object type=&quot;3&quot; unique_id=&quot;14180&quot;&gt;&lt;property id=&quot;20148&quot; value=&quot;5&quot;/&gt;&lt;property id=&quot;20300&quot; value=&quot;Slide 9 - &amp;quot;Popravljanje&amp;quot;&quot;/&gt;&lt;property id=&quot;20307&quot; value=&quot;274&quot;/&gt;&lt;/object&gt;&lt;object type=&quot;3&quot; unique_id=&quot;14289&quot;&gt;&lt;property id=&quot;20148&quot; value=&quot;5&quot;/&gt;&lt;property id=&quot;20300&quot; value=&quot;Slide 20 - &amp;quot;Ideja&amp;quot;&quot;/&gt;&lt;property id=&quot;20307&quot; value=&quot;276&quot;/&gt;&lt;/object&gt;&lt;object type=&quot;3&quot; unique_id=&quot;14290&quot;&gt;&lt;property id=&quot;20148&quot; value=&quot;5&quot;/&gt;&lt;property id=&quot;20300&quot; value=&quot;Slide 21 - &amp;quot;Prim/Dijkstra&amp;quot;&quot;/&gt;&lt;property id=&quot;20307&quot; value=&quot;277&quot;/&gt;&lt;/object&gt;&lt;object type=&quot;3&quot; unique_id=&quot;14291&quot;&gt;&lt;property id=&quot;20148&quot; value=&quot;5&quot;/&gt;&lt;property id=&quot;20300&quot; value=&quot;Slide 22 - &amp;quot;Prim/Dijkstra&amp;quot;&quot;/&gt;&lt;property id=&quot;20307&quot; value=&quot;278&quot;/&gt;&lt;/object&gt;&lt;object type=&quot;3&quot; unique_id=&quot;14313&quot;&gt;&lt;property id=&quot;20148&quot; value=&quot;5&quot;/&gt;&lt;property id=&quot;20300&quot; value=&quot;Slide 6 - &amp;quot;Pravilo optimalnosti&amp;quot;&quot;/&gt;&lt;property id=&quot;20307&quot; value=&quot;279&quot;/&gt;&lt;/object&gt;&lt;object type=&quot;3&quot; unique_id=&quot;14314&quot;&gt;&lt;property id=&quot;20148&quot; value=&quot;5&quot;/&gt;&lt;property id=&quot;20300&quot; value=&quot;Slide 13 - &amp;quot;Algoritem še enkrat&amp;quot;&quot;/&gt;&lt;property id=&quot;20307&quot; value=&quot;280&quot;/&gt;&lt;/object&gt;&lt;object type=&quot;3&quot; unique_id=&quot;14361&quot;&gt;&lt;property id=&quot;20148&quot; value=&quot;5&quot;/&gt;&lt;property id=&quot;20300&quot; value=&quot;Slide 23 - &amp;quot;Negativne povezave&amp;quot;&quot;/&gt;&lt;property id=&quot;20307&quot; value=&quot;281&quot;/&gt;&lt;/object&gt;&lt;object type=&quot;3&quot; unique_id=&quot;14362&quot;&gt;&lt;property id=&quot;20148&quot; value=&quot;5&quot;/&gt;&lt;property id=&quot;20300&quot; value=&quot;Slide 24 - &amp;quot;Dodati konstanto&amp;quot;&quot;/&gt;&lt;property id=&quot;20307&quot; value=&quot;282&quot;/&gt;&lt;/object&gt;&lt;object type=&quot;3&quot; unique_id=&quot;14563&quot;&gt;&lt;property id=&quot;20148&quot; value=&quot;5&quot;/&gt;&lt;property id=&quot;20300&quot; value=&quot;Slide 18 - &amp;quot;Dokaz pravilnosti &amp;quot;&quot;/&gt;&lt;property id=&quot;20307&quot; value=&quot;283&quot;/&gt;&lt;/object&gt;&lt;object type=&quot;3&quot; unique_id=&quot;14564&quot;&gt;&lt;property id=&quot;20148&quot; value=&quot;5&quot;/&gt;&lt;property id=&quot;20300&quot; value=&quot;Slide 25 - &amp;quot;Implementacija&amp;quot;&quot;/&gt;&lt;property id=&quot;20307&quot; value=&quot;284&quot;/&gt;&lt;/object&gt;&lt;object type=&quot;3&quot; unique_id=&quot;14565&quot;&gt;&lt;property id=&quot;20148&quot; value=&quot;5&quot;/&gt;&lt;property id=&quot;20300&quot; value=&quot;Slide 26 - &amp;quot;Možnosti &amp;quot;&quot;/&gt;&lt;property id=&quot;20307&quot; value=&quot;286&quot;/&gt;&lt;/object&gt;&lt;object type=&quot;3&quot; unique_id=&quot;14566&quot;&gt;&lt;property id=&quot;20148&quot; value=&quot;5&quot;/&gt;&lt;property id=&quot;20300&quot; value=&quot;Slide 27 - &amp;quot;Originalni algoritem&amp;quot;&quot;/&gt;&lt;property id=&quot;20307&quot; value=&quot;287&quot;/&gt;&lt;/object&gt;&lt;object type=&quot;3&quot; unique_id=&quot;14567&quot;&gt;&lt;property id=&quot;20148&quot; value=&quot;5&quot;/&gt;&lt;property id=&quot;20300&quot; value=&quot;Slide 28 - &amp;quot;&amp;quot;moderni&amp;quot; algoritem&amp;quot;&quot;/&gt;&lt;property id=&quot;20307&quot; value=&quot;288&quot;/&gt;&lt;/object&gt;&lt;object type=&quot;3&quot; unique_id=&quot;14568&quot;&gt;&lt;property id=&quot;20148&quot; value=&quot;5&quot;/&gt;&lt;property id=&quot;20300&quot; value=&quot;Slide 29 - &amp;quot;Kaj vzeti&amp;quot;&quot;/&gt;&lt;property id=&quot;20307&quot; value=&quot;28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6365</TotalTime>
  <Words>1128</Words>
  <Application>Microsoft Office PowerPoint</Application>
  <PresentationFormat>On-screen Show (4:3)</PresentationFormat>
  <Paragraphs>199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Calibri</vt:lpstr>
      <vt:lpstr>Courier New</vt:lpstr>
      <vt:lpstr>Courier New Bold</vt:lpstr>
      <vt:lpstr>Lucida Grande</vt:lpstr>
      <vt:lpstr>Lucida Sans</vt:lpstr>
      <vt:lpstr>Mathematica1</vt:lpstr>
      <vt:lpstr>Times New Roman</vt:lpstr>
      <vt:lpstr>Times New Roman Bold</vt:lpstr>
      <vt:lpstr>Times New Roman Italic</vt:lpstr>
      <vt:lpstr>ヒラギノ角ゴ ProN W3</vt:lpstr>
      <vt:lpstr>Office Theme</vt:lpstr>
      <vt:lpstr>Problem najkrajših poti</vt:lpstr>
      <vt:lpstr>Problem</vt:lpstr>
      <vt:lpstr>Predpostavka</vt:lpstr>
      <vt:lpstr>Osnovna ideja </vt:lpstr>
      <vt:lpstr>Splošni algoritem</vt:lpstr>
      <vt:lpstr>Primer</vt:lpstr>
      <vt:lpstr>Splošni algoritem</vt:lpstr>
      <vt:lpstr>"Popravljanje" : "relaxation"</vt:lpstr>
      <vt:lpstr>Splošni algoritem</vt:lpstr>
      <vt:lpstr>Dijkstrin algoritem</vt:lpstr>
      <vt:lpstr>Algoritem shematsko</vt:lpstr>
      <vt:lpstr>DEMO</vt:lpstr>
      <vt:lpstr>Video primeri</vt:lpstr>
      <vt:lpstr>Še malo treninga</vt:lpstr>
      <vt:lpstr>Poglejmo si še kak zgled</vt:lpstr>
      <vt:lpstr>Dokaz pravilnosti </vt:lpstr>
      <vt:lpstr>Vprašanja</vt:lpstr>
      <vt:lpstr>Problem negativnih povezav</vt:lpstr>
      <vt:lpstr>Negativne povezave</vt:lpstr>
      <vt:lpstr>Dodati konstanto</vt:lpstr>
      <vt:lpstr>Implementacija in časovna zahtevnost</vt:lpstr>
      <vt:lpstr>Implementacija</vt:lpstr>
      <vt:lpstr>Možnosti </vt:lpstr>
      <vt:lpstr>Originalni algoritem</vt:lpstr>
      <vt:lpstr>"moderni" algoritem</vt:lpstr>
      <vt:lpstr>Implementacija in dokaz pravilnosti</vt:lpstr>
      <vt:lpstr>Kaj vzeti</vt:lpstr>
      <vt:lpstr>NAJKRAJŠA POT OD S DO K</vt:lpstr>
      <vt:lpstr>GPS</vt:lpstr>
      <vt:lpstr>A*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Najkrajše poti</dc:title>
  <dc:creator>Lokar, Matija</dc:creator>
  <cp:lastModifiedBy>Matija Lokar</cp:lastModifiedBy>
  <cp:revision>103</cp:revision>
  <dcterms:created xsi:type="dcterms:W3CDTF">2013-01-31T11:45:11Z</dcterms:created>
  <dcterms:modified xsi:type="dcterms:W3CDTF">2021-03-22T10:05:05Z</dcterms:modified>
</cp:coreProperties>
</file>