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  <p:sldMasterId id="2147483739" r:id="rId2"/>
    <p:sldMasterId id="2147483740" r:id="rId3"/>
    <p:sldMasterId id="2147483741" r:id="rId4"/>
    <p:sldMasterId id="2147483798" r:id="rId5"/>
  </p:sldMasterIdLst>
  <p:notesMasterIdLst>
    <p:notesMasterId r:id="rId29"/>
  </p:notesMasterIdLst>
  <p:handoutMasterIdLst>
    <p:handoutMasterId r:id="rId30"/>
  </p:handoutMasterIdLst>
  <p:sldIdLst>
    <p:sldId id="387" r:id="rId6"/>
    <p:sldId id="389" r:id="rId7"/>
    <p:sldId id="398" r:id="rId8"/>
    <p:sldId id="390" r:id="rId9"/>
    <p:sldId id="401" r:id="rId10"/>
    <p:sldId id="423" r:id="rId11"/>
    <p:sldId id="419" r:id="rId12"/>
    <p:sldId id="420" r:id="rId13"/>
    <p:sldId id="421" r:id="rId14"/>
    <p:sldId id="431" r:id="rId15"/>
    <p:sldId id="432" r:id="rId16"/>
    <p:sldId id="434" r:id="rId17"/>
    <p:sldId id="433" r:id="rId18"/>
    <p:sldId id="424" r:id="rId19"/>
    <p:sldId id="425" r:id="rId20"/>
    <p:sldId id="426" r:id="rId21"/>
    <p:sldId id="427" r:id="rId22"/>
    <p:sldId id="428" r:id="rId23"/>
    <p:sldId id="429" r:id="rId24"/>
    <p:sldId id="430" r:id="rId25"/>
    <p:sldId id="436" r:id="rId26"/>
    <p:sldId id="435" r:id="rId27"/>
    <p:sldId id="422" r:id="rId28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66" d="100"/>
          <a:sy n="66" d="100"/>
        </p:scale>
        <p:origin x="1280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7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97417012-67DA-4678-8620-CCF69CF7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05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44A8FAE-E341-41B3-BB00-9820D3C05D8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42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EDC88-41C4-4021-B0EB-B568F8E9A4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A0E9F0-8E21-442A-99BC-C8CFE7E7089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52463C-D2B5-469F-BF44-B45D049D51B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EBD0F-F224-4779-8467-E21F23D33BC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422A7-07E3-4D56-A97C-1E85792594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8FFFC-EDA1-4156-8F5F-FF24E3CCF39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236DE-C55B-4118-BD14-C15A39DB835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E9828-2041-4A09-8A9F-737563010CF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A5372-C05E-4A48-B725-7AE702C8717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6ABFA-E8D7-4427-9627-8E4D89067A1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A6AFC-7754-4EC5-A7BD-A88FC54666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86789F-2222-4FDB-9FAA-8A064019D7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CDB92-23A7-4E51-9ED8-54E4680F9D7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55168-A90F-451D-89F1-EB31D97306C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996B8-0863-4466-9BB8-D8AD360E704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E99DB-50D0-48FF-A065-AEED9F3E42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287D6-129F-45E6-B9D4-511AC45C6B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01A0D-1720-495F-91BB-AB387F0B4EB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3EC6C-A03E-4338-98B1-1F5F64873F9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DA197-07C0-47F4-927E-B623A29AE80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4D145-0010-47FF-8775-0DF3E00AA5C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98778-C1BE-4B78-854B-1CC933B3E11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750C28-B531-4116-9F2E-0E7692FCD9B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2B8D86-3A51-4FD5-A821-9C6A7CC4C1B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EC5A0F-93DE-43F6-9534-0162EEDB152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1AFD3-440A-426B-A7B1-998D18B200E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66AA1-575C-4693-B82D-D6468D7F043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B26CE-399F-47E7-ACE1-99D900A1F56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95468-E893-4B70-A2FC-483DCB0125D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52A7D-3AB3-4AAB-9AB0-D57265064D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893EA-F3E2-46CB-8295-BED07EFF5D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FA105-33FF-41F9-9C0E-3EEDEFF43DE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57A5F-65A3-4F01-BDF7-ABFBBBC0BC8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B2CB2-D7A4-4F21-A3F6-651A6B537B8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EF96E-CED1-48B5-92A9-E952D96F4D8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535773-E448-43A1-AD74-0BEA15076ED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8CB7B-FDD4-4C90-B227-D9003207C37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A3FE3-0494-4D00-ADB9-957681D258A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79B36-290E-47B2-BBC2-44FDF7530DE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78E9582F-6792-4EB6-A79A-71F06D702F1D}" type="datetimeFigureOut">
              <a:rPr lang="sl-SI"/>
              <a:pPr>
                <a:defRPr/>
              </a:pPr>
              <a:t>6. 04. 2022</a:t>
            </a:fld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6CB44-30EB-4A4E-9FA2-3090439F73F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CD8F9-C57F-4115-989A-4E42F10E3498}" type="datetimeFigureOut">
              <a:rPr lang="sl-SI"/>
              <a:pPr>
                <a:defRPr/>
              </a:pPr>
              <a:t>6. 04. 2022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721AC-17FA-42CA-BD6F-4EAA612697F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E0E8B-3AE4-40F1-A5CC-80552A57BA0C}" type="datetimeFigureOut">
              <a:rPr lang="sl-SI"/>
              <a:pPr>
                <a:defRPr/>
              </a:pPr>
              <a:t>6. 04. 2022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BC6F7-9D02-4145-BB79-572474DC8A3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5E9B0-FCD0-4906-8E35-FC86F2FA9E33}" type="datetimeFigureOut">
              <a:rPr lang="sl-SI"/>
              <a:pPr>
                <a:defRPr/>
              </a:pPr>
              <a:t>6. 04. 2022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E8C51-4832-44D4-A421-97E8D0E1BEC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FF5EE-060C-4012-8E37-6051046EF1CE}" type="datetimeFigureOut">
              <a:rPr lang="sl-SI"/>
              <a:pPr>
                <a:defRPr/>
              </a:pPr>
              <a:t>6. 04. 2022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7FA00-1FDA-4898-B656-E7CBB00DBB2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0E2A9-3CB7-4A3C-AF54-8E39635EE01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DB69E-26D7-4649-A4F7-ED295E9F1756}" type="datetimeFigureOut">
              <a:rPr lang="sl-SI"/>
              <a:pPr>
                <a:defRPr/>
              </a:pPr>
              <a:t>6. 04. 2022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7C41A-FAC4-4AE0-A3F2-4B942ABBF58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70685-1DFC-4116-8524-A386A972B468}" type="datetimeFigureOut">
              <a:rPr lang="sl-SI"/>
              <a:pPr>
                <a:defRPr/>
              </a:pPr>
              <a:t>6. 04. 2022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8D5C4-8942-474C-9011-FE567F94FA2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E7A03-B10C-4C7B-9B0F-A96D4592AFA4}" type="datetimeFigureOut">
              <a:rPr lang="sl-SI"/>
              <a:pPr>
                <a:defRPr/>
              </a:pPr>
              <a:t>6. 04. 2022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8F0A8-42B8-4931-BD7A-F58361A3E2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B67AC-EA78-469D-A4DE-B580EF2B678D}" type="datetimeFigureOut">
              <a:rPr lang="sl-SI"/>
              <a:pPr>
                <a:defRPr/>
              </a:pPr>
              <a:t>6. 04. 2022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0B1F1-7F6E-4D0F-98EB-18EF1F8B63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763A65-D43C-4A09-80A7-40CA0E55A720}" type="datetimeFigureOut">
              <a:rPr lang="sl-SI"/>
              <a:pPr>
                <a:defRPr/>
              </a:pPr>
              <a:t>6. 04. 2022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87FDC-3A1E-45D1-B678-92559D9311B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A86C2-33B0-405C-91BE-CC761953669A}" type="datetimeFigureOut">
              <a:rPr lang="sl-SI"/>
              <a:pPr>
                <a:defRPr/>
              </a:pPr>
              <a:t>6. 04. 2022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5012D-D778-499C-A875-25D07DBD86C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B1DB71-18B3-4ACA-B6FE-D1610F47071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DA626-9E13-4DDB-A3B7-772845EE17B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5DF61-97AA-4742-AE74-2D080E17F0A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5B1B-8B0E-4016-A409-F3588CFD987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4DEE343D-2CE9-495E-AF07-2790CD02B1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24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8BCF7267-C1D5-49E4-9882-C9CF2E23770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4" r:id="rId1"/>
    <p:sldLayoutId id="2147483965" r:id="rId2"/>
    <p:sldLayoutId id="2147483966" r:id="rId3"/>
    <p:sldLayoutId id="2147483967" r:id="rId4"/>
    <p:sldLayoutId id="2147483968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77A33E93-D912-4B74-84CE-2321F51AB19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2752E786-F60A-46C1-86C5-1FD33BDA4F9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sl-SI"/>
              <a:t>Matija Lokar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A02837F-D8A9-44FD-8D1F-1798C08F39C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1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hg.python.org/cpython/file/3.5/Lib/shutil.py" TargetMode="External"/><Relationship Id="rId2" Type="http://schemas.openxmlformats.org/officeDocument/2006/relationships/hyperlink" Target="https://docs.python.org/3.5/library/shutil.html" TargetMode="External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Arial" charset="0"/>
              </a:rPr>
              <a:t>Izjeme in datoteke</a:t>
            </a:r>
          </a:p>
        </p:txBody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Poglejmo naslednjo kodo</a:t>
            </a:r>
          </a:p>
          <a:p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input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("Podaj ime datoteke: " )</a:t>
            </a:r>
          </a:p>
          <a:p>
            <a:pPr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datoteka = open(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datoteka.read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buNone/>
            </a:pP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("To je vse.")</a:t>
            </a:r>
          </a:p>
          <a:p>
            <a:pPr>
              <a:buNone/>
            </a:pPr>
            <a:endParaRPr lang="sl-SI" sz="12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Kaj se zgodi, če datoteke ni?</a:t>
            </a:r>
          </a:p>
          <a:p>
            <a:endParaRPr lang="sl-SI" dirty="0" smtClean="0"/>
          </a:p>
          <a:p>
            <a:pPr>
              <a:buNone/>
            </a:pPr>
            <a:endParaRPr lang="sl-SI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4869160"/>
            <a:ext cx="7344816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16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Podaj ime datoteke: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bla.txt</a:t>
            </a:r>
            <a:endParaRPr lang="sl-SI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16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Traceback</a:t>
            </a:r>
            <a:r>
              <a:rPr lang="sl-SI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(most </a:t>
            </a:r>
            <a:r>
              <a:rPr lang="sl-SI" sz="16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recent</a:t>
            </a:r>
            <a:r>
              <a:rPr lang="sl-SI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6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call</a:t>
            </a:r>
            <a:r>
              <a:rPr lang="sl-SI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last):</a:t>
            </a:r>
          </a:p>
          <a:p>
            <a:r>
              <a:rPr lang="sl-SI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File "C:/Python31/a.py", line 2, in &lt;module&gt;</a:t>
            </a:r>
          </a:p>
          <a:p>
            <a:r>
              <a:rPr lang="sl-SI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datoteka = open(</a:t>
            </a:r>
            <a:r>
              <a:rPr lang="sl-SI" sz="16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sl-SI" sz="16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IOError</a:t>
            </a:r>
            <a:r>
              <a:rPr lang="sl-SI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 [</a:t>
            </a:r>
            <a:r>
              <a:rPr lang="sl-SI" sz="16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Errno</a:t>
            </a:r>
            <a:r>
              <a:rPr lang="sl-SI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2] No </a:t>
            </a:r>
            <a:r>
              <a:rPr lang="sl-SI" sz="16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such</a:t>
            </a:r>
            <a:r>
              <a:rPr lang="sl-SI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file or </a:t>
            </a:r>
            <a:r>
              <a:rPr lang="sl-SI" sz="16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directory</a:t>
            </a:r>
            <a:r>
              <a:rPr lang="sl-SI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: '</a:t>
            </a:r>
            <a:r>
              <a:rPr lang="sl-SI" sz="16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bla.txt</a:t>
            </a:r>
            <a:r>
              <a:rPr lang="sl-SI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'</a:t>
            </a:r>
            <a:endParaRPr lang="sl-SI" sz="1600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206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uiExpand="1" build="p" bldLvl="5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ko</a:t>
            </a:r>
            <a:r>
              <a:rPr lang="en-US" dirty="0" smtClean="0"/>
              <a:t> </a:t>
            </a:r>
            <a:r>
              <a:rPr lang="en-US" dirty="0" err="1" smtClean="0"/>
              <a:t>zaženemo</a:t>
            </a:r>
            <a:r>
              <a:rPr lang="en-US" dirty="0" smtClean="0"/>
              <a:t> …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Napaka</a:t>
            </a:r>
            <a:r>
              <a:rPr lang="en-US" dirty="0" smtClean="0"/>
              <a:t>!!!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844824"/>
            <a:ext cx="7505700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5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 err="1" smtClean="0"/>
              <a:t>sedaj</a:t>
            </a:r>
            <a:r>
              <a:rPr lang="en-US" dirty="0" smtClean="0"/>
              <a:t>?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  <p:pic>
        <p:nvPicPr>
          <p:cNvPr id="5" name="Picture 2" descr="A page from the Harvard Mark II electromechanical computer's log, featuring a dead moth that was removed from the dev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60858"/>
            <a:ext cx="4203512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12775" y="1556792"/>
            <a:ext cx="3671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 program je </a:t>
            </a:r>
            <a:r>
              <a:rPr lang="en-US" dirty="0" err="1" smtClean="0"/>
              <a:t>hrošč</a:t>
            </a:r>
            <a:r>
              <a:rPr lang="en-US" dirty="0" smtClean="0"/>
              <a:t> (bug)!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79470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Če</a:t>
            </a:r>
            <a:r>
              <a:rPr lang="en-US" dirty="0" smtClean="0"/>
              <a:t> </a:t>
            </a:r>
            <a:r>
              <a:rPr lang="en-US" dirty="0" err="1" smtClean="0"/>
              <a:t>smo</a:t>
            </a:r>
            <a:r>
              <a:rPr lang="en-US" dirty="0" smtClean="0"/>
              <a:t> CN … </a:t>
            </a:r>
            <a:endParaRPr lang="en-US" dirty="0"/>
          </a:p>
        </p:txBody>
      </p:sp>
      <p:pic>
        <p:nvPicPr>
          <p:cNvPr id="3078" name="Picture 6" descr="Povezana sl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1484784"/>
            <a:ext cx="6256139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2881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</a:t>
            </a:r>
            <a:r>
              <a:rPr lang="en-US" dirty="0" smtClean="0"/>
              <a:t> pa … </a:t>
            </a:r>
            <a:endParaRPr lang="en-US" dirty="0"/>
          </a:p>
        </p:txBody>
      </p:sp>
      <p:pic>
        <p:nvPicPr>
          <p:cNvPr id="3076" name="Picture 4" descr="Rezultat iskanja slik za debug programming jok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060848"/>
            <a:ext cx="6838760" cy="2963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9805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Sledenje (</a:t>
            </a:r>
            <a:r>
              <a:rPr lang="sl-SI" dirty="0" err="1" smtClean="0"/>
              <a:t>Debug</a:t>
            </a:r>
            <a:r>
              <a:rPr lang="sl-SI" dirty="0" smtClean="0"/>
              <a:t> način)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14</a:t>
            </a:fld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336311"/>
            <a:ext cx="2590800" cy="4667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943869"/>
            <a:ext cx="1895475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41919"/>
          <a:stretch/>
        </p:blipFill>
        <p:spPr>
          <a:xfrm>
            <a:off x="2594452" y="1907833"/>
            <a:ext cx="2686050" cy="5864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291" y="2737689"/>
            <a:ext cx="5057775" cy="20288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278" y="5266157"/>
            <a:ext cx="3886200" cy="59055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5364088" y="5266157"/>
            <a:ext cx="864096" cy="611115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 smtClean="0"/>
              <a:t>F7</a:t>
            </a:r>
            <a:endParaRPr lang="sl-SI" dirty="0"/>
          </a:p>
        </p:txBody>
      </p:sp>
      <p:sp>
        <p:nvSpPr>
          <p:cNvPr id="11" name="Rounded Rectangle 10"/>
          <p:cNvSpPr/>
          <p:nvPr/>
        </p:nvSpPr>
        <p:spPr>
          <a:xfrm>
            <a:off x="5796136" y="2885729"/>
            <a:ext cx="864096" cy="611115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 smtClean="0"/>
              <a:t>F6</a:t>
            </a:r>
            <a:endParaRPr lang="sl-SI" dirty="0"/>
          </a:p>
        </p:txBody>
      </p:sp>
      <p:sp>
        <p:nvSpPr>
          <p:cNvPr id="12" name="Rounded Rectangle 11"/>
          <p:cNvSpPr/>
          <p:nvPr/>
        </p:nvSpPr>
        <p:spPr>
          <a:xfrm>
            <a:off x="5796136" y="3736912"/>
            <a:ext cx="864096" cy="611115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 smtClean="0"/>
              <a:t>F6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5364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15</a:t>
            </a:fld>
            <a:endParaRPr lang="sl-SI"/>
          </a:p>
        </p:txBody>
      </p:sp>
      <p:sp>
        <p:nvSpPr>
          <p:cNvPr id="7" name="Rounded Rectangle 6"/>
          <p:cNvSpPr/>
          <p:nvPr/>
        </p:nvSpPr>
        <p:spPr>
          <a:xfrm>
            <a:off x="179512" y="260648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/>
              <a:t>Nekajkrat</a:t>
            </a:r>
            <a:endParaRPr lang="sl-SI" sz="2000" dirty="0" smtClean="0"/>
          </a:p>
          <a:p>
            <a:pPr algn="ctr"/>
            <a:r>
              <a:rPr lang="sl-SI" sz="3200" dirty="0" smtClean="0"/>
              <a:t>F7</a:t>
            </a:r>
            <a:endParaRPr lang="sl-SI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836712"/>
            <a:ext cx="3486150" cy="31527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9632" y="4437112"/>
            <a:ext cx="4381500" cy="100965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323528" y="4293096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/>
              <a:t>Nekajkrat</a:t>
            </a:r>
            <a:endParaRPr lang="sl-SI" sz="2000" dirty="0" smtClean="0"/>
          </a:p>
          <a:p>
            <a:pPr algn="ctr"/>
            <a:r>
              <a:rPr lang="sl-SI" sz="3200" dirty="0" smtClean="0"/>
              <a:t>F7</a:t>
            </a:r>
            <a:endParaRPr lang="sl-SI" dirty="0"/>
          </a:p>
        </p:txBody>
      </p:sp>
      <p:sp>
        <p:nvSpPr>
          <p:cNvPr id="11" name="Rounded Rectangle 10"/>
          <p:cNvSpPr/>
          <p:nvPr/>
        </p:nvSpPr>
        <p:spPr>
          <a:xfrm>
            <a:off x="323528" y="5534845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/>
              <a:t>Nekajkrat</a:t>
            </a:r>
            <a:endParaRPr lang="sl-SI" sz="2000" dirty="0" smtClean="0"/>
          </a:p>
          <a:p>
            <a:pPr algn="ctr"/>
            <a:r>
              <a:rPr lang="sl-SI" sz="3200" dirty="0" smtClean="0"/>
              <a:t>F7</a:t>
            </a:r>
            <a:endParaRPr lang="sl-SI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06711" y="5661248"/>
            <a:ext cx="7590197" cy="947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32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8D5C4-8942-474C-9011-FE567F94FA2D}" type="slidenum">
              <a:rPr lang="sl-SI" smtClean="0"/>
              <a:pPr>
                <a:defRPr/>
              </a:pPr>
              <a:t>16</a:t>
            </a:fld>
            <a:endParaRPr lang="sl-SI"/>
          </a:p>
        </p:txBody>
      </p:sp>
      <p:sp>
        <p:nvSpPr>
          <p:cNvPr id="5" name="Rounded Rectangle 4"/>
          <p:cNvSpPr/>
          <p:nvPr/>
        </p:nvSpPr>
        <p:spPr>
          <a:xfrm>
            <a:off x="326987" y="332656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/>
              <a:t>Nekajkrat</a:t>
            </a:r>
            <a:endParaRPr lang="sl-SI" sz="2000" dirty="0" smtClean="0"/>
          </a:p>
          <a:p>
            <a:pPr algn="ctr"/>
            <a:r>
              <a:rPr lang="sl-SI" sz="3200" dirty="0" smtClean="0"/>
              <a:t>F7</a:t>
            </a: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797845"/>
            <a:ext cx="7362825" cy="723900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107504" y="1624984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/>
              <a:t>2x</a:t>
            </a:r>
            <a:endParaRPr lang="sl-SI" sz="2000" dirty="0" smtClean="0"/>
          </a:p>
          <a:p>
            <a:pPr algn="ctr"/>
            <a:r>
              <a:rPr lang="sl-SI" sz="3200" dirty="0" smtClean="0"/>
              <a:t>F7</a:t>
            </a:r>
            <a:endParaRPr lang="sl-SI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1986934"/>
            <a:ext cx="2190750" cy="790575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107503" y="3007178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/>
              <a:t>Nekajkrat</a:t>
            </a:r>
            <a:endParaRPr lang="sl-SI" sz="2000" dirty="0" smtClean="0"/>
          </a:p>
          <a:p>
            <a:pPr algn="ctr"/>
            <a:r>
              <a:rPr lang="sl-SI" sz="3200" dirty="0" smtClean="0"/>
              <a:t>F7</a:t>
            </a:r>
            <a:endParaRPr lang="sl-SI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608" y="3420748"/>
            <a:ext cx="3695700" cy="95250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60425" y="4684749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 smtClean="0"/>
              <a:t>F6</a:t>
            </a:r>
            <a:endParaRPr lang="sl-SI" dirty="0"/>
          </a:p>
        </p:txBody>
      </p:sp>
      <p:sp>
        <p:nvSpPr>
          <p:cNvPr id="11" name="Rounded Rectangle 10"/>
          <p:cNvSpPr/>
          <p:nvPr/>
        </p:nvSpPr>
        <p:spPr>
          <a:xfrm>
            <a:off x="326987" y="5239804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dirty="0" smtClean="0"/>
              <a:t>F7</a:t>
            </a:r>
            <a:endParaRPr lang="sl-SI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5556" y="5122498"/>
            <a:ext cx="2657475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70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8D5C4-8942-474C-9011-FE567F94FA2D}" type="slidenum">
              <a:rPr lang="sl-SI" smtClean="0"/>
              <a:pPr>
                <a:defRPr/>
              </a:pPr>
              <a:t>17</a:t>
            </a:fld>
            <a:endParaRPr lang="sl-SI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764704"/>
            <a:ext cx="5953125" cy="331470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395536" y="260648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/>
              <a:t>2x</a:t>
            </a:r>
            <a:endParaRPr lang="sl-SI" sz="2000" dirty="0" smtClean="0"/>
          </a:p>
          <a:p>
            <a:pPr algn="ctr"/>
            <a:r>
              <a:rPr lang="sl-SI" sz="3200" dirty="0" smtClean="0"/>
              <a:t>F6</a:t>
            </a:r>
            <a:endParaRPr lang="sl-SI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4686188"/>
            <a:ext cx="6515100" cy="103822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95536" y="4272618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/>
              <a:t>2x</a:t>
            </a:r>
            <a:endParaRPr lang="sl-SI" sz="2000" dirty="0" smtClean="0"/>
          </a:p>
          <a:p>
            <a:pPr algn="ctr"/>
            <a:r>
              <a:rPr lang="sl-SI" sz="3200" dirty="0" smtClean="0"/>
              <a:t>F7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610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8D5C4-8942-474C-9011-FE567F94FA2D}" type="slidenum">
              <a:rPr lang="sl-SI" smtClean="0"/>
              <a:pPr>
                <a:defRPr/>
              </a:pPr>
              <a:t>18</a:t>
            </a:fld>
            <a:endParaRPr lang="sl-SI"/>
          </a:p>
        </p:txBody>
      </p:sp>
      <p:sp>
        <p:nvSpPr>
          <p:cNvPr id="4" name="Rounded Rectangle 3"/>
          <p:cNvSpPr/>
          <p:nvPr/>
        </p:nvSpPr>
        <p:spPr>
          <a:xfrm>
            <a:off x="326987" y="332656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/>
              <a:t>Nekajkrat</a:t>
            </a:r>
            <a:endParaRPr lang="sl-SI" sz="2000" dirty="0" smtClean="0"/>
          </a:p>
          <a:p>
            <a:pPr algn="ctr"/>
            <a:r>
              <a:rPr lang="sl-SI" sz="3200" dirty="0" smtClean="0"/>
              <a:t>F7</a:t>
            </a:r>
            <a:endParaRPr lang="sl-SI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548680"/>
            <a:ext cx="5781675" cy="11620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2943" y="2276872"/>
            <a:ext cx="5029200" cy="3895725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326986" y="2241532"/>
            <a:ext cx="1127199" cy="827139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400" dirty="0" smtClean="0"/>
              <a:t>Nekajkrat</a:t>
            </a:r>
            <a:endParaRPr lang="sl-SI" sz="2000" dirty="0" smtClean="0"/>
          </a:p>
          <a:p>
            <a:pPr algn="ctr"/>
            <a:r>
              <a:rPr lang="sl-SI" sz="3200" dirty="0" smtClean="0"/>
              <a:t>F7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0097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Hitrejši način </a:t>
            </a:r>
            <a:endParaRPr lang="sl-SI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398548" y="1790426"/>
            <a:ext cx="6057655" cy="199861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8D5C4-8942-474C-9011-FE567F94FA2D}" type="slidenum">
              <a:rPr lang="sl-SI" smtClean="0"/>
              <a:pPr>
                <a:defRPr/>
              </a:pPr>
              <a:t>19</a:t>
            </a:fld>
            <a:endParaRPr lang="sl-SI"/>
          </a:p>
        </p:txBody>
      </p:sp>
      <p:sp>
        <p:nvSpPr>
          <p:cNvPr id="6" name="TextBox 5"/>
          <p:cNvSpPr txBox="1"/>
          <p:nvPr/>
        </p:nvSpPr>
        <p:spPr>
          <a:xfrm>
            <a:off x="899590" y="4852573"/>
            <a:ext cx="77872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F6 </a:t>
            </a:r>
            <a:r>
              <a:rPr lang="sl-SI" dirty="0" smtClean="0"/>
              <a:t>– izvede celo vrstico (ne zlaga košček za koščkom</a:t>
            </a:r>
            <a:r>
              <a:rPr lang="sl-SI" dirty="0" smtClean="0"/>
              <a:t>)</a:t>
            </a:r>
          </a:p>
          <a:p>
            <a:endParaRPr lang="sl-SI" dirty="0"/>
          </a:p>
          <a:p>
            <a:r>
              <a:rPr lang="sl-SI" dirty="0" smtClean="0"/>
              <a:t>Med izvajanjem kombiniramo Step </a:t>
            </a:r>
            <a:r>
              <a:rPr lang="sl-SI" dirty="0" err="1" smtClean="0"/>
              <a:t>into</a:t>
            </a:r>
            <a:r>
              <a:rPr lang="sl-SI" dirty="0" smtClean="0"/>
              <a:t> (F7) in Step </a:t>
            </a:r>
            <a:r>
              <a:rPr lang="sl-SI" dirty="0" err="1" smtClean="0"/>
              <a:t>over</a:t>
            </a:r>
            <a:r>
              <a:rPr lang="sl-SI" dirty="0" smtClean="0"/>
              <a:t> (F6)</a:t>
            </a:r>
            <a:endParaRPr lang="sl-SI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347864" y="3789040"/>
            <a:ext cx="237626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2594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Ulovljena izjema</a:t>
            </a:r>
            <a:endParaRPr lang="sl-SI" dirty="0" smtClean="0">
              <a:latin typeface="Arial" charset="0"/>
            </a:endParaRPr>
          </a:p>
        </p:txBody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Spremenimo kodo v</a:t>
            </a:r>
          </a:p>
          <a:p>
            <a:endParaRPr lang="sl-SI" sz="3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input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("Podaj ime datoteke: ")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datoteka = open(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datoteka.read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except: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("Datoteke",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, "ni!")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("To je vse.")</a:t>
            </a: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Kaj se sedaj zgodi, če datoteke ni?</a:t>
            </a:r>
          </a:p>
          <a:p>
            <a:endParaRPr lang="sl-SI" dirty="0" smtClean="0"/>
          </a:p>
          <a:p>
            <a:pPr>
              <a:buNone/>
            </a:pPr>
            <a:endParaRPr lang="sl-SI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5534561"/>
            <a:ext cx="7344816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sz="1600" dirty="0" smtClean="0">
                <a:latin typeface="Courier New" pitchFamily="49" charset="0"/>
                <a:cs typeface="Courier New" pitchFamily="49" charset="0"/>
              </a:rPr>
              <a:t>&gt;&gt;&gt; test()</a:t>
            </a:r>
          </a:p>
          <a:p>
            <a:r>
              <a:rPr lang="nn-NO" sz="16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Podaj ime datoteke: </a:t>
            </a:r>
            <a:r>
              <a:rPr lang="nn-NO" sz="1600" dirty="0" smtClean="0">
                <a:latin typeface="Courier New" pitchFamily="49" charset="0"/>
                <a:cs typeface="Courier New" pitchFamily="49" charset="0"/>
              </a:rPr>
              <a:t>bla.txt</a:t>
            </a:r>
          </a:p>
          <a:p>
            <a:r>
              <a:rPr lang="nn-NO" sz="16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Datoteke bla.txt ni!</a:t>
            </a:r>
          </a:p>
          <a:p>
            <a:r>
              <a:rPr lang="nn-NO" sz="16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To je vse.</a:t>
            </a:r>
          </a:p>
          <a:p>
            <a:r>
              <a:rPr lang="nn-NO" sz="1600" dirty="0" smtClean="0">
                <a:latin typeface="Courier New" pitchFamily="49" charset="0"/>
                <a:cs typeface="Courier New" pitchFamily="49" charset="0"/>
              </a:rPr>
              <a:t>&gt;&gt;&gt; 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139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uiExpand="1" build="p" bldLvl="5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v Debug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 smtClean="0"/>
              <a:t>ugotovimo</a:t>
            </a:r>
            <a:r>
              <a:rPr lang="en-US" dirty="0" smtClean="0"/>
              <a:t>, </a:t>
            </a:r>
            <a:r>
              <a:rPr lang="en-US" dirty="0" err="1" smtClean="0"/>
              <a:t>kje</a:t>
            </a:r>
            <a:r>
              <a:rPr lang="en-US" dirty="0" smtClean="0"/>
              <a:t> je </a:t>
            </a:r>
            <a:r>
              <a:rPr lang="en-US" dirty="0" err="1" smtClean="0"/>
              <a:t>potreben</a:t>
            </a:r>
            <a:r>
              <a:rPr lang="en-US" dirty="0" smtClean="0"/>
              <a:t> </a:t>
            </a:r>
            <a:r>
              <a:rPr lang="en-US" dirty="0" err="1" smtClean="0"/>
              <a:t>popravek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3063" y="1783715"/>
            <a:ext cx="8229600" cy="4937760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for ime in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sezDat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# sestavimo ustrezno ime za rek. klic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novoIme</a:t>
            </a:r>
            <a:r>
              <a:rPr lang="sl-SI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2400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+ '\\' + ime </a:t>
            </a:r>
            <a:endParaRPr lang="en-US" sz="2400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zbrisi(</a:t>
            </a:r>
            <a:r>
              <a:rPr lang="sl-SI" sz="2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novoIme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)</a:t>
            </a:r>
            <a:endParaRPr lang="sl-SI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20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57871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 je slaba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930400"/>
            <a:ext cx="9036496" cy="4608512"/>
          </a:xfrm>
        </p:spPr>
        <p:txBody>
          <a:bodyPr/>
          <a:lstStyle/>
          <a:p>
            <a:pPr marL="0" indent="0"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opraviti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imamo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z imenikom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# poskusimo ga zbrisati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try :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os.rmdir(imeDat)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# če bo brisanje šlo, je bil imenik prazen, lahko zaključimo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except :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# imenik ni bil prazen, rekurzija!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sezDat =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os.listdir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# brišemo vse datoteke na tem seznamu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for ime in sezDat :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zbrisi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+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'\\'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+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me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# in seveda sedaj lahko pobrišemo tudi ta imenik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os.rmdir(imeDat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                    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        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21</a:t>
            </a:fld>
            <a:endParaRPr lang="sl-SI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692696"/>
            <a:ext cx="8229600" cy="4040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Bookman Old Style" pitchFamily="18" charset="0"/>
              </a:defRPr>
            </a:lvl9pPr>
          </a:lstStyle>
          <a:p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179512" y="1378505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Po nepotrebnem uporabljen </a:t>
            </a:r>
            <a:r>
              <a:rPr lang="sl-SI" dirty="0" err="1" smtClean="0"/>
              <a:t>try</a:t>
            </a:r>
            <a:r>
              <a:rPr lang="sl-SI" dirty="0" smtClean="0"/>
              <a:t>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58444217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5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</a:t>
            </a:r>
            <a:r>
              <a:rPr lang="sl-SI" dirty="0" smtClean="0"/>
              <a:t>remislimo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2636912"/>
            <a:ext cx="9036496" cy="3024336"/>
          </a:xfrm>
        </p:spPr>
        <p:txBody>
          <a:bodyPr/>
          <a:lstStyle/>
          <a:p>
            <a:pPr marL="0" indent="0"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opraviti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imamo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z imenikom</a:t>
            </a:r>
          </a:p>
          <a:p>
            <a:pPr marL="0" indent="0">
              <a:buNone/>
            </a:pP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sezDat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= 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os.listdir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 err="1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brišemo vse datoteke na tem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seznamu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# če jih ni, se zanka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ne bo izvedla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for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ime in sezDat :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zbrisi(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me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in seveda sedaj lahko pobrišemo tudi ta imenik</a:t>
            </a:r>
          </a:p>
          <a:p>
            <a:pPr marL="0" indent="0">
              <a:buNone/>
            </a:pP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os.rmdir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                    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        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22</a:t>
            </a:fld>
            <a:endParaRPr lang="sl-SI"/>
          </a:p>
        </p:txBody>
      </p:sp>
      <p:sp>
        <p:nvSpPr>
          <p:cNvPr id="6" name="PoljeZBesedilom 5"/>
          <p:cNvSpPr txBox="1"/>
          <p:nvPr/>
        </p:nvSpPr>
        <p:spPr>
          <a:xfrm>
            <a:off x="457200" y="1484784"/>
            <a:ext cx="411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Kaj je s to kodo, če je imenik prazen?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5382819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5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potem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Nam nekdo pove za </a:t>
            </a:r>
          </a:p>
          <a:p>
            <a:r>
              <a:rPr lang="en-US" dirty="0" err="1" smtClean="0">
                <a:hlinkClick r:id="rId2" tooltip="shutil.rmtree"/>
              </a:rPr>
              <a:t>shutil.rmtree</a:t>
            </a:r>
            <a:r>
              <a:rPr lang="en-US" dirty="0" smtClean="0">
                <a:hlinkClick r:id="rId2" tooltip="shutil.rmtree"/>
              </a:rPr>
              <a:t>()</a:t>
            </a:r>
            <a:endParaRPr lang="sl-SI" dirty="0" smtClean="0"/>
          </a:p>
          <a:p>
            <a:r>
              <a:rPr lang="sl-SI" dirty="0"/>
              <a:t> </a:t>
            </a:r>
            <a:r>
              <a:rPr lang="sl-SI" dirty="0" smtClean="0"/>
              <a:t>  (oglejmo si tudi </a:t>
            </a:r>
            <a:r>
              <a:rPr lang="sl-SI" dirty="0" smtClean="0">
                <a:hlinkClick r:id="rId3"/>
              </a:rPr>
              <a:t>izvorno kodo</a:t>
            </a:r>
            <a:r>
              <a:rPr lang="sl-SI" dirty="0" smtClean="0"/>
              <a:t>!)</a:t>
            </a:r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23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45426066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2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3" grpId="3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Ali datoteka obstaja?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Sestavimo funkcijo, ki ugotovi, ali določena datoteka obstaja</a:t>
            </a:r>
          </a:p>
          <a:p>
            <a:r>
              <a:rPr lang="sl-SI" dirty="0" smtClean="0"/>
              <a:t>... in se delamo kot da še nismo slišali za</a:t>
            </a:r>
          </a:p>
          <a:p>
            <a:pPr marL="0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os.path.isfile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imeDat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sl-SI" dirty="0" smtClean="0"/>
              <a:t>Glej kodo, kjer tega nismo pozabili ;-)</a:t>
            </a:r>
          </a:p>
          <a:p>
            <a:r>
              <a:rPr lang="sl-SI" dirty="0" smtClean="0"/>
              <a:t>Ideja:</a:t>
            </a:r>
          </a:p>
          <a:p>
            <a:pPr lvl="1"/>
            <a:r>
              <a:rPr lang="sl-SI" dirty="0" smtClean="0"/>
              <a:t>V varovalnem bloku odpremo datoteko</a:t>
            </a:r>
          </a:p>
          <a:p>
            <a:pPr lvl="2"/>
            <a:r>
              <a:rPr lang="sl-SI" dirty="0" smtClean="0"/>
              <a:t>Seveda za branje (zakaj ne za pisanje?)</a:t>
            </a:r>
          </a:p>
          <a:p>
            <a:pPr lvl="2"/>
            <a:r>
              <a:rPr lang="sl-SI" dirty="0" smtClean="0"/>
              <a:t>In jo zapremo</a:t>
            </a:r>
          </a:p>
          <a:p>
            <a:pPr lvl="2"/>
            <a:r>
              <a:rPr lang="sl-SI" dirty="0" smtClean="0"/>
              <a:t>In vrnemo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True</a:t>
            </a:r>
          </a:p>
          <a:p>
            <a:pPr lvl="1"/>
            <a:r>
              <a:rPr lang="sl-SI" dirty="0" smtClean="0"/>
              <a:t>Če pa v varovanem bloku pride do izjeme</a:t>
            </a:r>
          </a:p>
          <a:p>
            <a:pPr lvl="2"/>
            <a:r>
              <a:rPr lang="sl-SI" dirty="0" smtClean="0"/>
              <a:t>Očitno datoteke ni</a:t>
            </a:r>
          </a:p>
          <a:p>
            <a:pPr lvl="2"/>
            <a:r>
              <a:rPr lang="sl-SI" dirty="0" smtClean="0"/>
              <a:t>Vrnemo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False</a:t>
            </a:r>
            <a:endParaRPr lang="sl-SI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7308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Izjema kot orodje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obstaja(ime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try: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 dat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= open(ime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 dat.close()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 return True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except:</a:t>
            </a:r>
          </a:p>
          <a:p>
            <a:pPr marL="0" indent="0"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     return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sz="1800" dirty="0"/>
              <a:t/>
            </a:r>
            <a:br>
              <a:rPr lang="sl-SI" sz="1800" dirty="0"/>
            </a:br>
            <a:endParaRPr lang="sl-SI" sz="1800" dirty="0" smtClean="0"/>
          </a:p>
          <a:p>
            <a:r>
              <a:rPr lang="sl-SI" sz="1800" dirty="0"/>
              <a:t>F</a:t>
            </a:r>
            <a:r>
              <a:rPr lang="sl-SI" sz="1800" dirty="0" smtClean="0"/>
              <a:t>unkcija poizkusi </a:t>
            </a:r>
            <a:r>
              <a:rPr lang="sl-SI" sz="1800" dirty="0"/>
              <a:t>(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try:</a:t>
            </a:r>
            <a:r>
              <a:rPr lang="sl-SI" sz="1800" dirty="0"/>
              <a:t>) odpreti datoteko </a:t>
            </a:r>
            <a:r>
              <a:rPr lang="sl-SI" sz="1800" dirty="0" smtClean="0"/>
              <a:t>ime</a:t>
            </a:r>
          </a:p>
          <a:p>
            <a:r>
              <a:rPr lang="sl-SI" sz="1800" dirty="0" smtClean="0"/>
              <a:t>Če </a:t>
            </a:r>
            <a:r>
              <a:rPr lang="sl-SI" sz="1800" dirty="0"/>
              <a:t>datoteka </a:t>
            </a:r>
            <a:r>
              <a:rPr lang="sl-SI" sz="1800" dirty="0" smtClean="0"/>
              <a:t>obstaja, </a:t>
            </a:r>
            <a:r>
              <a:rPr lang="sl-SI" sz="1800" dirty="0"/>
              <a:t>potem datoteko odpre in nato zapre ter vrne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True</a:t>
            </a:r>
          </a:p>
          <a:p>
            <a:r>
              <a:rPr lang="sl-SI" sz="1800" dirty="0" smtClean="0"/>
              <a:t>Če </a:t>
            </a:r>
            <a:r>
              <a:rPr lang="sl-SI" sz="1800" dirty="0"/>
              <a:t>datoteka ne </a:t>
            </a:r>
            <a:r>
              <a:rPr lang="sl-SI" sz="1800" dirty="0" smtClean="0"/>
              <a:t>obstaja, </a:t>
            </a:r>
            <a:r>
              <a:rPr lang="sl-SI" sz="1800" dirty="0"/>
              <a:t>potem se je zgodila izjema ob poskusu odpiranja</a:t>
            </a:r>
            <a:r>
              <a:rPr lang="sl-SI" sz="1800" dirty="0" smtClean="0"/>
              <a:t>,</a:t>
            </a:r>
          </a:p>
          <a:p>
            <a:r>
              <a:rPr lang="sl-SI" sz="1800" dirty="0" smtClean="0"/>
              <a:t>To </a:t>
            </a:r>
            <a:r>
              <a:rPr lang="sl-SI" sz="1800" dirty="0"/>
              <a:t>izjemo smo prestegli (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except:</a:t>
            </a:r>
            <a:r>
              <a:rPr lang="sl-SI" sz="1800" dirty="0"/>
              <a:t>) in vrnili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False</a:t>
            </a:r>
            <a:r>
              <a:rPr lang="sl-SI" sz="1800" dirty="0"/>
              <a:t>, ker datoteka </a:t>
            </a:r>
            <a:r>
              <a:rPr lang="sl-SI" sz="1800" dirty="0" smtClean="0"/>
              <a:t>ne obstaja</a:t>
            </a:r>
          </a:p>
          <a:p>
            <a:r>
              <a:rPr lang="sl-SI" sz="1800" dirty="0" smtClean="0"/>
              <a:t>Primeri (v </a:t>
            </a:r>
            <a:r>
              <a:rPr lang="sl-SI" sz="1800" dirty="0"/>
              <a:t>isti </a:t>
            </a:r>
            <a:r>
              <a:rPr lang="sl-SI" sz="1800" dirty="0" smtClean="0"/>
              <a:t>mapi </a:t>
            </a:r>
            <a:r>
              <a:rPr lang="sl-SI" sz="1800" dirty="0"/>
              <a:t>kot </a:t>
            </a:r>
            <a:r>
              <a:rPr lang="sl-SI" sz="1800" dirty="0" smtClean="0"/>
              <a:t>je datoteka z zgornjo kodo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Izjema.py</a:t>
            </a:r>
            <a:r>
              <a:rPr lang="sl-SI" sz="1800" dirty="0" smtClean="0"/>
              <a:t>,  </a:t>
            </a:r>
            <a:r>
              <a:rPr lang="sl-SI" sz="1800" dirty="0"/>
              <a:t>naj bo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dat.txt</a:t>
            </a:r>
            <a:r>
              <a:rPr lang="sl-SI" sz="1800" dirty="0"/>
              <a:t>):</a:t>
            </a:r>
            <a:br>
              <a:rPr lang="sl-SI" sz="1800" dirty="0"/>
            </a:br>
            <a:r>
              <a:rPr lang="sl-SI" sz="1800" dirty="0">
                <a:latin typeface="Courier New" pitchFamily="49" charset="0"/>
                <a:cs typeface="Courier New" pitchFamily="49" charset="0"/>
              </a:rPr>
              <a:t>## obstaja('dat.txt') -&gt; True</a:t>
            </a:r>
            <a:br>
              <a:rPr lang="sl-SI" sz="1800" dirty="0">
                <a:latin typeface="Courier New" pitchFamily="49" charset="0"/>
                <a:cs typeface="Courier New" pitchFamily="49" charset="0"/>
              </a:rPr>
            </a:br>
            <a:r>
              <a:rPr lang="sl-SI" sz="1800" dirty="0">
                <a:latin typeface="Courier New" pitchFamily="49" charset="0"/>
                <a:cs typeface="Courier New" pitchFamily="49" charset="0"/>
              </a:rPr>
              <a:t>## obstaja('izmisljena.txt') -&gt; False</a:t>
            </a:r>
            <a:r>
              <a:rPr lang="sl-SI" sz="1800" dirty="0"/>
              <a:t/>
            </a:r>
            <a:br>
              <a:rPr lang="sl-SI" sz="1800" dirty="0"/>
            </a:br>
            <a:r>
              <a:rPr lang="sl-SI" sz="1800" dirty="0"/>
              <a:t/>
            </a:r>
            <a:br>
              <a:rPr lang="sl-SI" sz="1800" dirty="0"/>
            </a:br>
            <a:endParaRPr lang="sl-SI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9889AF-A65F-48D4-9181-4DEF1278CF17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2296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</a:t>
            </a:r>
            <a:r>
              <a:rPr lang="sl-SI" dirty="0" smtClean="0"/>
              <a:t>ry / except / else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2400" dirty="0" smtClean="0"/>
              <a:t>Blok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  <a:r>
              <a:rPr lang="sl-SI" sz="2400" dirty="0" smtClean="0"/>
              <a:t> se izvede, če v varovanem bloku ni prišlo do izjeme!</a:t>
            </a:r>
          </a:p>
          <a:p>
            <a:pPr lvl="1"/>
            <a:r>
              <a:rPr lang="sl-SI" sz="2100" dirty="0" smtClean="0"/>
              <a:t>Če pa je do izjeme prišlo, se </a:t>
            </a:r>
            <a:r>
              <a:rPr lang="sl-SI" sz="2100" b="1" dirty="0" smtClean="0"/>
              <a:t>ne</a:t>
            </a:r>
            <a:r>
              <a:rPr lang="sl-SI" sz="2100" dirty="0" smtClean="0"/>
              <a:t> izvede!</a:t>
            </a:r>
          </a:p>
          <a:p>
            <a:r>
              <a:rPr lang="sl-SI" sz="2400" dirty="0" smtClean="0"/>
              <a:t>Dodamo lahko še finally</a:t>
            </a: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try / except /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finally</a:t>
            </a:r>
          </a:p>
          <a:p>
            <a:r>
              <a:rPr lang="sl-SI" sz="2400" dirty="0">
                <a:latin typeface="Courier New" pitchFamily="49" charset="0"/>
                <a:cs typeface="Courier New" pitchFamily="49" charset="0"/>
              </a:rPr>
              <a:t>try / except /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else / finally</a:t>
            </a:r>
          </a:p>
          <a:p>
            <a:r>
              <a:rPr lang="sl-SI" sz="2400" dirty="0" smtClean="0"/>
              <a:t>Blok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finally</a:t>
            </a:r>
            <a:r>
              <a:rPr lang="sl-SI" sz="2400" dirty="0" smtClean="0"/>
              <a:t> se izvede čisto na koncu in izvede se </a:t>
            </a:r>
            <a:r>
              <a:rPr lang="sl-SI" sz="2400" b="1" dirty="0" smtClean="0"/>
              <a:t>vedno</a:t>
            </a:r>
            <a:r>
              <a:rPr lang="sl-SI" sz="2400" dirty="0" smtClean="0"/>
              <a:t> :</a:t>
            </a:r>
          </a:p>
          <a:p>
            <a:pPr lvl="1"/>
            <a:r>
              <a:rPr lang="sl-SI" sz="2000" dirty="0" smtClean="0"/>
              <a:t>Tudi če npr.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sz="2000" dirty="0" smtClean="0"/>
              <a:t> del ne ujame napake (ali sproži novo)</a:t>
            </a:r>
          </a:p>
          <a:p>
            <a:pPr lvl="1"/>
            <a:r>
              <a:rPr lang="sl-SI" sz="2000" dirty="0" smtClean="0"/>
              <a:t>Tudi če v kateremkoli delu (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try/except/else</a:t>
            </a:r>
            <a:r>
              <a:rPr lang="sl-SI" sz="2000" dirty="0" smtClean="0"/>
              <a:t>) uporabimo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break / continue </a:t>
            </a:r>
            <a:r>
              <a:rPr lang="sl-SI" sz="2000" dirty="0" smtClean="0"/>
              <a:t>ali celo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return</a:t>
            </a:r>
          </a:p>
          <a:p>
            <a:r>
              <a:rPr lang="sl-SI" sz="2400" dirty="0" smtClean="0"/>
              <a:t>Uporabno za zadeve, ki se morajo obvezno izvesti ("pospravljanje")</a:t>
            </a:r>
          </a:p>
          <a:p>
            <a:pPr lvl="1"/>
            <a:r>
              <a:rPr lang="sl-SI" sz="2100" dirty="0" smtClean="0"/>
              <a:t>Zapiranje datotek!</a:t>
            </a:r>
            <a:endParaRPr lang="sl-SI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4361423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Izpiši število vrstic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izpisStVrstic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('Dat4_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P8.py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Dat4_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P8.py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ima 7 vrstic.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izpisStVrstic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me.ni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Datoteka ne obstaja.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  <p:sp>
        <p:nvSpPr>
          <p:cNvPr id="5" name="Rectangle 4"/>
          <p:cNvSpPr/>
          <p:nvPr/>
        </p:nvSpPr>
        <p:spPr>
          <a:xfrm>
            <a:off x="179512" y="3284984"/>
            <a:ext cx="6696744" cy="160043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izpisStVrstic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imeDat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try :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imeDat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'r')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print(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imeDat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dat.readlines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()),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vrstic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.')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dat.close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except: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print('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Datoteka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obstaja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.')</a:t>
            </a:r>
          </a:p>
        </p:txBody>
      </p:sp>
      <p:sp>
        <p:nvSpPr>
          <p:cNvPr id="6" name="Rectangle 5"/>
          <p:cNvSpPr/>
          <p:nvPr/>
        </p:nvSpPr>
        <p:spPr>
          <a:xfrm>
            <a:off x="2339752" y="4976847"/>
            <a:ext cx="6696744" cy="18158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izpisStVrstic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imeDat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: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try : 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open(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imeDat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'r')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except :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print('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Datoteka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obstaja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.')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else :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print(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imeDat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dat.readlines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()), '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vrstic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.')</a:t>
            </a:r>
          </a:p>
          <a:p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dat.close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19994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Pobriši datoteko/imenik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84976" cy="4937760"/>
          </a:xfrm>
        </p:spPr>
        <p:txBody>
          <a:bodyPr/>
          <a:lstStyle/>
          <a:p>
            <a:r>
              <a:rPr lang="sl-SI" dirty="0" smtClean="0"/>
              <a:t>Sestavimo funkcijo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zbrisi(ime)</a:t>
            </a:r>
          </a:p>
          <a:p>
            <a:r>
              <a:rPr lang="sl-SI" dirty="0"/>
              <a:t>k</a:t>
            </a:r>
            <a:r>
              <a:rPr lang="sl-SI" dirty="0" smtClean="0"/>
              <a:t>i pobriše datoteko ali imenik (mapo)</a:t>
            </a:r>
          </a:p>
          <a:p>
            <a:r>
              <a:rPr lang="sl-SI" dirty="0" smtClean="0"/>
              <a:t>Na kaj moramo biti pozorni</a:t>
            </a:r>
          </a:p>
          <a:p>
            <a:pPr lvl="1"/>
            <a:r>
              <a:rPr lang="sl-SI" dirty="0" smtClean="0"/>
              <a:t>Ali datoteka/imenik sploh obstaja</a:t>
            </a:r>
          </a:p>
          <a:p>
            <a:pPr lvl="2"/>
            <a:r>
              <a:rPr lang="sl-SI" dirty="0" smtClean="0"/>
              <a:t>Če ne, sprožimo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IOError('Datoteka/imenik ne obstajata')</a:t>
            </a:r>
          </a:p>
          <a:p>
            <a:pPr lvl="1"/>
            <a:r>
              <a:rPr lang="sl-SI" dirty="0" smtClean="0"/>
              <a:t>Brisanje datoteke / imenika se razlikuje (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remove / rmdir</a:t>
            </a:r>
            <a:r>
              <a:rPr lang="sl-SI" dirty="0" smtClean="0"/>
              <a:t>)</a:t>
            </a:r>
          </a:p>
          <a:p>
            <a:pPr lvl="1"/>
            <a:r>
              <a:rPr lang="sl-SI" dirty="0" smtClean="0"/>
              <a:t>Imenik morda ni prazen</a:t>
            </a:r>
          </a:p>
          <a:p>
            <a:pPr lvl="2"/>
            <a:r>
              <a:rPr lang="sl-SI" dirty="0" smtClean="0"/>
              <a:t>V tem primeru moramo najprej pobrisati vse datoteke v njem!</a:t>
            </a:r>
          </a:p>
          <a:p>
            <a:pPr lvl="3"/>
            <a:r>
              <a:rPr lang="sl-SI" dirty="0" smtClean="0"/>
              <a:t>Datoteke so lahko "navadne" ali pa spet imeniki (prazni ali pa taki z vsebino)</a:t>
            </a:r>
          </a:p>
          <a:p>
            <a:pPr lvl="3"/>
            <a:r>
              <a:rPr lang="sl-SI" dirty="0" smtClean="0"/>
              <a:t>Rekurzija!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4983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  <p:bldP spid="3" grpId="1" uiExpand="1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219200"/>
            <a:ext cx="8712968" cy="4937760"/>
          </a:xfrm>
        </p:spPr>
        <p:txBody>
          <a:bodyPr/>
          <a:lstStyle/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import os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def zbrisi(imeDat) :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 ''' zbriši imenik ali datoteko '''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 # ali sploh obstaja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 if not os.path.exists(imeDat) :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     raise IOError('Datoteka/imenik '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+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imeDat + ' ne obstaja!')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 # ali gre za datoteko - samo pobrišemo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 if os.path.isfile(imeDat) :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     os.remove(imeDat)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     return # zaključimo metodo</a:t>
            </a:r>
          </a:p>
          <a:p>
            <a:pPr marL="0" indent="0">
              <a:buNone/>
            </a:pPr>
            <a:r>
              <a:rPr lang="sl-SI" sz="2400" dirty="0">
                <a:latin typeface="Courier New" pitchFamily="49" charset="0"/>
                <a:cs typeface="Courier New" pitchFamily="49" charset="0"/>
              </a:rPr>
              <a:t>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60439059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219200"/>
            <a:ext cx="9036496" cy="4937760"/>
          </a:xfrm>
        </p:spPr>
        <p:txBody>
          <a:bodyPr/>
          <a:lstStyle/>
          <a:p>
            <a:pPr marL="0" indent="0">
              <a:buNone/>
            </a:pP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#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opraviti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imamo 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z imenikom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# poskusimo ga zbrisati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try :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os.rmdir(imeDat)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return </a:t>
            </a:r>
            <a:r>
              <a:rPr lang="sl-SI" sz="1400" dirty="0">
                <a:latin typeface="Courier New" pitchFamily="49" charset="0"/>
                <a:cs typeface="Courier New" pitchFamily="49" charset="0"/>
              </a:rPr>
              <a:t># če bo brisanje šlo, je bil imenik prazen, lahko zaključimo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except :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# imenik ni bil prazen, rekurzija!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sezDat = os.listdir(imeDat)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# brišemo vse datoteke na tem seznamu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for ime in sezDat :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zbrisi(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me</a:t>
            </a:r>
            <a:r>
              <a:rPr lang="sl-SI" sz="1800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# in seveda sedaj lahko pobrišemo tudi ta imenik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os.rmdir(imeDat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                    </a:t>
            </a:r>
            <a:endParaRPr lang="sl-SI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               </a:t>
            </a:r>
          </a:p>
          <a:p>
            <a:pPr marL="0" indent="0">
              <a:buNone/>
            </a:pPr>
            <a:r>
              <a:rPr lang="sl-SI" sz="1800" dirty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6721AC-17FA-42CA-BD6F-4EAA612697F1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72328291"/>
      </p:ext>
    </p:extLst>
  </p:cSld>
  <p:clrMapOvr>
    <a:masterClrMapping/>
  </p:clrMapOvr>
  <p:timing>
    <p:tnLst>
      <p:par>
        <p:cTn id="1" dur="indefinite" restart="never" nodeType="tmRoot"/>
      </p:par>
    </p:tnLst>
    <p:bldLst>
      <p:bldP spid="3" grpId="0" build="p" bldLvl="5"/>
    </p:bldLst>
  </p:timing>
</p:sld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ESS-Predloga-PP2003-UP</Template>
  <TotalTime>4946</TotalTime>
  <Words>948</Words>
  <Application>Microsoft Office PowerPoint</Application>
  <PresentationFormat>Diaprojekcija na zaslonu (4:3)</PresentationFormat>
  <Paragraphs>221</Paragraphs>
  <Slides>23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9</vt:i4>
      </vt:variant>
      <vt:variant>
        <vt:lpstr>Tema</vt:lpstr>
      </vt:variant>
      <vt:variant>
        <vt:i4>5</vt:i4>
      </vt:variant>
      <vt:variant>
        <vt:lpstr>Naslovi diapozitivov</vt:lpstr>
      </vt:variant>
      <vt:variant>
        <vt:i4>23</vt:i4>
      </vt:variant>
    </vt:vector>
  </HeadingPairs>
  <TitlesOfParts>
    <vt:vector size="37" baseType="lpstr">
      <vt:lpstr>Arial</vt:lpstr>
      <vt:lpstr>Bookman Old Style</vt:lpstr>
      <vt:lpstr>Calibri</vt:lpstr>
      <vt:lpstr>Courier New</vt:lpstr>
      <vt:lpstr>Gill Sans MT</vt:lpstr>
      <vt:lpstr>Times New Roman</vt:lpstr>
      <vt:lpstr>Verdana</vt:lpstr>
      <vt:lpstr>Wingdings</vt:lpstr>
      <vt:lpstr>Wingdings 3</vt:lpstr>
      <vt:lpstr>1_ESS-Tema-PP2007-UP</vt:lpstr>
      <vt:lpstr>ESS-Tema-PP2007-UP</vt:lpstr>
      <vt:lpstr>2_ESS-Tema-PP2007-UP</vt:lpstr>
      <vt:lpstr>3_ESS-Tema-PP2007-UP</vt:lpstr>
      <vt:lpstr>Origin</vt:lpstr>
      <vt:lpstr>Izjeme in datoteke</vt:lpstr>
      <vt:lpstr>Ulovljena izjema</vt:lpstr>
      <vt:lpstr>Ali datoteka obstaja?</vt:lpstr>
      <vt:lpstr>Izjema kot orodje</vt:lpstr>
      <vt:lpstr>try / except / else</vt:lpstr>
      <vt:lpstr>Izpiši število vrstic</vt:lpstr>
      <vt:lpstr>Pobriši datoteko/imenik</vt:lpstr>
      <vt:lpstr>Koda</vt:lpstr>
      <vt:lpstr>Koda</vt:lpstr>
      <vt:lpstr>In ko zaženemo …</vt:lpstr>
      <vt:lpstr>In sedaj?</vt:lpstr>
      <vt:lpstr>Če smo CN … </vt:lpstr>
      <vt:lpstr>Mi pa … </vt:lpstr>
      <vt:lpstr>Sledenje (Debug način)</vt:lpstr>
      <vt:lpstr>PowerPointova predstavitev</vt:lpstr>
      <vt:lpstr>PowerPointova predstavitev</vt:lpstr>
      <vt:lpstr>PowerPointova predstavitev</vt:lpstr>
      <vt:lpstr>PowerPointova predstavitev</vt:lpstr>
      <vt:lpstr>Hitrejši način </vt:lpstr>
      <vt:lpstr>In v Debug načinu ugotovimo, kje je potreben popravek</vt:lpstr>
      <vt:lpstr>Koda je slaba</vt:lpstr>
      <vt:lpstr>Premislimo </vt:lpstr>
      <vt:lpstr>In potem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HP</cp:lastModifiedBy>
  <cp:revision>155</cp:revision>
  <dcterms:created xsi:type="dcterms:W3CDTF">2001-11-26T12:48:07Z</dcterms:created>
  <dcterms:modified xsi:type="dcterms:W3CDTF">2022-04-06T10:10:19Z</dcterms:modified>
</cp:coreProperties>
</file>