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339" r:id="rId5"/>
    <p:sldId id="297" r:id="rId6"/>
    <p:sldId id="341" r:id="rId7"/>
    <p:sldId id="316" r:id="rId8"/>
    <p:sldId id="340" r:id="rId9"/>
    <p:sldId id="298" r:id="rId10"/>
    <p:sldId id="304" r:id="rId11"/>
    <p:sldId id="305" r:id="rId12"/>
    <p:sldId id="317" r:id="rId13"/>
  </p:sldIdLst>
  <p:sldSz cx="9144000" cy="6858000" type="screen4x3"/>
  <p:notesSz cx="6858000" cy="9144000"/>
  <p:custDataLst>
    <p:tags r:id="rId15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98027D-DD99-45AD-800E-ACD3A185C96C}" v="13" dt="2021-10-20T07:19:00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F9A7-3CA7-415F-906D-91876525EA5D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BA5F8-DED8-4CBB-AF53-7CCDF813E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1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1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1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2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9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7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4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4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6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2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60648"/>
            <a:ext cx="6264696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9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Simulacije</a:t>
            </a: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 lIns="91440" tIns="45720" rIns="91440" bIns="45720">
            <a:normAutofit fontScale="85000" lnSpcReduction="10000"/>
          </a:bodyPr>
          <a:lstStyle/>
          <a:p>
            <a:pPr eaLnBrk="1" hangingPunct="1"/>
            <a:r>
              <a:rPr lang="sl-SI" dirty="0"/>
              <a:t>Pogosto računalnik uporabljamo za simulacijo določenih procesov. </a:t>
            </a:r>
          </a:p>
          <a:p>
            <a:pPr lvl="1"/>
            <a:r>
              <a:rPr lang="sl-SI" dirty="0"/>
              <a:t>Radi bi zbrali vse slikice Smrkcev. Koliko evrov moramo zapraviti v </a:t>
            </a:r>
            <a:r>
              <a:rPr lang="sl-SI" dirty="0" err="1"/>
              <a:t>NajTrgovini</a:t>
            </a:r>
            <a:r>
              <a:rPr lang="sl-SI" dirty="0"/>
              <a:t>, da bomo dobili vse (je 24 različnih slikic, za vsakih 10€ dobimo eno).</a:t>
            </a:r>
          </a:p>
          <a:p>
            <a:pPr lvl="1"/>
            <a:r>
              <a:rPr lang="sl-SI" dirty="0"/>
              <a:t>Prikaži dogajanje na sistemu k blagajn, če veš, da se v povprečju vsakih n minut pojavi kupec in da posameznega kupca blagajničarka odpravi v m minutah. Vsak kupec se vedno postavi v najbolj prazno vrsto. Vsakih t minut pa pride kupec, katerega „obravnava“ zahteva p minut.</a:t>
            </a:r>
          </a:p>
          <a:p>
            <a:pPr lvl="1"/>
            <a:r>
              <a:rPr lang="sl-SI" dirty="0"/>
              <a:t>Napiši program, ki bo nadomestil delivca kart pri pokru.</a:t>
            </a:r>
          </a:p>
          <a:p>
            <a:pPr lvl="1"/>
            <a:r>
              <a:rPr lang="sl-SI" dirty="0"/>
              <a:t>Kako igrati Človek ne jezi se, če smo ostali brez kocke.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1" uiExpand="1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FC607-CEE0-4BA1-AEC5-E287BAD3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Naključje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C7AA3-F51B-4F81-8607-68B9B1647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Ukaz</a:t>
            </a:r>
            <a:r>
              <a:rPr lang="en-US" dirty="0"/>
              <a:t>, ki </a:t>
            </a:r>
            <a:r>
              <a:rPr lang="en-US" dirty="0" err="1"/>
              <a:t>vrne</a:t>
            </a:r>
            <a:r>
              <a:rPr lang="en-US" dirty="0"/>
              <a:t> </a:t>
            </a:r>
            <a:r>
              <a:rPr lang="en-US" dirty="0" err="1"/>
              <a:t>naključno</a:t>
            </a:r>
            <a:r>
              <a:rPr lang="en-US" dirty="0"/>
              <a:t> </a:t>
            </a:r>
            <a:r>
              <a:rPr lang="en-US" dirty="0" err="1"/>
              <a:t>število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153628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Simulacija meta kocke</a:t>
            </a: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dirty="0"/>
              <a:t>Napišimo funkcijo, ki bo simulirala kocko</a:t>
            </a:r>
          </a:p>
          <a:p>
            <a:pPr lvl="1"/>
            <a:r>
              <a:rPr lang="sl-SI" dirty="0"/>
              <a:t>Funkcija vrne neko naključno število med 1 in 6</a:t>
            </a:r>
          </a:p>
          <a:p>
            <a:pPr marL="319088" lvl="1" indent="0">
              <a:buNone/>
            </a:pPr>
            <a:endParaRPr lang="sl-SI" dirty="0"/>
          </a:p>
          <a:p>
            <a:pPr marL="457200" lvl="1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def kocka():</a:t>
            </a:r>
          </a:p>
          <a:p>
            <a:pPr marL="914400" lvl="2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return ? # naključno število med 1 in 6</a:t>
            </a:r>
          </a:p>
          <a:p>
            <a:endParaRPr lang="sl-SI" dirty="0"/>
          </a:p>
          <a:p>
            <a:r>
              <a:rPr lang="sl-SI" dirty="0"/>
              <a:t>In kaj napisati namesto '?' ?</a:t>
            </a:r>
            <a:endParaRPr lang="en-GB" dirty="0"/>
          </a:p>
        </p:txBody>
      </p:sp>
      <p:sp>
        <p:nvSpPr>
          <p:cNvPr id="2048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04DB4879-6E42-4D97-B981-3EEA180FB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23317"/>
            <a:ext cx="1440160" cy="1294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819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3058636"/>
            <a:ext cx="7064352" cy="370364"/>
          </a:xfrm>
          <a:prstGeom prst="rect">
            <a:avLst/>
          </a:prstGeom>
        </p:spPr>
      </p:pic>
      <p:pic>
        <p:nvPicPr>
          <p:cNvPr id="6" name="Picture 2" descr="int get_rand_number(){ return 4;}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00" y="209347"/>
            <a:ext cx="7678553" cy="276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6B7500F-903A-4CBC-92FA-ED02FAD15305}"/>
              </a:ext>
            </a:extLst>
          </p:cNvPr>
          <p:cNvSpPr txBox="1"/>
          <p:nvPr/>
        </p:nvSpPr>
        <p:spPr>
          <a:xfrm>
            <a:off x="467544" y="4149080"/>
            <a:ext cx="8424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 </a:t>
            </a:r>
            <a:r>
              <a:rPr lang="en-US" dirty="0" err="1"/>
              <a:t>Pythonu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get_random_number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4   # chosen by fair dice roll.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guarnted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to be random.</a:t>
            </a:r>
            <a:endParaRPr lang="en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39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Naključna števila</a:t>
            </a: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47800"/>
            <a:ext cx="8640960" cy="4572000"/>
          </a:xfrm>
        </p:spPr>
        <p:txBody>
          <a:bodyPr>
            <a:normAutofit fontScale="92500" lnSpcReduction="20000"/>
          </a:bodyPr>
          <a:lstStyle/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random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random.random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sl-SI" dirty="0"/>
              <a:t>Dobimo decimalno število z interval</a:t>
            </a:r>
            <a:r>
              <a:rPr lang="en-US" dirty="0"/>
              <a:t>a </a:t>
            </a:r>
            <a:r>
              <a:rPr lang="sl-SI" dirty="0"/>
              <a:t>[0.0, 1.0)</a:t>
            </a:r>
          </a:p>
          <a:p>
            <a:r>
              <a:rPr lang="sl-SI" dirty="0">
                <a:latin typeface="Courier New" pitchFamily="49" charset="0"/>
                <a:cs typeface="Courier New" pitchFamily="49" charset="0"/>
              </a:rPr>
              <a:t>6 * 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random.random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())</a:t>
            </a:r>
            <a:r>
              <a:rPr lang="sl-SI" dirty="0"/>
              <a:t>dobimo dec. število z intervala [0,6)</a:t>
            </a:r>
          </a:p>
          <a:p>
            <a:r>
              <a:rPr lang="sl-SI" dirty="0">
                <a:latin typeface="Courier New" pitchFamily="49" charset="0"/>
                <a:cs typeface="Courier New" pitchFamily="49" charset="0"/>
              </a:rPr>
              <a:t>int (6 * (random.random())) </a:t>
            </a:r>
            <a:r>
              <a:rPr lang="sl-SI" dirty="0"/>
              <a:t>– dobimo število iz množice {0, 1, 2, 3, 4, 5}</a:t>
            </a:r>
          </a:p>
          <a:p>
            <a:r>
              <a:rPr lang="sl-SI" dirty="0"/>
              <a:t>Torej</a:t>
            </a:r>
          </a:p>
          <a:p>
            <a:pPr marL="457200" lvl="1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1 +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(6 *(random.random()))</a:t>
            </a:r>
          </a:p>
        </p:txBody>
      </p:sp>
      <p:sp>
        <p:nvSpPr>
          <p:cNvPr id="215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Naključna števila</a:t>
            </a: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447800"/>
            <a:ext cx="8568952" cy="4572000"/>
          </a:xfrm>
        </p:spPr>
        <p:txBody>
          <a:bodyPr/>
          <a:lstStyle/>
          <a:p>
            <a:r>
              <a:rPr lang="sl-SI" dirty="0">
                <a:latin typeface="+mj-lt"/>
                <a:cs typeface="Courier New" pitchFamily="49" charset="0"/>
              </a:rPr>
              <a:t>In potem, ko dobro premislimo, kako dobiti naključno število med a in b</a:t>
            </a:r>
          </a:p>
          <a:p>
            <a:pPr marL="457200" lvl="1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((b – a + 1)*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random.random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())) + a</a:t>
            </a:r>
          </a:p>
          <a:p>
            <a:r>
              <a:rPr lang="en-US" dirty="0">
                <a:latin typeface="+mj-lt"/>
                <a:cs typeface="Courier New" pitchFamily="49" charset="0"/>
              </a:rPr>
              <a:t>n</a:t>
            </a:r>
            <a:r>
              <a:rPr lang="sl-SI" dirty="0">
                <a:latin typeface="+mj-lt"/>
                <a:cs typeface="Courier New" pitchFamily="49" charset="0"/>
              </a:rPr>
              <a:t>am iskanje po spletu</a:t>
            </a:r>
          </a:p>
          <a:p>
            <a:pPr lvl="1"/>
            <a:r>
              <a:rPr lang="sl-SI" dirty="0">
                <a:latin typeface="+mj-lt"/>
                <a:cs typeface="Courier New" pitchFamily="49" charset="0"/>
              </a:rPr>
              <a:t>pokaže preprostejšo (manj tipkanja) rešitev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random.randint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(a, b)</a:t>
            </a:r>
            <a:endParaRPr lang="sl-SI" dirty="0">
              <a:latin typeface="+mj-lt"/>
              <a:cs typeface="Courier New" pitchFamily="49" charset="0"/>
            </a:endParaRPr>
          </a:p>
          <a:p>
            <a:pPr lvl="1"/>
            <a:endParaRPr lang="sl-SI" dirty="0">
              <a:latin typeface="+mj-lt"/>
              <a:cs typeface="Courier New" pitchFamily="49" charset="0"/>
            </a:endParaRPr>
          </a:p>
          <a:p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5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random.randint(a, b)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/>
              <a:t>Dobimo naključno celo število med </a:t>
            </a:r>
            <a:r>
              <a:rPr lang="sl-SI" dirty="0">
                <a:solidFill>
                  <a:srgbClr val="FF0000"/>
                </a:solidFill>
              </a:rPr>
              <a:t>a</a:t>
            </a:r>
            <a:r>
              <a:rPr lang="sl-SI" dirty="0"/>
              <a:t> in </a:t>
            </a:r>
            <a:r>
              <a:rPr lang="sl-SI" dirty="0">
                <a:solidFill>
                  <a:srgbClr val="FF0000"/>
                </a:solidFill>
              </a:rPr>
              <a:t>b</a:t>
            </a:r>
            <a:r>
              <a:rPr lang="sl-SI" dirty="0"/>
              <a:t>. Meji sta </a:t>
            </a:r>
            <a:r>
              <a:rPr lang="sl-SI" dirty="0">
                <a:solidFill>
                  <a:srgbClr val="FF0000"/>
                </a:solidFill>
              </a:rPr>
              <a:t>vključeni</a:t>
            </a:r>
            <a:r>
              <a:rPr lang="sl-SI" dirty="0"/>
              <a:t>, torej lahko dobimo tako </a:t>
            </a:r>
            <a:r>
              <a:rPr lang="sl-SI" dirty="0">
                <a:solidFill>
                  <a:srgbClr val="FF0000"/>
                </a:solidFill>
              </a:rPr>
              <a:t>a</a:t>
            </a:r>
            <a:r>
              <a:rPr lang="sl-SI" dirty="0"/>
              <a:t> kot tudi </a:t>
            </a:r>
            <a:r>
              <a:rPr lang="sl-SI" dirty="0">
                <a:solidFill>
                  <a:srgbClr val="FF0000"/>
                </a:solidFill>
              </a:rPr>
              <a:t>b</a:t>
            </a:r>
            <a:r>
              <a:rPr lang="sl-SI" dirty="0"/>
              <a:t>.</a:t>
            </a:r>
          </a:p>
          <a:p>
            <a:r>
              <a:rPr lang="sl-SI" dirty="0"/>
              <a:t>Kocka: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random.randint(1,6)</a:t>
            </a:r>
          </a:p>
          <a:p>
            <a:r>
              <a:rPr lang="sl-SI" dirty="0"/>
              <a:t>Ruleta (francoska):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random.randint(0, 36)</a:t>
            </a:r>
          </a:p>
          <a:p>
            <a:r>
              <a:rPr lang="sl-SI" dirty="0"/>
              <a:t>Poker:</a:t>
            </a:r>
          </a:p>
          <a:p>
            <a:pPr lvl="1"/>
            <a:r>
              <a:rPr lang="sl-SI" dirty="0"/>
              <a:t>Barva: </a:t>
            </a:r>
          </a:p>
          <a:p>
            <a:pPr lvl="2"/>
            <a:r>
              <a:rPr lang="sl-SI" dirty="0">
                <a:latin typeface="Courier New" pitchFamily="49" charset="0"/>
                <a:cs typeface="Courier New" pitchFamily="49" charset="0"/>
              </a:rPr>
              <a:t>random.randint(1, 4)</a:t>
            </a:r>
          </a:p>
          <a:p>
            <a:pPr lvl="1"/>
            <a:r>
              <a:rPr lang="sl-SI" dirty="0"/>
              <a:t>Vrednost: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sl-SI" dirty="0">
                <a:latin typeface="Courier New" pitchFamily="49" charset="0"/>
                <a:cs typeface="Courier New" pitchFamily="49" charset="0"/>
              </a:rPr>
              <a:t>random.randint(2, 14)</a:t>
            </a:r>
          </a:p>
          <a:p>
            <a:pPr lvl="2"/>
            <a:endParaRPr lang="sl-SI" dirty="0"/>
          </a:p>
          <a:p>
            <a:pPr lvl="1"/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682925"/>
            <a:ext cx="161925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2352796"/>
            <a:ext cx="1440160" cy="1294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3800">
            <a:off x="5323305" y="4286417"/>
            <a:ext cx="1511895" cy="1929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88025" y="6416111"/>
            <a:ext cx="4031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Vir slik: </a:t>
            </a:r>
            <a:r>
              <a:rPr lang="sl-SI" dirty="0">
                <a:hlinkClick r:id="rId5"/>
              </a:rPr>
              <a:t>http://commons.wikimedia.org</a:t>
            </a:r>
            <a:r>
              <a:rPr lang="sl-SI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7496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23528" y="404664"/>
            <a:ext cx="6840760" cy="2724323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  <a:p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kocka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'''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Simuliramo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met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kocke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met =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(1,6)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met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323528" y="3501008"/>
            <a:ext cx="8352928" cy="17162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vrzimo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kocko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janez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kocka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Janez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vrgel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janez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pik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</a:p>
        </p:txBody>
      </p:sp>
    </p:spTree>
    <p:extLst>
      <p:ext uri="{BB962C8B-B14F-4D97-AF65-F5344CB8AC3E}">
        <p14:creationId xmlns:p14="http://schemas.microsoft.com/office/powerpoint/2010/main" val="11262286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imulacije&amp;quot;&quot;/&gt;&lt;property id=&quot;20307&quot; value=&quot;297&quot;/&gt;&lt;/object&gt;&lt;object type=&quot;3&quot; unique_id=&quot;10004&quot;&gt;&lt;property id=&quot;20148&quot; value=&quot;5&quot;/&gt;&lt;property id=&quot;20300&quot; value=&quot;Slide 2 - &amp;quot;Simulacija meta kocke&amp;quot;&quot;/&gt;&lt;property id=&quot;20307&quot; value=&quot;316&quot;/&gt;&lt;/object&gt;&lt;object type=&quot;3&quot; unique_id=&quot;10005&quot;&gt;&lt;property id=&quot;20148&quot; value=&quot;5&quot;/&gt;&lt;property id=&quot;20300&quot; value=&quot;Slide 3 - &amp;quot;Naključna števila&amp;quot;&quot;/&gt;&lt;property id=&quot;20307&quot; value=&quot;298&quot;/&gt;&lt;/object&gt;&lt;object type=&quot;3&quot; unique_id=&quot;10006&quot;&gt;&lt;property id=&quot;20148&quot; value=&quot;5&quot;/&gt;&lt;property id=&quot;20300&quot; value=&quot;Slide 4 - &amp;quot;Naključna števila&amp;quot;&quot;/&gt;&lt;property id=&quot;20307&quot; value=&quot;304&quot;/&gt;&lt;/object&gt;&lt;object type=&quot;3&quot; unique_id=&quot;10007&quot;&gt;&lt;property id=&quot;20148&quot; value=&quot;5&quot;/&gt;&lt;property id=&quot;20300&quot; value=&quot;Slide 5 - &amp;quot;random.randint(a, b)&amp;quot;&quot;/&gt;&lt;property id=&quot;20307&quot; value=&quot;305&quot;/&gt;&lt;/object&gt;&lt;object type=&quot;3&quot; unique_id=&quot;10042&quot;&gt;&lt;property id=&quot;20148&quot; value=&quot;5&quot;/&gt;&lt;property id=&quot;20300&quot; value=&quot;Slide 6 - &amp;quot;random.shuffle() in random.choice()&amp;quot;&quot;/&gt;&lt;property id=&quot;20307&quot; value=&quot;317&quot;/&gt;&lt;/object&gt;&lt;object type=&quot;3&quot; unique_id=&quot;10043&quot;&gt;&lt;property id=&quot;20148&quot; value=&quot;5&quot;/&gt;&lt;property id=&quot;20300&quot; value=&quot;Slide 7 - &amp;quot;Kako pa dobiti anagram&amp;quot;&quot;/&gt;&lt;property id=&quot;20307&quot; value=&quot;318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D04716-B04B-4C65-90C6-17912FB7DC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EAE5AD-0B1D-4EE5-8C93-D0C38B001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430634-0F62-464D-9090-F474D4AA9EDE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b7f4e004-abe9-45a1-ae09-574555d5a044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438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Office Theme</vt:lpstr>
      <vt:lpstr>PowerPoint Presentation</vt:lpstr>
      <vt:lpstr>Simulacije</vt:lpstr>
      <vt:lpstr>Naključje</vt:lpstr>
      <vt:lpstr>Simulacija meta kocke</vt:lpstr>
      <vt:lpstr>PowerPoint Presentation</vt:lpstr>
      <vt:lpstr>Naključna števila</vt:lpstr>
      <vt:lpstr>Naključna števila</vt:lpstr>
      <vt:lpstr>random.randint(a, b)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Matija Lokar</dc:creator>
  <cp:lastModifiedBy>Lokar, Matija</cp:lastModifiedBy>
  <cp:revision>75</cp:revision>
  <dcterms:created xsi:type="dcterms:W3CDTF">2009-10-14T11:33:25Z</dcterms:created>
  <dcterms:modified xsi:type="dcterms:W3CDTF">2021-10-27T13:18:47Z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