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0" y="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885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842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670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50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014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8175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672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607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309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65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297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12897-29B2-479C-98D3-7A6C9796B1D8}" type="datetimeFigureOut">
              <a:rPr lang="sl-SI" smtClean="0"/>
              <a:t>24. 04. 2020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A1843-E1C6-45FB-B350-D13C37E86B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929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sharp-station.com/Tutorial/AdoDotNet/Lesson0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Baze</a:t>
            </a:r>
            <a:r>
              <a:rPr lang="en-US" dirty="0" smtClean="0"/>
              <a:t> in C#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Povezan</a:t>
            </a:r>
            <a:r>
              <a:rPr lang="en-US" dirty="0" smtClean="0"/>
              <a:t> / </a:t>
            </a:r>
            <a:r>
              <a:rPr lang="en-US" dirty="0" err="1" smtClean="0"/>
              <a:t>nepovezan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04059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5558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Konzola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Vse</a:t>
            </a:r>
            <a:r>
              <a:rPr lang="en-US" dirty="0" smtClean="0"/>
              <a:t> </a:t>
            </a:r>
            <a:r>
              <a:rPr lang="en-US" dirty="0" err="1" smtClean="0"/>
              <a:t>velja</a:t>
            </a:r>
            <a:r>
              <a:rPr lang="en-US" dirty="0" smtClean="0"/>
              <a:t> </a:t>
            </a:r>
            <a:r>
              <a:rPr lang="en-US" dirty="0" err="1" smtClean="0"/>
              <a:t>enako</a:t>
            </a:r>
            <a:r>
              <a:rPr lang="en-US" dirty="0" smtClean="0"/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ds.Tables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dirty="0" smtClean="0">
                <a:cs typeface="Courier New" panose="02070309020205020404" pitchFamily="49" charset="0"/>
              </a:rPr>
              <a:t>je </a:t>
            </a:r>
            <a:r>
              <a:rPr lang="en-US" dirty="0" err="1" smtClean="0">
                <a:cs typeface="Courier New" panose="02070309020205020404" pitchFamily="49" charset="0"/>
              </a:rPr>
              <a:t>objekt</a:t>
            </a:r>
            <a:r>
              <a:rPr lang="en-US" dirty="0" smtClean="0"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cs typeface="Courier New" panose="02070309020205020404" pitchFamily="49" charset="0"/>
              </a:rPr>
              <a:t>tipa</a:t>
            </a:r>
            <a:r>
              <a:rPr lang="en-US" dirty="0" smtClean="0"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DataTable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Display(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DataTable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table)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("::TABELA::");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foreach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DataRow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row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table.Rows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("ROW: {0}",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string.Join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(",",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row.ItemArray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32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5879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sl-SI" dirty="0" err="1" smtClean="0"/>
              <a:t>DataReader</a:t>
            </a:r>
            <a:r>
              <a:rPr lang="sl-SI" dirty="0" smtClean="0"/>
              <a:t> </a:t>
            </a:r>
            <a:r>
              <a:rPr lang="sl-SI" dirty="0" err="1" smtClean="0"/>
              <a:t>vs</a:t>
            </a:r>
            <a:r>
              <a:rPr lang="sl-SI" dirty="0" smtClean="0"/>
              <a:t>. </a:t>
            </a:r>
            <a:r>
              <a:rPr lang="sl-SI" dirty="0" err="1" smtClean="0"/>
              <a:t>DataSet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15153" y="1325563"/>
            <a:ext cx="5181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dirty="0" err="1" smtClean="0"/>
              <a:t>DataReader</a:t>
            </a:r>
            <a:endParaRPr lang="sl-SI" sz="2400" dirty="0"/>
          </a:p>
          <a:p>
            <a:r>
              <a:rPr lang="sl-SI" sz="2400" dirty="0"/>
              <a:t>je </a:t>
            </a:r>
            <a:r>
              <a:rPr lang="en-US" sz="2400" dirty="0"/>
              <a:t>read-only</a:t>
            </a:r>
            <a:r>
              <a:rPr lang="sl-SI" sz="2400" dirty="0"/>
              <a:t> </a:t>
            </a:r>
            <a:r>
              <a:rPr lang="en-US" sz="2400" dirty="0"/>
              <a:t>(</a:t>
            </a:r>
            <a:r>
              <a:rPr lang="sl-SI" sz="2400" dirty="0"/>
              <a:t>ne moremo popraviti vira podatkov) in </a:t>
            </a:r>
            <a:r>
              <a:rPr lang="en-US" sz="2400" dirty="0"/>
              <a:t>forward-only</a:t>
            </a:r>
            <a:r>
              <a:rPr lang="sl-SI" sz="2400" dirty="0"/>
              <a:t> (kot tekstovna datoteka)</a:t>
            </a:r>
            <a:endParaRPr lang="en-US" sz="2400" dirty="0"/>
          </a:p>
          <a:p>
            <a:r>
              <a:rPr lang="sl-SI" sz="2400" dirty="0"/>
              <a:t>Izboljša odzivnost aplikacije in zmanjša zahteve za sistem</a:t>
            </a:r>
            <a:endParaRPr lang="en-US" sz="2400" dirty="0"/>
          </a:p>
          <a:p>
            <a:r>
              <a:rPr lang="sl-SI" sz="2400" dirty="0"/>
              <a:t>Ustvarimo ga z </a:t>
            </a:r>
            <a:r>
              <a:rPr lang="en-US" sz="2400" dirty="0" err="1"/>
              <a:t>Command.ExecuteReader</a:t>
            </a:r>
            <a:r>
              <a:rPr lang="en-US" sz="2400" dirty="0"/>
              <a:t> </a:t>
            </a:r>
            <a:endParaRPr lang="sl-SI" sz="2400" dirty="0"/>
          </a:p>
          <a:p>
            <a:r>
              <a:rPr lang="sl-SI" sz="2400" dirty="0"/>
              <a:t>Povezana arhitektura: podatki so na voljo le pri odprti povezavi</a:t>
            </a:r>
          </a:p>
          <a:p>
            <a:r>
              <a:rPr lang="sl-SI" sz="2400" dirty="0"/>
              <a:t>Ročno odpiranje in zapiranje povezave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634318" y="1253331"/>
            <a:ext cx="634252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dirty="0" err="1" smtClean="0"/>
              <a:t>DataSet</a:t>
            </a:r>
            <a:endParaRPr lang="sl-SI" sz="2400" b="1" dirty="0"/>
          </a:p>
          <a:p>
            <a:r>
              <a:rPr lang="sl-SI" sz="2400" dirty="0"/>
              <a:t>Predstavitev podatkov v pomnilniku</a:t>
            </a:r>
          </a:p>
          <a:p>
            <a:r>
              <a:rPr lang="sl-SI" sz="2400" dirty="0"/>
              <a:t>En </a:t>
            </a:r>
            <a:r>
              <a:rPr lang="sl-SI" sz="2400" dirty="0" err="1"/>
              <a:t>DataSet</a:t>
            </a:r>
            <a:r>
              <a:rPr lang="sl-SI" sz="2400" dirty="0"/>
              <a:t> lahko vsebuje podatke iz več baz/tabel.</a:t>
            </a:r>
            <a:endParaRPr lang="en-US" sz="2400" dirty="0"/>
          </a:p>
          <a:p>
            <a:r>
              <a:rPr lang="sl-SI" sz="2400" dirty="0"/>
              <a:t>Popolna predstavitev podatkov, skupaj s pripadajočimi tabelami, omejitvami, relacijami.</a:t>
            </a:r>
          </a:p>
          <a:p>
            <a:r>
              <a:rPr lang="sl-SI" sz="2400" dirty="0"/>
              <a:t>I</a:t>
            </a:r>
            <a:r>
              <a:rPr lang="sl-SI" sz="2400" dirty="0"/>
              <a:t>zmenjava preko XML in XSD </a:t>
            </a:r>
          </a:p>
          <a:p>
            <a:r>
              <a:rPr lang="en-US" sz="2400" dirty="0" err="1"/>
              <a:t>DataAdapter</a:t>
            </a:r>
            <a:r>
              <a:rPr lang="en-US" sz="2400" dirty="0"/>
              <a:t> </a:t>
            </a:r>
            <a:r>
              <a:rPr lang="sl-SI" sz="2400" dirty="0"/>
              <a:t>– most med </a:t>
            </a:r>
            <a:r>
              <a:rPr lang="en-US" sz="2400" dirty="0" err="1"/>
              <a:t>DataSet</a:t>
            </a:r>
            <a:r>
              <a:rPr lang="en-US" sz="2400" dirty="0"/>
              <a:t> </a:t>
            </a:r>
            <a:r>
              <a:rPr lang="sl-SI" sz="2400" dirty="0"/>
              <a:t>in virom podatkov</a:t>
            </a:r>
            <a:r>
              <a:rPr lang="en-US" sz="2400" dirty="0"/>
              <a:t> </a:t>
            </a:r>
          </a:p>
          <a:p>
            <a:r>
              <a:rPr lang="sl-SI" sz="2400" dirty="0"/>
              <a:t>Spremembe v </a:t>
            </a:r>
            <a:r>
              <a:rPr lang="sl-SI" sz="2400" dirty="0" err="1"/>
              <a:t>Datasetu</a:t>
            </a:r>
            <a:r>
              <a:rPr lang="sl-SI" sz="2400" dirty="0"/>
              <a:t> se lahko odrazijo na viru</a:t>
            </a:r>
          </a:p>
          <a:p>
            <a:r>
              <a:rPr lang="sl-SI" sz="2400" dirty="0"/>
              <a:t>Nepovezana arhitektura – napolnimo </a:t>
            </a:r>
            <a:r>
              <a:rPr lang="sl-SI" sz="2400" dirty="0" err="1"/>
              <a:t>DataSet</a:t>
            </a:r>
            <a:r>
              <a:rPr lang="sl-SI" sz="2400" dirty="0"/>
              <a:t> in povezava z virom ni več potrebna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6088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 </a:t>
            </a:r>
            <a:r>
              <a:rPr lang="sl-SI" dirty="0" err="1" smtClean="0"/>
              <a:t>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341438"/>
            <a:ext cx="8460234" cy="50403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// z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DataSet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dataAdapter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OleDbDataAdapter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dataAdap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OleDbDataAdapter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D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ataSet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mojDS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DataSet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povezava.Open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();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ukaz =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SQLCommand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("…")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dataAdap.SelectCommand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dataAdap.Fill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mojDS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sedaj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lahko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pospravimo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dataAdap.Dispose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();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ukaz.Dispose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();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povezava.Close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podatki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so v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mojDS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fr-FR" sz="1800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fr-FR" sz="1800" dirty="0" err="1">
                <a:latin typeface="Courier New" pitchFamily="49" charset="0"/>
                <a:cs typeface="Courier New" pitchFamily="49" charset="0"/>
              </a:rPr>
              <a:t>Uvrst</a:t>
            </a:r>
            <a:r>
              <a:rPr lang="fr-FR" sz="1800" dirty="0">
                <a:latin typeface="Courier New" pitchFamily="49" charset="0"/>
                <a:cs typeface="Courier New" pitchFamily="49" charset="0"/>
              </a:rPr>
              <a:t>. \t -- \t PRIIMEK\n" );</a:t>
            </a:r>
          </a:p>
          <a:p>
            <a:pPr marL="0" indent="0">
              <a:buNone/>
            </a:pPr>
            <a:r>
              <a:rPr lang="nn-NO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nn-NO" sz="1800" dirty="0">
                <a:latin typeface="Courier New" pitchFamily="49" charset="0"/>
                <a:cs typeface="Courier New" pitchFamily="49" charset="0"/>
              </a:rPr>
              <a:t>for </a:t>
            </a:r>
            <a:r>
              <a:rPr lang="nn-NO" sz="18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nn-NO" sz="18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nn-NO" sz="1800" dirty="0">
                <a:latin typeface="Courier New" pitchFamily="49" charset="0"/>
                <a:cs typeface="Courier New" pitchFamily="49" charset="0"/>
              </a:rPr>
              <a:t> i = 0; i &lt;= </a:t>
            </a:r>
            <a:r>
              <a:rPr lang="nn-NO" sz="1800" dirty="0" err="1">
                <a:latin typeface="Courier New" pitchFamily="49" charset="0"/>
                <a:cs typeface="Courier New" pitchFamily="49" charset="0"/>
              </a:rPr>
              <a:t>mojDS.Tables</a:t>
            </a:r>
            <a:r>
              <a:rPr lang="nn-NO" sz="1800" dirty="0">
                <a:latin typeface="Courier New" pitchFamily="49" charset="0"/>
                <a:cs typeface="Courier New" pitchFamily="49" charset="0"/>
              </a:rPr>
              <a:t>[0].</a:t>
            </a:r>
            <a:r>
              <a:rPr lang="nn-NO" sz="1800" dirty="0" err="1">
                <a:latin typeface="Courier New" pitchFamily="49" charset="0"/>
                <a:cs typeface="Courier New" pitchFamily="49" charset="0"/>
              </a:rPr>
              <a:t>Rows.Count</a:t>
            </a:r>
            <a:r>
              <a:rPr lang="nn-NO" sz="1800" dirty="0">
                <a:latin typeface="Courier New" pitchFamily="49" charset="0"/>
                <a:cs typeface="Courier New" pitchFamily="49" charset="0"/>
              </a:rPr>
              <a:t> - 1; i</a:t>
            </a:r>
            <a:r>
              <a:rPr lang="nn-NO" sz="1800" dirty="0">
                <a:latin typeface="Courier New" pitchFamily="49" charset="0"/>
                <a:cs typeface="Courier New" pitchFamily="49" charset="0"/>
              </a:rPr>
              <a:t>++)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0" indent="0"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mojDS.Tables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[0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].Rows[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].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ItemArray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[0] + 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           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"\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t -- \t  " + 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             m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ojDS.Tables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[0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].Rows[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].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ItemArray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[2]);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6985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268941" y="322729"/>
            <a:ext cx="11080377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povNiz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"Data Source = (</a:t>
            </a:r>
            <a:r>
              <a:rPr lang="en-US" sz="2000" dirty="0" err="1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LocalDB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)\\</a:t>
            </a:r>
            <a:r>
              <a:rPr lang="en-US" sz="2000" dirty="0" err="1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MSSQLLocalDB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dirty="0" err="1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AttachDbFilename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\"I:\\AddressBook.mdf\";"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"Integrated Security = True; Connect Timeout = 30"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SqlConnection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SqlConnection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povNiz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SqlDataAdapter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daAd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SqlDataAdapter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DataSet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mojDs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DataSet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sl-SI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lCommand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ukaz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SqlCommand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"SELECT * FROM Addresses; 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daAd.SelectCommand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ukaz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aAd.SelectCommand.Connection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daAd.Fill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mojDs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dirty="0" err="1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ImeVDS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daAd.SelectCommand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endParaRPr lang="sl-SI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SqlCommand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"SELECT </a:t>
            </a:r>
            <a:r>
              <a:rPr lang="en-US" sz="2000" dirty="0" err="1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FROM Addresses </a:t>
            </a:r>
            <a:r>
              <a:rPr lang="sl-SI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+ </a:t>
            </a:r>
          </a:p>
          <a:p>
            <a:r>
              <a:rPr lang="sl-SI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"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 </a:t>
            </a:r>
            <a:r>
              <a:rPr lang="en-US" sz="2000" dirty="0" err="1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lastName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'White'"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daAd.Fill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mojDs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"Druga"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000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foreach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DataTable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tables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mojDs.Tables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tables.TableName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121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2"/>
          <p:cNvSpPr/>
          <p:nvPr/>
        </p:nvSpPr>
        <p:spPr>
          <a:xfrm>
            <a:off x="188259" y="620689"/>
            <a:ext cx="11376212" cy="62478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SqlDataAdapter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custAdapter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SqlDataAdapter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"SELECT * FROM </a:t>
            </a:r>
            <a:r>
              <a:rPr lang="en-US" sz="2000" dirty="0" err="1">
                <a:solidFill>
                  <a:srgbClr val="A31515"/>
                </a:solidFill>
                <a:latin typeface="Consolas" panose="020B0609020204030204" pitchFamily="49" charset="0"/>
              </a:rPr>
              <a:t>dbo.Customers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customerConnection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);  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OleDbDataAdapter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ordAdapter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OleDbDataAdapter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"SELECT * FROM Orders"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orderConnection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);  </a:t>
            </a:r>
          </a:p>
          <a:p>
            <a:endParaRPr lang="en-US" sz="2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DataSet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customerOrders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DataSet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();  </a:t>
            </a:r>
          </a:p>
          <a:p>
            <a:endParaRPr lang="en-US" sz="2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custAdapter.Fill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customerOrders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"Customers"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);  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ordAdapter.Fill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customerOrders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"Orders"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);  </a:t>
            </a:r>
          </a:p>
          <a:p>
            <a:endParaRPr lang="en-US" sz="2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DataRelation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relation =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customerOrders.Relations.Add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 err="1">
                <a:solidFill>
                  <a:srgbClr val="A31515"/>
                </a:solidFill>
                <a:latin typeface="Consolas" panose="020B0609020204030204" pitchFamily="49" charset="0"/>
              </a:rPr>
              <a:t>CustOrders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,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customerOrders.Tables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"Customers"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].Columns[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 err="1">
                <a:solidFill>
                  <a:srgbClr val="A31515"/>
                </a:solidFill>
                <a:latin typeface="Consolas" panose="020B0609020204030204" pitchFamily="49" charset="0"/>
              </a:rPr>
              <a:t>CustomerID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],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customerOrders.Tables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"Orders"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].Columns[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 err="1">
                <a:solidFill>
                  <a:srgbClr val="A31515"/>
                </a:solidFill>
                <a:latin typeface="Consolas" panose="020B0609020204030204" pitchFamily="49" charset="0"/>
              </a:rPr>
              <a:t>CustomerID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]);  </a:t>
            </a:r>
          </a:p>
          <a:p>
            <a:endParaRPr lang="en-US" sz="2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000" dirty="0" err="1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DataRow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pRow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customerOrders.Tables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"Customers"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].Rows)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{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pRow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 err="1">
                <a:solidFill>
                  <a:srgbClr val="A31515"/>
                </a:solidFill>
                <a:latin typeface="Consolas" panose="020B0609020204030204" pitchFamily="49" charset="0"/>
              </a:rPr>
              <a:t>CustomerID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]);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2000" dirty="0" err="1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DataRow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cRow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pRow.GetChildRows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(relation))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"\t"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cRow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 err="1">
                <a:solidFill>
                  <a:srgbClr val="A31515"/>
                </a:solidFill>
                <a:latin typeface="Consolas" panose="020B0609020204030204" pitchFamily="49" charset="0"/>
              </a:rPr>
              <a:t>OrderID</a:t>
            </a:r>
            <a:r>
              <a:rPr lang="en-US" sz="2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]);  </a:t>
            </a: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75254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GUI in DS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3070412" y="1392030"/>
            <a:ext cx="8964488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partial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2B91AF"/>
                </a:solidFill>
                <a:latin typeface="Consolas" panose="020B0609020204030204" pitchFamily="49" charset="0"/>
              </a:rPr>
              <a:t>Form1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: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Form  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povNiz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OleDbConnection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povezava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Form1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  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InitializeComponent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.povNiz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</a:rPr>
              <a:t>@"Provider = Microsoft.ACE.OLEDB.12.0;"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+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</a:rPr>
              <a:t>@"Data Source = I:\maraton.accdb"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Form1_Load(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EventArgs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)      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napolniHrvati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en-US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napolniHrvati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  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.povezava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OleDbConnection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povNiz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OleDbDataAdapter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dA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OleDbDataAdapter</a:t>
            </a:r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SELECT * FROM </a:t>
            </a:r>
            <a:r>
              <a:rPr lang="en-US" sz="1400" dirty="0" err="1">
                <a:solidFill>
                  <a:srgbClr val="A31515"/>
                </a:solidFill>
                <a:latin typeface="Consolas" panose="020B0609020204030204" pitchFamily="49" charset="0"/>
              </a:rPr>
              <a:t>Razvrstitev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 WHERE </a:t>
            </a:r>
            <a:r>
              <a:rPr lang="en-US" sz="1400" dirty="0" err="1">
                <a:solidFill>
                  <a:srgbClr val="A31515"/>
                </a:solidFill>
                <a:latin typeface="Consolas" panose="020B0609020204030204" pitchFamily="49" charset="0"/>
              </a:rPr>
              <a:t>Država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='CRO'"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.povezava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DataTable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podatki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DataTable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dA.Fill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podatki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Hrvati.DisplayMember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1400" dirty="0" err="1">
                <a:solidFill>
                  <a:srgbClr val="A31515"/>
                </a:solidFill>
                <a:latin typeface="Consolas" panose="020B0609020204030204" pitchFamily="49" charset="0"/>
              </a:rPr>
              <a:t>Priimek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Hrvati.DataSource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podatki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uvrstitev.DisplayMember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1400" dirty="0" err="1">
                <a:solidFill>
                  <a:srgbClr val="A31515"/>
                </a:solidFill>
                <a:latin typeface="Consolas" panose="020B0609020204030204" pitchFamily="49" charset="0"/>
              </a:rPr>
              <a:t>Uvrstitev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uvrstitev.DataSource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podatki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09788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0"/>
            <a:ext cx="121920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povNiz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@"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Source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=E:\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Sqlite\filmi.sqlite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Version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=3;";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SQLiteConnection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povezava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SQLiteConnection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povNiz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sqlUkaz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"SELECT leto, naslov,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reziser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FROM Filmi";</a:t>
            </a: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region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Z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DataSet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DataAdapter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SQLiteDataAdapter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adp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SQLiteDataAdapter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sqlUkaz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povezava);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DataSet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ds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DataSet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adp.Fill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(ds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ds.Tables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[0]; 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dataGridView1.DataSource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region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Z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DataTable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DataAdapter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QLiteDataAdapter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adp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SQLiteDataAdapter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sqlUkaz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povezava);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DataTable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adp.Fill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dataGridView1.DataSource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01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2047" y="197346"/>
            <a:ext cx="1194995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z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DataReader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DataTable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QLiteCommand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ukaz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SQLiteCommand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sqlUkaz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povezava);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povezava.Open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SQLiteDataReader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rez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ukaz.ExecuteReader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DataTable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dt.Load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(rez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this.dataGridView1.DataSource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Povezava.Close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stVrst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TextChanged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sender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EventArgs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e)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kateraV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int.TryParse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stVrst.Text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kateraV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imeReziserja.Text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dt.Rows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kateraV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].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ItemArray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[2].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imeReziserja.Text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= "-";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973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Koraki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____Connection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____Connection(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pov_niz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____Command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____Command(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SQL_ukaz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ovezava.Open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DataReader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ukaz.ExecuteReader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rez.Read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["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stolpca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"]</a:t>
            </a: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povezava.Close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12790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Branje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Zaporedno</a:t>
            </a:r>
            <a:endParaRPr lang="en-US" dirty="0" smtClean="0"/>
          </a:p>
          <a:p>
            <a:r>
              <a:rPr lang="en-US" dirty="0" err="1" smtClean="0"/>
              <a:t>Ves</a:t>
            </a:r>
            <a:r>
              <a:rPr lang="en-US" dirty="0" smtClean="0"/>
              <a:t> </a:t>
            </a:r>
            <a:r>
              <a:rPr lang="en-US" dirty="0" err="1" smtClean="0"/>
              <a:t>čas</a:t>
            </a:r>
            <a:r>
              <a:rPr lang="en-US" dirty="0" smtClean="0"/>
              <a:t> </a:t>
            </a:r>
            <a:r>
              <a:rPr lang="en-US" dirty="0" err="1" smtClean="0"/>
              <a:t>odprta</a:t>
            </a:r>
            <a:r>
              <a:rPr lang="en-US" dirty="0" smtClean="0"/>
              <a:t> </a:t>
            </a:r>
            <a:r>
              <a:rPr lang="en-US" dirty="0" err="1" smtClean="0"/>
              <a:t>povezava</a:t>
            </a:r>
            <a:endParaRPr lang="en-US" dirty="0" smtClean="0"/>
          </a:p>
          <a:p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branje</a:t>
            </a:r>
            <a:r>
              <a:rPr lang="en-US" dirty="0" smtClean="0"/>
              <a:t> z </a:t>
            </a:r>
            <a:r>
              <a:rPr lang="en-US" dirty="0" err="1" smtClean="0"/>
              <a:t>datoteke</a:t>
            </a:r>
            <a:r>
              <a:rPr lang="en-US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6879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Morebitne</a:t>
            </a:r>
            <a:r>
              <a:rPr lang="en-US" dirty="0" smtClean="0"/>
              <a:t> </a:t>
            </a:r>
            <a:r>
              <a:rPr lang="en-US" dirty="0" err="1" smtClean="0"/>
              <a:t>težave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nimamo</a:t>
            </a:r>
            <a:r>
              <a:rPr lang="en-US" dirty="0" smtClean="0"/>
              <a:t> </a:t>
            </a:r>
            <a:r>
              <a:rPr lang="en-US" dirty="0" err="1" smtClean="0"/>
              <a:t>ves</a:t>
            </a:r>
            <a:r>
              <a:rPr lang="en-US" dirty="0" smtClean="0"/>
              <a:t> </a:t>
            </a:r>
            <a:r>
              <a:rPr lang="en-US" dirty="0" err="1" smtClean="0"/>
              <a:t>čas</a:t>
            </a:r>
            <a:r>
              <a:rPr lang="en-US" dirty="0" smtClean="0"/>
              <a:t> (</a:t>
            </a:r>
            <a:r>
              <a:rPr lang="en-US" dirty="0" err="1" smtClean="0"/>
              <a:t>zanesljive</a:t>
            </a:r>
            <a:r>
              <a:rPr lang="en-US" dirty="0" smtClean="0"/>
              <a:t>) </a:t>
            </a:r>
            <a:r>
              <a:rPr lang="en-US" dirty="0" err="1" smtClean="0"/>
              <a:t>povezave</a:t>
            </a:r>
            <a:r>
              <a:rPr lang="en-US" dirty="0" smtClean="0"/>
              <a:t> z </a:t>
            </a:r>
            <a:r>
              <a:rPr lang="en-US" dirty="0" err="1" smtClean="0"/>
              <a:t>bazo</a:t>
            </a:r>
            <a:endParaRPr lang="en-US" dirty="0" smtClean="0"/>
          </a:p>
          <a:p>
            <a:pPr lvl="1"/>
            <a:r>
              <a:rPr lang="en-US" dirty="0" err="1" smtClean="0"/>
              <a:t>Zavarovalniški</a:t>
            </a:r>
            <a:r>
              <a:rPr lang="en-US" dirty="0" smtClean="0"/>
              <a:t> </a:t>
            </a:r>
            <a:r>
              <a:rPr lang="en-US" dirty="0" err="1" smtClean="0"/>
              <a:t>zastopnik</a:t>
            </a:r>
            <a:endParaRPr lang="en-US" dirty="0" smtClean="0"/>
          </a:p>
          <a:p>
            <a:pPr lvl="1"/>
            <a:r>
              <a:rPr lang="en-US" dirty="0" err="1" smtClean="0"/>
              <a:t>Serviserji</a:t>
            </a:r>
            <a:endParaRPr lang="en-US" dirty="0" smtClean="0"/>
          </a:p>
          <a:p>
            <a:pPr lvl="1"/>
            <a:r>
              <a:rPr lang="en-US" dirty="0" err="1" smtClean="0"/>
              <a:t>Majhna</a:t>
            </a:r>
            <a:r>
              <a:rPr lang="en-US" dirty="0" smtClean="0"/>
              <a:t> </a:t>
            </a:r>
            <a:r>
              <a:rPr lang="en-US" dirty="0" err="1" smtClean="0"/>
              <a:t>podjetja</a:t>
            </a:r>
            <a:r>
              <a:rPr lang="en-US" dirty="0"/>
              <a:t> </a:t>
            </a:r>
            <a:r>
              <a:rPr lang="en-US" dirty="0" smtClean="0"/>
              <a:t>… </a:t>
            </a:r>
          </a:p>
          <a:p>
            <a:r>
              <a:rPr lang="en-US" dirty="0" err="1" smtClean="0"/>
              <a:t>Skalabilnost</a:t>
            </a:r>
            <a:endParaRPr lang="en-US" dirty="0" smtClean="0"/>
          </a:p>
          <a:p>
            <a:pPr lvl="1"/>
            <a:r>
              <a:rPr lang="en-US" dirty="0" err="1" smtClean="0"/>
              <a:t>Spletna</a:t>
            </a:r>
            <a:r>
              <a:rPr lang="en-US" dirty="0" smtClean="0"/>
              <a:t> </a:t>
            </a:r>
            <a:r>
              <a:rPr lang="en-US" dirty="0" err="1" smtClean="0"/>
              <a:t>stran</a:t>
            </a:r>
            <a:r>
              <a:rPr lang="en-US" dirty="0" smtClean="0"/>
              <a:t> – </a:t>
            </a:r>
            <a:r>
              <a:rPr lang="en-US" dirty="0" err="1" smtClean="0"/>
              <a:t>dataReader</a:t>
            </a:r>
            <a:r>
              <a:rPr lang="en-US" dirty="0" smtClean="0"/>
              <a:t> </a:t>
            </a:r>
            <a:r>
              <a:rPr lang="en-US" dirty="0" err="1" smtClean="0"/>
              <a:t>vedno</a:t>
            </a:r>
            <a:r>
              <a:rPr lang="en-US" dirty="0" smtClean="0"/>
              <a:t> v </a:t>
            </a:r>
            <a:r>
              <a:rPr lang="en-US" dirty="0" err="1" smtClean="0"/>
              <a:t>bazo</a:t>
            </a:r>
            <a:r>
              <a:rPr lang="en-US" dirty="0" smtClean="0"/>
              <a:t>, </a:t>
            </a:r>
            <a:r>
              <a:rPr lang="en-US" dirty="0" err="1" smtClean="0"/>
              <a:t>ko</a:t>
            </a:r>
            <a:r>
              <a:rPr lang="en-US" dirty="0" smtClean="0"/>
              <a:t> je </a:t>
            </a:r>
            <a:r>
              <a:rPr lang="en-US" dirty="0" err="1" smtClean="0"/>
              <a:t>potreben</a:t>
            </a:r>
            <a:r>
              <a:rPr lang="en-US" dirty="0" smtClean="0"/>
              <a:t> </a:t>
            </a:r>
            <a:r>
              <a:rPr lang="en-US" dirty="0" err="1" smtClean="0"/>
              <a:t>prikaz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endParaRPr lang="en-US" dirty="0" smtClean="0"/>
          </a:p>
          <a:p>
            <a:pPr lvl="1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malo</a:t>
            </a:r>
            <a:r>
              <a:rPr lang="en-US" dirty="0" smtClean="0"/>
              <a:t> </a:t>
            </a:r>
            <a:r>
              <a:rPr lang="en-US" dirty="0" err="1" smtClean="0"/>
              <a:t>uporabnikov</a:t>
            </a:r>
            <a:r>
              <a:rPr lang="en-US" dirty="0" smtClean="0"/>
              <a:t> OK</a:t>
            </a:r>
          </a:p>
          <a:p>
            <a:pPr lvl="1"/>
            <a:r>
              <a:rPr lang="en-US" dirty="0" err="1" smtClean="0"/>
              <a:t>Veliko</a:t>
            </a:r>
            <a:r>
              <a:rPr lang="en-US" dirty="0" smtClean="0"/>
              <a:t> - ???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30832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Nepovezan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Zjutraj</a:t>
            </a:r>
            <a:r>
              <a:rPr lang="en-US" dirty="0" smtClean="0"/>
              <a:t> </a:t>
            </a:r>
            <a:r>
              <a:rPr lang="en-US" dirty="0" err="1" smtClean="0"/>
              <a:t>navezava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bazo</a:t>
            </a:r>
            <a:endParaRPr lang="en-US" dirty="0"/>
          </a:p>
          <a:p>
            <a:r>
              <a:rPr lang="en-US" dirty="0" smtClean="0"/>
              <a:t>"</a:t>
            </a:r>
            <a:r>
              <a:rPr lang="en-US" dirty="0" err="1" smtClean="0"/>
              <a:t>prenos</a:t>
            </a:r>
            <a:r>
              <a:rPr lang="en-US" dirty="0" smtClean="0"/>
              <a:t>" </a:t>
            </a:r>
            <a:r>
              <a:rPr lang="en-US" dirty="0" err="1" smtClean="0"/>
              <a:t>baze</a:t>
            </a:r>
            <a:r>
              <a:rPr lang="en-US" dirty="0" smtClean="0"/>
              <a:t> v </a:t>
            </a:r>
            <a:r>
              <a:rPr lang="en-US" dirty="0" err="1" smtClean="0"/>
              <a:t>pomnilnik</a:t>
            </a:r>
            <a:endParaRPr lang="en-US" dirty="0" smtClean="0"/>
          </a:p>
          <a:p>
            <a:r>
              <a:rPr lang="en-US" dirty="0" err="1" smtClean="0"/>
              <a:t>Delo</a:t>
            </a:r>
            <a:r>
              <a:rPr lang="en-US" dirty="0" smtClean="0"/>
              <a:t> z </a:t>
            </a:r>
            <a:r>
              <a:rPr lang="en-US" dirty="0" err="1" smtClean="0"/>
              <a:t>bazo</a:t>
            </a:r>
            <a:r>
              <a:rPr lang="en-US" dirty="0" smtClean="0"/>
              <a:t> v </a:t>
            </a:r>
            <a:r>
              <a:rPr lang="en-US" dirty="0" err="1" smtClean="0"/>
              <a:t>pomnilniku</a:t>
            </a:r>
            <a:endParaRPr lang="en-US" dirty="0" smtClean="0"/>
          </a:p>
          <a:p>
            <a:r>
              <a:rPr lang="en-US" dirty="0" err="1" smtClean="0"/>
              <a:t>Zvečer</a:t>
            </a:r>
            <a:r>
              <a:rPr lang="en-US" dirty="0" smtClean="0"/>
              <a:t> </a:t>
            </a:r>
            <a:r>
              <a:rPr lang="en-US" dirty="0" err="1" smtClean="0"/>
              <a:t>zapisati</a:t>
            </a:r>
            <a:r>
              <a:rPr lang="en-US" dirty="0" smtClean="0"/>
              <a:t> </a:t>
            </a:r>
            <a:r>
              <a:rPr lang="en-US" dirty="0" err="1" smtClean="0"/>
              <a:t>spremenjene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r>
              <a:rPr lang="en-US" dirty="0" smtClean="0"/>
              <a:t> </a:t>
            </a:r>
            <a:r>
              <a:rPr lang="en-US" dirty="0" err="1" smtClean="0"/>
              <a:t>nazaj</a:t>
            </a:r>
            <a:r>
              <a:rPr lang="en-US" dirty="0" smtClean="0"/>
              <a:t> v </a:t>
            </a:r>
            <a:r>
              <a:rPr lang="en-US" dirty="0" err="1" smtClean="0"/>
              <a:t>bazo</a:t>
            </a:r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err="1" smtClean="0"/>
              <a:t>Preberi</a:t>
            </a:r>
            <a:r>
              <a:rPr lang="en-US" dirty="0" smtClean="0"/>
              <a:t> </a:t>
            </a:r>
            <a:r>
              <a:rPr lang="en-US" dirty="0" err="1" smtClean="0"/>
              <a:t>uvod</a:t>
            </a:r>
            <a:r>
              <a:rPr lang="en-US" dirty="0" smtClean="0"/>
              <a:t> v  </a:t>
            </a:r>
            <a:r>
              <a:rPr lang="sl-SI" dirty="0" smtClean="0">
                <a:hlinkClick r:id="rId2"/>
              </a:rPr>
              <a:t>https://csharp-station.com/Tutorial/AdoDotNet/Lesson05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51654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447" y="255862"/>
            <a:ext cx="9628094" cy="65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0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3305"/>
            <a:ext cx="5456146" cy="36926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01553" y="1629422"/>
            <a:ext cx="58368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DataReader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ukaz.ExecuteReader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rez.Read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["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stolpca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"]</a:t>
            </a:r>
          </a:p>
          <a:p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243146" y="116557"/>
            <a:ext cx="76290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____Connection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____Connection(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pov_niz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____Command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____Command(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SQL_ukaz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povezava.Open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  <p:sp>
        <p:nvSpPr>
          <p:cNvPr id="3" name="Down Arrow 2"/>
          <p:cNvSpPr/>
          <p:nvPr/>
        </p:nvSpPr>
        <p:spPr>
          <a:xfrm rot="4610421">
            <a:off x="4290905" y="1460590"/>
            <a:ext cx="348189" cy="19543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Down Arrow 5"/>
          <p:cNvSpPr/>
          <p:nvPr/>
        </p:nvSpPr>
        <p:spPr>
          <a:xfrm rot="2507087">
            <a:off x="1562833" y="699624"/>
            <a:ext cx="348189" cy="2259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ounded Rectangle 6"/>
          <p:cNvSpPr/>
          <p:nvPr/>
        </p:nvSpPr>
        <p:spPr>
          <a:xfrm>
            <a:off x="1371600" y="3160059"/>
            <a:ext cx="4464424" cy="2918012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6096000" y="4437529"/>
            <a:ext cx="3209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Nepovezan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6869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Koraki</a:t>
            </a:r>
            <a:r>
              <a:rPr lang="en-US" dirty="0" smtClean="0"/>
              <a:t> – </a:t>
            </a:r>
            <a:r>
              <a:rPr lang="en-US" dirty="0" err="1" smtClean="0"/>
              <a:t>nepovezan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494" y="1825625"/>
            <a:ext cx="11936506" cy="4351338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____Connection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____Connection(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pov_niz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DataSet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ds = new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DataSet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objekt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kjer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bomo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imeli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baze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____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DataAdapter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____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DataAdapter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SQL_ukaz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povezava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povezane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potrebno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odpirati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zapirati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–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zato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poskrbi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dataAd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ukaz.Fill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(ds) # </a:t>
            </a:r>
            <a:r>
              <a:rPr lang="en-US" sz="24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napolnimo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dataset s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 da SQL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 smtClean="0"/>
          </a:p>
          <a:p>
            <a:pPr lvl="1"/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ds.Tables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#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ukaz.Update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(ds)   # </a:t>
            </a:r>
            <a:r>
              <a:rPr lang="en-US" sz="24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zapišemo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spremenjene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bazo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750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Prikaz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r>
              <a:rPr lang="en-US" dirty="0" smtClean="0"/>
              <a:t> - GUI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Gradnik</a:t>
            </a:r>
            <a:r>
              <a:rPr lang="en-US" dirty="0" smtClean="0"/>
              <a:t> </a:t>
            </a:r>
            <a:r>
              <a:rPr lang="en-US" dirty="0" err="1" smtClean="0"/>
              <a:t>DataGridView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Lastnost</a:t>
            </a:r>
            <a:r>
              <a:rPr lang="en-US" dirty="0" smtClean="0"/>
              <a:t>: </a:t>
            </a:r>
            <a:r>
              <a:rPr lang="en-US" dirty="0" err="1" smtClean="0"/>
              <a:t>DataSource</a:t>
            </a:r>
            <a:endParaRPr lang="en-US" dirty="0" smtClean="0"/>
          </a:p>
          <a:p>
            <a:endParaRPr lang="en-US" dirty="0"/>
          </a:p>
          <a:p>
            <a:r>
              <a:rPr lang="sl-SI" dirty="0" err="1"/>
              <a:t>prikazPodatkov.DataSource</a:t>
            </a:r>
            <a:r>
              <a:rPr lang="sl-SI" dirty="0"/>
              <a:t> = </a:t>
            </a:r>
            <a:r>
              <a:rPr lang="sl-SI" dirty="0" err="1"/>
              <a:t>ds.Tables</a:t>
            </a:r>
            <a:r>
              <a:rPr lang="sl-SI" dirty="0"/>
              <a:t>[0];</a:t>
            </a:r>
          </a:p>
        </p:txBody>
      </p:sp>
    </p:spTree>
    <p:extLst>
      <p:ext uri="{BB962C8B-B14F-4D97-AF65-F5344CB8AC3E}">
        <p14:creationId xmlns:p14="http://schemas.microsoft.com/office/powerpoint/2010/main" val="103622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1057</Words>
  <Application>Microsoft Office PowerPoint</Application>
  <PresentationFormat>Widescreen</PresentationFormat>
  <Paragraphs>201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Consolas</vt:lpstr>
      <vt:lpstr>Courier New</vt:lpstr>
      <vt:lpstr>Office Theme</vt:lpstr>
      <vt:lpstr>Baze in C#</vt:lpstr>
      <vt:lpstr>Koraki</vt:lpstr>
      <vt:lpstr>Branje podatkov</vt:lpstr>
      <vt:lpstr>Morebitne težave</vt:lpstr>
      <vt:lpstr>Nepovezan način</vt:lpstr>
      <vt:lpstr>PowerPoint Presentation</vt:lpstr>
      <vt:lpstr>PowerPoint Presentation</vt:lpstr>
      <vt:lpstr>Koraki – nepovezan način …</vt:lpstr>
      <vt:lpstr>Prikaz podatkov - GUI</vt:lpstr>
      <vt:lpstr>DEMO</vt:lpstr>
      <vt:lpstr>Konzola</vt:lpstr>
      <vt:lpstr>DEMO</vt:lpstr>
      <vt:lpstr>DataReader vs. DataSet</vt:lpstr>
      <vt:lpstr>Z DataSet</vt:lpstr>
      <vt:lpstr>PowerPoint Presentation</vt:lpstr>
      <vt:lpstr>PowerPoint Presentation</vt:lpstr>
      <vt:lpstr>GUI in DS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Baze in C#</dc:title>
  <dc:creator>Matija Lokar</dc:creator>
  <cp:lastModifiedBy>Matija Lokar</cp:lastModifiedBy>
  <cp:revision>7</cp:revision>
  <dcterms:created xsi:type="dcterms:W3CDTF">2020-04-23T14:54:22Z</dcterms:created>
  <dcterms:modified xsi:type="dcterms:W3CDTF">2020-04-24T08:40:53Z</dcterms:modified>
</cp:coreProperties>
</file>