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4" d="100"/>
          <a:sy n="104" d="100"/>
        </p:scale>
        <p:origin x="22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l-S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l-SI"/>
          </a:p>
        </p:txBody>
      </p:sp>
      <p:sp>
        <p:nvSpPr>
          <p:cNvPr id="4" name="Date Placeholder 3"/>
          <p:cNvSpPr>
            <a:spLocks noGrp="1"/>
          </p:cNvSpPr>
          <p:nvPr>
            <p:ph type="dt" sz="half" idx="10"/>
          </p:nvPr>
        </p:nvSpPr>
        <p:spPr/>
        <p:txBody>
          <a:bodyPr/>
          <a:lstStyle/>
          <a:p>
            <a:fld id="{EFB249FC-76BC-4837-8FAC-5F4561BD9DA9}" type="datetimeFigureOut">
              <a:rPr lang="sl-SI" smtClean="0"/>
              <a:t>12. 05. 2022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352280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10"/>
          </p:nvPr>
        </p:nvSpPr>
        <p:spPr/>
        <p:txBody>
          <a:bodyPr/>
          <a:lstStyle/>
          <a:p>
            <a:fld id="{EFB249FC-76BC-4837-8FAC-5F4561BD9DA9}" type="datetimeFigureOut">
              <a:rPr lang="sl-SI" smtClean="0"/>
              <a:t>12. 05. 2022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344962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sl-S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10"/>
          </p:nvPr>
        </p:nvSpPr>
        <p:spPr/>
        <p:txBody>
          <a:bodyPr/>
          <a:lstStyle/>
          <a:p>
            <a:fld id="{EFB249FC-76BC-4837-8FAC-5F4561BD9DA9}" type="datetimeFigureOut">
              <a:rPr lang="sl-SI" smtClean="0"/>
              <a:t>12. 05. 2022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182261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10"/>
          </p:nvPr>
        </p:nvSpPr>
        <p:spPr/>
        <p:txBody>
          <a:bodyPr/>
          <a:lstStyle/>
          <a:p>
            <a:fld id="{EFB249FC-76BC-4837-8FAC-5F4561BD9DA9}" type="datetimeFigureOut">
              <a:rPr lang="sl-SI" smtClean="0"/>
              <a:t>12. 05. 2022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2825694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l-S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B249FC-76BC-4837-8FAC-5F4561BD9DA9}" type="datetimeFigureOut">
              <a:rPr lang="sl-SI" smtClean="0"/>
              <a:t>12. 05. 2022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3960901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5" name="Date Placeholder 4"/>
          <p:cNvSpPr>
            <a:spLocks noGrp="1"/>
          </p:cNvSpPr>
          <p:nvPr>
            <p:ph type="dt" sz="half" idx="10"/>
          </p:nvPr>
        </p:nvSpPr>
        <p:spPr/>
        <p:txBody>
          <a:bodyPr/>
          <a:lstStyle/>
          <a:p>
            <a:fld id="{EFB249FC-76BC-4837-8FAC-5F4561BD9DA9}" type="datetimeFigureOut">
              <a:rPr lang="sl-SI" smtClean="0"/>
              <a:t>12. 05. 2022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3076698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sl-S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7" name="Date Placeholder 6"/>
          <p:cNvSpPr>
            <a:spLocks noGrp="1"/>
          </p:cNvSpPr>
          <p:nvPr>
            <p:ph type="dt" sz="half" idx="10"/>
          </p:nvPr>
        </p:nvSpPr>
        <p:spPr/>
        <p:txBody>
          <a:bodyPr/>
          <a:lstStyle/>
          <a:p>
            <a:fld id="{EFB249FC-76BC-4837-8FAC-5F4561BD9DA9}" type="datetimeFigureOut">
              <a:rPr lang="sl-SI" smtClean="0"/>
              <a:t>12. 05. 2022</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3222830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Date Placeholder 2"/>
          <p:cNvSpPr>
            <a:spLocks noGrp="1"/>
          </p:cNvSpPr>
          <p:nvPr>
            <p:ph type="dt" sz="half" idx="10"/>
          </p:nvPr>
        </p:nvSpPr>
        <p:spPr/>
        <p:txBody>
          <a:bodyPr/>
          <a:lstStyle/>
          <a:p>
            <a:fld id="{EFB249FC-76BC-4837-8FAC-5F4561BD9DA9}" type="datetimeFigureOut">
              <a:rPr lang="sl-SI" smtClean="0"/>
              <a:t>12. 05. 2022</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146015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249FC-76BC-4837-8FAC-5F4561BD9DA9}" type="datetimeFigureOut">
              <a:rPr lang="sl-SI" smtClean="0"/>
              <a:t>12. 05. 2022</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591944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l-S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B249FC-76BC-4837-8FAC-5F4561BD9DA9}" type="datetimeFigureOut">
              <a:rPr lang="sl-SI" smtClean="0"/>
              <a:t>12. 05. 2022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2011022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l-S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B249FC-76BC-4837-8FAC-5F4561BD9DA9}" type="datetimeFigureOut">
              <a:rPr lang="sl-SI" smtClean="0"/>
              <a:t>12. 05. 2022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239C2CCA-E604-493C-B6CF-FE1BF7CB8363}" type="slidenum">
              <a:rPr lang="sl-SI" smtClean="0"/>
              <a:t>‹#›</a:t>
            </a:fld>
            <a:endParaRPr lang="sl-SI"/>
          </a:p>
        </p:txBody>
      </p:sp>
    </p:spTree>
    <p:extLst>
      <p:ext uri="{BB962C8B-B14F-4D97-AF65-F5344CB8AC3E}">
        <p14:creationId xmlns:p14="http://schemas.microsoft.com/office/powerpoint/2010/main" val="138283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l-S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249FC-76BC-4837-8FAC-5F4561BD9DA9}" type="datetimeFigureOut">
              <a:rPr lang="sl-SI" smtClean="0"/>
              <a:t>12. 05. 2022</a:t>
            </a:fld>
            <a:endParaRPr lang="sl-S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9C2CCA-E604-493C-B6CF-FE1BF7CB8363}" type="slidenum">
              <a:rPr lang="sl-SI" smtClean="0"/>
              <a:t>‹#›</a:t>
            </a:fld>
            <a:endParaRPr lang="sl-SI"/>
          </a:p>
        </p:txBody>
      </p:sp>
    </p:spTree>
    <p:extLst>
      <p:ext uri="{BB962C8B-B14F-4D97-AF65-F5344CB8AC3E}">
        <p14:creationId xmlns:p14="http://schemas.microsoft.com/office/powerpoint/2010/main" val="2144693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l-SI" dirty="0"/>
              <a:t>Bakterije</a:t>
            </a:r>
          </a:p>
        </p:txBody>
      </p:sp>
      <p:sp>
        <p:nvSpPr>
          <p:cNvPr id="3" name="Subtitle 2"/>
          <p:cNvSpPr>
            <a:spLocks noGrp="1"/>
          </p:cNvSpPr>
          <p:nvPr>
            <p:ph type="subTitle" idx="1"/>
          </p:nvPr>
        </p:nvSpPr>
        <p:spPr/>
        <p:txBody>
          <a:bodyPr/>
          <a:lstStyle/>
          <a:p>
            <a:endParaRPr lang="sl-SI"/>
          </a:p>
        </p:txBody>
      </p:sp>
    </p:spTree>
    <p:extLst>
      <p:ext uri="{BB962C8B-B14F-4D97-AF65-F5344CB8AC3E}">
        <p14:creationId xmlns:p14="http://schemas.microsoft.com/office/powerpoint/2010/main" val="2802403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a:t>Razred Bakterija</a:t>
            </a:r>
          </a:p>
        </p:txBody>
      </p:sp>
      <p:sp>
        <p:nvSpPr>
          <p:cNvPr id="3" name="Content Placeholder 2"/>
          <p:cNvSpPr>
            <a:spLocks noGrp="1"/>
          </p:cNvSpPr>
          <p:nvPr>
            <p:ph idx="1"/>
          </p:nvPr>
        </p:nvSpPr>
        <p:spPr/>
        <p:txBody>
          <a:bodyPr>
            <a:normAutofit fontScale="77500" lnSpcReduction="20000"/>
          </a:bodyPr>
          <a:lstStyle/>
          <a:p>
            <a:r>
              <a:rPr lang="sl-SI" dirty="0"/>
              <a:t>Definirajte razred Bakterija, s katerim bomo predstavili bakterije. Sestavite konstruktor, ki kot parameter sprejema niz, ki opisuje genski zapis bakterije in ta niz priredi atributu DNA. Preveriti pa morate, če je dani genski zapis veljaven, se pravi, da vsebuje samo črke 'A','G','C','T'. Če niz ni veljaven, naj atribut DNA postane prazen niz. Konstruktor mora narediti tudi atribut generacija, ki naj dobi začetno vrednost 0.</a:t>
            </a:r>
          </a:p>
          <a:p>
            <a:r>
              <a:rPr lang="sl-SI" dirty="0"/>
              <a:t>Primer:</a:t>
            </a:r>
          </a:p>
          <a:p>
            <a:pPr marL="457200" lvl="1" indent="0">
              <a:buNone/>
            </a:pPr>
            <a:r>
              <a:rPr lang="sl-SI" dirty="0">
                <a:latin typeface="Courier New" panose="02070309020205020404" pitchFamily="49" charset="0"/>
                <a:cs typeface="Courier New" panose="02070309020205020404" pitchFamily="49" charset="0"/>
              </a:rPr>
              <a:t>&gt;&gt;&gt; a = Bakterija('GAAATCGGT')</a:t>
            </a:r>
          </a:p>
          <a:p>
            <a:pPr marL="457200" lvl="1" indent="0">
              <a:buNone/>
            </a:pPr>
            <a:r>
              <a:rPr lang="sl-SI" dirty="0">
                <a:latin typeface="Courier New" panose="02070309020205020404" pitchFamily="49" charset="0"/>
                <a:cs typeface="Courier New" panose="02070309020205020404" pitchFamily="49" charset="0"/>
              </a:rPr>
              <a:t>&gt;&gt;&gt; </a:t>
            </a:r>
            <a:r>
              <a:rPr lang="sl-SI" dirty="0" err="1">
                <a:latin typeface="Courier New" panose="02070309020205020404" pitchFamily="49" charset="0"/>
                <a:cs typeface="Courier New" panose="02070309020205020404" pitchFamily="49" charset="0"/>
              </a:rPr>
              <a:t>a.DNA</a:t>
            </a:r>
            <a:endParaRPr lang="sl-SI" dirty="0">
              <a:latin typeface="Courier New" panose="02070309020205020404" pitchFamily="49" charset="0"/>
              <a:cs typeface="Courier New" panose="02070309020205020404" pitchFamily="49" charset="0"/>
            </a:endParaRPr>
          </a:p>
          <a:p>
            <a:pPr marL="457200" lvl="1" indent="0">
              <a:buNone/>
            </a:pPr>
            <a:r>
              <a:rPr lang="sl-SI" dirty="0">
                <a:latin typeface="Courier New" panose="02070309020205020404" pitchFamily="49" charset="0"/>
                <a:cs typeface="Courier New" panose="02070309020205020404" pitchFamily="49" charset="0"/>
              </a:rPr>
              <a:t>'GAAATCGGT'</a:t>
            </a:r>
          </a:p>
          <a:p>
            <a:pPr marL="457200" lvl="1" indent="0">
              <a:buNone/>
            </a:pPr>
            <a:r>
              <a:rPr lang="sl-SI" dirty="0">
                <a:latin typeface="Courier New" panose="02070309020205020404" pitchFamily="49" charset="0"/>
                <a:cs typeface="Courier New" panose="02070309020205020404" pitchFamily="49" charset="0"/>
              </a:rPr>
              <a:t>&gt;&gt;&gt; </a:t>
            </a:r>
            <a:r>
              <a:rPr lang="sl-SI" dirty="0" err="1">
                <a:latin typeface="Courier New" panose="02070309020205020404" pitchFamily="49" charset="0"/>
                <a:cs typeface="Courier New" panose="02070309020205020404" pitchFamily="49" charset="0"/>
              </a:rPr>
              <a:t>a.generacija</a:t>
            </a:r>
            <a:endParaRPr lang="sl-SI" dirty="0">
              <a:latin typeface="Courier New" panose="02070309020205020404" pitchFamily="49" charset="0"/>
              <a:cs typeface="Courier New" panose="02070309020205020404" pitchFamily="49" charset="0"/>
            </a:endParaRPr>
          </a:p>
          <a:p>
            <a:pPr marL="457200" lvl="1" indent="0">
              <a:buNone/>
            </a:pPr>
            <a:r>
              <a:rPr lang="sl-SI" dirty="0">
                <a:latin typeface="Courier New" panose="02070309020205020404" pitchFamily="49" charset="0"/>
                <a:cs typeface="Courier New" panose="02070309020205020404" pitchFamily="49" charset="0"/>
              </a:rPr>
              <a:t>0</a:t>
            </a:r>
          </a:p>
          <a:p>
            <a:r>
              <a:rPr lang="sl-SI" dirty="0"/>
              <a:t>Primer z neveljavnim genskim zapisom:</a:t>
            </a:r>
          </a:p>
          <a:p>
            <a:pPr marL="457200" lvl="1" indent="0">
              <a:buNone/>
            </a:pPr>
            <a:r>
              <a:rPr lang="sl-SI" dirty="0">
                <a:latin typeface="Courier New" panose="02070309020205020404" pitchFamily="49" charset="0"/>
                <a:cs typeface="Courier New" panose="02070309020205020404" pitchFamily="49" charset="0"/>
              </a:rPr>
              <a:t>&gt;&gt;&gt; a = Bakterija('ABCDEFGH')</a:t>
            </a:r>
          </a:p>
          <a:p>
            <a:pPr marL="457200" lvl="1" indent="0">
              <a:buNone/>
            </a:pPr>
            <a:r>
              <a:rPr lang="sl-SI" dirty="0">
                <a:latin typeface="Courier New" panose="02070309020205020404" pitchFamily="49" charset="0"/>
                <a:cs typeface="Courier New" panose="02070309020205020404" pitchFamily="49" charset="0"/>
              </a:rPr>
              <a:t>&gt;&gt;&gt; </a:t>
            </a:r>
            <a:r>
              <a:rPr lang="sl-SI" dirty="0" err="1">
                <a:latin typeface="Courier New" panose="02070309020205020404" pitchFamily="49" charset="0"/>
                <a:cs typeface="Courier New" panose="02070309020205020404" pitchFamily="49" charset="0"/>
              </a:rPr>
              <a:t>a.DNA</a:t>
            </a:r>
            <a:endParaRPr lang="sl-SI" dirty="0">
              <a:latin typeface="Courier New" panose="02070309020205020404" pitchFamily="49" charset="0"/>
              <a:cs typeface="Courier New" panose="02070309020205020404" pitchFamily="49" charset="0"/>
            </a:endParaRPr>
          </a:p>
          <a:p>
            <a:pPr marL="457200" lvl="1" indent="0">
              <a:buNone/>
            </a:pPr>
            <a:r>
              <a:rPr lang="sl-SI"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54550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a:t>Direktno</a:t>
            </a:r>
          </a:p>
        </p:txBody>
      </p:sp>
      <p:sp>
        <p:nvSpPr>
          <p:cNvPr id="3" name="Content Placeholder 2"/>
          <p:cNvSpPr>
            <a:spLocks noGrp="1"/>
          </p:cNvSpPr>
          <p:nvPr>
            <p:ph idx="1"/>
          </p:nvPr>
        </p:nvSpPr>
        <p:spPr>
          <a:xfrm>
            <a:off x="302150" y="1825625"/>
            <a:ext cx="11815638" cy="2038709"/>
          </a:xfrm>
        </p:spPr>
        <p:txBody>
          <a:bodyPr>
            <a:noAutofit/>
          </a:bodyPr>
          <a:lstStyle/>
          <a:p>
            <a:pPr marL="0" indent="0">
              <a:buNone/>
            </a:pPr>
            <a:r>
              <a:rPr lang="sl-SI" sz="2000" dirty="0" err="1">
                <a:latin typeface="Courier New" panose="02070309020205020404" pitchFamily="49" charset="0"/>
                <a:cs typeface="Courier New" panose="02070309020205020404" pitchFamily="49" charset="0"/>
              </a:rPr>
              <a:t>class</a:t>
            </a:r>
            <a:r>
              <a:rPr lang="sl-SI" sz="2000" dirty="0">
                <a:latin typeface="Courier New" panose="02070309020205020404" pitchFamily="49" charset="0"/>
                <a:cs typeface="Courier New" panose="02070309020205020404" pitchFamily="49" charset="0"/>
              </a:rPr>
              <a:t> Bakterija:</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def</a:t>
            </a:r>
            <a:r>
              <a:rPr lang="sl-SI" sz="2000" dirty="0">
                <a:latin typeface="Courier New" panose="02070309020205020404" pitchFamily="49" charset="0"/>
                <a:cs typeface="Courier New" panose="02070309020205020404" pitchFamily="49" charset="0"/>
              </a:rPr>
              <a:t> __</a:t>
            </a:r>
            <a:r>
              <a:rPr lang="sl-SI" sz="2000" dirty="0" err="1">
                <a:latin typeface="Courier New" panose="02070309020205020404" pitchFamily="49" charset="0"/>
                <a:cs typeface="Courier New" panose="02070309020205020404" pitchFamily="49" charset="0"/>
              </a:rPr>
              <a:t>init</a:t>
            </a:r>
            <a:r>
              <a:rPr lang="sl-SI" sz="2000" dirty="0">
                <a:latin typeface="Courier New" panose="02070309020205020404" pitchFamily="49" charset="0"/>
                <a:cs typeface="Courier New" panose="02070309020205020404" pitchFamily="49" charset="0"/>
              </a:rPr>
              <a:t>__(</a:t>
            </a:r>
            <a:r>
              <a:rPr lang="sl-SI" sz="2000" dirty="0" err="1">
                <a:latin typeface="Courier New" panose="02070309020205020404" pitchFamily="49" charset="0"/>
                <a:cs typeface="Courier New" panose="02070309020205020404" pitchFamily="49" charset="0"/>
              </a:rPr>
              <a:t>self</a:t>
            </a:r>
            <a:r>
              <a:rPr lang="sl-SI" sz="2000" dirty="0">
                <a:latin typeface="Courier New" panose="02070309020205020404" pitchFamily="49" charset="0"/>
                <a:cs typeface="Courier New" panose="02070309020205020404" pitchFamily="49" charset="0"/>
              </a:rPr>
              <a:t>, dna):</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self.DNA</a:t>
            </a:r>
            <a:r>
              <a:rPr lang="sl-SI" sz="2000" dirty="0">
                <a:latin typeface="Courier New" panose="02070309020205020404" pitchFamily="49" charset="0"/>
                <a:cs typeface="Courier New" panose="02070309020205020404" pitchFamily="49" charset="0"/>
              </a:rPr>
              <a:t> = dna </a:t>
            </a:r>
            <a:r>
              <a:rPr lang="sl-SI" sz="2000" dirty="0" err="1">
                <a:latin typeface="Courier New" panose="02070309020205020404" pitchFamily="49" charset="0"/>
                <a:cs typeface="Courier New" panose="02070309020205020404" pitchFamily="49" charset="0"/>
              </a:rPr>
              <a:t>if</a:t>
            </a:r>
            <a:r>
              <a:rPr lang="sl-SI" sz="2000" dirty="0">
                <a:latin typeface="Courier New" panose="02070309020205020404" pitchFamily="49" charset="0"/>
                <a:cs typeface="Courier New" panose="02070309020205020404" pitchFamily="49" charset="0"/>
              </a:rPr>
              <a:t> </a:t>
            </a:r>
            <a:r>
              <a:rPr lang="sl-SI" sz="2000" dirty="0" err="1">
                <a:solidFill>
                  <a:srgbClr val="FF0000"/>
                </a:solidFill>
                <a:latin typeface="Courier New" panose="02070309020205020404" pitchFamily="49" charset="0"/>
                <a:cs typeface="Courier New" panose="02070309020205020404" pitchFamily="49" charset="0"/>
              </a:rPr>
              <a:t>all</a:t>
            </a:r>
            <a:r>
              <a:rPr lang="sl-SI" sz="2000" dirty="0">
                <a:solidFill>
                  <a:srgbClr val="FF0000"/>
                </a:solidFill>
                <a:latin typeface="Courier New" panose="02070309020205020404" pitchFamily="49" charset="0"/>
                <a:cs typeface="Courier New" panose="02070309020205020404" pitchFamily="49" charset="0"/>
              </a:rPr>
              <a:t>([x in 'ACGT' for x in dna])</a:t>
            </a: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else</a:t>
            </a:r>
            <a:r>
              <a:rPr lang="sl-SI" sz="2000" dirty="0">
                <a:latin typeface="Courier New" panose="02070309020205020404" pitchFamily="49" charset="0"/>
                <a:cs typeface="Courier New" panose="02070309020205020404" pitchFamily="49" charset="0"/>
              </a:rPr>
              <a:t> ''</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self.generacija</a:t>
            </a:r>
            <a:r>
              <a:rPr lang="sl-SI" sz="2000" dirty="0">
                <a:latin typeface="Courier New" panose="02070309020205020404" pitchFamily="49" charset="0"/>
                <a:cs typeface="Courier New" panose="02070309020205020404" pitchFamily="49" charset="0"/>
              </a:rPr>
              <a:t> = 0</a:t>
            </a:r>
          </a:p>
        </p:txBody>
      </p:sp>
      <p:sp>
        <p:nvSpPr>
          <p:cNvPr id="4" name="Content Placeholder 2"/>
          <p:cNvSpPr txBox="1">
            <a:spLocks/>
          </p:cNvSpPr>
          <p:nvPr/>
        </p:nvSpPr>
        <p:spPr>
          <a:xfrm>
            <a:off x="5266414" y="3180286"/>
            <a:ext cx="6533321" cy="3510737"/>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l-SI" sz="2000" dirty="0" err="1">
                <a:latin typeface="Courier New" panose="02070309020205020404" pitchFamily="49" charset="0"/>
                <a:cs typeface="Courier New" panose="02070309020205020404" pitchFamily="49" charset="0"/>
              </a:rPr>
              <a:t>class</a:t>
            </a:r>
            <a:r>
              <a:rPr lang="sl-SI" sz="2000" dirty="0">
                <a:latin typeface="Courier New" panose="02070309020205020404" pitchFamily="49" charset="0"/>
                <a:cs typeface="Courier New" panose="02070309020205020404" pitchFamily="49" charset="0"/>
              </a:rPr>
              <a:t> Bakterija:</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def</a:t>
            </a:r>
            <a:r>
              <a:rPr lang="sl-SI" sz="2000" dirty="0">
                <a:latin typeface="Courier New" panose="02070309020205020404" pitchFamily="49" charset="0"/>
                <a:cs typeface="Courier New" panose="02070309020205020404" pitchFamily="49" charset="0"/>
              </a:rPr>
              <a:t> __</a:t>
            </a:r>
            <a:r>
              <a:rPr lang="sl-SI" sz="2000" dirty="0" err="1">
                <a:latin typeface="Courier New" panose="02070309020205020404" pitchFamily="49" charset="0"/>
                <a:cs typeface="Courier New" panose="02070309020205020404" pitchFamily="49" charset="0"/>
              </a:rPr>
              <a:t>init</a:t>
            </a:r>
            <a:r>
              <a:rPr lang="sl-SI" sz="2000" dirty="0">
                <a:latin typeface="Courier New" panose="02070309020205020404" pitchFamily="49" charset="0"/>
                <a:cs typeface="Courier New" panose="02070309020205020404" pitchFamily="49" charset="0"/>
              </a:rPr>
              <a:t>__(</a:t>
            </a:r>
            <a:r>
              <a:rPr lang="sl-SI" sz="2000" dirty="0" err="1">
                <a:latin typeface="Courier New" panose="02070309020205020404" pitchFamily="49" charset="0"/>
                <a:cs typeface="Courier New" panose="02070309020205020404" pitchFamily="49" charset="0"/>
              </a:rPr>
              <a:t>self</a:t>
            </a:r>
            <a:r>
              <a:rPr lang="sl-SI" sz="2000" dirty="0">
                <a:latin typeface="Courier New" panose="02070309020205020404" pitchFamily="49" charset="0"/>
                <a:cs typeface="Courier New" panose="02070309020205020404" pitchFamily="49" charset="0"/>
              </a:rPr>
              <a:t>, dna):</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self.DNA</a:t>
            </a:r>
            <a:r>
              <a:rPr lang="sl-SI" sz="2000" dirty="0">
                <a:latin typeface="Courier New" panose="02070309020205020404" pitchFamily="49" charset="0"/>
                <a:cs typeface="Courier New" panose="02070309020205020404" pitchFamily="49" charset="0"/>
              </a:rPr>
              <a:t> = dna</a:t>
            </a:r>
          </a:p>
          <a:p>
            <a:pPr marL="0" indent="0">
              <a:buNone/>
            </a:pPr>
            <a:r>
              <a:rPr lang="sl-SI" sz="2000" dirty="0">
                <a:latin typeface="Courier New" panose="02070309020205020404" pitchFamily="49" charset="0"/>
                <a:cs typeface="Courier New" panose="02070309020205020404" pitchFamily="49" charset="0"/>
              </a:rPr>
              <a:t>   # ali morda ni veljavno?</a:t>
            </a:r>
          </a:p>
          <a:p>
            <a:pPr marL="0" indent="0">
              <a:buNone/>
            </a:pPr>
            <a:r>
              <a:rPr lang="sl-SI" sz="2000" dirty="0">
                <a:latin typeface="Courier New" panose="02070309020205020404" pitchFamily="49" charset="0"/>
                <a:cs typeface="Courier New" panose="02070309020205020404" pitchFamily="49" charset="0"/>
              </a:rPr>
              <a:t>   for znak in dna:</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if</a:t>
            </a:r>
            <a:r>
              <a:rPr lang="sl-SI" sz="2000" dirty="0">
                <a:latin typeface="Courier New" panose="02070309020205020404" pitchFamily="49" charset="0"/>
                <a:cs typeface="Courier New" panose="02070309020205020404" pitchFamily="49" charset="0"/>
              </a:rPr>
              <a:t> znak not in 'ACGT':</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self.DNA</a:t>
            </a:r>
            <a:r>
              <a:rPr lang="sl-SI" sz="2000" dirty="0">
                <a:latin typeface="Courier New" panose="02070309020205020404" pitchFamily="49" charset="0"/>
                <a:cs typeface="Courier New" panose="02070309020205020404" pitchFamily="49" charset="0"/>
              </a:rPr>
              <a:t> = '' # napačen znak</a:t>
            </a: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break</a:t>
            </a:r>
            <a:endParaRPr lang="sl-SI" sz="2000" dirty="0">
              <a:latin typeface="Courier New" panose="02070309020205020404" pitchFamily="49" charset="0"/>
              <a:cs typeface="Courier New" panose="02070309020205020404" pitchFamily="49" charset="0"/>
            </a:endParaRPr>
          </a:p>
          <a:p>
            <a:pPr marL="0" indent="0">
              <a:buNone/>
            </a:pPr>
            <a:r>
              <a:rPr lang="sl-SI" sz="2000" dirty="0">
                <a:latin typeface="Courier New" panose="02070309020205020404" pitchFamily="49" charset="0"/>
                <a:cs typeface="Courier New" panose="02070309020205020404" pitchFamily="49" charset="0"/>
              </a:rPr>
              <a:t>   </a:t>
            </a:r>
            <a:r>
              <a:rPr lang="sl-SI" sz="2000" dirty="0" err="1">
                <a:latin typeface="Courier New" panose="02070309020205020404" pitchFamily="49" charset="0"/>
                <a:cs typeface="Courier New" panose="02070309020205020404" pitchFamily="49" charset="0"/>
              </a:rPr>
              <a:t>self.generacija</a:t>
            </a:r>
            <a:r>
              <a:rPr lang="sl-SI" sz="2000" dirty="0">
                <a:latin typeface="Courier New" panose="02070309020205020404" pitchFamily="49" charset="0"/>
                <a:cs typeface="Courier New" panose="02070309020205020404" pitchFamily="49" charset="0"/>
              </a:rPr>
              <a:t> = 0</a:t>
            </a:r>
          </a:p>
        </p:txBody>
      </p:sp>
      <p:sp>
        <p:nvSpPr>
          <p:cNvPr id="5" name="TextBox 4"/>
          <p:cNvSpPr txBox="1"/>
          <p:nvPr/>
        </p:nvSpPr>
        <p:spPr>
          <a:xfrm>
            <a:off x="10050449" y="3999271"/>
            <a:ext cx="1303351"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sl-SI" dirty="0"/>
              <a:t>"klasično"</a:t>
            </a:r>
          </a:p>
        </p:txBody>
      </p:sp>
    </p:spTree>
    <p:extLst>
      <p:ext uri="{BB962C8B-B14F-4D97-AF65-F5344CB8AC3E}">
        <p14:creationId xmlns:p14="http://schemas.microsoft.com/office/powerpoint/2010/main" val="125270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noGrp="1"/>
          </p:cNvSpPr>
          <p:nvPr>
            <p:ph type="title"/>
          </p:nvPr>
        </p:nvSpPr>
        <p:spPr>
          <a:prstGeom prst="rect">
            <a:avLst/>
          </a:prstGeom>
          <a:noFill/>
          <a:ln w="9525" cap="flat" cmpd="sng" algn="ctr">
            <a:solidFill>
              <a:schemeClr val="accent5"/>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wrap="square" rtlCol="0">
            <a:spAutoFit/>
          </a:bodyPr>
          <a:lstStyle/>
          <a:p>
            <a:r>
              <a:rPr lang="sl-SI" dirty="0"/>
              <a:t>Z uporabo lastnosti:</a:t>
            </a:r>
          </a:p>
        </p:txBody>
      </p:sp>
      <p:sp>
        <p:nvSpPr>
          <p:cNvPr id="3" name="Content Placeholder 2"/>
          <p:cNvSpPr>
            <a:spLocks noGrp="1"/>
          </p:cNvSpPr>
          <p:nvPr>
            <p:ph sz="half" idx="1"/>
          </p:nvPr>
        </p:nvSpPr>
        <p:spPr/>
        <p:txBody>
          <a:bodyPr/>
          <a:lstStyle/>
          <a:p>
            <a:r>
              <a:rPr lang="sl-SI" dirty="0"/>
              <a:t>DNA : beri/spremeni</a:t>
            </a:r>
          </a:p>
          <a:p>
            <a:r>
              <a:rPr lang="sl-SI" dirty="0"/>
              <a:t>Generacija : beri / spremeni</a:t>
            </a:r>
          </a:p>
        </p:txBody>
      </p:sp>
      <p:sp>
        <p:nvSpPr>
          <p:cNvPr id="5" name="Content Placeholder 2"/>
          <p:cNvSpPr txBox="1">
            <a:spLocks/>
          </p:cNvSpPr>
          <p:nvPr/>
        </p:nvSpPr>
        <p:spPr>
          <a:xfrm>
            <a:off x="320703" y="3169397"/>
            <a:ext cx="4100222" cy="3605116"/>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l-SI" sz="1800" dirty="0" err="1">
                <a:latin typeface="Courier New" panose="02070309020205020404" pitchFamily="49" charset="0"/>
                <a:cs typeface="Courier New" panose="02070309020205020404" pitchFamily="49" charset="0"/>
              </a:rPr>
              <a:t>class</a:t>
            </a:r>
            <a:r>
              <a:rPr lang="sl-SI" sz="1800" dirty="0">
                <a:latin typeface="Courier New" panose="02070309020205020404" pitchFamily="49" charset="0"/>
                <a:cs typeface="Courier New" panose="02070309020205020404" pitchFamily="49" charset="0"/>
              </a:rPr>
              <a:t> Bakterija:</a:t>
            </a:r>
          </a:p>
          <a:p>
            <a:pPr marL="0" indent="0">
              <a:buFont typeface="Arial" panose="020B0604020202020204" pitchFamily="34" charse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def</a:t>
            </a:r>
            <a:r>
              <a:rPr lang="sl-SI" sz="1800" dirty="0">
                <a:latin typeface="Courier New" panose="02070309020205020404" pitchFamily="49" charset="0"/>
                <a:cs typeface="Courier New" panose="02070309020205020404" pitchFamily="49" charset="0"/>
              </a:rPr>
              <a:t> __</a:t>
            </a:r>
            <a:r>
              <a:rPr lang="sl-SI" sz="1800" dirty="0" err="1">
                <a:latin typeface="Courier New" panose="02070309020205020404" pitchFamily="49" charset="0"/>
                <a:cs typeface="Courier New" panose="02070309020205020404" pitchFamily="49" charset="0"/>
              </a:rPr>
              <a:t>init</a:t>
            </a:r>
            <a:r>
              <a:rPr lang="sl-SI" sz="1800" dirty="0">
                <a:latin typeface="Courier New" panose="02070309020205020404" pitchFamily="49" charset="0"/>
                <a:cs typeface="Courier New" panose="02070309020205020404" pitchFamily="49" charset="0"/>
              </a:rPr>
              <a:t>__(</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 dna):</a:t>
            </a:r>
          </a:p>
          <a:p>
            <a:pPr marL="0" indent="0">
              <a:buFont typeface="Arial" panose="020B0604020202020204" pitchFamily="34" charse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self.DNA</a:t>
            </a:r>
            <a:r>
              <a:rPr lang="sl-SI" sz="1800" dirty="0">
                <a:latin typeface="Courier New" panose="02070309020205020404" pitchFamily="49" charset="0"/>
                <a:cs typeface="Courier New" panose="02070309020205020404" pitchFamily="49" charset="0"/>
              </a:rPr>
              <a:t> = dna </a:t>
            </a:r>
          </a:p>
          <a:p>
            <a:pPr marL="0" indent="0">
              <a:buFont typeface="Arial" panose="020B0604020202020204" pitchFamily="34" charse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._gen = 0</a:t>
            </a: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property</a:t>
            </a:r>
            <a:endParaRPr lang="sl-SI" sz="1800" dirty="0">
              <a:latin typeface="Courier New" panose="02070309020205020404" pitchFamily="49" charset="0"/>
              <a:cs typeface="Courier New" panose="02070309020205020404" pitchFamily="49" charset="0"/>
            </a:endParaRP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def</a:t>
            </a:r>
            <a:r>
              <a:rPr lang="sl-SI" sz="1800" dirty="0">
                <a:latin typeface="Courier New" panose="02070309020205020404" pitchFamily="49" charset="0"/>
                <a:cs typeface="Courier New" panose="02070309020205020404" pitchFamily="49" charset="0"/>
              </a:rPr>
              <a:t> generacija(</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a:t>
            </a: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return</a:t>
            </a: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._gen</a:t>
            </a: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property</a:t>
            </a:r>
            <a:endParaRPr lang="sl-SI" sz="1800" dirty="0">
              <a:latin typeface="Courier New" panose="02070309020205020404" pitchFamily="49" charset="0"/>
              <a:cs typeface="Courier New" panose="02070309020205020404" pitchFamily="49" charset="0"/>
            </a:endParaRP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def</a:t>
            </a:r>
            <a:r>
              <a:rPr lang="sl-SI" sz="1800" dirty="0">
                <a:latin typeface="Courier New" panose="02070309020205020404" pitchFamily="49" charset="0"/>
                <a:cs typeface="Courier New" panose="02070309020205020404" pitchFamily="49" charset="0"/>
              </a:rPr>
              <a:t> DNA(</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a:t>
            </a: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return</a:t>
            </a: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._dna</a:t>
            </a:r>
          </a:p>
          <a:p>
            <a:pPr marL="0" indent="0">
              <a:buFont typeface="Arial" panose="020B0604020202020204" pitchFamily="34" charset="0"/>
              <a:buNone/>
            </a:pPr>
            <a:endParaRPr lang="sl-SI" sz="1800" dirty="0">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sl-SI" sz="1800" dirty="0">
                <a:latin typeface="Courier New" panose="02070309020205020404" pitchFamily="49" charset="0"/>
                <a:cs typeface="Courier New" panose="02070309020205020404" pitchFamily="49" charset="0"/>
              </a:rPr>
              <a:t>        </a:t>
            </a:r>
          </a:p>
        </p:txBody>
      </p:sp>
      <p:sp>
        <p:nvSpPr>
          <p:cNvPr id="7" name="Content Placeholder 2"/>
          <p:cNvSpPr txBox="1">
            <a:spLocks/>
          </p:cNvSpPr>
          <p:nvPr/>
        </p:nvSpPr>
        <p:spPr>
          <a:xfrm>
            <a:off x="4420925" y="3169397"/>
            <a:ext cx="7771075" cy="3605116"/>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sz="1800" dirty="0">
                <a:latin typeface="Courier New" panose="02070309020205020404" pitchFamily="49" charset="0"/>
                <a:cs typeface="Courier New" panose="02070309020205020404" pitchFamily="49" charset="0"/>
              </a:rPr>
              <a:t>@</a:t>
            </a:r>
            <a:r>
              <a:rPr lang="sl-SI" sz="1800" dirty="0" err="1">
                <a:latin typeface="Courier New" panose="02070309020205020404" pitchFamily="49" charset="0"/>
                <a:cs typeface="Courier New" panose="02070309020205020404" pitchFamily="49" charset="0"/>
              </a:rPr>
              <a:t>generacija.setter</a:t>
            </a:r>
            <a:endParaRPr lang="sl-SI" sz="1800" dirty="0">
              <a:latin typeface="Courier New" panose="02070309020205020404" pitchFamily="49" charset="0"/>
              <a:cs typeface="Courier New" panose="02070309020205020404" pitchFamily="49" charset="0"/>
            </a:endParaRPr>
          </a:p>
          <a:p>
            <a:pPr marL="0" indent="0">
              <a:buNone/>
            </a:pPr>
            <a:r>
              <a:rPr lang="sl-SI" sz="1800" dirty="0" err="1">
                <a:latin typeface="Courier New" panose="02070309020205020404" pitchFamily="49" charset="0"/>
                <a:cs typeface="Courier New" panose="02070309020205020404" pitchFamily="49" charset="0"/>
              </a:rPr>
              <a:t>def</a:t>
            </a:r>
            <a:r>
              <a:rPr lang="sl-SI" sz="1800" dirty="0">
                <a:latin typeface="Courier New" panose="02070309020205020404" pitchFamily="49" charset="0"/>
                <a:cs typeface="Courier New" panose="02070309020205020404" pitchFamily="49" charset="0"/>
              </a:rPr>
              <a:t> generacija(</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vr</a:t>
            </a:r>
            <a:r>
              <a:rPr lang="sl-SI" sz="1800" dirty="0">
                <a:latin typeface="Courier New" panose="02070309020205020404" pitchFamily="49" charset="0"/>
                <a:cs typeface="Courier New" panose="02070309020205020404" pitchFamily="49" charset="0"/>
              </a:rPr>
              <a:t>):</a:t>
            </a: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if</a:t>
            </a:r>
            <a:r>
              <a:rPr lang="sl-SI" sz="1800" dirty="0">
                <a:latin typeface="Courier New" panose="02070309020205020404" pitchFamily="49" charset="0"/>
                <a:cs typeface="Courier New" panose="02070309020205020404" pitchFamily="49" charset="0"/>
              </a:rPr>
              <a:t> not </a:t>
            </a:r>
            <a:r>
              <a:rPr lang="sl-SI" sz="1800" dirty="0" err="1">
                <a:latin typeface="Courier New" panose="02070309020205020404" pitchFamily="49" charset="0"/>
                <a:cs typeface="Courier New" panose="02070309020205020404" pitchFamily="49" charset="0"/>
              </a:rPr>
              <a:t>isinstance</a:t>
            </a:r>
            <a:r>
              <a:rPr lang="sl-SI" sz="1800" dirty="0">
                <a:latin typeface="Courier New" panose="02070309020205020404" pitchFamily="49" charset="0"/>
                <a:cs typeface="Courier New" panose="02070309020205020404" pitchFamily="49" charset="0"/>
              </a:rPr>
              <a:t>(</a:t>
            </a:r>
            <a:r>
              <a:rPr lang="sl-SI" sz="1800" dirty="0" err="1">
                <a:latin typeface="Courier New" panose="02070309020205020404" pitchFamily="49" charset="0"/>
                <a:cs typeface="Courier New" panose="02070309020205020404" pitchFamily="49" charset="0"/>
              </a:rPr>
              <a:t>vr</a:t>
            </a: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int</a:t>
            </a:r>
            <a:r>
              <a:rPr lang="sl-SI" sz="1800" dirty="0">
                <a:latin typeface="Courier New" panose="02070309020205020404" pitchFamily="49" charset="0"/>
                <a:cs typeface="Courier New" panose="02070309020205020404" pitchFamily="49" charset="0"/>
              </a:rPr>
              <a:t>) or </a:t>
            </a:r>
            <a:r>
              <a:rPr lang="sl-SI" sz="1800" dirty="0" err="1">
                <a:latin typeface="Courier New" panose="02070309020205020404" pitchFamily="49" charset="0"/>
                <a:cs typeface="Courier New" panose="02070309020205020404" pitchFamily="49" charset="0"/>
              </a:rPr>
              <a:t>vr</a:t>
            </a:r>
            <a:r>
              <a:rPr lang="sl-SI" sz="1800" dirty="0">
                <a:latin typeface="Courier New" panose="02070309020205020404" pitchFamily="49" charset="0"/>
                <a:cs typeface="Courier New" panose="02070309020205020404" pitchFamily="49" charset="0"/>
              </a:rPr>
              <a:t> &lt; 0:</a:t>
            </a: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raise</a:t>
            </a:r>
            <a:r>
              <a:rPr lang="sl-SI" sz="1800" dirty="0">
                <a:latin typeface="Courier New" panose="02070309020205020404" pitchFamily="49" charset="0"/>
                <a:cs typeface="Courier New" panose="02070309020205020404" pitchFamily="49" charset="0"/>
              </a:rPr>
              <a:t> </a:t>
            </a:r>
            <a:r>
              <a:rPr lang="sl-SI" sz="1800">
                <a:latin typeface="Courier New" panose="02070309020205020404" pitchFamily="49" charset="0"/>
                <a:cs typeface="Courier New" panose="02070309020205020404" pitchFamily="49" charset="0"/>
              </a:rPr>
              <a:t>AttributeError</a:t>
            </a:r>
            <a:r>
              <a:rPr lang="sl-SI" sz="1800" dirty="0">
                <a:latin typeface="Courier New" panose="02070309020205020404" pitchFamily="49" charset="0"/>
                <a:cs typeface="Courier New" panose="02070309020205020404" pitchFamily="49" charset="0"/>
              </a:rPr>
              <a:t>('Napačna generacija')</a:t>
            </a:r>
          </a:p>
          <a:p>
            <a:pPr marL="0" indent="0">
              <a:buNone/>
            </a:pP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._gen = </a:t>
            </a:r>
            <a:r>
              <a:rPr lang="sl-SI" sz="1800" dirty="0" err="1">
                <a:latin typeface="Courier New" panose="02070309020205020404" pitchFamily="49" charset="0"/>
                <a:cs typeface="Courier New" panose="02070309020205020404" pitchFamily="49" charset="0"/>
              </a:rPr>
              <a:t>vr</a:t>
            </a:r>
            <a:endParaRPr lang="sl-SI" sz="1800" dirty="0">
              <a:latin typeface="Courier New" panose="02070309020205020404" pitchFamily="49" charset="0"/>
              <a:cs typeface="Courier New" panose="02070309020205020404" pitchFamily="49" charset="0"/>
            </a:endParaRPr>
          </a:p>
          <a:p>
            <a:pPr marL="0" indent="0">
              <a:buNone/>
            </a:pPr>
            <a:endParaRPr lang="sl-SI" sz="1800" dirty="0">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sl-SI" sz="1800" dirty="0">
                <a:latin typeface="Courier New" panose="02070309020205020404" pitchFamily="49" charset="0"/>
                <a:cs typeface="Courier New" panose="02070309020205020404" pitchFamily="49" charset="0"/>
              </a:rPr>
              <a:t>@</a:t>
            </a:r>
            <a:r>
              <a:rPr lang="sl-SI" sz="1800" dirty="0" err="1">
                <a:latin typeface="Courier New" panose="02070309020205020404" pitchFamily="49" charset="0"/>
                <a:cs typeface="Courier New" panose="02070309020205020404" pitchFamily="49" charset="0"/>
              </a:rPr>
              <a:t>DNA.setter</a:t>
            </a:r>
            <a:endParaRPr lang="sl-SI" sz="1800" dirty="0">
              <a:latin typeface="Courier New" panose="02070309020205020404" pitchFamily="49" charset="0"/>
              <a:cs typeface="Courier New" panose="02070309020205020404" pitchFamily="49" charset="0"/>
            </a:endParaRPr>
          </a:p>
          <a:p>
            <a:pPr marL="0" indent="0">
              <a:buFont typeface="Arial" panose="020B0604020202020204" pitchFamily="34" charset="0"/>
              <a:buNone/>
            </a:pPr>
            <a:r>
              <a:rPr lang="sl-SI" sz="1800" dirty="0" err="1">
                <a:latin typeface="Courier New" panose="02070309020205020404" pitchFamily="49" charset="0"/>
                <a:cs typeface="Courier New" panose="02070309020205020404" pitchFamily="49" charset="0"/>
              </a:rPr>
              <a:t>def</a:t>
            </a:r>
            <a:r>
              <a:rPr lang="sl-SI" sz="1800" dirty="0">
                <a:latin typeface="Courier New" panose="02070309020205020404" pitchFamily="49" charset="0"/>
                <a:cs typeface="Courier New" panose="02070309020205020404" pitchFamily="49" charset="0"/>
              </a:rPr>
              <a:t> DNA(</a:t>
            </a:r>
            <a:r>
              <a:rPr lang="sl-SI" sz="1800" dirty="0" err="1">
                <a:latin typeface="Courier New" panose="02070309020205020404" pitchFamily="49" charset="0"/>
                <a:cs typeface="Courier New" panose="02070309020205020404" pitchFamily="49" charset="0"/>
              </a:rPr>
              <a:t>self</a:t>
            </a:r>
            <a:r>
              <a:rPr lang="sl-SI" sz="1800" dirty="0">
                <a:latin typeface="Courier New" panose="02070309020205020404" pitchFamily="49" charset="0"/>
                <a:cs typeface="Courier New" panose="02070309020205020404" pitchFamily="49" charset="0"/>
              </a:rPr>
              <a:t>, </a:t>
            </a:r>
            <a:r>
              <a:rPr lang="sl-SI" sz="1800" dirty="0" err="1">
                <a:latin typeface="Courier New" panose="02070309020205020404" pitchFamily="49" charset="0"/>
                <a:cs typeface="Courier New" panose="02070309020205020404" pitchFamily="49" charset="0"/>
              </a:rPr>
              <a:t>vr</a:t>
            </a:r>
            <a:r>
              <a:rPr lang="sl-SI" sz="1800" dirty="0">
                <a:latin typeface="Courier New" panose="02070309020205020404" pitchFamily="49" charset="0"/>
                <a:cs typeface="Courier New" panose="02070309020205020404" pitchFamily="49" charset="0"/>
              </a:rPr>
              <a:t>):</a:t>
            </a:r>
          </a:p>
          <a:p>
            <a:pPr marL="0" indent="0">
              <a:buNone/>
            </a:pPr>
            <a:r>
              <a:rPr lang="sl-SI" sz="1800" dirty="0">
                <a:latin typeface="Courier New" panose="02070309020205020404" pitchFamily="49" charset="0"/>
                <a:cs typeface="Courier New" panose="02070309020205020404" pitchFamily="49" charset="0"/>
              </a:rPr>
              <a:t>   </a:t>
            </a:r>
            <a:r>
              <a:rPr lang="sl-SI" sz="1600" dirty="0" err="1">
                <a:latin typeface="Courier New" panose="02070309020205020404" pitchFamily="49" charset="0"/>
                <a:cs typeface="Courier New" panose="02070309020205020404" pitchFamily="49" charset="0"/>
              </a:rPr>
              <a:t>self</a:t>
            </a:r>
            <a:r>
              <a:rPr lang="sl-SI" sz="1600" dirty="0">
                <a:latin typeface="Courier New" panose="02070309020205020404" pitchFamily="49" charset="0"/>
                <a:cs typeface="Courier New" panose="02070309020205020404" pitchFamily="49" charset="0"/>
              </a:rPr>
              <a:t>._dna = </a:t>
            </a:r>
            <a:r>
              <a:rPr lang="sl-SI" sz="1600" dirty="0" err="1">
                <a:latin typeface="Courier New" panose="02070309020205020404" pitchFamily="49" charset="0"/>
                <a:cs typeface="Courier New" panose="02070309020205020404" pitchFamily="49" charset="0"/>
              </a:rPr>
              <a:t>vr</a:t>
            </a:r>
            <a:r>
              <a:rPr lang="sl-SI" sz="1600" dirty="0">
                <a:latin typeface="Courier New" panose="02070309020205020404" pitchFamily="49" charset="0"/>
                <a:cs typeface="Courier New" panose="02070309020205020404" pitchFamily="49" charset="0"/>
              </a:rPr>
              <a:t> </a:t>
            </a:r>
            <a:r>
              <a:rPr lang="sl-SI" sz="1600" dirty="0" err="1">
                <a:latin typeface="Courier New" panose="02070309020205020404" pitchFamily="49" charset="0"/>
                <a:cs typeface="Courier New" panose="02070309020205020404" pitchFamily="49" charset="0"/>
              </a:rPr>
              <a:t>if</a:t>
            </a:r>
            <a:r>
              <a:rPr lang="sl-SI" sz="1600" dirty="0">
                <a:latin typeface="Courier New" panose="02070309020205020404" pitchFamily="49" charset="0"/>
                <a:cs typeface="Courier New" panose="02070309020205020404" pitchFamily="49" charset="0"/>
              </a:rPr>
              <a:t> </a:t>
            </a:r>
            <a:r>
              <a:rPr lang="sl-SI" sz="1600" dirty="0" err="1">
                <a:latin typeface="Courier New" panose="02070309020205020404" pitchFamily="49" charset="0"/>
                <a:cs typeface="Courier New" panose="02070309020205020404" pitchFamily="49" charset="0"/>
              </a:rPr>
              <a:t>all</a:t>
            </a:r>
            <a:r>
              <a:rPr lang="sl-SI" sz="1600" dirty="0">
                <a:latin typeface="Courier New" panose="02070309020205020404" pitchFamily="49" charset="0"/>
                <a:cs typeface="Courier New" panose="02070309020205020404" pitchFamily="49" charset="0"/>
              </a:rPr>
              <a:t>([x in 'ACGT' for x in </a:t>
            </a:r>
            <a:r>
              <a:rPr lang="sl-SI" sz="1600" dirty="0" err="1">
                <a:latin typeface="Courier New" panose="02070309020205020404" pitchFamily="49" charset="0"/>
                <a:cs typeface="Courier New" panose="02070309020205020404" pitchFamily="49" charset="0"/>
              </a:rPr>
              <a:t>vr</a:t>
            </a:r>
            <a:r>
              <a:rPr lang="sl-SI" sz="1600" dirty="0">
                <a:latin typeface="Courier New" panose="02070309020205020404" pitchFamily="49" charset="0"/>
                <a:cs typeface="Courier New" panose="02070309020205020404" pitchFamily="49" charset="0"/>
              </a:rPr>
              <a:t>]) </a:t>
            </a:r>
            <a:r>
              <a:rPr lang="sl-SI" sz="1600" dirty="0" err="1">
                <a:latin typeface="Courier New" panose="02070309020205020404" pitchFamily="49" charset="0"/>
                <a:cs typeface="Courier New" panose="02070309020205020404" pitchFamily="49" charset="0"/>
              </a:rPr>
              <a:t>else</a:t>
            </a:r>
            <a:r>
              <a:rPr lang="sl-SI" sz="1600" dirty="0">
                <a:latin typeface="Courier New" panose="02070309020205020404" pitchFamily="49" charset="0"/>
                <a:cs typeface="Courier New" panose="02070309020205020404" pitchFamily="49" charset="0"/>
              </a:rPr>
              <a:t> ''</a:t>
            </a:r>
          </a:p>
          <a:p>
            <a:pPr marL="0" indent="0">
              <a:buFont typeface="Arial" panose="020B0604020202020204" pitchFamily="34" charset="0"/>
              <a:buNone/>
            </a:pPr>
            <a:endParaRPr lang="sl-SI"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1635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sl-SI" dirty="0"/>
              <a:t>Deljenje</a:t>
            </a:r>
          </a:p>
        </p:txBody>
      </p:sp>
      <p:sp>
        <p:nvSpPr>
          <p:cNvPr id="6" name="Content Placeholder 5"/>
          <p:cNvSpPr>
            <a:spLocks noGrp="1"/>
          </p:cNvSpPr>
          <p:nvPr>
            <p:ph idx="1"/>
          </p:nvPr>
        </p:nvSpPr>
        <p:spPr/>
        <p:txBody>
          <a:bodyPr>
            <a:normAutofit lnSpcReduction="10000"/>
          </a:bodyPr>
          <a:lstStyle/>
          <a:p>
            <a:r>
              <a:rPr lang="sl-SI" dirty="0"/>
              <a:t>Bakterije se zelo rade delijo. Običajne bakterije se delijo tako, da iz ene nastaneta dve novi, naše bakterije pa so posplošene bakterije, ki se lahko delijo na poljubno število novih bakterij. Pri tem se njihov genski zapis prekopira, poveča pa se števec generacije.</a:t>
            </a:r>
          </a:p>
          <a:p>
            <a:endParaRPr lang="sl-SI" dirty="0"/>
          </a:p>
          <a:p>
            <a:r>
              <a:rPr lang="sl-SI" dirty="0"/>
              <a:t>Definirajte metodo </a:t>
            </a:r>
            <a:r>
              <a:rPr lang="sl-SI" dirty="0">
                <a:solidFill>
                  <a:srgbClr val="FF0000"/>
                </a:solidFill>
              </a:rPr>
              <a:t>deli</a:t>
            </a:r>
            <a:r>
              <a:rPr lang="sl-SI" dirty="0"/>
              <a:t>. Metoda (poleg objekta) sprejema le en parameter (delitelj), ki pove, koliko bakterij dobimo po delitvi. Metoda mora vrniti tabelo novih bakterij, ki imajo isti DNA kot dana bakterija, imajo pa povečan števec generacije. Pri tem morate upoštevati še, da se bakterije s praznim genskim zapisom ne morejo deliti. V takšnem primeru naj metoda vrne prazno tabelo.</a:t>
            </a:r>
          </a:p>
        </p:txBody>
      </p:sp>
    </p:spTree>
    <p:extLst>
      <p:ext uri="{BB962C8B-B14F-4D97-AF65-F5344CB8AC3E}">
        <p14:creationId xmlns:p14="http://schemas.microsoft.com/office/powerpoint/2010/main" val="3471441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11438" y="9525"/>
            <a:ext cx="6200775" cy="6848475"/>
          </a:xfrm>
          <a:prstGeom prst="rect">
            <a:avLst/>
          </a:prstGeom>
        </p:spPr>
      </p:pic>
      <p:sp>
        <p:nvSpPr>
          <p:cNvPr id="5" name="TextBox 4"/>
          <p:cNvSpPr txBox="1"/>
          <p:nvPr/>
        </p:nvSpPr>
        <p:spPr>
          <a:xfrm>
            <a:off x="7232414" y="485029"/>
            <a:ext cx="4731026" cy="6001643"/>
          </a:xfrm>
          <a:prstGeom prst="rect">
            <a:avLst/>
          </a:prstGeom>
          <a:noFill/>
        </p:spPr>
        <p:txBody>
          <a:bodyPr wrap="square" rtlCol="0">
            <a:spAutoFit/>
          </a:bodyPr>
          <a:lstStyle/>
          <a:p>
            <a:r>
              <a:rPr lang="sl-SI" sz="2400" dirty="0">
                <a:latin typeface="Courier New" panose="02070309020205020404" pitchFamily="49" charset="0"/>
                <a:cs typeface="Courier New" panose="02070309020205020404" pitchFamily="49" charset="0"/>
              </a:rPr>
              <a:t>b1 = Bakterija('AACAG')</a:t>
            </a: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r>
              <a:rPr lang="sl-SI" sz="2400" dirty="0">
                <a:latin typeface="Courier New" panose="02070309020205020404" pitchFamily="49" charset="0"/>
                <a:cs typeface="Courier New" panose="02070309020205020404" pitchFamily="49" charset="0"/>
              </a:rPr>
              <a:t>tab1 = </a:t>
            </a:r>
            <a:r>
              <a:rPr lang="sl-SI" sz="2400" dirty="0" err="1">
                <a:latin typeface="Courier New" panose="02070309020205020404" pitchFamily="49" charset="0"/>
                <a:cs typeface="Courier New" panose="02070309020205020404" pitchFamily="49" charset="0"/>
              </a:rPr>
              <a:t>b1.deli</a:t>
            </a:r>
            <a:r>
              <a:rPr lang="sl-SI" sz="2400" dirty="0">
                <a:latin typeface="Courier New" panose="02070309020205020404" pitchFamily="49" charset="0"/>
                <a:cs typeface="Courier New" panose="02070309020205020404" pitchFamily="49" charset="0"/>
              </a:rPr>
              <a:t>(3)</a:t>
            </a: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r>
              <a:rPr lang="sl-SI" sz="2400" dirty="0">
                <a:latin typeface="Courier New" panose="02070309020205020404" pitchFamily="49" charset="0"/>
                <a:cs typeface="Courier New" panose="02070309020205020404" pitchFamily="49" charset="0"/>
              </a:rPr>
              <a:t>tab2 = tab1[1].deli(1)</a:t>
            </a: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endParaRPr lang="sl-SI" sz="2400" dirty="0">
              <a:latin typeface="Courier New" panose="02070309020205020404" pitchFamily="49" charset="0"/>
              <a:cs typeface="Courier New" panose="02070309020205020404" pitchFamily="49" charset="0"/>
            </a:endParaRPr>
          </a:p>
          <a:p>
            <a:r>
              <a:rPr lang="sl-SI" sz="2400" dirty="0">
                <a:latin typeface="Courier New" panose="02070309020205020404" pitchFamily="49" charset="0"/>
                <a:cs typeface="Courier New" panose="02070309020205020404" pitchFamily="49" charset="0"/>
              </a:rPr>
              <a:t>tab3 = tab2[0].deli(2)</a:t>
            </a:r>
          </a:p>
        </p:txBody>
      </p:sp>
    </p:spTree>
    <p:extLst>
      <p:ext uri="{BB962C8B-B14F-4D97-AF65-F5344CB8AC3E}">
        <p14:creationId xmlns:p14="http://schemas.microsoft.com/office/powerpoint/2010/main" val="42709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a:t>Koda</a:t>
            </a:r>
          </a:p>
        </p:txBody>
      </p:sp>
      <p:sp>
        <p:nvSpPr>
          <p:cNvPr id="3" name="Content Placeholder 2"/>
          <p:cNvSpPr>
            <a:spLocks noGrp="1"/>
          </p:cNvSpPr>
          <p:nvPr>
            <p:ph idx="1"/>
          </p:nvPr>
        </p:nvSpPr>
        <p:spPr>
          <a:xfrm>
            <a:off x="63610" y="1825625"/>
            <a:ext cx="11958762" cy="4351338"/>
          </a:xfrm>
        </p:spPr>
        <p:txBody>
          <a:bodyPr>
            <a:normAutofit fontScale="92500"/>
          </a:bodyPr>
          <a:lstStyle/>
          <a:p>
            <a:pPr marL="0" indent="0">
              <a:buNone/>
            </a:pPr>
            <a:r>
              <a:rPr lang="sl-SI" dirty="0" err="1">
                <a:latin typeface="Courier New" panose="02070309020205020404" pitchFamily="49" charset="0"/>
                <a:cs typeface="Courier New" panose="02070309020205020404" pitchFamily="49" charset="0"/>
              </a:rPr>
              <a:t>def</a:t>
            </a:r>
            <a:r>
              <a:rPr lang="sl-SI" dirty="0">
                <a:latin typeface="Courier New" panose="02070309020205020404" pitchFamily="49" charset="0"/>
                <a:cs typeface="Courier New" panose="02070309020205020404" pitchFamily="49" charset="0"/>
              </a:rPr>
              <a:t> deli(</a:t>
            </a:r>
            <a:r>
              <a:rPr lang="sl-SI" dirty="0" err="1">
                <a:latin typeface="Courier New" panose="02070309020205020404" pitchFamily="49" charset="0"/>
                <a:cs typeface="Courier New" panose="02070309020205020404" pitchFamily="49" charset="0"/>
              </a:rPr>
              <a:t>self</a:t>
            </a:r>
            <a:r>
              <a:rPr lang="sl-SI" dirty="0">
                <a:latin typeface="Courier New" panose="02070309020205020404" pitchFamily="49" charset="0"/>
                <a:cs typeface="Courier New" panose="02070309020205020404" pitchFamily="49" charset="0"/>
              </a:rPr>
              <a:t>, n):</a:t>
            </a:r>
          </a:p>
          <a:p>
            <a:pPr marL="0" indent="0">
              <a:buNone/>
            </a:pPr>
            <a:r>
              <a:rPr lang="sl-SI" dirty="0">
                <a:latin typeface="Courier New" panose="02070309020205020404" pitchFamily="49" charset="0"/>
                <a:cs typeface="Courier New" panose="02070309020205020404" pitchFamily="49" charset="0"/>
              </a:rPr>
              <a:t>    </a:t>
            </a:r>
            <a:r>
              <a:rPr lang="sl-SI" dirty="0" err="1">
                <a:latin typeface="Courier New" panose="02070309020205020404" pitchFamily="49" charset="0"/>
                <a:cs typeface="Courier New" panose="02070309020205020404" pitchFamily="49" charset="0"/>
              </a:rPr>
              <a:t>if</a:t>
            </a:r>
            <a:r>
              <a:rPr lang="sl-SI" dirty="0">
                <a:latin typeface="Courier New" panose="02070309020205020404" pitchFamily="49" charset="0"/>
                <a:cs typeface="Courier New" panose="02070309020205020404" pitchFamily="49" charset="0"/>
              </a:rPr>
              <a:t> </a:t>
            </a:r>
            <a:r>
              <a:rPr lang="sl-SI" dirty="0" err="1">
                <a:latin typeface="Courier New" panose="02070309020205020404" pitchFamily="49" charset="0"/>
                <a:cs typeface="Courier New" panose="02070309020205020404" pitchFamily="49" charset="0"/>
              </a:rPr>
              <a:t>self.DNA</a:t>
            </a:r>
            <a:r>
              <a:rPr lang="sl-SI" dirty="0">
                <a:latin typeface="Courier New" panose="02070309020205020404" pitchFamily="49" charset="0"/>
                <a:cs typeface="Courier New" panose="02070309020205020404" pitchFamily="49" charset="0"/>
              </a:rPr>
              <a:t> == '':  </a:t>
            </a:r>
            <a:r>
              <a:rPr lang="sl-SI" sz="2600" dirty="0">
                <a:latin typeface="Courier New" panose="02070309020205020404" pitchFamily="49" charset="0"/>
                <a:cs typeface="Courier New" panose="02070309020205020404" pitchFamily="49" charset="0"/>
              </a:rPr>
              <a:t># bakterije brez DNA se ne delijo!</a:t>
            </a:r>
            <a:endParaRPr lang="sl-SI" dirty="0">
              <a:latin typeface="Courier New" panose="02070309020205020404" pitchFamily="49" charset="0"/>
              <a:cs typeface="Courier New" panose="02070309020205020404" pitchFamily="49" charset="0"/>
            </a:endParaRPr>
          </a:p>
          <a:p>
            <a:pPr marL="0" indent="0">
              <a:buNone/>
            </a:pPr>
            <a:r>
              <a:rPr lang="sl-SI" dirty="0">
                <a:latin typeface="Courier New" panose="02070309020205020404" pitchFamily="49" charset="0"/>
                <a:cs typeface="Courier New" panose="02070309020205020404" pitchFamily="49" charset="0"/>
              </a:rPr>
              <a:t>       </a:t>
            </a:r>
            <a:r>
              <a:rPr lang="sl-SI" dirty="0" err="1">
                <a:latin typeface="Courier New" panose="02070309020205020404" pitchFamily="49" charset="0"/>
                <a:cs typeface="Courier New" panose="02070309020205020404" pitchFamily="49" charset="0"/>
              </a:rPr>
              <a:t>return</a:t>
            </a:r>
            <a:r>
              <a:rPr lang="sl-SI" dirty="0">
                <a:latin typeface="Courier New" panose="02070309020205020404" pitchFamily="49" charset="0"/>
                <a:cs typeface="Courier New" panose="02070309020205020404" pitchFamily="49" charset="0"/>
              </a:rPr>
              <a:t> []</a:t>
            </a:r>
          </a:p>
          <a:p>
            <a:pPr marL="0" indent="0">
              <a:buNone/>
            </a:pPr>
            <a:r>
              <a:rPr lang="sl-SI" dirty="0">
                <a:latin typeface="Courier New" panose="02070309020205020404" pitchFamily="49" charset="0"/>
                <a:cs typeface="Courier New" panose="02070309020205020404" pitchFamily="49" charset="0"/>
              </a:rPr>
              <a:t>   nove = []</a:t>
            </a:r>
          </a:p>
          <a:p>
            <a:pPr marL="0" indent="0">
              <a:buNone/>
            </a:pPr>
            <a:r>
              <a:rPr lang="sl-SI" dirty="0">
                <a:latin typeface="Courier New" panose="02070309020205020404" pitchFamily="49" charset="0"/>
                <a:cs typeface="Courier New" panose="02070309020205020404" pitchFamily="49" charset="0"/>
              </a:rPr>
              <a:t>   for _ in range(n):</a:t>
            </a:r>
          </a:p>
          <a:p>
            <a:pPr marL="0" indent="0">
              <a:buNone/>
            </a:pPr>
            <a:r>
              <a:rPr lang="sl-SI" dirty="0">
                <a:latin typeface="Courier New" panose="02070309020205020404" pitchFamily="49" charset="0"/>
                <a:cs typeface="Courier New" panose="02070309020205020404" pitchFamily="49" charset="0"/>
              </a:rPr>
              <a:t>       nova_</a:t>
            </a:r>
            <a:r>
              <a:rPr lang="sl-SI" dirty="0" err="1">
                <a:latin typeface="Courier New" panose="02070309020205020404" pitchFamily="49" charset="0"/>
                <a:cs typeface="Courier New" panose="02070309020205020404" pitchFamily="49" charset="0"/>
              </a:rPr>
              <a:t>bakt</a:t>
            </a:r>
            <a:r>
              <a:rPr lang="sl-SI" dirty="0">
                <a:latin typeface="Courier New" panose="02070309020205020404" pitchFamily="49" charset="0"/>
                <a:cs typeface="Courier New" panose="02070309020205020404" pitchFamily="49" charset="0"/>
              </a:rPr>
              <a:t> = </a:t>
            </a:r>
            <a:r>
              <a:rPr lang="sl-SI" dirty="0">
                <a:solidFill>
                  <a:srgbClr val="FF0000"/>
                </a:solidFill>
                <a:latin typeface="Courier New" panose="02070309020205020404" pitchFamily="49" charset="0"/>
                <a:cs typeface="Courier New" panose="02070309020205020404" pitchFamily="49" charset="0"/>
              </a:rPr>
              <a:t>Bakterija(</a:t>
            </a:r>
            <a:r>
              <a:rPr lang="sl-SI" dirty="0" err="1">
                <a:solidFill>
                  <a:srgbClr val="FF0000"/>
                </a:solidFill>
                <a:latin typeface="Courier New" panose="02070309020205020404" pitchFamily="49" charset="0"/>
                <a:cs typeface="Courier New" panose="02070309020205020404" pitchFamily="49" charset="0"/>
              </a:rPr>
              <a:t>self.DNA</a:t>
            </a:r>
            <a:r>
              <a:rPr lang="sl-SI" dirty="0">
                <a:latin typeface="Courier New" panose="02070309020205020404" pitchFamily="49" charset="0"/>
                <a:cs typeface="Courier New" panose="02070309020205020404" pitchFamily="49" charset="0"/>
              </a:rPr>
              <a:t>)</a:t>
            </a:r>
          </a:p>
          <a:p>
            <a:pPr marL="0" indent="0">
              <a:buNone/>
            </a:pPr>
            <a:r>
              <a:rPr lang="sl-SI" dirty="0">
                <a:latin typeface="Courier New" panose="02070309020205020404" pitchFamily="49" charset="0"/>
                <a:cs typeface="Courier New" panose="02070309020205020404" pitchFamily="49" charset="0"/>
              </a:rPr>
              <a:t>       nova_</a:t>
            </a:r>
            <a:r>
              <a:rPr lang="sl-SI" dirty="0" err="1">
                <a:latin typeface="Courier New" panose="02070309020205020404" pitchFamily="49" charset="0"/>
                <a:cs typeface="Courier New" panose="02070309020205020404" pitchFamily="49" charset="0"/>
              </a:rPr>
              <a:t>bakt.generacija</a:t>
            </a:r>
            <a:r>
              <a:rPr lang="sl-SI" dirty="0">
                <a:latin typeface="Courier New" panose="02070309020205020404" pitchFamily="49" charset="0"/>
                <a:cs typeface="Courier New" panose="02070309020205020404" pitchFamily="49" charset="0"/>
              </a:rPr>
              <a:t> = </a:t>
            </a:r>
            <a:r>
              <a:rPr lang="sl-SI" dirty="0" err="1">
                <a:latin typeface="Courier New" panose="02070309020205020404" pitchFamily="49" charset="0"/>
                <a:cs typeface="Courier New" panose="02070309020205020404" pitchFamily="49" charset="0"/>
              </a:rPr>
              <a:t>self.generacija</a:t>
            </a:r>
            <a:r>
              <a:rPr lang="sl-SI" dirty="0">
                <a:latin typeface="Courier New" panose="02070309020205020404" pitchFamily="49" charset="0"/>
                <a:cs typeface="Courier New" panose="02070309020205020404" pitchFamily="49" charset="0"/>
              </a:rPr>
              <a:t> + 1</a:t>
            </a:r>
          </a:p>
          <a:p>
            <a:pPr marL="0" indent="0">
              <a:buNone/>
            </a:pPr>
            <a:r>
              <a:rPr lang="sl-SI" dirty="0">
                <a:latin typeface="Courier New" panose="02070309020205020404" pitchFamily="49" charset="0"/>
                <a:cs typeface="Courier New" panose="02070309020205020404" pitchFamily="49" charset="0"/>
              </a:rPr>
              <a:t>       </a:t>
            </a:r>
            <a:r>
              <a:rPr lang="sl-SI" dirty="0" err="1">
                <a:latin typeface="Courier New" panose="02070309020205020404" pitchFamily="49" charset="0"/>
                <a:cs typeface="Courier New" panose="02070309020205020404" pitchFamily="49" charset="0"/>
              </a:rPr>
              <a:t>nove.append</a:t>
            </a:r>
            <a:r>
              <a:rPr lang="sl-SI" dirty="0">
                <a:latin typeface="Courier New" panose="02070309020205020404" pitchFamily="49" charset="0"/>
                <a:cs typeface="Courier New" panose="02070309020205020404" pitchFamily="49" charset="0"/>
              </a:rPr>
              <a:t>(nova_</a:t>
            </a:r>
            <a:r>
              <a:rPr lang="sl-SI" dirty="0" err="1">
                <a:latin typeface="Courier New" panose="02070309020205020404" pitchFamily="49" charset="0"/>
                <a:cs typeface="Courier New" panose="02070309020205020404" pitchFamily="49" charset="0"/>
              </a:rPr>
              <a:t>bakt</a:t>
            </a:r>
            <a:r>
              <a:rPr lang="sl-SI" dirty="0">
                <a:latin typeface="Courier New" panose="02070309020205020404" pitchFamily="49" charset="0"/>
                <a:cs typeface="Courier New" panose="02070309020205020404" pitchFamily="49" charset="0"/>
              </a:rPr>
              <a:t>)</a:t>
            </a:r>
          </a:p>
          <a:p>
            <a:pPr marL="0" indent="0">
              <a:buNone/>
            </a:pPr>
            <a:r>
              <a:rPr lang="sl-SI" dirty="0">
                <a:latin typeface="Courier New" panose="02070309020205020404" pitchFamily="49" charset="0"/>
                <a:cs typeface="Courier New" panose="02070309020205020404" pitchFamily="49" charset="0"/>
              </a:rPr>
              <a:t>   </a:t>
            </a:r>
            <a:r>
              <a:rPr lang="sl-SI" dirty="0" err="1">
                <a:latin typeface="Courier New" panose="02070309020205020404" pitchFamily="49" charset="0"/>
                <a:cs typeface="Courier New" panose="02070309020205020404" pitchFamily="49" charset="0"/>
              </a:rPr>
              <a:t>return</a:t>
            </a:r>
            <a:r>
              <a:rPr lang="sl-SI" dirty="0">
                <a:latin typeface="Courier New" panose="02070309020205020404" pitchFamily="49" charset="0"/>
                <a:cs typeface="Courier New" panose="02070309020205020404" pitchFamily="49" charset="0"/>
              </a:rPr>
              <a:t> nove</a:t>
            </a:r>
          </a:p>
        </p:txBody>
      </p:sp>
    </p:spTree>
    <p:extLst>
      <p:ext uri="{BB962C8B-B14F-4D97-AF65-F5344CB8AC3E}">
        <p14:creationId xmlns:p14="http://schemas.microsoft.com/office/powerpoint/2010/main" val="1488222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583</Words>
  <Application>Microsoft Office PowerPoint</Application>
  <PresentationFormat>Widescreen</PresentationFormat>
  <Paragraphs>82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Courier New</vt:lpstr>
      <vt:lpstr>Office Theme</vt:lpstr>
      <vt:lpstr>Bakterije</vt:lpstr>
      <vt:lpstr>Razred Bakterija</vt:lpstr>
      <vt:lpstr>Direktno</vt:lpstr>
      <vt:lpstr>Z uporabo lastnosti:</vt:lpstr>
      <vt:lpstr>Deljenje</vt:lpstr>
      <vt:lpstr>PowerPoint Presentation</vt:lpstr>
      <vt:lpstr>Koda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Bakterije</dc:title>
  <dc:creator>Matija Lokar</dc:creator>
  <cp:lastModifiedBy>Lokar, Matija</cp:lastModifiedBy>
  <cp:revision>6</cp:revision>
  <dcterms:created xsi:type="dcterms:W3CDTF">2020-05-07T05:31:39Z</dcterms:created>
  <dcterms:modified xsi:type="dcterms:W3CDTF">2022-05-12T05:38:37Z</dcterms:modified>
</cp:coreProperties>
</file>