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handoutMasterIdLst>
    <p:handoutMasterId r:id="rId42"/>
  </p:handoutMasterIdLst>
  <p:sldIdLst>
    <p:sldId id="256" r:id="rId2"/>
    <p:sldId id="290" r:id="rId3"/>
    <p:sldId id="257" r:id="rId4"/>
    <p:sldId id="315" r:id="rId5"/>
    <p:sldId id="267" r:id="rId6"/>
    <p:sldId id="265" r:id="rId7"/>
    <p:sldId id="266" r:id="rId8"/>
    <p:sldId id="311" r:id="rId9"/>
    <p:sldId id="312" r:id="rId10"/>
    <p:sldId id="313" r:id="rId11"/>
    <p:sldId id="314" r:id="rId12"/>
    <p:sldId id="271" r:id="rId13"/>
    <p:sldId id="281" r:id="rId14"/>
    <p:sldId id="283" r:id="rId15"/>
    <p:sldId id="282" r:id="rId16"/>
    <p:sldId id="270" r:id="rId17"/>
    <p:sldId id="275" r:id="rId18"/>
    <p:sldId id="279" r:id="rId19"/>
    <p:sldId id="289" r:id="rId20"/>
    <p:sldId id="295" r:id="rId21"/>
    <p:sldId id="297" r:id="rId22"/>
    <p:sldId id="298" r:id="rId23"/>
    <p:sldId id="284" r:id="rId24"/>
    <p:sldId id="296" r:id="rId25"/>
    <p:sldId id="302" r:id="rId26"/>
    <p:sldId id="308" r:id="rId27"/>
    <p:sldId id="316" r:id="rId28"/>
    <p:sldId id="309" r:id="rId29"/>
    <p:sldId id="317" r:id="rId30"/>
    <p:sldId id="310" r:id="rId31"/>
    <p:sldId id="303" r:id="rId32"/>
    <p:sldId id="304" r:id="rId33"/>
    <p:sldId id="305" r:id="rId34"/>
    <p:sldId id="306" r:id="rId35"/>
    <p:sldId id="307" r:id="rId36"/>
    <p:sldId id="286" r:id="rId37"/>
    <p:sldId id="288" r:id="rId38"/>
    <p:sldId id="299" r:id="rId39"/>
    <p:sldId id="300" r:id="rId40"/>
    <p:sldId id="301" r:id="rId41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DE3E-82F7-407B-9B80-B2EDDCCA38AB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B2059-967F-4411-A078-C1B3D9935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09-Jan-20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6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09-Jan-20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09-Jan-20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6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09-Jan-20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5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09-Jan-20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2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09-Jan-20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1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09-Jan-20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09-Jan-20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2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09-Jan-20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5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09-Jan-20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9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09-Jan-20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7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09-Jan-20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3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fran.si/131/snb-slovar-novejsega-besedja/3619432/abstinencni?FilteredDictionaryIds=131&amp;View=1&amp;Query=*" TargetMode="External"/><Relationship Id="rId3" Type="http://schemas.openxmlformats.org/officeDocument/2006/relationships/hyperlink" Target="http://fran.si/131/snb-slovar-novejsega-besedja/3619419/abiotski?FilteredDictionaryIds=131&amp;View=1&amp;Query=*" TargetMode="External"/><Relationship Id="rId7" Type="http://schemas.openxmlformats.org/officeDocument/2006/relationships/hyperlink" Target="http://fran.si/131/snb-slovar-novejsega-besedja/3619428/abrahamovec?FilteredDictionaryIds=131&amp;View=1&amp;Query=*" TargetMode="External"/><Relationship Id="rId2" Type="http://schemas.openxmlformats.org/officeDocument/2006/relationships/hyperlink" Target="http://fran.si/131/snb-slovar-novejsega-besedja/3619418/abecedirati?FilteredDictionaryIds=131&amp;View=1&amp;Query=*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fran.si/131/snb-slovar-novejsega-besedja/3619424/aborigin?FilteredDictionaryIds=131&amp;View=1&amp;Query=*" TargetMode="External"/><Relationship Id="rId5" Type="http://schemas.openxmlformats.org/officeDocument/2006/relationships/hyperlink" Target="http://fran.si/131/snb-slovar-novejsega-besedja/3619421/aboniranec?FilteredDictionaryIds=131&amp;View=1&amp;Query=*" TargetMode="External"/><Relationship Id="rId4" Type="http://schemas.openxmlformats.org/officeDocument/2006/relationships/hyperlink" Target="http://fran.si/131/snb-slovar-novejsega-besedja/3619420/abolicionisticni?FilteredDictionaryIds=131&amp;View=1&amp;Query=*" TargetMode="External"/><Relationship Id="rId9" Type="http://schemas.openxmlformats.org/officeDocument/2006/relationships/hyperlink" Target="http://fran.si/131/snb-slovar-novejsega-besedja/3619434/adidaska?FilteredDictionaryIds=131&amp;View=1&amp;Query=*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ran.si/131/snb-slovar-novejsega-besedja/3619434/adidaska?FilteredDictionaryIds=131&amp;View=1&amp;Query=*" TargetMode="External"/><Relationship Id="rId2" Type="http://schemas.openxmlformats.org/officeDocument/2006/relationships/hyperlink" Target="http://fran.si/131/snb-slovar-novejsega-besedja/3619424/aborigin?FilteredDictionaryIds=131&amp;View=1&amp;Query=*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nauk.si/materials/291/out-596347/index.html#state=4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people.mpi-inf.mpg.de/~mehlhorn/ftp/mehlhorn3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eis.org/A000108" TargetMode="External"/><Relationship Id="rId2" Type="http://schemas.openxmlformats.org/officeDocument/2006/relationships/hyperlink" Target="https://www.wolframalpha.com/input/?i=catalan+number&amp;rawformassumption=%7b%22MC%22,+%22%22%7d+-%3e+%7b%22NumberSetTypeWord%22%7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wand.com/en/Catalan_numb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0720" y="1422400"/>
            <a:ext cx="6197599" cy="3423920"/>
          </a:xfrm>
        </p:spPr>
        <p:txBody>
          <a:bodyPr>
            <a:normAutofit/>
          </a:bodyPr>
          <a:lstStyle/>
          <a:p>
            <a:r>
              <a:rPr lang="sl-SI" sz="11500" dirty="0" smtClean="0"/>
              <a:t>OBST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1318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10527" y="389107"/>
                <a:ext cx="4679004" cy="77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š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𝑡𝑒𝑣𝑖𝑙𝑜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𝑣𝑜𝑧𝑙𝑖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šč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𝑖𝑠𝑘𝑎𝑛𝑗𝑒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𝑡𝑒𝑔𝑎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𝑣𝑜𝑧𝑙𝑖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šč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27" y="389107"/>
                <a:ext cx="4679004" cy="774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36987" y="3618689"/>
            <a:ext cx="474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 + 2  +  3 +  4  + … + 11 = 66</a:t>
            </a:r>
          </a:p>
          <a:p>
            <a:endParaRPr lang="sl-SI" dirty="0"/>
          </a:p>
          <a:p>
            <a:r>
              <a:rPr lang="sl-SI" dirty="0" smtClean="0"/>
              <a:t>Povprečni čas: 66 / 11 = 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4749" y="1079770"/>
            <a:ext cx="509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IZROJENO DREVO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11 vozlišč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756909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99015" y="3473185"/>
                <a:ext cx="5583677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 sz="3200" b="0" i="0" smtClean="0"/>
                      <m:t>3 </m:t>
                    </m:r>
                    <m:r>
                      <a:rPr lang="sl-SI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sl-SI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sl-SI" sz="3200"/>
                      <m:t>ovpre</m:t>
                    </m:r>
                    <m:r>
                      <m:rPr>
                        <m:nor/>
                      </m:rPr>
                      <a:rPr lang="sl-SI" sz="3200"/>
                      <m:t>č</m:t>
                    </m:r>
                    <m:r>
                      <m:rPr>
                        <m:nor/>
                      </m:rPr>
                      <a:rPr lang="sl-SI" sz="3200"/>
                      <m:t>ni</m:t>
                    </m:r>
                    <m:r>
                      <m:rPr>
                        <m:nor/>
                      </m:rPr>
                      <a:rPr lang="sl-SI" sz="3200"/>
                      <m:t> č</m:t>
                    </m:r>
                    <m:r>
                      <m:rPr>
                        <m:nor/>
                      </m:rPr>
                      <a:rPr lang="sl-SI" sz="3200"/>
                      <m:t>as</m:t>
                    </m:r>
                    <m:r>
                      <m:rPr>
                        <m:nor/>
                      </m:rPr>
                      <a:rPr lang="sl-SI" sz="3200"/>
                      <m:t> </m:t>
                    </m:r>
                    <m:r>
                      <m:rPr>
                        <m:nor/>
                      </m:rPr>
                      <a:rPr lang="sl-SI" sz="3200" smtClean="0"/>
                      <m:t>iskanja</m:t>
                    </m:r>
                    <m:r>
                      <a:rPr lang="sl-SI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l-SI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sl-SI" sz="3200" dirty="0" smtClean="0"/>
                  <a:t> </a:t>
                </a:r>
                <a:endParaRPr lang="sl-SI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015" y="3473185"/>
                <a:ext cx="558367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3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IDD s slovenskimi besedami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abecedírati</a:t>
            </a:r>
            <a:r>
              <a:rPr lang="en-US" dirty="0"/>
              <a:t> </a:t>
            </a:r>
            <a:endParaRPr lang="sl-SI" dirty="0" smtClean="0"/>
          </a:p>
          <a:p>
            <a:r>
              <a:rPr lang="en-US" dirty="0" err="1">
                <a:hlinkClick r:id="rId3"/>
              </a:rPr>
              <a:t>àbiótski</a:t>
            </a:r>
            <a:r>
              <a:rPr lang="en-US" dirty="0"/>
              <a:t> </a:t>
            </a:r>
            <a:endParaRPr lang="sl-SI" dirty="0" smtClean="0"/>
          </a:p>
          <a:p>
            <a:r>
              <a:rPr lang="en-US" dirty="0" err="1">
                <a:hlinkClick r:id="rId4"/>
              </a:rPr>
              <a:t>abolicionístični</a:t>
            </a:r>
            <a:r>
              <a:rPr lang="en-US" dirty="0"/>
              <a:t> </a:t>
            </a:r>
            <a:endParaRPr lang="sl-SI" dirty="0" smtClean="0"/>
          </a:p>
          <a:p>
            <a:r>
              <a:rPr lang="en-US" u="sng" dirty="0" err="1" smtClean="0">
                <a:hlinkClick r:id="rId5"/>
              </a:rPr>
              <a:t>Aboníranec</a:t>
            </a:r>
            <a:endParaRPr lang="sl-SI" u="sng" dirty="0" smtClean="0"/>
          </a:p>
          <a:p>
            <a:r>
              <a:rPr lang="en-US" dirty="0" err="1">
                <a:hlinkClick r:id="rId6"/>
              </a:rPr>
              <a:t>aborígin</a:t>
            </a:r>
            <a:r>
              <a:rPr lang="en-US" dirty="0"/>
              <a:t> </a:t>
            </a:r>
            <a:endParaRPr lang="sl-SI" dirty="0" smtClean="0"/>
          </a:p>
          <a:p>
            <a:r>
              <a:rPr lang="en-US" u="sng" dirty="0" err="1">
                <a:hlinkClick r:id="rId7"/>
              </a:rPr>
              <a:t>ábrahamovec</a:t>
            </a:r>
            <a:r>
              <a:rPr lang="en-US" dirty="0"/>
              <a:t> </a:t>
            </a:r>
            <a:endParaRPr lang="sl-SI" dirty="0" smtClean="0"/>
          </a:p>
          <a:p>
            <a:r>
              <a:rPr lang="en-US" dirty="0" err="1" smtClean="0">
                <a:hlinkClick r:id="rId8"/>
              </a:rPr>
              <a:t>Abstinénčni</a:t>
            </a:r>
            <a:endParaRPr lang="sl-SI" dirty="0" smtClean="0"/>
          </a:p>
          <a:p>
            <a:r>
              <a:rPr lang="en-US" dirty="0" err="1">
                <a:hlinkClick r:id="rId9"/>
              </a:rPr>
              <a:t>ádidaska</a:t>
            </a:r>
            <a:endParaRPr lang="sl-SI" dirty="0" smtClean="0"/>
          </a:p>
          <a:p>
            <a:endParaRPr lang="sl-SI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/>
              <a:t>BO "PRAVO</a:t>
            </a:r>
            <a:r>
              <a:rPr lang="sl-SI" sz="5400" dirty="0" smtClean="0"/>
              <a:t>" TOLE?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2420711"/>
            <a:ext cx="5613400" cy="424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smtClean="0"/>
              <a:t>ALI TOLE?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2357665"/>
            <a:ext cx="5044621" cy="416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smtClean="0"/>
              <a:t>ALI TOLE?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314" y="2400980"/>
            <a:ext cx="4937579" cy="391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aborígin</a:t>
            </a:r>
            <a:r>
              <a:rPr lang="sl-SI" dirty="0" smtClean="0"/>
              <a:t> : </a:t>
            </a:r>
            <a:r>
              <a:rPr lang="en-US" dirty="0" err="1">
                <a:hlinkClick r:id="rId3"/>
              </a:rPr>
              <a:t>ádidaska</a:t>
            </a:r>
            <a:r>
              <a:rPr lang="sl-SI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3600" dirty="0" smtClean="0"/>
              <a:t>PREVAJAMO TWITTER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RAZLIČNA POGOSTOST ISKANJA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KATERO IDD IMA NAJMANJŠI POVPREČNI ČAS ISKANJA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3" y="2920425"/>
            <a:ext cx="1104900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207" y="2920425"/>
            <a:ext cx="1143000" cy="1019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915" y="2920425"/>
            <a:ext cx="1162050" cy="923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663" y="2902387"/>
            <a:ext cx="1019175" cy="1009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537" y="2910899"/>
            <a:ext cx="1104900" cy="1038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2443" y="4412343"/>
            <a:ext cx="2305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POGOSTOSTI (v %):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10, 20, 70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33, 33, 33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10 10 80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100 0 0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55712" y="4493747"/>
                <a:ext cx="6753967" cy="77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š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𝑡𝑒𝑣𝑖𝑙𝑜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𝑣𝑜𝑧𝑙𝑖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šč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𝑝𝑜𝑔𝑜𝑠𝑡𝑜𝑠𝑡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𝑖𝑠𝑘𝑎𝑛𝑗𝑎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𝑖𝑠𝑘𝑎𝑛𝑗𝑒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𝑡𝑒𝑔𝑎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𝑣𝑜𝑧𝑙𝑖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šč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712" y="4493747"/>
                <a:ext cx="6753967" cy="774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51275" y="5514449"/>
                <a:ext cx="6753967" cy="77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𝑝𝑜𝑔𝑜𝑠𝑡𝑜𝑠𝑡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𝑖𝑠𝑘𝑎𝑛𝑗𝑎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𝑖𝑠𝑘𝑎𝑛𝑗𝑒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𝑡𝑒𝑔𝑎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𝑣𝑜𝑧𝑙𝑖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šč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275" y="5514449"/>
                <a:ext cx="6753967" cy="774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0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72" y="30368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Knuth, </a:t>
            </a:r>
            <a:r>
              <a:rPr lang="en-US" dirty="0"/>
              <a:t>Optimum Binary Search </a:t>
            </a:r>
            <a:r>
              <a:rPr lang="en-US" dirty="0" smtClean="0"/>
              <a:t>Trees</a:t>
            </a:r>
            <a:r>
              <a:rPr lang="sl-SI" dirty="0" smtClean="0"/>
              <a:t>, </a:t>
            </a:r>
            <a:r>
              <a:rPr lang="pt-BR" dirty="0"/>
              <a:t>Acta </a:t>
            </a:r>
            <a:r>
              <a:rPr lang="pt-BR" dirty="0" err="1"/>
              <a:t>Informatica</a:t>
            </a:r>
            <a:r>
              <a:rPr lang="pt-BR" dirty="0"/>
              <a:t> 1, 14-25 (1971)</a:t>
            </a:r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571" y="1712520"/>
            <a:ext cx="6533003" cy="1173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455" y="3014576"/>
            <a:ext cx="631654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6" y="669704"/>
            <a:ext cx="9758680" cy="1645920"/>
          </a:xfrm>
        </p:spPr>
        <p:txBody>
          <a:bodyPr>
            <a:normAutofit/>
          </a:bodyPr>
          <a:lstStyle/>
          <a:p>
            <a:r>
              <a:rPr lang="sl-SI" sz="3600" dirty="0" smtClean="0"/>
              <a:t>NE, Ne bomo delali sadne solate …</a:t>
            </a:r>
            <a:endParaRPr lang="en-US" sz="3600" dirty="0"/>
          </a:p>
        </p:txBody>
      </p:sp>
      <p:pic>
        <p:nvPicPr>
          <p:cNvPr id="5" name="Picture 4" descr="File:Culinary fruits top view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14" y="2719019"/>
            <a:ext cx="5518285" cy="367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pa za 10, 100, 1000 podatkov?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40" y="272331"/>
            <a:ext cx="3251201" cy="3166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750" t="23206" r="4285" b="22155"/>
          <a:stretch/>
        </p:blipFill>
        <p:spPr>
          <a:xfrm>
            <a:off x="772159" y="3616960"/>
            <a:ext cx="11054081" cy="27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064" y="152112"/>
            <a:ext cx="1635760" cy="1593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750" t="23206" r="4285" b="22155"/>
          <a:stretch/>
        </p:blipFill>
        <p:spPr>
          <a:xfrm>
            <a:off x="1184131" y="214596"/>
            <a:ext cx="5872481" cy="1468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131" y="1952671"/>
            <a:ext cx="9340693" cy="46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437" y="646079"/>
            <a:ext cx="8991600" cy="1645920"/>
          </a:xfrm>
        </p:spPr>
        <p:txBody>
          <a:bodyPr/>
          <a:lstStyle/>
          <a:p>
            <a:r>
              <a:rPr lang="sl-SI" sz="4000" dirty="0"/>
              <a:t>Ideje za naj </a:t>
            </a:r>
            <a:r>
              <a:rPr lang="sl-SI" sz="4000" dirty="0" smtClean="0"/>
              <a:t>algoritem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2809301"/>
            <a:ext cx="6801612" cy="2808246"/>
          </a:xfrm>
        </p:spPr>
        <p:txBody>
          <a:bodyPr>
            <a:noAutofit/>
          </a:bodyPr>
          <a:lstStyle/>
          <a:p>
            <a:r>
              <a:rPr lang="sl-SI" sz="2800" dirty="0" smtClean="0"/>
              <a:t>Najbolj pogosto iskana beseda v koren?</a:t>
            </a:r>
          </a:p>
          <a:p>
            <a:r>
              <a:rPr lang="sl-SI" sz="2800" dirty="0" smtClean="0"/>
              <a:t>Kakšen bo algoritem?</a:t>
            </a:r>
          </a:p>
          <a:p>
            <a:r>
              <a:rPr lang="sl-SI" sz="2800" dirty="0" smtClean="0"/>
              <a:t>Bo to dober algoritem?</a:t>
            </a:r>
          </a:p>
          <a:p>
            <a:r>
              <a:rPr lang="sl-SI" sz="2800" dirty="0" err="1"/>
              <a:t>Protiprimer</a:t>
            </a:r>
            <a:r>
              <a:rPr lang="sl-SI" sz="2800" dirty="0"/>
              <a:t> "naivnega" algoritma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60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Dinamično programiranje, izpeljava </a:t>
            </a:r>
            <a:r>
              <a:rPr lang="sl-SI" sz="4000" dirty="0" smtClean="0"/>
              <a:t>formule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0" t="8927" r="3071" b="12212"/>
          <a:stretch/>
        </p:blipFill>
        <p:spPr>
          <a:xfrm>
            <a:off x="813285" y="694063"/>
            <a:ext cx="10615835" cy="1454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85" y="2656683"/>
            <a:ext cx="2463357" cy="1353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85" y="4139243"/>
            <a:ext cx="4478656" cy="10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94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Kaj ŠE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800" dirty="0" smtClean="0"/>
              <a:t>Kako sprogramirati?</a:t>
            </a:r>
          </a:p>
          <a:p>
            <a:r>
              <a:rPr lang="sl-SI" sz="2800" dirty="0" smtClean="0"/>
              <a:t>Ali gre hitreje – iterativni postopek</a:t>
            </a:r>
          </a:p>
          <a:p>
            <a:r>
              <a:rPr lang="sl-SI" sz="2800" dirty="0" smtClean="0"/>
              <a:t>Narišimo drevo – kaj je potrebno naračunati</a:t>
            </a:r>
          </a:p>
          <a:p>
            <a:r>
              <a:rPr lang="sl-SI" sz="2800" dirty="0" smtClean="0"/>
              <a:t>Tabelarična oblika</a:t>
            </a:r>
          </a:p>
        </p:txBody>
      </p:sp>
    </p:spTree>
    <p:extLst>
      <p:ext uri="{BB962C8B-B14F-4D97-AF65-F5344CB8AC3E}">
        <p14:creationId xmlns:p14="http://schemas.microsoft.com/office/powerpoint/2010/main" val="31095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76" y="1175638"/>
            <a:ext cx="8450818" cy="5148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530" y="102950"/>
            <a:ext cx="1206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podatki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['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aaa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'ab',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niè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'up', 'ups']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[2, 1, 2, 2, 3, 4, 1, 2, 3, 5, 1 ]</a:t>
            </a:r>
          </a:p>
        </p:txBody>
      </p:sp>
    </p:spTree>
    <p:extLst>
      <p:ext uri="{BB962C8B-B14F-4D97-AF65-F5344CB8AC3E}">
        <p14:creationId xmlns:p14="http://schemas.microsoft.com/office/powerpoint/2010/main" val="3002296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Rekonstrukcija drevesa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07" y="2565473"/>
            <a:ext cx="3922921" cy="199201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Potrebujemo korene</a:t>
            </a:r>
          </a:p>
          <a:p>
            <a:r>
              <a:rPr lang="sl-SI" sz="2400" dirty="0" smtClean="0"/>
              <a:t>Posebej </a:t>
            </a:r>
            <a:r>
              <a:rPr lang="sl-SI" sz="2400" dirty="0" smtClean="0"/>
              <a:t>matrika</a:t>
            </a:r>
            <a:endParaRPr lang="sl-SI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28" r="4759" b="11918"/>
          <a:stretch/>
        </p:blipFill>
        <p:spPr>
          <a:xfrm>
            <a:off x="5133862" y="2296956"/>
            <a:ext cx="6624422" cy="45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Rekonstrukcija drevesa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07" y="2565473"/>
            <a:ext cx="3922921" cy="199201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Potrebujemo korene</a:t>
            </a:r>
          </a:p>
          <a:p>
            <a:r>
              <a:rPr lang="sl-SI" sz="2400" dirty="0" smtClean="0"/>
              <a:t>Posebej matrika</a:t>
            </a:r>
          </a:p>
          <a:p>
            <a:r>
              <a:rPr lang="sl-SI" sz="2400" dirty="0" smtClean="0"/>
              <a:t>Kaj se vse da razbrati?</a:t>
            </a:r>
          </a:p>
          <a:p>
            <a:pPr lvl="1"/>
            <a:r>
              <a:rPr lang="sl-SI" sz="2000" dirty="0" smtClean="0"/>
              <a:t>"Drugačna" drevesa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28" r="4759" b="11918"/>
          <a:stretch/>
        </p:blipFill>
        <p:spPr>
          <a:xfrm>
            <a:off x="5133862" y="2296956"/>
            <a:ext cx="6624422" cy="45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599133"/>
            <a:ext cx="7729728" cy="3101983"/>
          </a:xfrm>
        </p:spPr>
        <p:txBody>
          <a:bodyPr/>
          <a:lstStyle/>
          <a:p>
            <a:r>
              <a:rPr lang="sl-SI" dirty="0" smtClean="0"/>
              <a:t>Optimalno iskalno drevo</a:t>
            </a:r>
          </a:p>
          <a:p>
            <a:endParaRPr lang="sl-SI" dirty="0"/>
          </a:p>
          <a:p>
            <a:r>
              <a:rPr lang="sl-SI" dirty="0" smtClean="0"/>
              <a:t>Tako, kjer bo </a:t>
            </a:r>
            <a:r>
              <a:rPr lang="sl-SI" b="1" dirty="0" smtClean="0">
                <a:solidFill>
                  <a:srgbClr val="FF0000"/>
                </a:solidFill>
              </a:rPr>
              <a:t>povprečni</a:t>
            </a:r>
            <a:r>
              <a:rPr lang="sl-SI" dirty="0" smtClean="0"/>
              <a:t> čas iskanja najmanjši</a:t>
            </a:r>
          </a:p>
          <a:p>
            <a:endParaRPr lang="sl-SI" dirty="0" smtClean="0"/>
          </a:p>
          <a:p>
            <a:r>
              <a:rPr lang="sl-SI" dirty="0" smtClean="0"/>
              <a:t>Čas iskanja </a:t>
            </a:r>
            <a:r>
              <a:rPr lang="sl-SI" b="1" u="sng" dirty="0" smtClean="0"/>
              <a:t>posameznega</a:t>
            </a:r>
            <a:r>
              <a:rPr lang="sl-SI" dirty="0" smtClean="0"/>
              <a:t> elementa: sorazmeren s številom potrebnih primerjav</a:t>
            </a:r>
          </a:p>
          <a:p>
            <a:endParaRPr lang="sl-SI" dirty="0"/>
          </a:p>
          <a:p>
            <a:r>
              <a:rPr lang="sl-SI" dirty="0" smtClean="0"/>
              <a:t>Število potrebnih primerjav:  1 + dolžina poti od korena do vozlišča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14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76" y="1175638"/>
            <a:ext cx="8450818" cy="5148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530" y="102950"/>
            <a:ext cx="1206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podatki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['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aaa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'ab',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niè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'up', 'ups']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[2, 1, 2, 2, 3, 4, 1, 2, 3, 5, 1 ]</a:t>
            </a:r>
          </a:p>
        </p:txBody>
      </p:sp>
    </p:spTree>
    <p:extLst>
      <p:ext uri="{BB962C8B-B14F-4D97-AF65-F5344CB8AC3E}">
        <p14:creationId xmlns:p14="http://schemas.microsoft.com/office/powerpoint/2010/main" val="3108245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9" y="1277345"/>
            <a:ext cx="8284684" cy="55806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530" y="102950"/>
            <a:ext cx="1206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podatki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['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aaa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'ab',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niè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'up', 'ups']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[2, 1, 2, 2, 3, 4, 1, 2, 3, 5, 1 ]</a:t>
            </a:r>
          </a:p>
        </p:txBody>
      </p:sp>
    </p:spTree>
    <p:extLst>
      <p:ext uri="{BB962C8B-B14F-4D97-AF65-F5344CB8AC3E}">
        <p14:creationId xmlns:p14="http://schemas.microsoft.com/office/powerpoint/2010/main" val="4178453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79" y="1462718"/>
            <a:ext cx="11001375" cy="4152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069" y="175348"/>
            <a:ext cx="1141714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podatki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list(range(10, 180, 10))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 = [100, 10, 1, 10, 10, 1, 100, 1, 1, 200, 10, 1, 1, 1, 2, 10, 10]</a:t>
            </a:r>
          </a:p>
        </p:txBody>
      </p:sp>
    </p:spTree>
    <p:extLst>
      <p:ext uri="{BB962C8B-B14F-4D97-AF65-F5344CB8AC3E}">
        <p14:creationId xmlns:p14="http://schemas.microsoft.com/office/powerpoint/2010/main" val="3830865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88" y="225650"/>
            <a:ext cx="10135518" cy="62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00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245" y="654456"/>
            <a:ext cx="7945665" cy="37208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0" y="0"/>
            <a:ext cx="1141714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podatki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list(range(10, 180, 10))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 = [100, 10, 1, 10, 10, 1, 100, 1, 1, 200, 10, 1, 1, 1, 2, 10, 10]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20" y="2514904"/>
            <a:ext cx="6797407" cy="41815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07699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Kaj ŠE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Nismo upoštevali "</a:t>
            </a:r>
            <a:r>
              <a:rPr lang="sl-SI" sz="2800" dirty="0" err="1" smtClean="0"/>
              <a:t>neiskanja</a:t>
            </a:r>
            <a:r>
              <a:rPr lang="sl-SI" sz="2800" dirty="0" smtClean="0"/>
              <a:t>"</a:t>
            </a:r>
          </a:p>
          <a:p>
            <a:r>
              <a:rPr lang="sl-SI" sz="2800" dirty="0" smtClean="0"/>
              <a:t>Razširjeno drevo</a:t>
            </a:r>
          </a:p>
          <a:p>
            <a:pPr lvl="1"/>
            <a:r>
              <a:rPr lang="sl-SI" sz="2400" dirty="0" smtClean="0"/>
              <a:t>Kaj so "zunanja vozlišča"</a:t>
            </a:r>
          </a:p>
          <a:p>
            <a:r>
              <a:rPr lang="sl-SI" sz="2800" dirty="0" smtClean="0"/>
              <a:t>Primer</a:t>
            </a:r>
          </a:p>
          <a:p>
            <a:pPr lvl="1"/>
            <a:r>
              <a:rPr lang="sl-SI" sz="2400" dirty="0">
                <a:hlinkClick r:id="rId2"/>
              </a:rPr>
              <a:t>http://</a:t>
            </a:r>
            <a:r>
              <a:rPr lang="sl-SI" sz="2400" dirty="0" smtClean="0">
                <a:hlinkClick r:id="rId2"/>
              </a:rPr>
              <a:t>www2.nauk.si/materials/291/out-596347/index.html#state=44</a:t>
            </a:r>
            <a:r>
              <a:rPr lang="sl-SI" sz="2400" dirty="0" smtClean="0"/>
              <a:t> </a:t>
            </a:r>
            <a:endParaRPr lang="sl-SI" sz="24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Kaj ŠE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400" dirty="0" smtClean="0"/>
              <a:t>Kaj</a:t>
            </a:r>
            <a:r>
              <a:rPr lang="sl-SI" sz="2400" dirty="0"/>
              <a:t>, če je potrebno OID naknadno "popraviti" (vstaviti / brisati / frekvenca se spremeni)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3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ŠE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Optimizacija algoritma za sestavljanje OID</a:t>
            </a:r>
          </a:p>
          <a:p>
            <a:pPr marL="228600" lvl="1" indent="0">
              <a:buNone/>
            </a:pPr>
            <a:endParaRPr lang="sl-SI" dirty="0" smtClean="0"/>
          </a:p>
          <a:p>
            <a:r>
              <a:rPr lang="sl-SI" dirty="0" smtClean="0"/>
              <a:t>Skoraj optimalna iskalna drevesa </a:t>
            </a:r>
          </a:p>
          <a:p>
            <a:pPr lvl="1"/>
            <a:r>
              <a:rPr lang="sl-SI" dirty="0" smtClean="0"/>
              <a:t>K. </a:t>
            </a:r>
            <a:r>
              <a:rPr lang="sl-SI" dirty="0" err="1" smtClean="0"/>
              <a:t>Mehlhorn</a:t>
            </a:r>
            <a:r>
              <a:rPr lang="sl-SI" dirty="0" smtClean="0"/>
              <a:t>, </a:t>
            </a:r>
            <a:r>
              <a:rPr lang="sl-SI" dirty="0" err="1" smtClean="0"/>
              <a:t>nearly</a:t>
            </a:r>
            <a:r>
              <a:rPr lang="sl-SI" dirty="0" smtClean="0"/>
              <a:t> </a:t>
            </a:r>
            <a:r>
              <a:rPr lang="sl-SI" dirty="0" err="1" smtClean="0"/>
              <a:t>Optimal</a:t>
            </a:r>
            <a:r>
              <a:rPr lang="sl-SI" dirty="0" smtClean="0"/>
              <a:t> </a:t>
            </a:r>
            <a:r>
              <a:rPr lang="sl-SI" dirty="0" err="1" smtClean="0"/>
              <a:t>Binary</a:t>
            </a:r>
            <a:r>
              <a:rPr lang="sl-SI" dirty="0" smtClean="0"/>
              <a:t> </a:t>
            </a:r>
            <a:r>
              <a:rPr lang="sl-SI" dirty="0" err="1" smtClean="0"/>
              <a:t>Search</a:t>
            </a:r>
            <a:r>
              <a:rPr lang="sl-SI" dirty="0" smtClean="0"/>
              <a:t> </a:t>
            </a:r>
            <a:r>
              <a:rPr lang="sl-SI" dirty="0" err="1" smtClean="0"/>
              <a:t>Trees</a:t>
            </a:r>
            <a:endParaRPr lang="sl-SI" dirty="0" smtClean="0">
              <a:hlinkClick r:id="rId2"/>
            </a:endParaRPr>
          </a:p>
          <a:p>
            <a:pPr lvl="1"/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://people.mpi-inf.mpg.de/~</a:t>
            </a:r>
            <a:r>
              <a:rPr lang="sl-SI" dirty="0" smtClean="0">
                <a:hlinkClick r:id="rId2"/>
              </a:rPr>
              <a:t>mehlhorn/ftp/mehlhorn3.pdf</a:t>
            </a:r>
            <a:r>
              <a:rPr lang="sl-SI" dirty="0" smtClean="0"/>
              <a:t> </a:t>
            </a:r>
          </a:p>
          <a:p>
            <a:endParaRPr lang="sl-SI" dirty="0" smtClean="0"/>
          </a:p>
          <a:p>
            <a:r>
              <a:rPr lang="sl-SI" dirty="0" smtClean="0"/>
              <a:t>Stroški sestavljanja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Stroški sestavljanja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658745"/>
            <a:ext cx="7763561" cy="390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ample of an unbalanced tree; following the path from the root to a node takes an average of 3.27 node acce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1" y="634087"/>
            <a:ext cx="478155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65434" y="1547534"/>
            <a:ext cx="4980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50: 			1</a:t>
            </a:r>
          </a:p>
          <a:p>
            <a:r>
              <a:rPr lang="sl-SI" dirty="0" smtClean="0"/>
              <a:t>17, 76: 		2</a:t>
            </a:r>
          </a:p>
          <a:p>
            <a:r>
              <a:rPr lang="sl-SI" dirty="0" smtClean="0"/>
              <a:t>9, 23, 54: 		3</a:t>
            </a:r>
          </a:p>
          <a:p>
            <a:r>
              <a:rPr lang="sl-SI" dirty="0" smtClean="0"/>
              <a:t>14, 19, 72: 	4</a:t>
            </a:r>
          </a:p>
          <a:p>
            <a:r>
              <a:rPr lang="sl-SI" dirty="0" smtClean="0"/>
              <a:t>12, 67: </a:t>
            </a:r>
            <a:r>
              <a:rPr lang="sl-SI" dirty="0"/>
              <a:t>	</a:t>
            </a:r>
            <a:r>
              <a:rPr lang="sl-SI" dirty="0" smtClean="0"/>
              <a:t>	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10527" y="389107"/>
                <a:ext cx="4679004" cy="77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š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𝑡𝑒𝑣𝑖𝑙𝑜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𝑣𝑜𝑧𝑙𝑖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šč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𝑖𝑠𝑘𝑎𝑛𝑗𝑒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𝑡𝑒𝑔𝑎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𝑣𝑜𝑧𝑙𝑖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šč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27" y="389107"/>
                <a:ext cx="4679004" cy="774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36987" y="3618689"/>
            <a:ext cx="474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 + 2 * 2 + 3 * 3 + 3 * 4 + 2 * 5 = 36</a:t>
            </a:r>
          </a:p>
          <a:p>
            <a:endParaRPr lang="sl-SI" dirty="0"/>
          </a:p>
          <a:p>
            <a:r>
              <a:rPr lang="sl-SI" dirty="0" smtClean="0"/>
              <a:t>Povprečni čas: 36 / 11 = 3.28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 splača sestaviti OID </a:t>
            </a:r>
            <a:br>
              <a:rPr lang="sl-SI" dirty="0" smtClean="0"/>
            </a:br>
            <a:r>
              <a:rPr lang="sl-SI" dirty="0" smtClean="0"/>
              <a:t>(Optimiran Knuthov algoritem)?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606" y="2966721"/>
            <a:ext cx="1062376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KOLIKO JE RAZLIČNIH IDD S tremi RAZLIČNIMI PODATKI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ŠTEVILO IDD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3" y="2920425"/>
            <a:ext cx="1104900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372" y="2920425"/>
            <a:ext cx="1143000" cy="1019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001" y="2920425"/>
            <a:ext cx="1162050" cy="923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9993" y="4387174"/>
            <a:ext cx="93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1, 2, 3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14372" y="4387174"/>
            <a:ext cx="93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1, 3, 2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84490" y="4377446"/>
            <a:ext cx="93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2, 1, 3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8932" y="4377446"/>
            <a:ext cx="93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2, 3, 1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140" y="2920424"/>
            <a:ext cx="1162050" cy="923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382" y="2915359"/>
            <a:ext cx="1019175" cy="10096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23382" y="4317624"/>
            <a:ext cx="93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3, 1, 2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537" y="2910899"/>
            <a:ext cx="1104900" cy="10382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10537" y="4317624"/>
            <a:ext cx="93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3,  2, 1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86783" y="2626468"/>
            <a:ext cx="2986391" cy="1614792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ŠTEVILO </a:t>
            </a:r>
            <a:r>
              <a:rPr lang="sl-SI" dirty="0" smtClean="0"/>
              <a:t>IDD V SPLOŠNEM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53316" y="3229583"/>
            <a:ext cx="462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Izpeljava formule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53315" y="3949429"/>
            <a:ext cx="454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hlinkClick r:id="rId2"/>
              </a:rPr>
              <a:t>Catalanovo število</a:t>
            </a:r>
            <a:r>
              <a:rPr lang="sl-SI" dirty="0" smtClean="0"/>
              <a:t>,   </a:t>
            </a:r>
            <a:r>
              <a:rPr lang="sl-SI" dirty="0" smtClean="0">
                <a:hlinkClick r:id="rId3"/>
              </a:rPr>
              <a:t>A000108</a:t>
            </a:r>
            <a:r>
              <a:rPr lang="sl-SI" dirty="0" smtClean="0"/>
              <a:t>, </a:t>
            </a:r>
            <a:r>
              <a:rPr lang="sl-SI" dirty="0" err="1" smtClean="0">
                <a:hlinkClick r:id="rId4"/>
              </a:rPr>
              <a:t>wikipedia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424723" y="4669275"/>
            <a:ext cx="4285211" cy="112219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 smtClean="0"/>
          </a:p>
          <a:p>
            <a:r>
              <a:rPr lang="sl-SI" dirty="0" smtClean="0"/>
              <a:t>TOREJ JE IZBIRE VELIKO –</a:t>
            </a:r>
          </a:p>
          <a:p>
            <a:endParaRPr lang="sl-SI" dirty="0" smtClean="0"/>
          </a:p>
          <a:p>
            <a:r>
              <a:rPr lang="sl-SI" dirty="0"/>
              <a:t>Katera bo "naj</a:t>
            </a:r>
            <a:r>
              <a:rPr lang="sl-SI" dirty="0" smtClean="0"/>
              <a:t>"?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513209" y="5702226"/>
            <a:ext cx="6801612" cy="1265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ample of an unbalanced tree; following the path from the root to a node takes an average of 3.27 node acce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1" y="634087"/>
            <a:ext cx="478155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65434" y="1547534"/>
            <a:ext cx="4980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50: 			1</a:t>
            </a:r>
          </a:p>
          <a:p>
            <a:r>
              <a:rPr lang="sl-SI" dirty="0" smtClean="0"/>
              <a:t>17, 76: 		2</a:t>
            </a:r>
          </a:p>
          <a:p>
            <a:r>
              <a:rPr lang="sl-SI" dirty="0" smtClean="0"/>
              <a:t>9, 23, 54: 		3</a:t>
            </a:r>
          </a:p>
          <a:p>
            <a:r>
              <a:rPr lang="sl-SI" dirty="0" smtClean="0"/>
              <a:t>14, 19, 72: 	4</a:t>
            </a:r>
          </a:p>
          <a:p>
            <a:r>
              <a:rPr lang="sl-SI" dirty="0" smtClean="0"/>
              <a:t>12, 67: </a:t>
            </a:r>
            <a:r>
              <a:rPr lang="sl-SI" dirty="0"/>
              <a:t>	</a:t>
            </a:r>
            <a:r>
              <a:rPr lang="sl-SI" dirty="0" smtClean="0"/>
              <a:t>	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10527" y="389107"/>
                <a:ext cx="4679004" cy="77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š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𝑡𝑒𝑣𝑖𝑙𝑜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𝑣𝑜𝑧𝑙𝑖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šč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𝑖𝑠𝑘𝑎𝑛𝑗𝑒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𝑡𝑒𝑔𝑎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𝑣𝑜𝑧𝑙𝑖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šč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27" y="389107"/>
                <a:ext cx="4679004" cy="774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36987" y="3618689"/>
            <a:ext cx="474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 + 2 * 2 + 3 * 3 + 3 * 4 + 2 * 5 = 36</a:t>
            </a:r>
          </a:p>
          <a:p>
            <a:endParaRPr lang="sl-SI" dirty="0"/>
          </a:p>
          <a:p>
            <a:r>
              <a:rPr lang="sl-SI" dirty="0" smtClean="0"/>
              <a:t>Povprečni čas: 36 / 11 = 3.28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0527" y="1547534"/>
            <a:ext cx="4980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50: 1</a:t>
            </a:r>
          </a:p>
          <a:p>
            <a:r>
              <a:rPr lang="sl-SI" dirty="0" smtClean="0"/>
              <a:t>17, 72: 2</a:t>
            </a:r>
          </a:p>
          <a:p>
            <a:r>
              <a:rPr lang="sl-SI" dirty="0" smtClean="0"/>
              <a:t>12, 23, 54, 76: 4</a:t>
            </a:r>
          </a:p>
          <a:p>
            <a:r>
              <a:rPr lang="sl-SI" dirty="0" smtClean="0"/>
              <a:t>9, 14, 19, 67: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10527" y="389107"/>
                <a:ext cx="4679004" cy="77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š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𝑡𝑒𝑣𝑖𝑙𝑜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𝑣𝑜𝑧𝑙𝑖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šč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𝑖𝑠𝑘𝑎𝑛𝑗𝑒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𝑡𝑒𝑔𝑎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𝑣𝑜𝑧𝑙𝑖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šč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27" y="389107"/>
                <a:ext cx="4679004" cy="774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36987" y="3618689"/>
            <a:ext cx="474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 + 2 * 2 + 4 * 3 + 4 * 4 = 33</a:t>
            </a:r>
          </a:p>
          <a:p>
            <a:endParaRPr lang="sl-SI" dirty="0"/>
          </a:p>
          <a:p>
            <a:r>
              <a:rPr lang="sl-SI" dirty="0" smtClean="0"/>
              <a:t>Povprečni čas: 33 / 11 = 3</a:t>
            </a:r>
            <a:endParaRPr lang="en-US" dirty="0"/>
          </a:p>
        </p:txBody>
      </p:sp>
      <p:pic>
        <p:nvPicPr>
          <p:cNvPr id="2050" name="Picture 2" descr="The same tree after being height-balanced; the average path effort decreased to 3.00 node acce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303"/>
            <a:ext cx="6322979" cy="38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218</TotalTime>
  <Words>711</Words>
  <Application>Microsoft Office PowerPoint</Application>
  <PresentationFormat>Widescreen</PresentationFormat>
  <Paragraphs>132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 Math</vt:lpstr>
      <vt:lpstr>Courier New</vt:lpstr>
      <vt:lpstr>Gill Sans MT</vt:lpstr>
      <vt:lpstr>Parcel</vt:lpstr>
      <vt:lpstr>OBST </vt:lpstr>
      <vt:lpstr>NE, Ne bomo delali sadne solate …</vt:lpstr>
      <vt:lpstr>OID</vt:lpstr>
      <vt:lpstr>PowerPoint Presentation</vt:lpstr>
      <vt:lpstr>KOLIKO JE RAZLIČNIH IDD S tremi RAZLIČNIMI PODATKI</vt:lpstr>
      <vt:lpstr>ŠTEVILO IDD</vt:lpstr>
      <vt:lpstr>ŠTEVILO IDD V SPLOŠNEM</vt:lpstr>
      <vt:lpstr>PowerPoint Presentation</vt:lpstr>
      <vt:lpstr>PowerPoint Presentation</vt:lpstr>
      <vt:lpstr>PowerPoint Presentation</vt:lpstr>
      <vt:lpstr>11 vozlišč</vt:lpstr>
      <vt:lpstr>IDD s slovenskimi besedami</vt:lpstr>
      <vt:lpstr>BO "PRAVO" TOLE?</vt:lpstr>
      <vt:lpstr>ALI TOLE?</vt:lpstr>
      <vt:lpstr>ALI TOLE?</vt:lpstr>
      <vt:lpstr>aborígin : ádidaska </vt:lpstr>
      <vt:lpstr>RAZLIČNA POGOSTOST ISKANJA</vt:lpstr>
      <vt:lpstr>KATERO IDD IMA NAJMANJŠI POVPREČNI ČAS ISKANJA</vt:lpstr>
      <vt:lpstr>Knuth, Optimum Binary Search Trees, Acta Informatica 1, 14-25 (1971) </vt:lpstr>
      <vt:lpstr>Kaj pa za 10, 100, 1000 podatkov?</vt:lpstr>
      <vt:lpstr>PowerPoint Presentation</vt:lpstr>
      <vt:lpstr>PowerPoint Presentation</vt:lpstr>
      <vt:lpstr>Ideje za naj algoritem</vt:lpstr>
      <vt:lpstr>Dinamično programiranje, izpeljava formule</vt:lpstr>
      <vt:lpstr>PowerPoint Presentation</vt:lpstr>
      <vt:lpstr>Kaj ŠE …</vt:lpstr>
      <vt:lpstr>PowerPoint Presentation</vt:lpstr>
      <vt:lpstr>Rekonstrukcija drevesa</vt:lpstr>
      <vt:lpstr>Rekonstrukcija drevesa</vt:lpstr>
      <vt:lpstr>Primeri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Kaj ŠE …</vt:lpstr>
      <vt:lpstr>Kaj ŠE …</vt:lpstr>
      <vt:lpstr>KAJ ŠE …</vt:lpstr>
      <vt:lpstr>Stroški sestavljanja</vt:lpstr>
      <vt:lpstr>Se splača sestaviti OID  (Optimiran Knuthov algoritem)?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</dc:title>
  <dc:creator>Matija Lokar</dc:creator>
  <cp:lastModifiedBy>Matija Lokar</cp:lastModifiedBy>
  <cp:revision>30</cp:revision>
  <cp:lastPrinted>2018-03-05T14:05:40Z</cp:lastPrinted>
  <dcterms:created xsi:type="dcterms:W3CDTF">2018-02-21T07:11:34Z</dcterms:created>
  <dcterms:modified xsi:type="dcterms:W3CDTF">2020-01-09T07:05:40Z</dcterms:modified>
</cp:coreProperties>
</file>