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9" r:id="rId3"/>
    <p:sldId id="273" r:id="rId4"/>
    <p:sldId id="281" r:id="rId5"/>
    <p:sldId id="282" r:id="rId6"/>
    <p:sldId id="277" r:id="rId7"/>
    <p:sldId id="275" r:id="rId8"/>
    <p:sldId id="276" r:id="rId9"/>
    <p:sldId id="283" r:id="rId10"/>
    <p:sldId id="284" r:id="rId11"/>
    <p:sldId id="280" r:id="rId12"/>
  </p:sldIdLst>
  <p:sldSz cx="9144000" cy="6858000" type="screen4x3"/>
  <p:notesSz cx="6858000" cy="9144000"/>
  <p:custDataLst>
    <p:tags r:id="rId13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96" y="4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19. 03. 2019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6004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19. 03. 2019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4652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19. 03. 2019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049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19. 03. 2019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9808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19. 03. 2019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7245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19. 03. 2019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7076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19. 03. 2019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3572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19. 03. 2019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0268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19. 03. 2019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202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19. 03. 2019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3133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19. 03. 2019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0824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E39F7-320A-49BD-A70B-96DFEE4ECA63}" type="datetimeFigureOut">
              <a:rPr lang="sl-SI" smtClean="0"/>
              <a:t>19. 03. 2019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0197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Proženje </a:t>
            </a:r>
            <a:r>
              <a:rPr lang="sl-SI" dirty="0" smtClean="0"/>
              <a:t>napak</a:t>
            </a:r>
          </a:p>
        </p:txBody>
      </p:sp>
      <p:sp>
        <p:nvSpPr>
          <p:cNvPr id="15362" name="Rectang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sl-SI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35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 od prej </a:t>
            </a:r>
            <a:r>
              <a:rPr lang="sl-SI" dirty="0" smtClean="0"/>
              <a:t>…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400" dirty="0" smtClean="0"/>
              <a:t>Če je seznam prazen, sproži napako</a:t>
            </a:r>
          </a:p>
          <a:p>
            <a:pPr marL="0" indent="0"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povp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(seznam) :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len(seznam) == 0 : 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raise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Exception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('seznam je prazen')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vsota = 0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x in seznam :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    vsota = vsota + x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vsota / len(seznam)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endParaRPr lang="sl-SI" sz="2400" dirty="0" smtClean="0"/>
          </a:p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202784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Izboljšan zgled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000" i="1" dirty="0" smtClean="0"/>
              <a:t>Sestavi funkcijo, ki izračuna povprečje podatkov v seznamu. </a:t>
            </a:r>
          </a:p>
          <a:p>
            <a:pPr marL="0" indent="0">
              <a:buNone/>
            </a:pPr>
            <a:r>
              <a:rPr lang="sl-SI" sz="2000" i="1" dirty="0" smtClean="0"/>
              <a:t>Če je seznam prazen ali pa če v njem niso sama števila, sproži napako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povp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(seznam) :</a:t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len(seznam) == 0 : </a:t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raise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Exception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('seznam je prazen')</a:t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vsota = 0</a:t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x in seznam :</a:t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try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:</a:t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  vsota = vsota + x</a:t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except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:</a:t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raise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Exception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'V seznamu niso le števila!')</a:t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</a:t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vsota / len(seznam)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000" dirty="0">
                <a:latin typeface="Courier New" pitchFamily="49" charset="0"/>
                <a:cs typeface="Courier New" pitchFamily="49" charset="0"/>
              </a:rPr>
            </a:b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000" dirty="0"/>
              <a:t> </a:t>
            </a:r>
            <a:r>
              <a:rPr lang="sl-SI" sz="2000" dirty="0" smtClean="0"/>
              <a:t>   </a:t>
            </a:r>
          </a:p>
          <a:p>
            <a:endParaRPr lang="sl-SI" sz="2000" dirty="0"/>
          </a:p>
        </p:txBody>
      </p:sp>
      <p:sp>
        <p:nvSpPr>
          <p:cNvPr id="4" name="Rounded Rectangle 3"/>
          <p:cNvSpPr/>
          <p:nvPr/>
        </p:nvSpPr>
        <p:spPr>
          <a:xfrm>
            <a:off x="5004048" y="6126163"/>
            <a:ext cx="2232248" cy="6152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Lahko določimo </a:t>
            </a:r>
            <a:r>
              <a:rPr lang="sl-SI" smtClean="0"/>
              <a:t>tudi vrsto napake!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4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400" i="1" dirty="0" smtClean="0"/>
              <a:t>Sestavi funkcijo, ki izračuna povprečje podatkov v seznamu. </a:t>
            </a:r>
            <a:endParaRPr lang="sl-SI" sz="2400" i="1" dirty="0" smtClean="0"/>
          </a:p>
          <a:p>
            <a:pPr marL="0" indent="0">
              <a:buNone/>
            </a:pPr>
            <a:endParaRPr lang="sl-SI" sz="2400" i="1" dirty="0" smtClean="0"/>
          </a:p>
          <a:p>
            <a:pPr marL="0" indent="0">
              <a:buNone/>
            </a:pPr>
            <a:r>
              <a:rPr lang="sl-SI" sz="2400" dirty="0" smtClean="0"/>
              <a:t>"Običajna" rešitev </a:t>
            </a:r>
          </a:p>
          <a:p>
            <a:pPr marL="457200" lvl="1" indent="0">
              <a:buNone/>
            </a:pPr>
            <a:r>
              <a:rPr lang="sl-SI" sz="2000" dirty="0" smtClean="0">
                <a:solidFill>
                  <a:schemeClr val="accent4"/>
                </a:solidFill>
                <a:cs typeface="Courier New" pitchFamily="49" charset="0"/>
              </a:rPr>
              <a:t>(skrbnega </a:t>
            </a:r>
            <a:r>
              <a:rPr lang="sl-SI" sz="2000" dirty="0" smtClean="0">
                <a:solidFill>
                  <a:schemeClr val="accent4"/>
                </a:solidFill>
                <a:cs typeface="Courier New" pitchFamily="49" charset="0"/>
              </a:rPr>
              <a:t>programerja, ki je celo pomislil, da nekdo utegne funkcijo poklicati s praznim </a:t>
            </a:r>
            <a:r>
              <a:rPr lang="sl-SI" sz="2000" dirty="0" smtClean="0">
                <a:solidFill>
                  <a:schemeClr val="accent4"/>
                </a:solidFill>
                <a:cs typeface="Courier New" pitchFamily="49" charset="0"/>
              </a:rPr>
              <a:t>seznamom)</a:t>
            </a:r>
            <a:br>
              <a:rPr lang="sl-SI" sz="2000" dirty="0" smtClean="0">
                <a:solidFill>
                  <a:schemeClr val="accent4"/>
                </a:solidFill>
                <a:cs typeface="Courier New" pitchFamily="49" charset="0"/>
              </a:rPr>
            </a:br>
            <a:endParaRPr lang="sl-SI" sz="2000" dirty="0" smtClean="0">
              <a:solidFill>
                <a:schemeClr val="accent4"/>
              </a:solidFill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povp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(seznam) :</a:t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len(seznam) == 0 : </a:t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('seznam je prazen')</a:t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:</a:t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 vsota = 0</a:t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 for x in seznam :</a:t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    vsota = vsota + x</a:t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vsota / len(seznam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457200" lvl="1" indent="0" algn="r">
              <a:buNone/>
            </a:pPr>
            <a:r>
              <a:rPr lang="sl-SI" sz="2800" dirty="0" smtClean="0">
                <a:solidFill>
                  <a:srgbClr val="FF0000"/>
                </a:solidFill>
              </a:rPr>
              <a:t>Zakaj </a:t>
            </a:r>
            <a:r>
              <a:rPr lang="sl-SI" sz="2800" dirty="0" smtClean="0">
                <a:solidFill>
                  <a:srgbClr val="FF0000"/>
                </a:solidFill>
              </a:rPr>
              <a:t>to ni dobro?</a:t>
            </a:r>
            <a:endParaRPr lang="sl-SI" sz="2800" dirty="0">
              <a:solidFill>
                <a:srgbClr val="FF0000"/>
              </a:solidFill>
            </a:endParaRPr>
          </a:p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750684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Javljanje napak</a:t>
            </a:r>
          </a:p>
        </p:txBody>
      </p:sp>
      <p:sp>
        <p:nvSpPr>
          <p:cNvPr id="23554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sl-SI" sz="2800" dirty="0" smtClean="0"/>
              <a:t>Napake lahko javimo/sprožimo tudi mi</a:t>
            </a:r>
          </a:p>
          <a:p>
            <a:pPr marL="400050" lvl="1" indent="0">
              <a:buNone/>
            </a:pPr>
            <a:r>
              <a:rPr lang="sl-SI" sz="3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raise Exception('Opis napake')</a:t>
            </a:r>
          </a:p>
          <a:p>
            <a:pPr eaLnBrk="1" hangingPunct="1"/>
            <a:r>
              <a:rPr lang="sl-SI" sz="2800" dirty="0" smtClean="0"/>
              <a:t>Praviloma v funkcijah, ki jih definiramo sami</a:t>
            </a:r>
          </a:p>
          <a:p>
            <a:pPr eaLnBrk="1" hangingPunct="1"/>
            <a:r>
              <a:rPr lang="sl-SI" sz="2800" dirty="0" smtClean="0"/>
              <a:t>Npr.:</a:t>
            </a:r>
          </a:p>
          <a:p>
            <a:pPr lvl="1" eaLnBrk="1" hangingPunct="1"/>
            <a:r>
              <a:rPr lang="sl-SI" sz="2400" dirty="0" smtClean="0"/>
              <a:t>Nekdo želi -7. Fibonaccijevo število</a:t>
            </a:r>
          </a:p>
          <a:p>
            <a:pPr lvl="1" eaLnBrk="1" hangingPunct="1"/>
            <a:r>
              <a:rPr lang="sl-SI" sz="2400" dirty="0" smtClean="0"/>
              <a:t>Nekdo želi inverz 100. elementa seznama s 30 elementi </a:t>
            </a:r>
          </a:p>
          <a:p>
            <a:pPr lvl="1" eaLnBrk="1" hangingPunct="1"/>
            <a:r>
              <a:rPr lang="sl-SI" sz="2400" dirty="0" smtClean="0"/>
              <a:t>Torej, če se "bojimo", da bo nekdo čudno uporabljal naše </a:t>
            </a:r>
            <a:r>
              <a:rPr lang="sl-SI" sz="2400" dirty="0" smtClean="0"/>
              <a:t>funkcije oz. če se znajdemo v kodi, kjer "ne znamo" nadaljevati</a:t>
            </a:r>
            <a:endParaRPr lang="sl-SI" sz="2400" dirty="0" smtClean="0"/>
          </a:p>
          <a:p>
            <a:pPr eaLnBrk="1" hangingPunct="1"/>
            <a:r>
              <a:rPr lang="sl-SI" sz="2800" dirty="0" smtClean="0"/>
              <a:t>Bolj prav, kot če s 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800" dirty="0" smtClean="0"/>
              <a:t> opozorimo na napako!</a:t>
            </a:r>
          </a:p>
          <a:p>
            <a:pPr lvl="1"/>
            <a:r>
              <a:rPr lang="sl-SI" sz="2400" dirty="0" smtClean="0"/>
              <a:t>ZAKAJ?</a:t>
            </a:r>
          </a:p>
        </p:txBody>
      </p:sp>
    </p:spTree>
    <p:extLst>
      <p:ext uri="{BB962C8B-B14F-4D97-AF65-F5344CB8AC3E}">
        <p14:creationId xmlns:p14="http://schemas.microsoft.com/office/powerpoint/2010/main" val="265695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Torej </a:t>
            </a:r>
            <a:r>
              <a:rPr lang="sl-SI" dirty="0" smtClean="0"/>
              <a:t>…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400" dirty="0" smtClean="0"/>
              <a:t>Če je seznam prazen, sproži napako</a:t>
            </a:r>
          </a:p>
          <a:p>
            <a:pPr marL="0" indent="0"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povp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(seznam) :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len(seznam) == 0 : 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raise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Exception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('seznam je prazen')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vsota = 0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x in seznam :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    vsota = vsota + x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vsota / len(seznam)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endParaRPr lang="sl-SI" sz="2400" dirty="0" smtClean="0"/>
          </a:p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248923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Pomni!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Če sprožimo napako, je tako kot, če bi prišlo do napake (deljenje z 0, </a:t>
            </a:r>
            <a:r>
              <a:rPr lang="sl-SI" dirty="0" err="1" smtClean="0"/>
              <a:t>KeyError</a:t>
            </a:r>
            <a:r>
              <a:rPr lang="sl-SI" dirty="0" smtClean="0"/>
              <a:t>, …)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Če te napake ne ujamemo – konec funkcije oz. konec programa (in rdeči Python ;-) 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24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Preimenovanje obvestil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Včasih napako ulovimo in sprožimo svojo (z drugačnim obvestilom)</a:t>
            </a:r>
          </a:p>
          <a:p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try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:</a:t>
            </a:r>
            <a:br>
              <a:rPr lang="sl-SI" sz="28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    ….</a:t>
            </a:r>
            <a:br>
              <a:rPr lang="sl-SI" sz="28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800" dirty="0" err="1">
                <a:latin typeface="Courier New" pitchFamily="49" charset="0"/>
                <a:cs typeface="Courier New" pitchFamily="49" charset="0"/>
              </a:rPr>
              <a:t>e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xcept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:</a:t>
            </a:r>
            <a:br>
              <a:rPr lang="sl-SI" sz="28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raise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Exception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('To in ono')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 smtClean="0"/>
          </a:p>
          <a:p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8048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Funkcija ulovi in sproži izjemo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def inverzV3(seznam, i):</a:t>
            </a:r>
          </a:p>
          <a:p>
            <a:pPr marL="0" indent="0">
              <a:buNone/>
            </a:pPr>
            <a:r>
              <a:rPr lang="sl-SI" sz="2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 try:</a:t>
            </a:r>
          </a:p>
          <a:p>
            <a:pPr marL="0" indent="0">
              <a:buNone/>
            </a:pPr>
            <a:r>
              <a:rPr lang="sl-SI" sz="2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   return 1/seznam[i-1]</a:t>
            </a:r>
          </a:p>
          <a:p>
            <a:pPr marL="0" indent="0">
              <a:buNone/>
            </a:pPr>
            <a:r>
              <a:rPr lang="sl-SI" sz="2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 except:</a:t>
            </a:r>
          </a:p>
          <a:p>
            <a:pPr marL="0" indent="0">
              <a:buNone/>
            </a:pPr>
            <a:r>
              <a:rPr lang="sl-SI" sz="2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   raise 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Exception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('Ni 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inverza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')</a:t>
            </a:r>
          </a:p>
          <a:p>
            <a:pPr marL="0" indent="0">
              <a:buNone/>
            </a:pP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sl-SI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9889AF-A65F-48D4-9181-4DEF1278CF17}" type="slidenum">
              <a:rPr lang="sl-SI" smtClean="0"/>
              <a:pPr>
                <a:defRPr/>
              </a:pPr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274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sl-SI" dirty="0" smtClean="0"/>
              <a:t>Seveda lahko lovimo tudi</a:t>
            </a:r>
            <a:br>
              <a:rPr lang="sl-SI" dirty="0" smtClean="0"/>
            </a:br>
            <a:r>
              <a:rPr lang="sl-SI" dirty="0" smtClean="0"/>
              <a:t> "naše" </a:t>
            </a:r>
            <a:r>
              <a:rPr lang="sl-SI" dirty="0" smtClean="0"/>
              <a:t>izjeme (in seveda ostale)</a:t>
            </a:r>
            <a:endParaRPr lang="sl-SI" dirty="0" smtClean="0"/>
          </a:p>
        </p:txBody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>
          <a:xfrm>
            <a:off x="107950" y="1600200"/>
            <a:ext cx="903605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800" dirty="0" smtClean="0">
                <a:latin typeface="Courier New" pitchFamily="49" charset="0"/>
              </a:rPr>
              <a:t>try 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800" dirty="0" smtClean="0">
                <a:latin typeface="Courier New" pitchFamily="49" charset="0"/>
              </a:rPr>
              <a:t>   seznam = [2, 'b', 0, 6]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800" dirty="0">
                <a:latin typeface="Courier New" pitchFamily="49" charset="0"/>
              </a:rPr>
              <a:t> </a:t>
            </a:r>
            <a:r>
              <a:rPr lang="sl-SI" sz="1800" dirty="0" smtClean="0">
                <a:latin typeface="Courier New" pitchFamily="49" charset="0"/>
              </a:rPr>
              <a:t>  ind = int(input('Kateri element naj obrnem: '))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sl-SI" sz="1800" dirty="0">
                <a:latin typeface="Courier New" pitchFamily="49" charset="0"/>
              </a:rPr>
              <a:t> </a:t>
            </a:r>
            <a:r>
              <a:rPr lang="sl-SI" sz="1800" dirty="0" smtClean="0">
                <a:latin typeface="Courier New" pitchFamily="49" charset="0"/>
              </a:rPr>
              <a:t>  print('Inverz', seznam[ind-1], 'je',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inverzV3(seznam,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ind)):</a:t>
            </a:r>
            <a:endParaRPr lang="sl-SI" sz="18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800" dirty="0" smtClean="0">
                <a:latin typeface="Courier New" pitchFamily="49" charset="0"/>
              </a:rPr>
              <a:t>except 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800" dirty="0" smtClean="0">
                <a:latin typeface="Courier New" pitchFamily="49" charset="0"/>
              </a:rPr>
              <a:t>	print('Nekaj je šlo narobe!!')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024" y="3573016"/>
            <a:ext cx="4355976" cy="33019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70333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l-SI" dirty="0" smtClean="0"/>
              <a:t>Ločimo med izjemami</a:t>
            </a:r>
            <a:endParaRPr lang="sl-SI" dirty="0" smtClean="0"/>
          </a:p>
        </p:txBody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>
          <a:xfrm>
            <a:off x="107950" y="1600200"/>
            <a:ext cx="903605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800" dirty="0" smtClean="0">
                <a:latin typeface="Courier New" pitchFamily="49" charset="0"/>
              </a:rPr>
              <a:t>try 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800" dirty="0" smtClean="0">
                <a:latin typeface="Courier New" pitchFamily="49" charset="0"/>
              </a:rPr>
              <a:t>   seznam = [2, 'b', 0, 6]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800" dirty="0">
                <a:latin typeface="Courier New" pitchFamily="49" charset="0"/>
              </a:rPr>
              <a:t> </a:t>
            </a:r>
            <a:r>
              <a:rPr lang="sl-SI" sz="1800" dirty="0" smtClean="0">
                <a:latin typeface="Courier New" pitchFamily="49" charset="0"/>
              </a:rPr>
              <a:t>  ind = int(input('Kateri element naj obrnem: '))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sl-SI" sz="1800" dirty="0">
                <a:latin typeface="Courier New" pitchFamily="49" charset="0"/>
              </a:rPr>
              <a:t> </a:t>
            </a:r>
            <a:r>
              <a:rPr lang="sl-SI" sz="1800" dirty="0" smtClean="0">
                <a:latin typeface="Courier New" pitchFamily="49" charset="0"/>
              </a:rPr>
              <a:t>  print('Inverz', seznam[ind-1], 'je',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inverzV3(seznam,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ind)):</a:t>
            </a:r>
            <a:endParaRPr lang="sl-SI" sz="18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800" dirty="0" err="1" smtClean="0">
                <a:latin typeface="Courier New" pitchFamily="49" charset="0"/>
              </a:rPr>
              <a:t>except</a:t>
            </a:r>
            <a:r>
              <a:rPr lang="sl-SI" sz="1800" dirty="0" smtClean="0">
                <a:latin typeface="Courier New" pitchFamily="49" charset="0"/>
              </a:rPr>
              <a:t> </a:t>
            </a:r>
            <a:r>
              <a:rPr lang="sl-SI" sz="1800" dirty="0" err="1" smtClean="0">
                <a:latin typeface="Courier New" pitchFamily="49" charset="0"/>
              </a:rPr>
              <a:t>Exception</a:t>
            </a:r>
            <a:r>
              <a:rPr lang="sl-SI" sz="1800" dirty="0" smtClean="0">
                <a:latin typeface="Courier New" pitchFamily="49" charset="0"/>
              </a:rPr>
              <a:t> as e:</a:t>
            </a:r>
            <a:endParaRPr lang="sl-SI" sz="18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800" dirty="0" smtClean="0">
                <a:latin typeface="Courier New" pitchFamily="49" charset="0"/>
              </a:rPr>
              <a:t>	</a:t>
            </a:r>
            <a:r>
              <a:rPr lang="sl-SI" sz="1800" dirty="0" err="1" smtClean="0">
                <a:latin typeface="Courier New" pitchFamily="49" charset="0"/>
              </a:rPr>
              <a:t>print</a:t>
            </a:r>
            <a:r>
              <a:rPr lang="sl-SI" sz="1800" dirty="0" smtClean="0">
                <a:latin typeface="Courier New" pitchFamily="49" charset="0"/>
              </a:rPr>
              <a:t>('Napaka: ', e)</a:t>
            </a:r>
            <a:endParaRPr lang="sl-SI" sz="1800" dirty="0" smtClean="0">
              <a:latin typeface="Courier New" pitchFamily="49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760" y="3501725"/>
            <a:ext cx="6732240" cy="32470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734761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Javljanje napak&amp;quot;&quot;/&gt;&lt;property id=&quot;20307&quot; value=&quot;257&quot;/&gt;&lt;/object&gt;&lt;object type=&quot;3&quot; unique_id=&quot;10004&quot;&gt;&lt;property id=&quot;20148&quot; value=&quot;5&quot;/&gt;&lt;property id=&quot;20300&quot; value=&quot;Slide 2 - &amp;quot;Javljanje napak&amp;quot;&quot;/&gt;&lt;property id=&quot;20307&quot; value=&quot;273&quot;/&gt;&lt;/object&gt;&lt;object type=&quot;3&quot; unique_id=&quot;10005&quot;&gt;&lt;property id=&quot;20148&quot; value=&quot;5&quot;/&gt;&lt;property id=&quot;20300&quot; value=&quot;Slide 3 - &amp;quot;Zgled&amp;quot;&quot;/&gt;&lt;property id=&quot;20307&quot; value=&quot;279&quot;/&gt;&lt;/object&gt;&lt;object type=&quot;3&quot; unique_id=&quot;10006&quot;&gt;&lt;property id=&quot;20148&quot; value=&quot;5&quot;/&gt;&lt;property id=&quot;20300&quot; value=&quot;Slide 5 - &amp;quot;Preimenovanje obvestil&amp;quot;&quot;/&gt;&lt;property id=&quot;20307&quot; value=&quot;277&quot;/&gt;&lt;/object&gt;&lt;object type=&quot;3&quot; unique_id=&quot;10007&quot;&gt;&lt;property id=&quot;20148&quot; value=&quot;5&quot;/&gt;&lt;property id=&quot;20300&quot; value=&quot;Slide 6 - &amp;quot;Funkcija ulovi in sproži izjemo&amp;quot;&quot;/&gt;&lt;property id=&quot;20307&quot; value=&quot;275&quot;/&gt;&lt;/object&gt;&lt;object type=&quot;3&quot; unique_id=&quot;10008&quot;&gt;&lt;property id=&quot;20148&quot; value=&quot;5&quot;/&gt;&lt;property id=&quot;20300&quot; value=&quot;Slide 7 - &amp;quot;Seveda lahko lovimo tudi&amp;#x0D;&amp;#x0A; &amp;quot;naše&amp;quot; izjeme&amp;quot;&quot;/&gt;&lt;property id=&quot;20307&quot; value=&quot;276&quot;/&gt;&lt;/object&gt;&lt;object type=&quot;3&quot; unique_id=&quot;10009&quot;&gt;&lt;property id=&quot;20148&quot; value=&quot;5&quot;/&gt;&lt;property id=&quot;20300&quot; value=&quot;Slide 8 - &amp;quot;Izboljšan zgled &amp;quot;&quot;/&gt;&lt;property id=&quot;20307&quot; value=&quot;280&quot;/&gt;&lt;/object&gt;&lt;object type=&quot;3&quot; unique_id=&quot;10028&quot;&gt;&lt;property id=&quot;20148&quot; value=&quot;5&quot;/&gt;&lt;property id=&quot;20300&quot; value=&quot;Slide 4 - &amp;quot;Bolje …&amp;quot;&quot;/&gt;&lt;property id=&quot;20307&quot; value=&quot;281&quot;/&gt;&lt;/object&gt;&lt;/object&gt;&lt;object type=&quot;8&quot; unique_id=&quot;1001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344</Words>
  <Application>Microsoft Office PowerPoint</Application>
  <PresentationFormat>On-screen Show (4:3)</PresentationFormat>
  <Paragraphs>59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Courier New</vt:lpstr>
      <vt:lpstr>Office Theme</vt:lpstr>
      <vt:lpstr>Proženje napak</vt:lpstr>
      <vt:lpstr>Zgled</vt:lpstr>
      <vt:lpstr>Javljanje napak</vt:lpstr>
      <vt:lpstr>Torej …</vt:lpstr>
      <vt:lpstr>Pomni!</vt:lpstr>
      <vt:lpstr>Preimenovanje obvestil</vt:lpstr>
      <vt:lpstr>Funkcija ulovi in sproži izjemo</vt:lpstr>
      <vt:lpstr>Seveda lahko lovimo tudi  "naše" izjeme (in seveda ostale)</vt:lpstr>
      <vt:lpstr>Ločimo med izjemami</vt:lpstr>
      <vt:lpstr>Zgled od prej …</vt:lpstr>
      <vt:lpstr>Izboljšan zgled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Napake in izjeme</dc:title>
  <dc:creator>Matija Lokar</dc:creator>
  <cp:lastModifiedBy>Matija Lokar</cp:lastModifiedBy>
  <cp:revision>11</cp:revision>
  <dcterms:created xsi:type="dcterms:W3CDTF">2011-03-21T12:04:28Z</dcterms:created>
  <dcterms:modified xsi:type="dcterms:W3CDTF">2019-03-19T11:38:41Z</dcterms:modified>
</cp:coreProperties>
</file>