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74" r:id="rId4"/>
    <p:sldId id="273" r:id="rId5"/>
    <p:sldId id="260" r:id="rId6"/>
    <p:sldId id="271" r:id="rId7"/>
    <p:sldId id="277" r:id="rId8"/>
    <p:sldId id="276" r:id="rId9"/>
    <p:sldId id="261" r:id="rId10"/>
    <p:sldId id="262" r:id="rId11"/>
    <p:sldId id="275" r:id="rId12"/>
    <p:sldId id="272" r:id="rId13"/>
  </p:sldIdLst>
  <p:sldSz cx="9144000" cy="6858000" type="screen4x3"/>
  <p:notesSz cx="7099300" cy="10234613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09" d="100"/>
          <a:sy n="109" d="100"/>
        </p:scale>
        <p:origin x="714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fld id="{845B9B7C-C74C-45FD-AE89-635D2DD34E69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6178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fld id="{3B0F36C2-F1B3-4623-B00F-B5D877BF37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4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D15090-AB0A-407C-B315-BA0AE182A504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29082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sl-SI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8E1A2-BDF0-4FBE-82C2-4846B0CDB8E9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7A711-2812-4FFD-9F41-73B00A7C2779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D4BED-0404-4EE3-B479-28A3F93600B5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CBD46-1CA4-42DA-921F-BAEA0AB550D7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2524C-2683-4C63-BF65-D8C7E08C15EB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8A5FA-AD19-4418-AFAD-B03C17E826D8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4DCFCA-6B0C-49E1-BEA0-A809E396FA44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F34B3-6895-4480-B4CF-5BD4DC16A6C3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0B288-39E9-4DCD-95B4-47B443499A74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C842B-33A8-4880-9300-89B320943060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355A6D-D311-44D6-AED9-32275A5C8D0B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/>
              <a:t>SQL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/>
              <a:t>2. del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800" dirty="0"/>
              <a:t>Poizvedbe s podpoizvedbami </a:t>
            </a:r>
            <a:r>
              <a:rPr lang="sl-SI" sz="2800" dirty="0" smtClean="0"/>
              <a:t>II</a:t>
            </a:r>
            <a:br>
              <a:rPr lang="sl-SI" sz="2800" dirty="0" smtClean="0"/>
            </a:br>
            <a:r>
              <a:rPr lang="sl-SI" sz="2800" dirty="0" smtClean="0"/>
              <a:t>- po korakih</a:t>
            </a:r>
            <a:endParaRPr lang="sl-SI" sz="2800" dirty="0"/>
          </a:p>
        </p:txBody>
      </p:sp>
      <p:sp>
        <p:nvSpPr>
          <p:cNvPr id="410627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341438"/>
            <a:ext cx="8856984" cy="5040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2400" dirty="0" smtClean="0"/>
              <a:t>Izpiši </a:t>
            </a:r>
            <a:r>
              <a:rPr lang="sl-SI" sz="2400" dirty="0"/>
              <a:t>imena držav, ki imajo število prebivalcev med številom prebivalcev Alžirije in Kanade</a:t>
            </a:r>
            <a:r>
              <a:rPr lang="en-US" sz="2400" dirty="0">
                <a:latin typeface="Courier New" pitchFamily="49" charset="0"/>
              </a:rPr>
              <a:t> </a:t>
            </a:r>
            <a:endParaRPr lang="sl-SI" sz="24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ourier New" pitchFamily="49" charset="0"/>
              </a:rPr>
              <a:t>SELECT population FROM </a:t>
            </a:r>
            <a:r>
              <a:rPr lang="en-US" sz="2000" dirty="0" smtClean="0">
                <a:latin typeface="Courier New" pitchFamily="49" charset="0"/>
              </a:rPr>
              <a:t>world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WHERE name='Canada'</a:t>
            </a:r>
            <a:endParaRPr lang="sl-SI" sz="2000" dirty="0">
              <a:latin typeface="Courier New" pitchFamily="49" charset="0"/>
            </a:endParaRPr>
          </a:p>
          <a:p>
            <a:pPr lvl="2">
              <a:lnSpc>
                <a:spcPct val="80000"/>
              </a:lnSpc>
            </a:pPr>
            <a:r>
              <a:rPr lang="sl-SI" sz="2000" dirty="0"/>
              <a:t>Dobimo rezultat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en-US" dirty="0"/>
              <a:t>38007166</a:t>
            </a:r>
            <a:r>
              <a:rPr lang="sl-SI" sz="2000" dirty="0" smtClean="0"/>
              <a:t> </a:t>
            </a:r>
            <a:endParaRPr lang="sl-SI" sz="20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ourier New" pitchFamily="49" charset="0"/>
              </a:rPr>
              <a:t>SELECT population FROM </a:t>
            </a:r>
            <a:r>
              <a:rPr lang="en-US" sz="2000" dirty="0" smtClean="0">
                <a:latin typeface="Courier New" pitchFamily="49" charset="0"/>
              </a:rPr>
              <a:t>world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WHERE name=</a:t>
            </a:r>
            <a:r>
              <a:rPr lang="sl-SI" sz="2000" dirty="0">
                <a:latin typeface="Courier New" pitchFamily="49" charset="0"/>
              </a:rPr>
              <a:t>'Algeria</a:t>
            </a:r>
            <a:r>
              <a:rPr lang="en-US" sz="2000" dirty="0">
                <a:latin typeface="Courier New" pitchFamily="49" charset="0"/>
              </a:rPr>
              <a:t>'</a:t>
            </a:r>
            <a:endParaRPr lang="sl-SI" sz="2000" dirty="0">
              <a:latin typeface="Courier New" pitchFamily="49" charset="0"/>
            </a:endParaRPr>
          </a:p>
          <a:p>
            <a:pPr lvl="2">
              <a:lnSpc>
                <a:spcPct val="80000"/>
              </a:lnSpc>
            </a:pPr>
            <a:r>
              <a:rPr lang="sl-SI" sz="2000" dirty="0"/>
              <a:t>Dobimo rezultat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en-US" dirty="0"/>
              <a:t>43000000</a:t>
            </a:r>
            <a:r>
              <a:rPr lang="sl-SI" sz="2000" dirty="0" smtClean="0"/>
              <a:t> </a:t>
            </a:r>
            <a:endParaRPr lang="sl-SI" sz="20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ourier New" pitchFamily="49" charset="0"/>
              </a:rPr>
              <a:t>SELECT name FROM </a:t>
            </a:r>
            <a:r>
              <a:rPr lang="en-US" sz="2000" dirty="0" smtClean="0">
                <a:latin typeface="Courier New" pitchFamily="49" charset="0"/>
              </a:rPr>
              <a:t>world</a:t>
            </a:r>
            <a:r>
              <a:rPr lang="sl-SI" sz="2000" dirty="0">
                <a:latin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</a:rPr>
            </a:br>
            <a:r>
              <a:rPr lang="en-US" sz="2000" dirty="0">
                <a:latin typeface="Courier New" pitchFamily="49" charset="0"/>
              </a:rPr>
              <a:t>  WHERE population </a:t>
            </a:r>
            <a:r>
              <a:rPr lang="sl-SI" sz="2000" dirty="0">
                <a:latin typeface="Courier New" pitchFamily="49" charset="0"/>
              </a:rPr>
              <a:t>BETWEEN </a:t>
            </a:r>
            <a:r>
              <a:rPr lang="sl-SI" sz="2000" dirty="0">
                <a:latin typeface="Courier New" pitchFamily="49" charset="0"/>
              </a:rPr>
              <a:t>38007166 </a:t>
            </a:r>
            <a:r>
              <a:rPr lang="en-US" sz="2000" dirty="0">
                <a:latin typeface="Courier New" pitchFamily="49" charset="0"/>
              </a:rPr>
              <a:t>AND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</a:rPr>
              <a:t>43000000</a:t>
            </a:r>
            <a:endParaRPr lang="sl-SI" sz="2000" dirty="0">
              <a:latin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7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Omejitve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400" dirty="0"/>
              <a:t>Podpoizvedbe naj bi vračale le en stolpec z eno vrednostjo! Drugače pride do napake</a:t>
            </a:r>
          </a:p>
          <a:p>
            <a:pPr lvl="1">
              <a:lnSpc>
                <a:spcPct val="80000"/>
              </a:lnSpc>
            </a:pPr>
            <a:r>
              <a:rPr lang="sl-SI" sz="2000" dirty="0"/>
              <a:t>Npr. če bi v našem primeru imeli dve državi (ali več) z imenom Canada.</a:t>
            </a:r>
          </a:p>
          <a:p>
            <a:pPr lvl="1">
              <a:lnSpc>
                <a:spcPct val="80000"/>
              </a:lnSpc>
            </a:pPr>
            <a:r>
              <a:rPr lang="sl-SI" sz="2000" dirty="0"/>
              <a:t>Stolpec ima lahko več vrednosti le, če rezultat poizvedbe uporabimo kjer imamo lahko več vrednosti (seznam) </a:t>
            </a:r>
          </a:p>
          <a:p>
            <a:pPr lvl="2">
              <a:lnSpc>
                <a:spcPct val="80000"/>
              </a:lnSpc>
            </a:pPr>
            <a:r>
              <a:rPr lang="sl-SI" sz="2000" dirty="0"/>
              <a:t>Operator IN </a:t>
            </a:r>
          </a:p>
          <a:p>
            <a:pPr lvl="3">
              <a:lnSpc>
                <a:spcPct val="80000"/>
              </a:lnSpc>
            </a:pPr>
            <a:r>
              <a:rPr lang="sl-SI" dirty="0"/>
              <a:t>IN (SELECT ... </a:t>
            </a:r>
            <a:r>
              <a:rPr lang="sl-SI" dirty="0" smtClean="0"/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2000" dirty="0" smtClean="0"/>
              <a:t>Zanima </a:t>
            </a:r>
            <a:r>
              <a:rPr lang="sl-SI" sz="2000" dirty="0"/>
              <a:t>nas, če je vrednost ena izmed vrednosti v stolpcu </a:t>
            </a:r>
          </a:p>
          <a:p>
            <a:pPr>
              <a:lnSpc>
                <a:spcPct val="80000"/>
              </a:lnSpc>
            </a:pPr>
            <a:endParaRPr lang="sl-SI" sz="3200" dirty="0"/>
          </a:p>
          <a:p>
            <a:endParaRPr lang="sl-SI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230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200" smtClean="0"/>
              <a:t>Poizvedbe s podpoizvedbami - primer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42875" y="1285875"/>
            <a:ext cx="8001000" cy="5040313"/>
          </a:xfrm>
        </p:spPr>
        <p:txBody>
          <a:bodyPr/>
          <a:lstStyle/>
          <a:p>
            <a:pPr eaLnBrk="1" hangingPunct="1"/>
            <a:r>
              <a:rPr lang="sl-SI" sz="2400" dirty="0" smtClean="0"/>
              <a:t>Tabela: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nobel(yr, subject, winner)</a:t>
            </a:r>
          </a:p>
          <a:p>
            <a:pPr eaLnBrk="1" hangingPunct="1"/>
            <a:r>
              <a:rPr lang="sl-SI" sz="2400" dirty="0" smtClean="0"/>
              <a:t>Izpiši leta, kjer je bila podeljena Nobelova nagrada za fiziko in ne za kemijo</a:t>
            </a:r>
          </a:p>
          <a:p>
            <a:pPr eaLnBrk="1" hangingPunct="1"/>
            <a:r>
              <a:rPr lang="sl-SI" sz="2400" dirty="0" smtClean="0"/>
              <a:t>Kako:</a:t>
            </a:r>
          </a:p>
          <a:p>
            <a:pPr lvl="1" eaLnBrk="1" hangingPunct="1"/>
            <a:r>
              <a:rPr lang="sl-SI" sz="2000" dirty="0" smtClean="0"/>
              <a:t>Upoštevamo stolpce, kjer velja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subject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'physics' 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sl-SI" sz="2000" dirty="0" smtClean="0"/>
              <a:t>Izločimo vrstice, kjer je vrednost v stolpcu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sl-SI" sz="2000" dirty="0" smtClean="0"/>
              <a:t> ena od tistih vrednosti, ki nastopajo v stolpcu yr pri tistih vrsticah, kjer je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subject = 'chemistry')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SELECT DISTINCT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nobel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WHERE subject = 'physics' AND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NOT IN (SELECT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nobel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WHERE subject = 'chemistry')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sz="2000" dirty="0" smtClean="0">
                <a:cs typeface="Courier New" pitchFamily="49" charset="0"/>
              </a:rPr>
              <a:t>Zakaj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DISTINCT?</a:t>
            </a:r>
          </a:p>
          <a:p>
            <a:pPr lvl="1" eaLnBrk="1" hangingPunct="1"/>
            <a:r>
              <a:rPr lang="sl-SI" sz="1600" dirty="0" smtClean="0">
                <a:cs typeface="Courier New" pitchFamily="49" charset="0"/>
              </a:rPr>
              <a:t>Lahko je več dobitnikov za fiziko v istem letu!</a:t>
            </a:r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SELECT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41438"/>
            <a:ext cx="8568952" cy="5040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Osnovna </a:t>
            </a:r>
            <a:r>
              <a:rPr lang="sl-SI" dirty="0"/>
              <a:t>struktura</a:t>
            </a:r>
          </a:p>
          <a:p>
            <a:pPr lvl="1">
              <a:lnSpc>
                <a:spcPct val="90000"/>
              </a:lnSpc>
            </a:pPr>
            <a:r>
              <a:rPr lang="sl-SI" sz="2000" b="1" dirty="0">
                <a:latin typeface="Courier New" pitchFamily="49" charset="0"/>
              </a:rPr>
              <a:t>SELECT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i="1" dirty="0">
                <a:latin typeface="Courier New" pitchFamily="49" charset="0"/>
              </a:rPr>
              <a:t>seznam </a:t>
            </a:r>
            <a:r>
              <a:rPr lang="sl-SI" sz="2000" i="1" dirty="0" smtClean="0">
                <a:latin typeface="Courier New" pitchFamily="49" charset="0"/>
              </a:rPr>
              <a:t>stolpcev</a:t>
            </a:r>
            <a:r>
              <a:rPr lang="sl-SI" sz="2000" dirty="0">
                <a:latin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</a:rPr>
            </a:br>
            <a:r>
              <a:rPr lang="sl-SI" sz="2000" b="1" dirty="0">
                <a:latin typeface="Courier New" pitchFamily="49" charset="0"/>
              </a:rPr>
              <a:t>FROM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i="1" dirty="0">
                <a:latin typeface="Courier New" pitchFamily="49" charset="0"/>
              </a:rPr>
              <a:t>seznam tabel, kjer bomo podatke našli</a:t>
            </a:r>
            <a:r>
              <a:rPr lang="sl-SI" sz="2000" dirty="0">
                <a:latin typeface="Courier New" pitchFamily="49" charset="0"/>
              </a:rPr>
              <a:t> </a:t>
            </a:r>
            <a:br>
              <a:rPr lang="sl-SI" sz="2000" dirty="0">
                <a:latin typeface="Courier New" pitchFamily="49" charset="0"/>
              </a:rPr>
            </a:br>
            <a:r>
              <a:rPr lang="sl-SI" sz="2000" b="1" dirty="0">
                <a:latin typeface="Courier New" pitchFamily="49" charset="0"/>
              </a:rPr>
              <a:t>WHERE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i="1" dirty="0">
                <a:latin typeface="Courier New" pitchFamily="49" charset="0"/>
              </a:rPr>
              <a:t>pogoji, ki določajo, katere podatke želimo videti</a:t>
            </a:r>
            <a:r>
              <a:rPr lang="sl-SI" dirty="0"/>
              <a:t> </a:t>
            </a:r>
            <a:endParaRPr lang="sl-SI" dirty="0" smtClean="0"/>
          </a:p>
          <a:p>
            <a:pPr>
              <a:lnSpc>
                <a:spcPct val="90000"/>
              </a:lnSpc>
            </a:pPr>
            <a:r>
              <a:rPr lang="sl-SI" dirty="0" smtClean="0"/>
              <a:t>Zgled</a:t>
            </a:r>
            <a:endParaRPr lang="sl-SI" dirty="0"/>
          </a:p>
          <a:p>
            <a:pPr lvl="1">
              <a:lnSpc>
                <a:spcPct val="90000"/>
              </a:lnSpc>
            </a:pPr>
            <a:r>
              <a:rPr lang="sl-SI" dirty="0">
                <a:latin typeface="Courier New" pitchFamily="49" charset="0"/>
              </a:rPr>
              <a:t>SELECT * FROM knjige </a:t>
            </a:r>
            <a:r>
              <a:rPr lang="sl-SI" dirty="0" smtClean="0">
                <a:latin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WHERE </a:t>
            </a:r>
            <a:r>
              <a:rPr lang="sl-SI" dirty="0">
                <a:latin typeface="Courier New" pitchFamily="49" charset="0"/>
              </a:rPr>
              <a:t>cena &gt; 100.00 </a:t>
            </a:r>
            <a:r>
              <a:rPr lang="sl-SI" dirty="0" smtClean="0">
                <a:latin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ORDER </a:t>
            </a:r>
            <a:r>
              <a:rPr lang="sl-SI" dirty="0">
                <a:latin typeface="Courier New" pitchFamily="49" charset="0"/>
              </a:rPr>
              <a:t>BY naslov</a:t>
            </a:r>
            <a:r>
              <a:rPr lang="sl-SI" dirty="0"/>
              <a:t> </a:t>
            </a:r>
          </a:p>
          <a:p>
            <a:pPr>
              <a:lnSpc>
                <a:spcPct val="90000"/>
              </a:lnSpc>
            </a:pPr>
            <a:r>
              <a:rPr lang="sl-SI" dirty="0" smtClean="0"/>
              <a:t>Dobljeni stolpci, </a:t>
            </a:r>
            <a:r>
              <a:rPr lang="sl-SI" dirty="0"/>
              <a:t>ki nastopajo, so lahko stolpci ali pa izrazi!</a:t>
            </a:r>
          </a:p>
          <a:p>
            <a:pPr lvl="1">
              <a:lnSpc>
                <a:spcPct val="90000"/>
              </a:lnSpc>
            </a:pPr>
            <a:r>
              <a:rPr lang="sl-SI" dirty="0">
                <a:latin typeface="Courier New" pitchFamily="49" charset="0"/>
              </a:rPr>
              <a:t>SELECT </a:t>
            </a:r>
            <a:r>
              <a:rPr lang="sl-SI" dirty="0" smtClean="0">
                <a:latin typeface="Courier New" pitchFamily="49" charset="0"/>
              </a:rPr>
              <a:t>naslov,ROUND(cena*1.10,2</a:t>
            </a:r>
            <a:r>
              <a:rPr lang="sl-SI" dirty="0">
                <a:latin typeface="Courier New" pitchFamily="49" charset="0"/>
              </a:rPr>
              <a:t>) FROM knjige </a:t>
            </a:r>
            <a:r>
              <a:rPr lang="sl-SI" dirty="0" smtClean="0">
                <a:latin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WHERE </a:t>
            </a:r>
            <a:r>
              <a:rPr lang="sl-SI" dirty="0">
                <a:latin typeface="Courier New" pitchFamily="49" charset="0"/>
              </a:rPr>
              <a:t>cena * (1 + davek/100.0) &gt; 100.00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SELECT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dirty="0" smtClean="0"/>
              <a:t>Vrne tabelo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Osnovna struktura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b="1" dirty="0" smtClean="0">
                <a:latin typeface="Courier New" pitchFamily="49" charset="0"/>
              </a:rPr>
              <a:t>SELECT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i="1" dirty="0" smtClean="0">
                <a:latin typeface="Courier New" pitchFamily="49" charset="0"/>
              </a:rPr>
              <a:t>seznam izrazov</a:t>
            </a:r>
            <a:r>
              <a:rPr lang="sl-SI" sz="2000" dirty="0" smtClean="0">
                <a:latin typeface="Courier New" pitchFamily="49" charset="0"/>
              </a:rPr>
              <a:t> </a:t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b="1" dirty="0" smtClean="0">
                <a:latin typeface="Courier New" pitchFamily="49" charset="0"/>
              </a:rPr>
              <a:t>FROM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i="1" dirty="0" smtClean="0">
                <a:latin typeface="Courier New" pitchFamily="49" charset="0"/>
              </a:rPr>
              <a:t>seznam tabel, kjer bomo podatke našli</a:t>
            </a:r>
            <a:r>
              <a:rPr lang="sl-SI" sz="2000" dirty="0" smtClean="0">
                <a:latin typeface="Courier New" pitchFamily="49" charset="0"/>
              </a:rPr>
              <a:t> </a:t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b="1" dirty="0" smtClean="0">
                <a:latin typeface="Courier New" pitchFamily="49" charset="0"/>
              </a:rPr>
              <a:t>WHERE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i="1" dirty="0" smtClean="0">
                <a:latin typeface="Courier New" pitchFamily="49" charset="0"/>
              </a:rPr>
              <a:t>pogoji, ki določajo, katere vrstice "prispevajo" podatke</a:t>
            </a:r>
            <a:r>
              <a:rPr lang="sl-SI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Dodatki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cs typeface="Courier New" pitchFamily="49" charset="0"/>
              </a:rPr>
              <a:t>AS : pre(po)imenujemo izhodni stolpec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cs typeface="Courier New" pitchFamily="49" charset="0"/>
              </a:rPr>
              <a:t>ORDER BY : uredimo vrstice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cs typeface="Courier New" pitchFamily="49" charset="0"/>
              </a:rPr>
              <a:t>DISTINCT: v končnem rezultatu upoštevamo le različne vrstice</a:t>
            </a:r>
          </a:p>
          <a:p>
            <a:pPr lvl="1" eaLnBrk="1" hangingPunct="1">
              <a:lnSpc>
                <a:spcPct val="90000"/>
              </a:lnSpc>
            </a:pPr>
            <a:endParaRPr lang="sl-SI" dirty="0" smtClean="0"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14380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SELECT - primer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285875"/>
            <a:ext cx="7143750" cy="5040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name,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ROUND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(population/1000000)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prebiMilion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world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WHERE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continent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IN (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'Asia</a:t>
            </a:r>
            <a:r>
              <a:rPr lang="en-US" sz="2400" dirty="0" smtClean="0"/>
              <a:t>'</a:t>
            </a:r>
            <a:r>
              <a:rPr lang="sl-SI" sz="2400" dirty="0" smtClean="0"/>
              <a:t>,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'Europe')AND name LIKE 'C%'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>
                <a:cs typeface="Courier New" pitchFamily="49" charset="0"/>
              </a:rPr>
              <a:t>Razčlenimo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cs typeface="Courier New" pitchFamily="49" charset="0"/>
              </a:rPr>
              <a:t>Izpiši ime in število prebivalcev v milionih.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cs typeface="Courier New" pitchFamily="49" charset="0"/>
              </a:rPr>
              <a:t>Drugi stolpec poimenuj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prebiMilion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cs typeface="Courier New" pitchFamily="49" charset="0"/>
              </a:rPr>
              <a:t>Podatke pridobi iz tabele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world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cs typeface="Courier New" pitchFamily="49" charset="0"/>
              </a:rPr>
              <a:t>Upoštevaj tiste vrstice, kjer je vrednost stolpca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continent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cs typeface="Courier New" pitchFamily="49" charset="0"/>
              </a:rPr>
              <a:t>bodisi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'Asia</a:t>
            </a:r>
            <a:r>
              <a:rPr lang="en-US" sz="2000" dirty="0" smtClean="0"/>
              <a:t>'</a:t>
            </a:r>
            <a:r>
              <a:rPr lang="sl-SI" sz="2000" dirty="0" smtClean="0"/>
              <a:t> bodisi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'Europe' </a:t>
            </a:r>
            <a:r>
              <a:rPr lang="sl-SI" sz="2000" dirty="0" smtClean="0">
                <a:cs typeface="Courier New" pitchFamily="49" charset="0"/>
              </a:rPr>
              <a:t>in kjer se vrednost v stolpcu 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ime </a:t>
            </a:r>
            <a:r>
              <a:rPr lang="sl-SI" sz="2000" dirty="0" smtClean="0">
                <a:cs typeface="Courier New" pitchFamily="49" charset="0"/>
              </a:rPr>
              <a:t>začne s črko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>
                <a:cs typeface="Courier New" pitchFamily="49" charset="0"/>
              </a:rPr>
              <a:t>Pomen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cs typeface="Courier New" pitchFamily="49" charset="0"/>
              </a:rPr>
              <a:t>Izpiši imena in število prebivalcev tistih evropskih in azijskih držav, katerih imena se začno s C</a:t>
            </a:r>
          </a:p>
          <a:p>
            <a:pPr eaLnBrk="1" hangingPunct="1">
              <a:lnSpc>
                <a:spcPct val="90000"/>
              </a:lnSpc>
            </a:pPr>
            <a:endParaRPr lang="sl-SI" sz="2400" dirty="0" smtClean="0"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endParaRPr lang="sl-SI" sz="2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9268" y="1285875"/>
            <a:ext cx="2381250" cy="2019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7" grpId="0" uiExpand="1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Enostavna oblika stavka SELECT 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341438"/>
            <a:ext cx="8469758" cy="5040312"/>
          </a:xfrm>
        </p:spPr>
        <p:txBody>
          <a:bodyPr/>
          <a:lstStyle/>
          <a:p>
            <a:r>
              <a:rPr lang="sl-SI" sz="2200" dirty="0">
                <a:latin typeface="Courier New" pitchFamily="49" charset="0"/>
              </a:rPr>
              <a:t>SELECT * FROM </a:t>
            </a:r>
            <a:r>
              <a:rPr lang="sl-SI" sz="2200" dirty="0" err="1" smtClean="0">
                <a:latin typeface="Courier New" pitchFamily="49" charset="0"/>
              </a:rPr>
              <a:t>world</a:t>
            </a:r>
            <a:endParaRPr lang="sl-SI" sz="2200" dirty="0">
              <a:latin typeface="Courier New" pitchFamily="49" charset="0"/>
            </a:endParaRPr>
          </a:p>
          <a:p>
            <a:r>
              <a:rPr lang="sl-SI" sz="2200" dirty="0">
                <a:latin typeface="Courier New" pitchFamily="49" charset="0"/>
              </a:rPr>
              <a:t>SELECT name, population FROM </a:t>
            </a:r>
            <a:r>
              <a:rPr lang="sl-SI" sz="2200" dirty="0" err="1" smtClean="0">
                <a:latin typeface="Courier New" pitchFamily="49" charset="0"/>
              </a:rPr>
              <a:t>world</a:t>
            </a:r>
            <a:endParaRPr lang="sl-SI" sz="2200" dirty="0">
              <a:latin typeface="Courier New" pitchFamily="49" charset="0"/>
            </a:endParaRPr>
          </a:p>
          <a:p>
            <a:r>
              <a:rPr lang="sl-SI" sz="2200" dirty="0">
                <a:latin typeface="Courier New" pitchFamily="49" charset="0"/>
              </a:rPr>
              <a:t>SELECT name AS "Ime države" FROM </a:t>
            </a:r>
            <a:r>
              <a:rPr lang="sl-SI" sz="2200" dirty="0" err="1" smtClean="0">
                <a:latin typeface="Courier New" pitchFamily="49" charset="0"/>
              </a:rPr>
              <a:t>world</a:t>
            </a:r>
            <a:endParaRPr lang="sl-SI" sz="2200" dirty="0">
              <a:latin typeface="Courier New" pitchFamily="49" charset="0"/>
            </a:endParaRPr>
          </a:p>
          <a:p>
            <a:r>
              <a:rPr lang="sl-SI" sz="2200" dirty="0">
                <a:latin typeface="Courier New" pitchFamily="49" charset="0"/>
              </a:rPr>
              <a:t>SELECT name AS Ime FROM </a:t>
            </a:r>
            <a:r>
              <a:rPr lang="sl-SI" sz="2200" dirty="0" err="1" smtClean="0">
                <a:latin typeface="Courier New" pitchFamily="49" charset="0"/>
              </a:rPr>
              <a:t>world</a:t>
            </a:r>
            <a:r>
              <a:rPr lang="sl-SI" sz="2200" dirty="0" smtClean="0">
                <a:latin typeface="Courier New" pitchFamily="49" charset="0"/>
              </a:rPr>
              <a:t> </a:t>
            </a:r>
            <a:br>
              <a:rPr lang="sl-SI" sz="2200" dirty="0" smtClean="0">
                <a:latin typeface="Courier New" pitchFamily="49" charset="0"/>
              </a:rPr>
            </a:br>
            <a:r>
              <a:rPr lang="sl-SI" sz="2200" dirty="0" smtClean="0">
                <a:latin typeface="Courier New" pitchFamily="49" charset="0"/>
              </a:rPr>
              <a:t>   ORDER </a:t>
            </a:r>
            <a:r>
              <a:rPr lang="sl-SI" sz="2200" dirty="0">
                <a:latin typeface="Courier New" pitchFamily="49" charset="0"/>
              </a:rPr>
              <a:t>BY population DESC</a:t>
            </a:r>
          </a:p>
          <a:p>
            <a:r>
              <a:rPr lang="sl-SI" sz="2200" dirty="0">
                <a:latin typeface="Courier New" pitchFamily="49" charset="0"/>
              </a:rPr>
              <a:t>SELECT DISTINCT </a:t>
            </a:r>
            <a:r>
              <a:rPr lang="sl-SI" sz="2200" dirty="0" err="1" smtClean="0">
                <a:latin typeface="Courier New" pitchFamily="49" charset="0"/>
              </a:rPr>
              <a:t>continent</a:t>
            </a:r>
            <a:r>
              <a:rPr lang="sl-SI" sz="2200" dirty="0" smtClean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</a:rPr>
              <a:t>FROM </a:t>
            </a:r>
            <a:r>
              <a:rPr lang="sl-SI" sz="2200" dirty="0" err="1" smtClean="0">
                <a:latin typeface="Courier New" pitchFamily="49" charset="0"/>
              </a:rPr>
              <a:t>world</a:t>
            </a:r>
            <a:endParaRPr lang="sl-SI" sz="2200" dirty="0">
              <a:latin typeface="Courier New" pitchFamily="49" charset="0"/>
            </a:endParaRPr>
          </a:p>
          <a:p>
            <a:r>
              <a:rPr lang="sl-SI" sz="2000" dirty="0">
                <a:latin typeface="Courier New" pitchFamily="49" charset="0"/>
              </a:rPr>
              <a:t>SELECT 15 FROM </a:t>
            </a:r>
            <a:r>
              <a:rPr lang="sl-SI" sz="2000" dirty="0" err="1" smtClean="0">
                <a:latin typeface="Courier New" pitchFamily="49" charset="0"/>
              </a:rPr>
              <a:t>world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</a:rPr>
              <a:t>WHERE </a:t>
            </a:r>
            <a:r>
              <a:rPr lang="sl-SI" sz="2000" dirty="0" err="1" smtClean="0">
                <a:latin typeface="Courier New" pitchFamily="49" charset="0"/>
              </a:rPr>
              <a:t>continent</a:t>
            </a:r>
            <a:r>
              <a:rPr lang="sl-SI" sz="2000" dirty="0" smtClean="0">
                <a:latin typeface="Courier New" pitchFamily="49" charset="0"/>
              </a:rPr>
              <a:t>='</a:t>
            </a:r>
            <a:r>
              <a:rPr lang="sl-SI" sz="2000" dirty="0" err="1" smtClean="0">
                <a:latin typeface="Courier New" pitchFamily="49" charset="0"/>
              </a:rPr>
              <a:t>Europe</a:t>
            </a:r>
            <a:r>
              <a:rPr lang="sl-SI" sz="2000" dirty="0">
                <a:latin typeface="Courier New" pitchFamily="49" charset="0"/>
              </a:rPr>
              <a:t>'</a:t>
            </a:r>
          </a:p>
          <a:p>
            <a:r>
              <a:rPr lang="sl-SI" sz="2000" dirty="0">
                <a:latin typeface="Courier New" pitchFamily="49" charset="0"/>
              </a:rPr>
              <a:t>SELECT population/area FROM </a:t>
            </a:r>
            <a:r>
              <a:rPr lang="sl-SI" sz="2000" dirty="0" err="1" smtClean="0">
                <a:latin typeface="Courier New" pitchFamily="49" charset="0"/>
              </a:rPr>
              <a:t>world</a:t>
            </a:r>
            <a:r>
              <a:rPr lang="sl-SI" sz="2000" dirty="0" smtClean="0">
                <a:latin typeface="Courier New" pitchFamily="49" charset="0"/>
              </a:rPr>
              <a:t> </a:t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 WHERE </a:t>
            </a:r>
            <a:r>
              <a:rPr lang="sl-SI" sz="2000" dirty="0" err="1" smtClean="0">
                <a:latin typeface="Courier New" pitchFamily="49" charset="0"/>
              </a:rPr>
              <a:t>continent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</a:rPr>
              <a:t>IN </a:t>
            </a:r>
            <a:r>
              <a:rPr lang="sl-SI" sz="2000" dirty="0" smtClean="0">
                <a:latin typeface="Courier New" pitchFamily="49" charset="0"/>
              </a:rPr>
              <a:t>('</a:t>
            </a:r>
            <a:r>
              <a:rPr lang="sl-SI" sz="2000" dirty="0" err="1" smtClean="0">
                <a:latin typeface="Courier New" pitchFamily="49" charset="0"/>
              </a:rPr>
              <a:t>Europe</a:t>
            </a:r>
            <a:r>
              <a:rPr lang="sl-SI" sz="2000" dirty="0">
                <a:latin typeface="Courier New" pitchFamily="49" charset="0"/>
              </a:rPr>
              <a:t>'</a:t>
            </a:r>
            <a:r>
              <a:rPr lang="sl-SI" sz="2000" dirty="0" smtClean="0">
                <a:latin typeface="Courier New" pitchFamily="49" charset="0"/>
              </a:rPr>
              <a:t>, '</a:t>
            </a:r>
            <a:r>
              <a:rPr lang="sl-SI" sz="2000" dirty="0" err="1" smtClean="0">
                <a:latin typeface="Courier New" pitchFamily="49" charset="0"/>
              </a:rPr>
              <a:t>Asia</a:t>
            </a:r>
            <a:r>
              <a:rPr lang="sl-SI" sz="2000" dirty="0">
                <a:latin typeface="Courier New" pitchFamily="49" charset="0"/>
              </a:rPr>
              <a:t>'</a:t>
            </a:r>
            <a:r>
              <a:rPr lang="sl-SI" sz="2000" dirty="0" smtClean="0">
                <a:latin typeface="Courier New" pitchFamily="49" charset="0"/>
              </a:rPr>
              <a:t>, '</a:t>
            </a:r>
            <a:r>
              <a:rPr lang="sl-SI" sz="2000" dirty="0" err="1" smtClean="0">
                <a:latin typeface="Courier New" pitchFamily="49" charset="0"/>
              </a:rPr>
              <a:t>Africa</a:t>
            </a:r>
            <a:r>
              <a:rPr lang="sl-SI" sz="2000" dirty="0">
                <a:latin typeface="Courier New" pitchFamily="49" charset="0"/>
              </a:rPr>
              <a:t>'</a:t>
            </a:r>
            <a:r>
              <a:rPr lang="sl-SI" sz="2000" dirty="0" smtClean="0">
                <a:latin typeface="Courier New" pitchFamily="49" charset="0"/>
              </a:rPr>
              <a:t>)</a:t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 </a:t>
            </a:r>
            <a:r>
              <a:rPr lang="sl-SI" sz="2000" dirty="0">
                <a:latin typeface="Courier New" pitchFamily="49" charset="0"/>
              </a:rPr>
              <a:t>AND area BETWEEN 100000 AND 1000000</a:t>
            </a:r>
            <a:endParaRPr lang="sl-SI" sz="2200" dirty="0">
              <a:latin typeface="Courier New" pitchFamily="49" charset="0"/>
            </a:endParaRPr>
          </a:p>
          <a:p>
            <a:r>
              <a:rPr lang="sl-SI" sz="2200" dirty="0">
                <a:latin typeface="Courier New" pitchFamily="49" charset="0"/>
              </a:rPr>
              <a:t>SELECT name FROM </a:t>
            </a:r>
            <a:r>
              <a:rPr lang="sl-SI" sz="2200" dirty="0" err="1" smtClean="0">
                <a:latin typeface="Courier New" pitchFamily="49" charset="0"/>
              </a:rPr>
              <a:t>world</a:t>
            </a:r>
            <a:r>
              <a:rPr lang="sl-SI" sz="2200" dirty="0" smtClean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</a:rPr>
              <a:t/>
            </a:r>
            <a:br>
              <a:rPr lang="sl-SI" sz="2200" dirty="0">
                <a:latin typeface="Courier New" pitchFamily="49" charset="0"/>
              </a:rPr>
            </a:br>
            <a:r>
              <a:rPr lang="sl-SI" sz="2200" dirty="0">
                <a:latin typeface="Courier New" pitchFamily="49" charset="0"/>
              </a:rPr>
              <a:t>   WHERE </a:t>
            </a:r>
            <a:r>
              <a:rPr lang="sl-SI" sz="2200" dirty="0" err="1" smtClean="0">
                <a:latin typeface="Courier New" pitchFamily="49" charset="0"/>
              </a:rPr>
              <a:t>continent</a:t>
            </a:r>
            <a:r>
              <a:rPr lang="sl-SI" sz="2200" dirty="0" smtClean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</a:rPr>
              <a:t>= </a:t>
            </a:r>
            <a:r>
              <a:rPr lang="sl-SI" sz="2200" dirty="0" smtClean="0">
                <a:latin typeface="Courier New" pitchFamily="49" charset="0"/>
              </a:rPr>
              <a:t>'</a:t>
            </a:r>
            <a:r>
              <a:rPr lang="sl-SI" sz="2200" dirty="0" err="1" smtClean="0">
                <a:latin typeface="Courier New" pitchFamily="49" charset="0"/>
              </a:rPr>
              <a:t>Europe</a:t>
            </a:r>
            <a:r>
              <a:rPr lang="sl-SI" sz="2200" dirty="0" smtClean="0">
                <a:latin typeface="Courier New" pitchFamily="49" charset="0"/>
              </a:rPr>
              <a:t>'</a:t>
            </a:r>
            <a:r>
              <a:rPr lang="sl-SI" sz="2200" dirty="0">
                <a:latin typeface="Courier New" pitchFamily="49" charset="0"/>
              </a:rPr>
              <a:t/>
            </a:r>
            <a:br>
              <a:rPr lang="sl-SI" sz="2200" dirty="0">
                <a:latin typeface="Courier New" pitchFamily="49" charset="0"/>
              </a:rPr>
            </a:br>
            <a:r>
              <a:rPr lang="sl-SI" sz="2200" dirty="0">
                <a:latin typeface="Courier New" pitchFamily="49" charset="0"/>
              </a:rPr>
              <a:t>   ORDER BY population/area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Poizvedbe s podpoizvedbami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000" dirty="0" smtClean="0"/>
              <a:t>Kot določeno vrednost v izrazih lahko uporabimo tudi rezultate ukaza SELECT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</a:rPr>
              <a:t>SELECT name FROM world</a:t>
            </a:r>
            <a:r>
              <a:rPr lang="sl-SI" sz="2000" dirty="0" smtClean="0">
                <a:latin typeface="Courier New" pitchFamily="49" charset="0"/>
              </a:rPr>
              <a:t> </a:t>
            </a:r>
            <a:br>
              <a:rPr lang="sl-SI" sz="2000" dirty="0" smtClean="0">
                <a:latin typeface="Courier New" pitchFamily="49" charset="0"/>
              </a:rPr>
            </a:br>
            <a:r>
              <a:rPr lang="en-US" sz="2000" dirty="0" smtClean="0">
                <a:latin typeface="Courier New" pitchFamily="49" charset="0"/>
              </a:rPr>
              <a:t>WHERE population</a:t>
            </a:r>
            <a:r>
              <a:rPr lang="sl-SI" sz="2000" dirty="0" smtClean="0">
                <a:latin typeface="Courier New" pitchFamily="49" charset="0"/>
              </a:rPr>
              <a:t> &lt;=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 </a:t>
            </a:r>
            <a:r>
              <a:rPr lang="en-US" sz="2000" dirty="0" smtClean="0">
                <a:latin typeface="Courier New" pitchFamily="49" charset="0"/>
              </a:rPr>
              <a:t>(SELECT population FROM world  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   </a:t>
            </a:r>
            <a:r>
              <a:rPr lang="en-US" sz="2000" dirty="0" smtClean="0">
                <a:latin typeface="Courier New" pitchFamily="49" charset="0"/>
              </a:rPr>
              <a:t>WHE</a:t>
            </a:r>
            <a:r>
              <a:rPr lang="sl-SI" sz="2000" dirty="0" smtClean="0">
                <a:latin typeface="Courier New" pitchFamily="49" charset="0"/>
              </a:rPr>
              <a:t>RE</a:t>
            </a:r>
            <a:r>
              <a:rPr lang="en-US" sz="2000" dirty="0" smtClean="0">
                <a:latin typeface="Courier New" pitchFamily="49" charset="0"/>
              </a:rPr>
              <a:t> name='</a:t>
            </a:r>
            <a:r>
              <a:rPr lang="sl-SI" sz="2000" dirty="0" err="1" smtClean="0">
                <a:latin typeface="Courier New" pitchFamily="49" charset="0"/>
              </a:rPr>
              <a:t>Slovenia</a:t>
            </a:r>
            <a:r>
              <a:rPr lang="en-US" sz="2000" dirty="0" smtClean="0">
                <a:latin typeface="Courier New" pitchFamily="49" charset="0"/>
              </a:rPr>
              <a:t>')</a:t>
            </a:r>
            <a:endParaRPr lang="sl-SI" sz="2000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l-SI" sz="1800" dirty="0" smtClean="0"/>
              <a:t>Izpiši imena držav, ki imajo manj prebivalcev kot Slovenija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Zakaj?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/>
              <a:t>Izračunamo tabelo s stolpcem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population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sz="1600" dirty="0"/>
              <a:t> kjer upoštevamo le tiste vrstice, kjer je ime države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'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Slovenia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'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/>
              <a:t>Ker ima ta tabela le eno vrstico, lahko zahtevamo, da iz tabele, </a:t>
            </a:r>
            <a:r>
              <a:rPr lang="sl-SI" sz="1600" dirty="0" smtClean="0"/>
              <a:t>upoštevamo </a:t>
            </a:r>
            <a:r>
              <a:rPr lang="sl-SI" sz="1600" dirty="0"/>
              <a:t>le tiste, kjer je vrednost v </a:t>
            </a:r>
            <a:r>
              <a:rPr lang="sl-SI" sz="1600" dirty="0" err="1"/>
              <a:t>population</a:t>
            </a:r>
            <a:r>
              <a:rPr lang="sl-SI" sz="1600" dirty="0"/>
              <a:t> večja od te, pravkar </a:t>
            </a:r>
            <a:r>
              <a:rPr lang="sl-SI" sz="1600" dirty="0" err="1"/>
              <a:t>naračunane</a:t>
            </a:r>
            <a:r>
              <a:rPr lang="sl-SI" sz="1600" dirty="0"/>
              <a:t> vrednosti</a:t>
            </a:r>
            <a:endParaRPr lang="sl-SI" sz="1800" dirty="0"/>
          </a:p>
          <a:p>
            <a:pPr>
              <a:lnSpc>
                <a:spcPct val="80000"/>
              </a:lnSpc>
            </a:pPr>
            <a:r>
              <a:rPr lang="sl-SI" sz="2000" dirty="0" smtClean="0"/>
              <a:t>Ali bomo dobili tudi Slovenijo? </a:t>
            </a:r>
          </a:p>
          <a:p>
            <a:pPr eaLnBrk="1" hangingPunct="1">
              <a:lnSpc>
                <a:spcPct val="90000"/>
              </a:lnSpc>
            </a:pPr>
            <a:endParaRPr lang="sl-SI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Lahko gremo po korakih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400" dirty="0"/>
              <a:t>Izpiši imena držav, ki imajo manj prebivalcev kot </a:t>
            </a:r>
            <a:r>
              <a:rPr lang="sl-SI" sz="2400" dirty="0" smtClean="0"/>
              <a:t>Slovenija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Najprej ugotovimo, koliko prebivalcev ima Slovenija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ourier New" pitchFamily="49" charset="0"/>
              </a:rPr>
              <a:t>SELECT population FROM world WHERE name='</a:t>
            </a:r>
            <a:r>
              <a:rPr lang="sl-SI" sz="2000" dirty="0" err="1">
                <a:latin typeface="Courier New" pitchFamily="49" charset="0"/>
              </a:rPr>
              <a:t>Slovenia</a:t>
            </a:r>
            <a:r>
              <a:rPr lang="sl-SI" sz="2000" dirty="0">
                <a:latin typeface="Courier New" pitchFamily="49" charset="0"/>
              </a:rPr>
              <a:t>'</a:t>
            </a:r>
          </a:p>
          <a:p>
            <a:pPr lvl="2">
              <a:lnSpc>
                <a:spcPct val="80000"/>
              </a:lnSpc>
            </a:pPr>
            <a:r>
              <a:rPr lang="sl-SI" sz="2000" dirty="0"/>
              <a:t>Dobimo rezultat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/>
              <a:t>2000000 </a:t>
            </a:r>
            <a:endParaRPr lang="sl-SI" sz="2000" dirty="0" smtClean="0"/>
          </a:p>
          <a:p>
            <a:pPr>
              <a:lnSpc>
                <a:spcPct val="80000"/>
              </a:lnSpc>
            </a:pPr>
            <a:r>
              <a:rPr lang="sl-SI" dirty="0" smtClean="0"/>
              <a:t>In to uporabimo v ustrezni poizvedbi</a:t>
            </a:r>
            <a:endParaRPr lang="sl-SI" dirty="0"/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ourier New" pitchFamily="49" charset="0"/>
              </a:rPr>
              <a:t>SELECT name FROM world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WHERE population</a:t>
            </a:r>
            <a:r>
              <a:rPr lang="sl-SI" sz="2000" dirty="0">
                <a:latin typeface="Courier New" pitchFamily="49" charset="0"/>
              </a:rPr>
              <a:t> &lt;=</a:t>
            </a:r>
            <a:r>
              <a:rPr lang="en-US" sz="2000" dirty="0">
                <a:latin typeface="Courier New" pitchFamily="49" charset="0"/>
              </a:rPr>
              <a:t> 2000000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396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Poizvedbe s podpoizvedbami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000" dirty="0" smtClean="0"/>
              <a:t>Kaj pa tole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</a:rPr>
              <a:t>SELECT name FROM world</a:t>
            </a:r>
            <a:r>
              <a:rPr lang="sl-SI" sz="2000" dirty="0" smtClean="0">
                <a:latin typeface="Courier New" pitchFamily="49" charset="0"/>
              </a:rPr>
              <a:t> </a:t>
            </a:r>
            <a:br>
              <a:rPr lang="sl-SI" sz="2000" dirty="0" smtClean="0">
                <a:latin typeface="Courier New" pitchFamily="49" charset="0"/>
              </a:rPr>
            </a:br>
            <a:r>
              <a:rPr lang="en-US" sz="2000" dirty="0" smtClean="0">
                <a:latin typeface="Courier New" pitchFamily="49" charset="0"/>
              </a:rPr>
              <a:t>WHERE population</a:t>
            </a:r>
            <a:r>
              <a:rPr lang="sl-SI" sz="2000" dirty="0" smtClean="0">
                <a:latin typeface="Courier New" pitchFamily="49" charset="0"/>
              </a:rPr>
              <a:t> &lt;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 </a:t>
            </a:r>
            <a:r>
              <a:rPr lang="en-US" sz="2000" dirty="0" smtClean="0">
                <a:latin typeface="Courier New" pitchFamily="49" charset="0"/>
              </a:rPr>
              <a:t>(SELECT population FROM world  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   </a:t>
            </a:r>
            <a:r>
              <a:rPr lang="en-US" sz="2000" dirty="0" smtClean="0">
                <a:latin typeface="Courier New" pitchFamily="49" charset="0"/>
              </a:rPr>
              <a:t>WHE</a:t>
            </a:r>
            <a:r>
              <a:rPr lang="sl-SI" sz="2000" dirty="0" smtClean="0">
                <a:latin typeface="Courier New" pitchFamily="49" charset="0"/>
              </a:rPr>
              <a:t>RE</a:t>
            </a:r>
            <a:r>
              <a:rPr lang="en-US" sz="2000" dirty="0" smtClean="0">
                <a:latin typeface="Courier New" pitchFamily="49" charset="0"/>
              </a:rPr>
              <a:t> name='</a:t>
            </a:r>
            <a:r>
              <a:rPr lang="sl-SI" sz="2000" dirty="0" err="1" smtClean="0">
                <a:latin typeface="Courier New" pitchFamily="49" charset="0"/>
              </a:rPr>
              <a:t>Slovenia</a:t>
            </a:r>
            <a:r>
              <a:rPr lang="en-US" sz="2000" dirty="0" smtClean="0">
                <a:latin typeface="Courier New" pitchFamily="49" charset="0"/>
              </a:rPr>
              <a:t>')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AND </a:t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</a:rPr>
              <a:t>continent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</a:rPr>
              <a:t>= '</a:t>
            </a:r>
            <a:r>
              <a:rPr lang="sl-SI" sz="2000" dirty="0" err="1">
                <a:latin typeface="Courier New" pitchFamily="49" charset="0"/>
              </a:rPr>
              <a:t>Europe</a:t>
            </a:r>
            <a:r>
              <a:rPr lang="sl-SI" sz="2000" dirty="0" smtClean="0">
                <a:latin typeface="Courier New" pitchFamily="49" charset="0"/>
              </a:rPr>
              <a:t>'</a:t>
            </a:r>
          </a:p>
          <a:p>
            <a:pPr>
              <a:lnSpc>
                <a:spcPct val="90000"/>
              </a:lnSpc>
            </a:pPr>
            <a:r>
              <a:rPr lang="sl-SI" dirty="0" smtClean="0"/>
              <a:t>Izpiši imena evropskih držav, ki imajo manj prebivalcev kot Slovenija</a:t>
            </a:r>
          </a:p>
          <a:p>
            <a:pPr>
              <a:lnSpc>
                <a:spcPct val="80000"/>
              </a:lnSpc>
            </a:pPr>
            <a:r>
              <a:rPr lang="sl-SI" sz="2000" dirty="0" smtClean="0"/>
              <a:t>Ali bomo dobili tudi Slovenijo? </a:t>
            </a:r>
          </a:p>
          <a:p>
            <a:pPr eaLnBrk="1" hangingPunct="1">
              <a:lnSpc>
                <a:spcPct val="90000"/>
              </a:lnSpc>
            </a:pPr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101892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Poizvedbe s podpoizvedbami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341438"/>
            <a:ext cx="8640960" cy="5040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</a:rPr>
              <a:t>SELECT </a:t>
            </a:r>
            <a:r>
              <a:rPr lang="en-US" sz="2000" dirty="0">
                <a:latin typeface="Courier New" pitchFamily="49" charset="0"/>
              </a:rPr>
              <a:t>name FROM </a:t>
            </a:r>
            <a:r>
              <a:rPr lang="en-US" sz="2000" dirty="0" smtClean="0">
                <a:latin typeface="Courier New" pitchFamily="49" charset="0"/>
              </a:rPr>
              <a:t>world</a:t>
            </a:r>
            <a:r>
              <a:rPr lang="sl-SI" sz="2000" dirty="0">
                <a:latin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</a:rPr>
            </a:br>
            <a:r>
              <a:rPr lang="en-US" sz="2000" dirty="0">
                <a:latin typeface="Courier New" pitchFamily="49" charset="0"/>
              </a:rPr>
              <a:t>  WHERE population </a:t>
            </a:r>
            <a:r>
              <a:rPr lang="sl-SI" sz="2000" dirty="0">
                <a:latin typeface="Courier New" pitchFamily="49" charset="0"/>
              </a:rPr>
              <a:t>BETWEEN </a:t>
            </a:r>
            <a:br>
              <a:rPr lang="sl-SI" sz="2000" dirty="0">
                <a:latin typeface="Courier New" pitchFamily="49" charset="0"/>
              </a:rPr>
            </a:br>
            <a:r>
              <a:rPr lang="en-US" sz="2000" dirty="0">
                <a:latin typeface="Courier New" pitchFamily="49" charset="0"/>
              </a:rPr>
              <a:t>    (SELECT population FROM </a:t>
            </a:r>
            <a:r>
              <a:rPr lang="en-US" sz="2000" dirty="0" smtClean="0">
                <a:latin typeface="Courier New" pitchFamily="49" charset="0"/>
              </a:rPr>
              <a:t>world</a:t>
            </a:r>
            <a:r>
              <a:rPr lang="sl-SI" sz="2000" dirty="0">
                <a:latin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</a:rPr>
            </a:br>
            <a:r>
              <a:rPr lang="sl-SI" sz="2000" dirty="0">
                <a:latin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</a:rPr>
              <a:t>      WHERE name='Canada') </a:t>
            </a:r>
            <a:r>
              <a:rPr lang="sl-SI" sz="2000" dirty="0">
                <a:latin typeface="Courier New" pitchFamily="49" charset="0"/>
              </a:rPr>
              <a:t>     </a:t>
            </a:r>
            <a:r>
              <a:rPr lang="en-US" sz="2000" dirty="0">
                <a:latin typeface="Courier New" pitchFamily="49" charset="0"/>
              </a:rPr>
              <a:t>AND</a:t>
            </a:r>
            <a:r>
              <a:rPr lang="sl-SI" sz="2000" dirty="0">
                <a:latin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</a:rPr>
            </a:br>
            <a:r>
              <a:rPr lang="en-US" sz="2000" dirty="0">
                <a:latin typeface="Courier New" pitchFamily="49" charset="0"/>
              </a:rPr>
              <a:t>    (SELECT population FROM </a:t>
            </a:r>
            <a:r>
              <a:rPr lang="en-US" sz="2000" dirty="0" smtClean="0">
                <a:latin typeface="Courier New" pitchFamily="49" charset="0"/>
              </a:rPr>
              <a:t>world</a:t>
            </a:r>
            <a:r>
              <a:rPr lang="sl-SI" sz="2000" dirty="0">
                <a:latin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</a:rPr>
            </a:br>
            <a:r>
              <a:rPr lang="sl-SI" sz="2000" dirty="0">
                <a:latin typeface="Courier New" pitchFamily="49" charset="0"/>
              </a:rPr>
              <a:t>    </a:t>
            </a:r>
            <a:r>
              <a:rPr lang="en-US" sz="2000" dirty="0">
                <a:latin typeface="Courier New" pitchFamily="49" charset="0"/>
              </a:rPr>
              <a:t>     WHERE name='Algeria')</a:t>
            </a:r>
            <a:endParaRPr lang="sl-SI" sz="2000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sl-SI" sz="2000" dirty="0"/>
              <a:t>Izpiši imena </a:t>
            </a:r>
            <a:r>
              <a:rPr lang="sl-SI" sz="2000" dirty="0" smtClean="0"/>
              <a:t>tistih držav</a:t>
            </a:r>
            <a:r>
              <a:rPr lang="sl-SI" sz="2000" dirty="0"/>
              <a:t>, ki imajo število prebivalcev med številom prebivalcev Alžirije in Kanade</a:t>
            </a:r>
          </a:p>
          <a:p>
            <a:pPr marL="0" indent="0">
              <a:lnSpc>
                <a:spcPct val="90000"/>
              </a:lnSpc>
              <a:buNone/>
            </a:pPr>
            <a:endParaRPr lang="sl-S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130&quot;&gt;&lt;object type=&quot;3&quot; unique_id=&quot;10131&quot;&gt;&lt;property id=&quot;20148&quot; value=&quot;5&quot;/&gt;&lt;property id=&quot;20300&quot; value=&quot;Slide 1 - &amp;quot;SQL&amp;quot;&quot;/&gt;&lt;property id=&quot;20307&quot; value=&quot;256&quot;/&gt;&lt;/object&gt;&lt;object type=&quot;3&quot; unique_id=&quot;10132&quot;&gt;&lt;property id=&quot;20148&quot; value=&quot;5&quot;/&gt;&lt;property id=&quot;20300&quot; value=&quot;Slide 2 - &amp;quot;SELECT&amp;quot;&quot;/&gt;&lt;property id=&quot;20307&quot; value=&quot;259&quot;/&gt;&lt;/object&gt;&lt;object type=&quot;3&quot; unique_id=&quot;10133&quot;&gt;&lt;property id=&quot;20148&quot; value=&quot;5&quot;/&gt;&lt;property id=&quot;20300&quot; value=&quot;Slide 3 - &amp;quot;SELECT&amp;quot;&quot;/&gt;&lt;property id=&quot;20307&quot; value=&quot;274&quot;/&gt;&lt;/object&gt;&lt;object type=&quot;3&quot; unique_id=&quot;10134&quot;&gt;&lt;property id=&quot;20148&quot; value=&quot;5&quot;/&gt;&lt;property id=&quot;20300&quot; value=&quot;Slide 4 - &amp;quot;SELECT - primer&amp;quot;&quot;/&gt;&lt;property id=&quot;20307&quot; value=&quot;273&quot;/&gt;&lt;/object&gt;&lt;object type=&quot;3&quot; unique_id=&quot;10135&quot;&gt;&lt;property id=&quot;20148&quot; value=&quot;5&quot;/&gt;&lt;property id=&quot;20300&quot; value=&quot;Slide 5 - &amp;quot;Enostavna oblika stavka SELECT &amp;quot;&quot;/&gt;&lt;property id=&quot;20307&quot; value=&quot;260&quot;/&gt;&lt;/object&gt;&lt;object type=&quot;3&quot; unique_id=&quot;10136&quot;&gt;&lt;property id=&quot;20148&quot; value=&quot;5&quot;/&gt;&lt;property id=&quot;20300&quot; value=&quot;Slide 6 - &amp;quot;Poizvedbe s podpoizvedbami&amp;quot;&quot;/&gt;&lt;property id=&quot;20307&quot; value=&quot;261&quot;/&gt;&lt;/object&gt;&lt;object type=&quot;3&quot; unique_id=&quot;10137&quot;&gt;&lt;property id=&quot;20148&quot; value=&quot;5&quot;/&gt;&lt;property id=&quot;20300&quot; value=&quot;Slide 7 - &amp;quot;Poizvedbe s podpoizvedbami&amp;quot;&quot;/&gt;&lt;property id=&quot;20307&quot; value=&quot;271&quot;/&gt;&lt;/object&gt;&lt;object type=&quot;3&quot; unique_id=&quot;10138&quot;&gt;&lt;property id=&quot;20148&quot; value=&quot;5&quot;/&gt;&lt;property id=&quot;20300&quot; value=&quot;Slide 8 - &amp;quot;Poizvedbe s podpoizvedbami II&amp;#x0D;&amp;#x0A;- po korakih&amp;quot;&quot;/&gt;&lt;property id=&quot;20307&quot; value=&quot;262&quot;/&gt;&lt;/object&gt;&lt;object type=&quot;3&quot; unique_id=&quot;10139&quot;&gt;&lt;property id=&quot;20148&quot; value=&quot;5&quot;/&gt;&lt;property id=&quot;20300&quot; value=&quot;Slide 9 - &amp;quot;Omejitve&amp;quot;&quot;/&gt;&lt;property id=&quot;20307&quot; value=&quot;275&quot;/&gt;&lt;/object&gt;&lt;object type=&quot;3&quot; unique_id=&quot;10140&quot;&gt;&lt;property id=&quot;20148&quot; value=&quot;5&quot;/&gt;&lt;property id=&quot;20300&quot; value=&quot;Slide 10 - &amp;quot;Poizvedbe s podpoizvedbami - primer&amp;quot;&quot;/&gt;&lt;property id=&quot;20307&quot; value=&quot;272&quot;/&gt;&lt;/object&gt;&lt;/object&gt;&lt;object type=&quot;8&quot; unique_id=&quot;10152&quot;&gt;&lt;/object&gt;&lt;/object&gt;&lt;/database&gt;"/>
  <p:tag name="MMPROD_NEXTUNIQUEID" val="10011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2341</TotalTime>
  <Words>851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Courier New</vt:lpstr>
      <vt:lpstr>Times New Roman</vt:lpstr>
      <vt:lpstr>Verdana</vt:lpstr>
      <vt:lpstr>Wingdings</vt:lpstr>
      <vt:lpstr>1_Profile</vt:lpstr>
      <vt:lpstr>SQL</vt:lpstr>
      <vt:lpstr>SELECT</vt:lpstr>
      <vt:lpstr>SELECT</vt:lpstr>
      <vt:lpstr>SELECT - primer</vt:lpstr>
      <vt:lpstr>Enostavna oblika stavka SELECT </vt:lpstr>
      <vt:lpstr>Poizvedbe s podpoizvedbami</vt:lpstr>
      <vt:lpstr>Lahko gremo po korakih </vt:lpstr>
      <vt:lpstr>Poizvedbe s podpoizvedbami</vt:lpstr>
      <vt:lpstr>Poizvedbe s podpoizvedbami</vt:lpstr>
      <vt:lpstr>Poizvedbe s podpoizvedbami II - po korakih</vt:lpstr>
      <vt:lpstr>Omejitve</vt:lpstr>
      <vt:lpstr>Poizvedbe s podpoizvedbami - primer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</dc:title>
  <dc:creator>Matija Lokar</dc:creator>
  <cp:lastModifiedBy>Matija Lokar</cp:lastModifiedBy>
  <cp:revision>70</cp:revision>
  <dcterms:created xsi:type="dcterms:W3CDTF">1998-10-28T10:06:14Z</dcterms:created>
  <dcterms:modified xsi:type="dcterms:W3CDTF">2020-10-12T13:13:32Z</dcterms:modified>
</cp:coreProperties>
</file>