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3" r:id="rId4"/>
    <p:sldId id="274" r:id="rId5"/>
    <p:sldId id="300" r:id="rId6"/>
    <p:sldId id="301" r:id="rId7"/>
    <p:sldId id="346" r:id="rId8"/>
    <p:sldId id="302" r:id="rId9"/>
    <p:sldId id="303" r:id="rId10"/>
    <p:sldId id="347" r:id="rId11"/>
    <p:sldId id="304" r:id="rId12"/>
    <p:sldId id="305" r:id="rId13"/>
    <p:sldId id="306" r:id="rId14"/>
    <p:sldId id="307" r:id="rId15"/>
    <p:sldId id="308" r:id="rId16"/>
    <p:sldId id="338" r:id="rId17"/>
    <p:sldId id="339" r:id="rId18"/>
    <p:sldId id="340" r:id="rId19"/>
    <p:sldId id="348" r:id="rId20"/>
    <p:sldId id="345" r:id="rId21"/>
    <p:sldId id="325" r:id="rId22"/>
    <p:sldId id="327" r:id="rId23"/>
  </p:sldIdLst>
  <p:sldSz cx="9144000" cy="6858000" type="screen4x3"/>
  <p:notesSz cx="7099300" cy="10234613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89" d="100"/>
          <a:sy n="89" d="100"/>
        </p:scale>
        <p:origin x="72" y="5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266DB49-A562-4553-AECB-B639C84F4E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980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F4E8D2F-9963-40EF-89E4-EF3AE47DB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4E8D2F-9963-40EF-89E4-EF3AE47DBFF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9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5F3AF-C578-41E2-B44C-C95C43971F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1488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4C21C-FAF3-497E-B77E-EC3BCB22200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1267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8D131-81D1-4262-980F-9394F9529ED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0676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F6545-1966-4A43-8303-AAA82BB0447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870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91B0-EF5F-4AF8-AF5C-0DDFCF95DAC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2441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B2227-179F-478C-9AB5-4BC935CC69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602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8072-C0B2-44E6-81E6-03C7D61AEA6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3145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C8EA3-B9ED-4341-9AB1-817F123234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479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3074-6555-4DBB-B817-EE2D4E87E77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1145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5A3EB-5ED8-490A-83BC-925106B38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49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00D8A-99BF-4E6C-9D22-6F2F8E5B649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4923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11CED6-7827-4B5A-8B07-DE5D41945EE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nectionstrings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Kako iz programa v </a:t>
            </a:r>
            <a:r>
              <a:rPr lang="sl-SI" smtClean="0">
                <a:latin typeface="Arial" charset="0"/>
              </a:rPr>
              <a:t>C#</a:t>
            </a:r>
            <a:r>
              <a:rPr lang="sl-SI" smtClean="0"/>
              <a:t> do baze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Najprej</a:t>
            </a:r>
            <a:r>
              <a:rPr lang="en-US" dirty="0" smtClean="0"/>
              <a:t> se </a:t>
            </a:r>
            <a:r>
              <a:rPr lang="en-US" dirty="0" err="1" smtClean="0"/>
              <a:t>spomnimo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zgodbo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PB in </a:t>
            </a:r>
            <a:r>
              <a:rPr lang="en-US" dirty="0" err="1" smtClean="0"/>
              <a:t>Pythona</a:t>
            </a:r>
            <a:r>
              <a:rPr lang="en-US" dirty="0" smtClean="0"/>
              <a:t> (IZ PB _ SQL-Python.pptx)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v SQLite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964488" cy="504031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SQLiteCommand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ukaz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SQLiteCommand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("SELECT * FROM Filmi",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492896"/>
            <a:ext cx="89644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Brez</a:t>
            </a:r>
            <a:r>
              <a:rPr lang="en-US" sz="2400" dirty="0" smtClean="0"/>
              <a:t> </a:t>
            </a:r>
            <a:r>
              <a:rPr lang="en-US" sz="2400" dirty="0" err="1" smtClean="0"/>
              <a:t>lastnosti</a:t>
            </a:r>
            <a:r>
              <a:rPr lang="en-US" sz="2400" dirty="0" smtClean="0"/>
              <a:t>, </a:t>
            </a:r>
            <a:r>
              <a:rPr lang="en-US" sz="2400" dirty="0" err="1" smtClean="0"/>
              <a:t>že</a:t>
            </a:r>
            <a:r>
              <a:rPr lang="en-US" sz="2400" dirty="0" smtClean="0"/>
              <a:t> </a:t>
            </a:r>
            <a:r>
              <a:rPr lang="en-US" sz="2400" dirty="0" err="1" smtClean="0"/>
              <a:t>ob</a:t>
            </a:r>
            <a:r>
              <a:rPr lang="en-US" sz="2400" dirty="0" smtClean="0"/>
              <a:t> </a:t>
            </a:r>
            <a:r>
              <a:rPr lang="en-US" sz="2400" dirty="0" err="1" smtClean="0"/>
              <a:t>definiranju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Lahko</a:t>
            </a:r>
            <a:r>
              <a:rPr lang="en-US" sz="2400" dirty="0" smtClean="0"/>
              <a:t> </a:t>
            </a:r>
            <a:r>
              <a:rPr lang="en-US" sz="2400" dirty="0" err="1" smtClean="0"/>
              <a:t>seveda</a:t>
            </a:r>
            <a:r>
              <a:rPr lang="en-US" sz="2400" dirty="0" smtClean="0"/>
              <a:t> </a:t>
            </a:r>
            <a:r>
              <a:rPr lang="en-US" sz="2400" dirty="0" err="1" smtClean="0"/>
              <a:t>tudi</a:t>
            </a:r>
            <a:r>
              <a:rPr lang="en-US" sz="2400" dirty="0" smtClean="0"/>
              <a:t> z </a:t>
            </a:r>
            <a:r>
              <a:rPr lang="en-US" sz="2400" dirty="0" err="1" smtClean="0"/>
              <a:t>lastnostmi</a:t>
            </a:r>
            <a:endParaRPr lang="en-US" sz="2400" dirty="0" smtClean="0"/>
          </a:p>
          <a:p>
            <a:endParaRPr lang="en-US" sz="2400" dirty="0"/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SQLiteCommand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ukaz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SQLiteCommand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ukaz.CommandType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CommandType.Text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ukaz.Connection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ukaz.CommandText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"SELECT * FROM Filmi";</a:t>
            </a:r>
          </a:p>
          <a:p>
            <a:endParaRPr lang="sl-SI" sz="2400" dirty="0"/>
          </a:p>
          <a:p>
            <a:r>
              <a:rPr lang="sl-SI" sz="2400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26378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Izvajanje ukazov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Odpremo povezavo do podatkovnega vira</a:t>
            </a:r>
          </a:p>
          <a:p>
            <a:r>
              <a:rPr lang="sl-SI" smtClean="0"/>
              <a:t>Izvedemo ukaz</a:t>
            </a:r>
          </a:p>
          <a:p>
            <a:r>
              <a:rPr lang="sl-SI" smtClean="0"/>
              <a:t>Obdelamo rezultate</a:t>
            </a:r>
          </a:p>
          <a:p>
            <a:r>
              <a:rPr lang="sl-SI" smtClean="0"/>
              <a:t>Zapremo povezavo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DataReader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Objekt, ki vsebuje rezultate ukaza, ki jih vrne podatkovni vir.</a:t>
            </a:r>
          </a:p>
          <a:p>
            <a:r>
              <a:rPr lang="sl-SI" dirty="0" smtClean="0"/>
              <a:t>Ga lahko le beremo</a:t>
            </a:r>
          </a:p>
          <a:p>
            <a:pPr lvl="1"/>
            <a:r>
              <a:rPr lang="sl-SI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DataReader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OleDb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Reader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SQLite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DataReader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Lite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DataReader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rez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ukaz.ExecuteReader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3891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smtClean="0"/>
              <a:t>Specifična zgodba je sedaj končana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Sedaj smo podatke dobili v program</a:t>
            </a:r>
          </a:p>
          <a:p>
            <a:r>
              <a:rPr lang="sl-SI" smtClean="0"/>
              <a:t>In jih lahko obdelamo</a:t>
            </a:r>
          </a:p>
          <a:p>
            <a:r>
              <a:rPr lang="sl-SI" smtClean="0"/>
              <a:t>Dosedanji del – odvisen od podatkovnega vira</a:t>
            </a:r>
          </a:p>
          <a:p>
            <a:pPr lvl="1"/>
            <a:r>
              <a:rPr lang="sl-SI" smtClean="0"/>
              <a:t>Čeprav so koraki enaki</a:t>
            </a:r>
          </a:p>
          <a:p>
            <a:r>
              <a:rPr lang="sl-SI" smtClean="0"/>
              <a:t>Vsi pa so vrnili objekt, ki se enako obnaša ne glede na to,  kako je bil pridobljen</a:t>
            </a:r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Program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79512" y="1341438"/>
            <a:ext cx="8388226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System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System.Data.SqlClient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System.Data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sl-SI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namespace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ConsoleApplication1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Program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@"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=(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LocalDB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)\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MSSQLLocalDB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;" +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            @"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AttachDbFilename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=E:\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Baze\TelefonBaza.mdf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";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povezava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ukaz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povezava;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ukaz.CommandType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CommandType.Text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ukaz.CommandText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"SELECT * FROM Telefoni";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povezava.Open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rez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ukaz.ExecuteReader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  <a:endParaRPr lang="sl-SI" sz="1400" i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In sedaj obdelajmo podatke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while 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rez.Read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{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string output = "IME: " +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rez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["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Ime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"].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() + 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"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ima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GSM: "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+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rez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["GSM"];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(output);</a:t>
            </a:r>
          </a:p>
          <a:p>
            <a:pPr>
              <a:buNone/>
            </a:pPr>
            <a:r>
              <a:rPr lang="en-US" sz="2400" dirty="0" smtClean="0">
                <a:cs typeface="Courier New" pitchFamily="49" charset="0"/>
              </a:rPr>
              <a:t>}</a:t>
            </a:r>
            <a:endParaRPr lang="sl-SI" sz="2400" dirty="0" smtClean="0">
              <a:cs typeface="Courier New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ez</a:t>
            </a:r>
            <a:r>
              <a:rPr lang="sl-SI" sz="2400" dirty="0" smtClean="0">
                <a:cs typeface="Courier New" pitchFamily="49" charset="0"/>
              </a:rPr>
              <a:t> je torej nekakšna tabela</a:t>
            </a:r>
          </a:p>
          <a:p>
            <a:r>
              <a:rPr lang="sl-SI" sz="2400" dirty="0" smtClean="0">
                <a:cs typeface="Courier New" pitchFamily="49" charset="0"/>
              </a:rPr>
              <a:t>Indeksi</a:t>
            </a:r>
          </a:p>
          <a:p>
            <a:pPr lvl="1"/>
            <a:r>
              <a:rPr lang="sl-SI" sz="2000" dirty="0" smtClean="0">
                <a:cs typeface="Courier New" pitchFamily="49" charset="0"/>
              </a:rPr>
              <a:t>Imena stolpcev</a:t>
            </a:r>
          </a:p>
          <a:p>
            <a:pPr lvl="1"/>
            <a:r>
              <a:rPr lang="sl-SI" sz="2000" dirty="0" smtClean="0">
                <a:cs typeface="Courier New" pitchFamily="49" charset="0"/>
              </a:rPr>
              <a:t>Uporabljamo pa lahko tudi 0, 1, …</a:t>
            </a:r>
          </a:p>
          <a:p>
            <a:pPr>
              <a:buFont typeface="Wingdings" pitchFamily="2" charset="2"/>
              <a:buNone/>
            </a:pP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98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Shema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556792"/>
            <a:ext cx="6381529" cy="482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3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Program za </a:t>
            </a:r>
            <a:r>
              <a:rPr lang="sl-SI" dirty="0" err="1" smtClean="0"/>
              <a:t>PostgreSQL</a:t>
            </a:r>
            <a:endParaRPr lang="sl-SI" dirty="0" smtClean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577262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System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Npgsql</a:t>
            </a:r>
            <a:r>
              <a:rPr lang="sl-SI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using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System.Data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sl-SI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namespace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ConsoleApplication1 {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class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Program     {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void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Main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povNiz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"Server=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baza.fmf.uni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lj.si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User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Id= student11; </a:t>
            </a:r>
            <a:br>
              <a:rPr lang="sl-SI" sz="1400" dirty="0">
                <a:latin typeface="Courier New" pitchFamily="49" charset="0"/>
                <a:cs typeface="Courier New" pitchFamily="49" charset="0"/>
              </a:rPr>
            </a:br>
            <a:r>
              <a:rPr lang="sl-SI" sz="1400" dirty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Password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student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Database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= nobel2012;";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NpgsqlConnection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NpgsqlConnection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povNiz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pov.Open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"SELECT * FROM nobel WHERE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yr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&gt;= 2007";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ukaz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ukaz.Connection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ukaz.CommandType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CommandType.Text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ukaz.CommandText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223963" lvl="3" indent="0"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NpgsqlDataReader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rez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ukaz.ExecuteReader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1223963" lvl="3" indent="0"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…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77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…: In sedaj obdelajmo podatke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rez.Read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rez.VisibleFieldCount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; i++)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{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izp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= rez[i].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izp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+ " : ");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sz="1800" dirty="0" smtClean="0">
              <a:cs typeface="Courier New" pitchFamily="49" charset="0"/>
            </a:endParaRPr>
          </a:p>
          <a:p>
            <a:r>
              <a:rPr lang="sl-SI" sz="2000" dirty="0" smtClean="0">
                <a:cs typeface="Courier New" pitchFamily="49" charset="0"/>
              </a:rPr>
              <a:t>Rez je torej nekakšna tabela</a:t>
            </a:r>
          </a:p>
          <a:p>
            <a:r>
              <a:rPr lang="sl-SI" sz="2000" dirty="0" smtClean="0">
                <a:cs typeface="Courier New" pitchFamily="49" charset="0"/>
              </a:rPr>
              <a:t>Indeksi</a:t>
            </a:r>
          </a:p>
          <a:p>
            <a:pPr lvl="1"/>
            <a:r>
              <a:rPr lang="sl-SI" sz="1800" dirty="0" smtClean="0">
                <a:cs typeface="Courier New" pitchFamily="49" charset="0"/>
              </a:rPr>
              <a:t>Imena stolpcev</a:t>
            </a:r>
          </a:p>
          <a:p>
            <a:pPr lvl="1"/>
            <a:r>
              <a:rPr lang="sl-SI" sz="1800" dirty="0" smtClean="0">
                <a:cs typeface="Courier New" pitchFamily="49" charset="0"/>
              </a:rPr>
              <a:t>Uporabljamo pa lahko tudi 0, 1, …</a:t>
            </a:r>
          </a:p>
          <a:p>
            <a:pPr>
              <a:buFont typeface="Wingdings" pitchFamily="2" charset="2"/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6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Spodobno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28169"/>
            <a:ext cx="9036496" cy="5040312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pov.Open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povpraševanje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ukaz.ExecuteReader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kol = 0;</a:t>
            </a: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povpraševanje.Read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 {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kol++;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 = 0; i &lt;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povpraševanje.FieldCount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i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(povpraševanje[i] + " : ");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(kol % 10 == 0)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Console.ReadKey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finally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(povpraševanje !=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povpraševanje.Close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</a:t>
            </a: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pov.Close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           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1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Kako do podatkov v bazi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Podatke hranimo v bazi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S </a:t>
            </a:r>
            <a:r>
              <a:rPr lang="sl-SI" sz="2200" dirty="0" smtClean="0">
                <a:latin typeface="Arial" charset="0"/>
              </a:rPr>
              <a:t>pomočjo jezika </a:t>
            </a:r>
            <a:r>
              <a:rPr lang="sl-SI" sz="2200" dirty="0" smtClean="0"/>
              <a:t>SQL "enostavno" dobimo ustrezne podatke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Sedaj pa bi s temi podatki radi še kaj naredili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Narisali, poiskali optimalno </a:t>
            </a:r>
            <a:r>
              <a:rPr lang="sl-SI" sz="2200" dirty="0" err="1" smtClean="0"/>
              <a:t>podzaporedje</a:t>
            </a:r>
            <a:r>
              <a:rPr lang="sl-SI" sz="2200" dirty="0" smtClean="0"/>
              <a:t>, ...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dirty="0" smtClean="0"/>
              <a:t>Torej:</a:t>
            </a:r>
          </a:p>
          <a:p>
            <a:pPr lvl="1" eaLnBrk="1" hangingPunct="1">
              <a:lnSpc>
                <a:spcPct val="80000"/>
              </a:lnSpc>
            </a:pPr>
            <a:r>
              <a:rPr lang="sl-SI" dirty="0" smtClean="0"/>
              <a:t>Kako iz baze dobiti podatke, da jih uporabimo v programskem jeziku C#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SPREMINJANJE PODATKOV V BAZI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538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Popravljanje baze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Edina razlika</a:t>
            </a:r>
          </a:p>
          <a:p>
            <a:pPr lvl="1"/>
            <a:r>
              <a:rPr lang="sl-SI" dirty="0" err="1" smtClean="0"/>
              <a:t>ukaz.ExecuteNonQuery</a:t>
            </a:r>
            <a:r>
              <a:rPr lang="sl-SI" dirty="0" smtClean="0"/>
              <a:t>()</a:t>
            </a:r>
          </a:p>
          <a:p>
            <a:r>
              <a:rPr lang="sl-SI" dirty="0" smtClean="0"/>
              <a:t>Ukaz vrne število "prizadetih" vrstic</a:t>
            </a:r>
          </a:p>
          <a:p>
            <a:r>
              <a:rPr lang="sl-SI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"INSERT INTO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nobel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VALUES (2012, 'še ne vem', 'Matija Lokar')";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ukaz 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NpgsqlCommand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koliko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ukaz.ExecuteNonQuery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734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za ACCESS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9512" y="1341438"/>
            <a:ext cx="8784976" cy="5040312"/>
          </a:xfrm>
        </p:spPr>
        <p:txBody>
          <a:bodyPr/>
          <a:lstStyle/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@"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Provider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Microsoft.ACE.OLEDB.12.0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;"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+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            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@"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Source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= e:\Baze\maraton.accdb";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OleDbConnection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povezava1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OleDbConnection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povezava1.Open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OleDbCommand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ukaz1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OleDbCommand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("INSERT INTO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" + </a:t>
            </a:r>
            <a:br>
              <a:rPr lang="sl-SI" sz="16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"Razvrstitev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(Uvrstitev,Priimek,Ime,LR,Država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)" +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"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VALUES (-1,'Lokar','Matija',1962,'SLO')", povezava1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rezultat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ukaz1.ExecuteNonQuery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povezava1.Close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433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C# in baze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>
                <a:latin typeface="Arial" charset="0"/>
              </a:rPr>
              <a:t>Vsi programski jeziki se "pogovarjajo" z relacijskimi bazami preko </a:t>
            </a:r>
            <a:r>
              <a:rPr lang="sl-SI" b="1" dirty="0" smtClean="0">
                <a:latin typeface="Arial" charset="0"/>
              </a:rPr>
              <a:t>podatkovnega vmesnika</a:t>
            </a:r>
            <a:r>
              <a:rPr lang="sl-SI" dirty="0">
                <a:latin typeface="Arial" charset="0"/>
              </a:rPr>
              <a:t> </a:t>
            </a:r>
            <a:r>
              <a:rPr lang="sl-SI" dirty="0" smtClean="0">
                <a:latin typeface="Arial" charset="0"/>
              </a:rPr>
              <a:t>(v "knjižnicah") </a:t>
            </a:r>
          </a:p>
          <a:p>
            <a:r>
              <a:rPr lang="sl-SI" dirty="0" smtClean="0">
                <a:latin typeface="Arial" charset="0"/>
              </a:rPr>
              <a:t>Programje, ki omogoča komunikacijo med programom in RDBMS </a:t>
            </a:r>
          </a:p>
          <a:p>
            <a:r>
              <a:rPr lang="sl-SI" dirty="0" smtClean="0">
                <a:latin typeface="Arial" charset="0"/>
              </a:rPr>
              <a:t>Python: sqlite3, psycopg2</a:t>
            </a:r>
            <a:r>
              <a:rPr lang="en-US" dirty="0" smtClean="0">
                <a:latin typeface="Arial" charset="0"/>
              </a:rPr>
              <a:t>, </a:t>
            </a:r>
          </a:p>
          <a:p>
            <a:r>
              <a:rPr lang="sl-SI" sz="2400" dirty="0" smtClean="0">
                <a:latin typeface="Arial" charset="0"/>
              </a:rPr>
              <a:t>Programje </a:t>
            </a:r>
            <a:r>
              <a:rPr lang="sl-SI" sz="2400" dirty="0">
                <a:latin typeface="Arial" charset="0"/>
              </a:rPr>
              <a:t>za C#: </a:t>
            </a:r>
            <a:r>
              <a:rPr lang="sl-SI" sz="2400" dirty="0" err="1">
                <a:latin typeface="Arial" charset="0"/>
              </a:rPr>
              <a:t>ADO.NET</a:t>
            </a:r>
            <a:r>
              <a:rPr lang="sl-SI" sz="2400" dirty="0">
                <a:latin typeface="Arial" charset="0"/>
              </a:rPr>
              <a:t> (specifikacija + razredi)</a:t>
            </a:r>
          </a:p>
          <a:p>
            <a:r>
              <a:rPr lang="sl-SI" sz="2400" dirty="0">
                <a:latin typeface="Arial" charset="0"/>
              </a:rPr>
              <a:t>Ustrezni imenski prostori </a:t>
            </a:r>
            <a:endParaRPr lang="en-US" sz="2400" dirty="0" smtClean="0">
              <a:latin typeface="Arial" charset="0"/>
            </a:endParaRPr>
          </a:p>
          <a:p>
            <a:pPr lvl="1"/>
            <a:r>
              <a:rPr lang="sl-SI" sz="1600" dirty="0" err="1">
                <a:latin typeface="Arial" charset="0"/>
              </a:rPr>
              <a:t>System.Data.OleDb</a:t>
            </a:r>
            <a:r>
              <a:rPr lang="sl-SI" sz="1600" dirty="0">
                <a:latin typeface="Arial" charset="0"/>
              </a:rPr>
              <a:t> </a:t>
            </a:r>
          </a:p>
          <a:p>
            <a:pPr lvl="1"/>
            <a:r>
              <a:rPr lang="sl-SI" sz="1600" dirty="0" err="1" smtClean="0">
                <a:latin typeface="Arial" charset="0"/>
              </a:rPr>
              <a:t>System.Data</a:t>
            </a:r>
            <a:endParaRPr lang="en-US" sz="1600" dirty="0" smtClean="0">
              <a:latin typeface="Arial" charset="0"/>
            </a:endParaRPr>
          </a:p>
          <a:p>
            <a:pPr lvl="1"/>
            <a:r>
              <a:rPr lang="en-US" sz="1600" dirty="0" err="1" smtClean="0">
                <a:latin typeface="Arial" charset="0"/>
              </a:rPr>
              <a:t>System.Data.SqLite</a:t>
            </a:r>
            <a:endParaRPr lang="sl-SI" sz="1600" dirty="0">
              <a:latin typeface="Arial" charset="0"/>
            </a:endParaRPr>
          </a:p>
          <a:p>
            <a:pPr lvl="1"/>
            <a:r>
              <a:rPr lang="sl-SI" sz="1600" dirty="0" err="1">
                <a:latin typeface="Arial" charset="0"/>
              </a:rPr>
              <a:t>System.Data.SqlClient</a:t>
            </a:r>
            <a:endParaRPr lang="sl-SI" sz="1600" dirty="0">
              <a:latin typeface="Arial" charset="0"/>
            </a:endParaRPr>
          </a:p>
          <a:p>
            <a:pPr lvl="1"/>
            <a:r>
              <a:rPr lang="sl-SI" sz="2000" dirty="0">
                <a:latin typeface="Arial" charset="0"/>
              </a:rPr>
              <a:t>...</a:t>
            </a:r>
          </a:p>
          <a:p>
            <a:endParaRPr lang="sl-SI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Imenski prostori – podatkovni viri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341438"/>
            <a:ext cx="8685782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>
                <a:latin typeface="Arial" charset="0"/>
              </a:rPr>
              <a:t>I</a:t>
            </a:r>
            <a:r>
              <a:rPr lang="sl-SI" sz="2800" dirty="0" smtClean="0">
                <a:latin typeface="Arial" charset="0"/>
              </a:rPr>
              <a:t>zbor glede na vir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latin typeface="Arial" charset="0"/>
              </a:rPr>
              <a:t>System.Data.SQLite</a:t>
            </a:r>
            <a:endParaRPr lang="en-US" sz="2400" dirty="0" smtClean="0">
              <a:latin typeface="Arial" charset="0"/>
            </a:endParaRPr>
          </a:p>
          <a:p>
            <a:pPr lvl="2">
              <a:lnSpc>
                <a:spcPct val="80000"/>
              </a:lnSpc>
            </a:pPr>
            <a:r>
              <a:rPr lang="en-US" sz="2300" dirty="0" err="1" smtClean="0">
                <a:latin typeface="Arial" charset="0"/>
              </a:rPr>
              <a:t>Za</a:t>
            </a:r>
            <a:r>
              <a:rPr lang="en-US" sz="2300" dirty="0" smtClean="0">
                <a:latin typeface="Arial" charset="0"/>
              </a:rPr>
              <a:t> </a:t>
            </a:r>
            <a:r>
              <a:rPr lang="en-US" sz="2300" dirty="0" err="1" smtClean="0">
                <a:latin typeface="Arial" charset="0"/>
              </a:rPr>
              <a:t>SQLITe</a:t>
            </a:r>
            <a:r>
              <a:rPr lang="en-US" sz="2300" dirty="0" smtClean="0">
                <a:latin typeface="Arial" charset="0"/>
              </a:rPr>
              <a:t> 3</a:t>
            </a:r>
          </a:p>
          <a:p>
            <a:pPr lvl="1">
              <a:lnSpc>
                <a:spcPct val="80000"/>
              </a:lnSpc>
            </a:pPr>
            <a:r>
              <a:rPr lang="sl-SI" sz="2400" dirty="0" err="1" smtClean="0">
                <a:latin typeface="Arial" charset="0"/>
              </a:rPr>
              <a:t>System.Data.OleDb</a:t>
            </a:r>
            <a:endParaRPr lang="sl-SI" sz="2400" dirty="0" smtClean="0">
              <a:latin typeface="Arial" charset="0"/>
            </a:endParaRPr>
          </a:p>
          <a:p>
            <a:pPr lvl="2">
              <a:lnSpc>
                <a:spcPct val="80000"/>
              </a:lnSpc>
            </a:pPr>
            <a:r>
              <a:rPr lang="sl-SI" sz="2400" dirty="0" smtClean="0">
                <a:latin typeface="Arial" charset="0"/>
              </a:rPr>
              <a:t>Razredi za delo s poljubnimi bazami</a:t>
            </a:r>
          </a:p>
          <a:p>
            <a:pPr lvl="2">
              <a:lnSpc>
                <a:spcPct val="80000"/>
              </a:lnSpc>
            </a:pPr>
            <a:r>
              <a:rPr lang="sl-SI" sz="2400" dirty="0" smtClean="0">
                <a:latin typeface="Arial" charset="0"/>
              </a:rPr>
              <a:t>Med drugim tudi z bazami, kot jih naredi Access</a:t>
            </a:r>
          </a:p>
          <a:p>
            <a:pPr lvl="1">
              <a:lnSpc>
                <a:spcPct val="80000"/>
              </a:lnSpc>
            </a:pPr>
            <a:r>
              <a:rPr lang="sl-SI" sz="2400" dirty="0" err="1" smtClean="0">
                <a:latin typeface="Arial" charset="0"/>
              </a:rPr>
              <a:t>System.Data.SqlClient</a:t>
            </a:r>
            <a:endParaRPr lang="sl-SI" sz="2400" dirty="0" smtClean="0">
              <a:latin typeface="Arial" charset="0"/>
            </a:endParaRPr>
          </a:p>
          <a:p>
            <a:pPr lvl="2">
              <a:lnSpc>
                <a:spcPct val="80000"/>
              </a:lnSpc>
            </a:pPr>
            <a:r>
              <a:rPr lang="sl-SI" sz="2400" dirty="0" smtClean="0">
                <a:latin typeface="Arial" charset="0"/>
              </a:rPr>
              <a:t>Razredi, </a:t>
            </a:r>
            <a:r>
              <a:rPr lang="sl-SI" sz="2400" dirty="0" err="1" smtClean="0">
                <a:latin typeface="Arial" charset="0"/>
              </a:rPr>
              <a:t>optimirani</a:t>
            </a:r>
            <a:r>
              <a:rPr lang="sl-SI" sz="2400" dirty="0" smtClean="0">
                <a:latin typeface="Arial" charset="0"/>
              </a:rPr>
              <a:t> za delo z Microsoft SQL Server</a:t>
            </a:r>
          </a:p>
          <a:p>
            <a:pPr lvl="1">
              <a:lnSpc>
                <a:spcPct val="80000"/>
              </a:lnSpc>
            </a:pPr>
            <a:r>
              <a:rPr lang="sl-SI" sz="2400" dirty="0" smtClean="0">
                <a:latin typeface="Arial" charset="0"/>
              </a:rPr>
              <a:t>Za druge RDMBS sisteme (podatkovne vire) obstajajo drugi sistemi razredov</a:t>
            </a:r>
          </a:p>
          <a:p>
            <a:pPr lvl="2">
              <a:lnSpc>
                <a:spcPct val="80000"/>
              </a:lnSpc>
            </a:pPr>
            <a:r>
              <a:rPr lang="sl-SI" sz="2400" dirty="0" err="1" smtClean="0">
                <a:latin typeface="Arial" charset="0"/>
              </a:rPr>
              <a:t>System.Data.OracleClient</a:t>
            </a:r>
            <a:r>
              <a:rPr lang="sl-SI" sz="2400" dirty="0" smtClean="0"/>
              <a:t> </a:t>
            </a:r>
            <a:endParaRPr lang="sl-SI" sz="2400" dirty="0" smtClean="0">
              <a:latin typeface="Arial" charset="0"/>
            </a:endParaRPr>
          </a:p>
          <a:p>
            <a:pPr lvl="2">
              <a:lnSpc>
                <a:spcPct val="80000"/>
              </a:lnSpc>
            </a:pPr>
            <a:r>
              <a:rPr lang="sl-SI" sz="2400" dirty="0" err="1" smtClean="0">
                <a:latin typeface="Arial" charset="0"/>
              </a:rPr>
              <a:t>Oracle.DataAccess.Client</a:t>
            </a:r>
            <a:r>
              <a:rPr lang="sl-SI" sz="2400" dirty="0" smtClean="0"/>
              <a:t> </a:t>
            </a:r>
            <a:endParaRPr lang="sl-SI" sz="2400" dirty="0" smtClean="0">
              <a:latin typeface="Arial" charset="0"/>
            </a:endParaRPr>
          </a:p>
          <a:p>
            <a:pPr lvl="2">
              <a:lnSpc>
                <a:spcPct val="80000"/>
              </a:lnSpc>
            </a:pPr>
            <a:r>
              <a:rPr lang="sl-SI" sz="2400" dirty="0" err="1" smtClean="0">
                <a:latin typeface="Arial" charset="0"/>
              </a:rPr>
              <a:t>Npgsql</a:t>
            </a:r>
            <a:r>
              <a:rPr lang="sl-SI" sz="2400" dirty="0" smtClean="0">
                <a:latin typeface="Arial" charset="0"/>
              </a:rPr>
              <a:t> (za </a:t>
            </a:r>
            <a:r>
              <a:rPr lang="sl-SI" sz="2400" dirty="0" err="1" smtClean="0">
                <a:latin typeface="Arial" charset="0"/>
              </a:rPr>
              <a:t>PostgreSQL</a:t>
            </a:r>
            <a:r>
              <a:rPr lang="sl-SI" sz="2400" dirty="0" smtClean="0">
                <a:latin typeface="Arial" charset="0"/>
              </a:rPr>
              <a:t>)</a:t>
            </a:r>
          </a:p>
          <a:p>
            <a:pPr lvl="2">
              <a:lnSpc>
                <a:spcPct val="80000"/>
              </a:lnSpc>
            </a:pPr>
            <a:r>
              <a:rPr lang="sl-SI" sz="2400" dirty="0" smtClean="0">
                <a:latin typeface="Arial" charset="0"/>
              </a:rPr>
              <a:t>…</a:t>
            </a:r>
            <a:endParaRPr lang="sl-SI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Povezava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Prvi objekt, ki ga potrebujemo</a:t>
            </a:r>
          </a:p>
          <a:p>
            <a:r>
              <a:rPr lang="sl-SI" sz="2400" dirty="0" smtClean="0"/>
              <a:t>Osnovna povezava do podatkovnega vira</a:t>
            </a:r>
          </a:p>
          <a:p>
            <a:pPr lvl="1"/>
            <a:r>
              <a:rPr lang="sl-SI" sz="2000" dirty="0" smtClean="0"/>
              <a:t>Poskrbi tudi za </a:t>
            </a:r>
            <a:r>
              <a:rPr lang="sl-SI" sz="2000" dirty="0" err="1" smtClean="0"/>
              <a:t>upo</a:t>
            </a:r>
            <a:r>
              <a:rPr lang="sl-SI" sz="2000" dirty="0" smtClean="0"/>
              <a:t>. ime, geslo …</a:t>
            </a:r>
          </a:p>
          <a:p>
            <a:r>
              <a:rPr lang="sl-SI" sz="2400" dirty="0" smtClean="0"/>
              <a:t>Različni, glede na podatkovne vire</a:t>
            </a:r>
          </a:p>
          <a:p>
            <a:pPr lvl="1"/>
            <a:r>
              <a:rPr lang="sl-SI" sz="2000" dirty="0" err="1" smtClean="0"/>
              <a:t>SqlConnection</a:t>
            </a:r>
            <a:endParaRPr lang="sl-SI" sz="2000" dirty="0" smtClean="0"/>
          </a:p>
          <a:p>
            <a:pPr lvl="1"/>
            <a:r>
              <a:rPr lang="en-US" sz="2000" dirty="0" err="1" smtClean="0"/>
              <a:t>SQLiteConnection</a:t>
            </a:r>
            <a:endParaRPr lang="en-US" sz="2000" dirty="0" smtClean="0"/>
          </a:p>
          <a:p>
            <a:pPr lvl="1"/>
            <a:r>
              <a:rPr lang="sl-SI" sz="2000" dirty="0" err="1" smtClean="0"/>
              <a:t>OleDbConnection</a:t>
            </a:r>
            <a:endParaRPr lang="sl-SI" sz="2000" dirty="0" smtClean="0"/>
          </a:p>
          <a:p>
            <a:pPr lvl="1"/>
            <a:r>
              <a:rPr lang="sl-SI" sz="2000" dirty="0" err="1" smtClean="0"/>
              <a:t>OdbcConnection</a:t>
            </a:r>
            <a:endParaRPr lang="sl-SI" sz="2000" dirty="0" smtClean="0"/>
          </a:p>
          <a:p>
            <a:pPr lvl="1"/>
            <a:r>
              <a:rPr lang="sl-SI" sz="2000" dirty="0" smtClean="0"/>
              <a:t>…</a:t>
            </a:r>
          </a:p>
          <a:p>
            <a:r>
              <a:rPr lang="sl-SI" sz="2400" dirty="0" smtClean="0"/>
              <a:t>Ti razredi so v ustreznem imenskem prostoru</a:t>
            </a:r>
          </a:p>
          <a:p>
            <a:r>
              <a:rPr lang="sl-SI" sz="2400" dirty="0" smtClean="0"/>
              <a:t>Potrebujejo povezovalni niz (</a:t>
            </a:r>
            <a:r>
              <a:rPr lang="sl-SI" sz="2400" dirty="0" err="1" smtClean="0"/>
              <a:t>connection</a:t>
            </a:r>
            <a:r>
              <a:rPr lang="sl-SI" sz="2400" dirty="0" smtClean="0"/>
              <a:t> </a:t>
            </a:r>
            <a:r>
              <a:rPr lang="sl-SI" sz="2400" dirty="0" err="1" smtClean="0"/>
              <a:t>string</a:t>
            </a:r>
            <a:r>
              <a:rPr lang="sl-SI" sz="2400" dirty="0" smtClean="0"/>
              <a:t>)</a:t>
            </a:r>
          </a:p>
          <a:p>
            <a:endParaRPr lang="sl-SI" sz="2400" dirty="0" smtClean="0"/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Povezovalni niz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Značilen za vsak posamezen podatkovni vir</a:t>
            </a:r>
          </a:p>
          <a:p>
            <a:r>
              <a:rPr lang="sl-SI" sz="2400" dirty="0" smtClean="0"/>
              <a:t>Informacije o mestu vira, uporabniku, …</a:t>
            </a:r>
          </a:p>
          <a:p>
            <a:r>
              <a:rPr lang="sl-SI" sz="2400" dirty="0" smtClean="0"/>
              <a:t>Običajno vsebuje več delov, ločenih s ;</a:t>
            </a:r>
          </a:p>
          <a:p>
            <a:r>
              <a:rPr lang="sl-SI" sz="2400" dirty="0" smtClean="0"/>
              <a:t>Primeri</a:t>
            </a:r>
          </a:p>
          <a:p>
            <a:pPr lvl="1"/>
            <a:r>
              <a:rPr lang="sl-SI" sz="2000" dirty="0" smtClean="0"/>
              <a:t>SQL Server: </a:t>
            </a:r>
            <a:br>
              <a:rPr lang="sl-SI" sz="2000" dirty="0" smtClean="0"/>
            </a:b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Source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myServerAddress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Initial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Catalog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User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Id=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myUsername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 smtClean="0"/>
              <a:t>MySQL</a:t>
            </a:r>
            <a:r>
              <a:rPr lang="sl-SI" sz="2000" dirty="0" smtClean="0"/>
              <a:t>:</a:t>
            </a:r>
            <a:br>
              <a:rPr lang="sl-SI" sz="2000" dirty="0" smtClean="0"/>
            </a:b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Server=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myServerAddress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Uid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myUsername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Pwd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sl-SI" sz="2400" dirty="0" smtClean="0"/>
              <a:t>Odličen vir: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  <a:hlinkClick r:id="rId2"/>
              </a:rPr>
              <a:t>http://www.connectionstrings.com/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Pozor na \\ (ali pa pred niz @)!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Povezovalni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- SQLite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1340768"/>
            <a:ext cx="4841066" cy="386027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9512" y="5719807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 </a:t>
            </a:r>
            <a:r>
              <a:rPr lang="sl-SI" sz="2000" dirty="0" smtClean="0"/>
              <a:t> </a:t>
            </a:r>
            <a:r>
              <a:rPr lang="sl-SI" sz="2000" dirty="0" err="1"/>
              <a:t>string</a:t>
            </a:r>
            <a:r>
              <a:rPr lang="sl-SI" sz="2000" dirty="0"/>
              <a:t> </a:t>
            </a:r>
            <a:r>
              <a:rPr lang="sl-SI" sz="2000" dirty="0" err="1"/>
              <a:t>povNiz</a:t>
            </a:r>
            <a:r>
              <a:rPr lang="sl-SI" sz="2000" dirty="0"/>
              <a:t> = @"</a:t>
            </a:r>
            <a:r>
              <a:rPr lang="sl-SI" sz="2000" dirty="0" err="1"/>
              <a:t>Data</a:t>
            </a:r>
            <a:r>
              <a:rPr lang="sl-SI" sz="2000" dirty="0"/>
              <a:t> </a:t>
            </a:r>
            <a:r>
              <a:rPr lang="sl-SI" sz="2000" dirty="0" err="1"/>
              <a:t>Source</a:t>
            </a:r>
            <a:r>
              <a:rPr lang="sl-SI" sz="2000" dirty="0"/>
              <a:t>=E</a:t>
            </a:r>
            <a:r>
              <a:rPr lang="sl-SI" sz="2000" dirty="0" smtClean="0"/>
              <a:t>:\</a:t>
            </a:r>
            <a:r>
              <a:rPr lang="en-US" sz="2000" dirty="0" err="1"/>
              <a:t>b</a:t>
            </a:r>
            <a:r>
              <a:rPr lang="sl-SI" sz="2000" dirty="0" err="1" smtClean="0"/>
              <a:t>aze\filmi.sqlite</a:t>
            </a:r>
            <a:r>
              <a:rPr lang="sl-SI" sz="2000" dirty="0"/>
              <a:t>; </a:t>
            </a:r>
            <a:r>
              <a:rPr lang="sl-SI" sz="2000" dirty="0" err="1"/>
              <a:t>Version</a:t>
            </a:r>
            <a:r>
              <a:rPr lang="sl-SI" sz="2000" dirty="0"/>
              <a:t>=3;";</a:t>
            </a:r>
          </a:p>
        </p:txBody>
      </p:sp>
    </p:spTree>
    <p:extLst>
      <p:ext uri="{BB962C8B-B14F-4D97-AF65-F5344CB8AC3E}">
        <p14:creationId xmlns:p14="http://schemas.microsoft.com/office/powerpoint/2010/main" val="8370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Pripravimo vse za povezavo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>
                <a:cs typeface="Courier New" pitchFamily="49" charset="0"/>
              </a:rPr>
              <a:t>Zgled za </a:t>
            </a:r>
            <a:r>
              <a:rPr lang="sl-SI" sz="2800" dirty="0" err="1">
                <a:cs typeface="Courier New" pitchFamily="49" charset="0"/>
              </a:rPr>
              <a:t>SQLServer</a:t>
            </a:r>
            <a:endParaRPr lang="sl-SI" sz="2800" dirty="0">
              <a:cs typeface="Courier New" pitchFamily="49" charset="0"/>
            </a:endParaRPr>
          </a:p>
          <a:p>
            <a:endParaRPr lang="en-US" dirty="0" smtClean="0"/>
          </a:p>
          <a:p>
            <a:r>
              <a:rPr lang="en-US" dirty="0"/>
              <a:t>D</a:t>
            </a:r>
            <a:r>
              <a:rPr lang="sl-SI" dirty="0" err="1" smtClean="0"/>
              <a:t>efiniramo</a:t>
            </a:r>
            <a:r>
              <a:rPr lang="sl-SI" dirty="0" smtClean="0"/>
              <a:t> povezovalni niz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 = @"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Source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E:\Nwind\Nwind.sdf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;Persist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Security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Info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;";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Ustvarimo povezavo 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povezava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SqlConnection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sl-SI" dirty="0" smtClean="0"/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Objekt Command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71500" y="1285875"/>
            <a:ext cx="8001000" cy="5040313"/>
          </a:xfrm>
        </p:spPr>
        <p:txBody>
          <a:bodyPr/>
          <a:lstStyle/>
          <a:p>
            <a:r>
              <a:rPr lang="sl-SI" dirty="0" smtClean="0"/>
              <a:t>Objekt, ki bo po povezavi "prenašal" ukaze od programa k podatkovnemu viru in nazaj nosil rezultate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ukaz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SqlCommand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sl-SI" dirty="0" smtClean="0"/>
              <a:t>Določimo mu lastnosti</a:t>
            </a:r>
          </a:p>
          <a:p>
            <a:pPr lvl="1"/>
            <a:r>
              <a:rPr lang="sl-SI" dirty="0" smtClean="0"/>
              <a:t>s katero povezavo je povezan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ukaz.Connection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povezava;</a:t>
            </a:r>
          </a:p>
          <a:p>
            <a:pPr lvl="1"/>
            <a:r>
              <a:rPr lang="sl-SI" dirty="0" smtClean="0"/>
              <a:t>Tip ukaza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ukaz.CommandType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CommandType.Text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/>
            <a:r>
              <a:rPr lang="sl-SI" dirty="0" smtClean="0"/>
              <a:t>Vsebino</a:t>
            </a:r>
          </a:p>
          <a:p>
            <a:pPr lvl="2"/>
            <a:r>
              <a:rPr lang="sl-SI" dirty="0" smtClean="0"/>
              <a:t>Ustrezni ukaz v SQL 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ukaz.CommandText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"SELECT * FROM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Customers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";</a:t>
            </a:r>
          </a:p>
          <a:p>
            <a:pPr lvl="1"/>
            <a:endParaRPr lang="sl-SI" dirty="0" smtClean="0"/>
          </a:p>
        </p:txBody>
      </p:sp>
      <p:sp>
        <p:nvSpPr>
          <p:cNvPr id="3686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97&quot;&gt;&lt;/object&gt;&lt;object type=&quot;2&quot; unique_id=&quot;10098&quot;&gt;&lt;object type=&quot;3&quot; unique_id=&quot;10099&quot;&gt;&lt;property id=&quot;20148&quot; value=&quot;5&quot;/&gt;&lt;property id=&quot;20300&quot; value=&quot;Slide 1 - &amp;quot;Kako iz programa v C# do baze&amp;quot;&quot;/&gt;&lt;property id=&quot;20307&quot; value=&quot;256&quot;/&gt;&lt;/object&gt;&lt;object type=&quot;3&quot; unique_id=&quot;10100&quot;&gt;&lt;property id=&quot;20148&quot; value=&quot;5&quot;/&gt;&lt;property id=&quot;20300&quot; value=&quot;Slide 2 - &amp;quot;Kako do podatkov v bazi&amp;quot;&quot;/&gt;&lt;property id=&quot;20307&quot; value=&quot;257&quot;/&gt;&lt;/object&gt;&lt;object type=&quot;3&quot; unique_id=&quot;10101&quot;&gt;&lt;property id=&quot;20148&quot; value=&quot;5&quot;/&gt;&lt;property id=&quot;20300&quot; value=&quot;Slide 3 - &amp;quot;Kuharski recepti&amp;quot;&quot;/&gt;&lt;property id=&quot;20307&quot; value=&quot;279&quot;/&gt;&lt;/object&gt;&lt;object type=&quot;3&quot; unique_id=&quot;10102&quot;&gt;&lt;property id=&quot;20148&quot; value=&quot;5&quot;/&gt;&lt;property id=&quot;20300&quot; value=&quot;Slide 4 - &amp;quot;Zaženemo C# Express&amp;quot;&quot;/&gt;&lt;property id=&quot;20307&quot; value=&quot;280&quot;/&gt;&lt;/object&gt;&lt;object type=&quot;3&quot; unique_id=&quot;10103&quot;&gt;&lt;property id=&quot;20148&quot; value=&quot;5&quot;/&gt;&lt;property id=&quot;20300&quot; value=&quot;Slide 5 - &amp;quot;Dodamo vir podatkov&amp;quot;&quot;/&gt;&lt;property id=&quot;20307&quot; value=&quot;281&quot;/&gt;&lt;/object&gt;&lt;object type=&quot;3&quot; unique_id=&quot;10104&quot;&gt;&lt;property id=&quot;20148&quot; value=&quot;5&quot;/&gt;&lt;property id=&quot;20300&quot; value=&quot;Slide 6 - &amp;quot;Izberemo ustrezno bazo&amp;quot;&quot;/&gt;&lt;property id=&quot;20307&quot; value=&quot;282&quot;/&gt;&lt;/object&gt;&lt;object type=&quot;3&quot; unique_id=&quot;10105&quot;&gt;&lt;property id=&quot;20148&quot; value=&quot;5&quot;/&gt;&lt;property id=&quot;20300&quot; value=&quot;Slide 7 - &amp;quot;Hura, ena celo je …&amp;quot;&quot;/&gt;&lt;property id=&quot;20307&quot; value=&quot;283&quot;/&gt;&lt;/object&gt;&lt;object type=&quot;3&quot; unique_id=&quot;10106&quot;&gt;&lt;property id=&quot;20148&quot; value=&quot;5&quot;/&gt;&lt;property id=&quot;20300&quot; value=&quot;Slide 8 - &amp;quot;Katere tabele bomo potrebovali …&amp;quot;&quot;/&gt;&lt;property id=&quot;20307&quot; value=&quot;284&quot;/&gt;&lt;/object&gt;&lt;object type=&quot;3&quot; unique_id=&quot;10107&quot;&gt;&lt;property id=&quot;20148&quot; value=&quot;5&quot;/&gt;&lt;property id=&quot;20300&quot; value=&quot;Slide 9 - &amp;quot;In vse je pripravljeno&amp;quot;&quot;/&gt;&lt;property id=&quot;20307&quot; value=&quot;285&quot;/&gt;&lt;/object&gt;&lt;object type=&quot;3&quot; unique_id=&quot;10108&quot;&gt;&lt;property id=&quot;20148&quot; value=&quot;5&quot;/&gt;&lt;property id=&quot;20300&quot; value=&quot;Slide 10 - &amp;quot;Povleči tabelo na okno in …&amp;quot;&quot;/&gt;&lt;property id=&quot;20307&quot; value=&quot;286&quot;/&gt;&lt;/object&gt;&lt;object type=&quot;3&quot; unique_id=&quot;10109&quot;&gt;&lt;property id=&quot;20148&quot; value=&quot;5&quot;/&gt;&lt;property id=&quot;20300&quot; value=&quot;Slide 11 - &amp;quot;… dela!&amp;quot;&quot;/&gt;&lt;property id=&quot;20307&quot; value=&quot;287&quot;/&gt;&lt;/object&gt;&lt;object type=&quot;3&quot; unique_id=&quot;10110&quot;&gt;&lt;property id=&quot;20148&quot; value=&quot;5&quot;/&gt;&lt;property id=&quot;20300&quot; value=&quot;Slide 12 - &amp;quot;Okno razširimo&amp;quot;&quot;/&gt;&lt;property id=&quot;20307&quot; value=&quot;288&quot;/&gt;&lt;/object&gt;&lt;object type=&quot;3&quot; unique_id=&quot;10111&quot;&gt;&lt;property id=&quot;20148&quot; value=&quot;5&quot;/&gt;&lt;property id=&quot;20300&quot; value=&quot;Slide 13 - &amp;quot;Celo upravljamo lahko z bazo&amp;quot;&quot;/&gt;&lt;property id=&quot;20307&quot; value=&quot;289&quot;/&gt;&lt;/object&gt;&lt;object type=&quot;3&quot; unique_id=&quot;10112&quot;&gt;&lt;property id=&quot;20148&quot; value=&quot;5&quot;/&gt;&lt;property id=&quot;20300&quot; value=&quot;Slide 14 - &amp;quot;Kaj pa ostale baze ...?&amp;quot;&quot;/&gt;&lt;property id=&quot;20307&quot; value=&quot;299&quot;/&gt;&lt;/object&gt;&lt;object type=&quot;3&quot; unique_id=&quot;10113&quot;&gt;&lt;property id=&quot;20148&quot; value=&quot;5&quot;/&gt;&lt;property id=&quot;20300&quot; value=&quot;Slide 15 - &amp;quot;C# in baze&amp;quot;&quot;/&gt;&lt;property id=&quot;20307&quot; value=&quot;273&quot;/&gt;&lt;/object&gt;&lt;object type=&quot;3&quot; unique_id=&quot;10114&quot;&gt;&lt;property id=&quot;20148&quot; value=&quot;5&quot;/&gt;&lt;property id=&quot;20300&quot; value=&quot;Slide 16 - &amp;quot;LinQ&amp;quot;&quot;/&gt;&lt;property id=&quot;20307&quot; value=&quot;259&quot;/&gt;&lt;/object&gt;&lt;object type=&quot;3&quot; unique_id=&quot;10115&quot;&gt;&lt;property id=&quot;20148&quot; value=&quot;5&quot;/&gt;&lt;property id=&quot;20300&quot; value=&quot;Slide 17 - &amp;quot;&amp;quot;Glavni igralci&amp;quot;&amp;quot;&quot;/&gt;&lt;property id=&quot;20307&quot; value=&quot;275&quot;/&gt;&lt;/object&gt;&lt;object type=&quot;3&quot; unique_id=&quot;10116&quot;&gt;&lt;property id=&quot;20148&quot; value=&quot;5&quot;/&gt;&lt;property id=&quot;20300&quot; value=&quot;Slide 18 - &amp;quot;Python&amp;quot;&quot;/&gt;&lt;property id=&quot;20307&quot; value=&quot;316&quot;/&gt;&lt;/object&gt;&lt;object type=&quot;3&quot; unique_id=&quot;10117&quot;&gt;&lt;property id=&quot;20148&quot; value=&quot;5&quot;/&gt;&lt;property id=&quot;20300&quot; value=&quot;Slide 19 - &amp;quot;Osnovna shema&amp;quot;&quot;/&gt;&lt;property id=&quot;20307&quot; value=&quot;276&quot;/&gt;&lt;/object&gt;&lt;object type=&quot;3&quot; unique_id=&quot;10118&quot;&gt;&lt;property id=&quot;20148&quot; value=&quot;5&quot;/&gt;&lt;property id=&quot;20300&quot; value=&quot;Slide 20 - &amp;quot;Imenski prostori – podatkovni viri&amp;quot;&quot;/&gt;&lt;property id=&quot;20307&quot; value=&quot;274&quot;/&gt;&lt;/object&gt;&lt;object type=&quot;3&quot; unique_id=&quot;10119&quot;&gt;&lt;property id=&quot;20148&quot; value=&quot;5&quot;/&gt;&lt;property id=&quot;20300&quot; value=&quot;Slide 21 - &amp;quot;SQL Server Compact Edition&amp;quot;&quot;/&gt;&lt;property id=&quot;20307&quot; value=&quot;277&quot;/&gt;&lt;/object&gt;&lt;object type=&quot;3&quot; unique_id=&quot;10120&quot;&gt;&lt;property id=&quot;20148&quot; value=&quot;5&quot;/&gt;&lt;property id=&quot;20300&quot; value=&quot;Slide 22 - &amp;quot;Referenca na CE&amp;quot;&quot;/&gt;&lt;property id=&quot;20307&quot; value=&quot;278&quot;/&gt;&lt;/object&gt;&lt;object type=&quot;3&quot; unique_id=&quot;10121&quot;&gt;&lt;property id=&quot;20148&quot; value=&quot;5&quot;/&gt;&lt;property id=&quot;20300&quot; value=&quot;Slide 23 - &amp;quot;Povezava&amp;quot;&quot;/&gt;&lt;property id=&quot;20307&quot; value=&quot;300&quot;/&gt;&lt;/object&gt;&lt;object type=&quot;3&quot; unique_id=&quot;10122&quot;&gt;&lt;property id=&quot;20148&quot; value=&quot;5&quot;/&gt;&lt;property id=&quot;20300&quot; value=&quot;Slide 24 - &amp;quot;Povezovalni niz&amp;quot;&quot;/&gt;&lt;property id=&quot;20307&quot; value=&quot;301&quot;/&gt;&lt;/object&gt;&lt;object type=&quot;3&quot; unique_id=&quot;10123&quot;&gt;&lt;property id=&quot;20148&quot; value=&quot;5&quot;/&gt;&lt;property id=&quot;20300&quot; value=&quot;Slide 25 - &amp;quot;Pripravimo vse za povezavo&amp;quot;&quot;/&gt;&lt;property id=&quot;20307&quot; value=&quot;302&quot;/&gt;&lt;/object&gt;&lt;object type=&quot;3&quot; unique_id=&quot;10124&quot;&gt;&lt;property id=&quot;20148&quot; value=&quot;5&quot;/&gt;&lt;property id=&quot;20300&quot; value=&quot;Slide 26 - &amp;quot;Objekt Command&amp;quot;&quot;/&gt;&lt;property id=&quot;20307&quot; value=&quot;303&quot;/&gt;&lt;/object&gt;&lt;object type=&quot;3&quot; unique_id=&quot;10125&quot;&gt;&lt;property id=&quot;20148&quot; value=&quot;5&quot;/&gt;&lt;property id=&quot;20300&quot; value=&quot;Slide 27 - &amp;quot;Izvajanje ukazov&amp;quot;&quot;/&gt;&lt;property id=&quot;20307&quot; value=&quot;304&quot;/&gt;&lt;/object&gt;&lt;object type=&quot;3&quot; unique_id=&quot;10126&quot;&gt;&lt;property id=&quot;20148&quot; value=&quot;5&quot;/&gt;&lt;property id=&quot;20300&quot; value=&quot;Slide 28 - &amp;quot;DataReader&amp;quot;&quot;/&gt;&lt;property id=&quot;20307&quot; value=&quot;305&quot;/&gt;&lt;/object&gt;&lt;object type=&quot;3&quot; unique_id=&quot;10127&quot;&gt;&lt;property id=&quot;20148&quot; value=&quot;5&quot;/&gt;&lt;property id=&quot;20300&quot; value=&quot;Slide 29 - &amp;quot;Specifična zgodba je sedaj končana&amp;quot;&quot;/&gt;&lt;property id=&quot;20307&quot; value=&quot;306&quot;/&gt;&lt;/object&gt;&lt;object type=&quot;3&quot; unique_id=&quot;10128&quot;&gt;&lt;property id=&quot;20148&quot; value=&quot;5&quot;/&gt;&lt;property id=&quot;20300&quot; value=&quot;Slide 30 - &amp;quot;Program&amp;quot;&quot;/&gt;&lt;property id=&quot;20307&quot; value=&quot;307&quot;/&gt;&lt;/object&gt;&lt;object type=&quot;3&quot; unique_id=&quot;10129&quot;&gt;&lt;property id=&quot;20148&quot; value=&quot;5&quot;/&gt;&lt;property id=&quot;20300&quot; value=&quot;Slide 31 - &amp;quot;In sedaj obdelajmo podatke&amp;quot;&quot;/&gt;&lt;property id=&quot;20307&quot; value=&quot;308&quot;/&gt;&lt;/object&gt;&lt;object type=&quot;3&quot; unique_id=&quot;10130&quot;&gt;&lt;property id=&quot;20148&quot; value=&quot;5&quot;/&gt;&lt;property id=&quot;20300&quot; value=&quot;Slide 32 - &amp;quot;Primerjava&amp;quot;&quot;/&gt;&lt;property id=&quot;20307&quot; value=&quot;317&quot;/&gt;&lt;/object&gt;&lt;object type=&quot;3&quot; unique_id=&quot;10131&quot;&gt;&lt;property id=&quot;20148&quot; value=&quot;5&quot;/&gt;&lt;property id=&quot;20300&quot; value=&quot;Slide 33 - &amp;quot;Naredimo to še enkrat&amp;quot;&quot;/&gt;&lt;property id=&quot;20307&quot; value=&quot;309&quot;/&gt;&lt;/object&gt;&lt;object type=&quot;3&quot; unique_id=&quot;10132&quot;&gt;&lt;property id=&quot;20148&quot; value=&quot;5&quot;/&gt;&lt;property id=&quot;20300&quot; value=&quot;Slide 34 - &amp;quot;Console Application&amp;quot;&quot;/&gt;&lt;property id=&quot;20307&quot; value=&quot;310&quot;/&gt;&lt;/object&gt;&lt;object type=&quot;3&quot; unique_id=&quot;10133&quot;&gt;&lt;property id=&quot;20148&quot; value=&quot;5&quot;/&gt;&lt;property id=&quot;20300&quot; value=&quot;Slide 35 - &amp;quot;Povezovalni niz&amp;quot;&quot;/&gt;&lt;property id=&quot;20307&quot; value=&quot;311&quot;/&gt;&lt;/object&gt;&lt;object type=&quot;3&quot; unique_id=&quot;10134&quot;&gt;&lt;property id=&quot;20148&quot; value=&quot;5&quot;/&gt;&lt;property id=&quot;20300&quot; value=&quot;Slide 36 - &amp;quot;Povezava in Ukaz&amp;quot;&quot;/&gt;&lt;property id=&quot;20307&quot; value=&quot;312&quot;/&gt;&lt;/object&gt;&lt;object type=&quot;3&quot; unique_id=&quot;10135&quot;&gt;&lt;property id=&quot;20148&quot; value=&quot;5&quot;/&gt;&lt;property id=&quot;20300&quot; value=&quot;Slide 37 - &amp;quot;Dodajanje baze&amp;quot;&quot;/&gt;&lt;property id=&quot;20307&quot; value=&quot;313&quot;/&gt;&lt;/object&gt;&lt;object type=&quot;3&quot; unique_id=&quot;10136&quot;&gt;&lt;property id=&quot;20148&quot; value=&quot;5&quot;/&gt;&lt;property id=&quot;20300&quot; value=&quot;Slide 38 - &amp;quot;Izvedba ukaza&amp;quot;&quot;/&gt;&lt;property id=&quot;20307&quot; value=&quot;314&quot;/&gt;&lt;/object&gt;&lt;object type=&quot;3&quot; unique_id=&quot;10137&quot;&gt;&lt;property id=&quot;20148&quot; value=&quot;5&quot;/&gt;&lt;property id=&quot;20300&quot; value=&quot;Slide 39 - &amp;quot;Obdelava rezultatov&amp;quot;&quot;/&gt;&lt;property id=&quot;20307&quot; value=&quot;315&quot;/&gt;&lt;/object&gt;&lt;object type=&quot;3&quot; unique_id=&quot;10138&quot;&gt;&lt;property id=&quot;20148&quot; value=&quot;5&quot;/&gt;&lt;property id=&quot;20300&quot; value=&quot;Slide 40 - &amp;quot;Povezava s PostgreSQL&amp;quot;&quot;/&gt;&lt;property id=&quot;20307&quot; value=&quot;318&quot;/&gt;&lt;/object&gt;&lt;object type=&quot;3&quot; unique_id=&quot;10139&quot;&gt;&lt;property id=&quot;20148&quot; value=&quot;5&quot;/&gt;&lt;property id=&quot;20300&quot; value=&quot;Slide 41 - &amp;quot;Ustvarjanje baze (SFD) v okolju VS&amp;quot;&quot;/&gt;&lt;property id=&quot;20307&quot; value=&quot;319&quot;/&gt;&lt;/object&gt;&lt;object type=&quot;3&quot; unique_id=&quot;10140&quot;&gt;&lt;property id=&quot;20148&quot; value=&quot;5&quot;/&gt;&lt;property id=&quot;20300&quot; value=&quot;Slide 42 - &amp;quot;GUI ZA BAZO&amp;quot;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3306</TotalTime>
  <Words>929</Words>
  <Application>Microsoft Office PowerPoint</Application>
  <PresentationFormat>On-screen Show (4:3)</PresentationFormat>
  <Paragraphs>231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Courier New</vt:lpstr>
      <vt:lpstr>Times New Roman</vt:lpstr>
      <vt:lpstr>Verdana</vt:lpstr>
      <vt:lpstr>Wingdings</vt:lpstr>
      <vt:lpstr>1_Profile</vt:lpstr>
      <vt:lpstr>Kako iz programa v C# do baze</vt:lpstr>
      <vt:lpstr>Kako do podatkov v bazi</vt:lpstr>
      <vt:lpstr>C# in baze</vt:lpstr>
      <vt:lpstr>Imenski prostori – podatkovni viri</vt:lpstr>
      <vt:lpstr>Povezava</vt:lpstr>
      <vt:lpstr>Povezovalni niz</vt:lpstr>
      <vt:lpstr>Povezovalni niz - SQLite</vt:lpstr>
      <vt:lpstr>Pripravimo vse za povezavo</vt:lpstr>
      <vt:lpstr>Objekt Command</vt:lpstr>
      <vt:lpstr>Command v SQLite</vt:lpstr>
      <vt:lpstr>Izvajanje ukazov</vt:lpstr>
      <vt:lpstr>DataReader</vt:lpstr>
      <vt:lpstr>Specifična zgodba je sedaj končana</vt:lpstr>
      <vt:lpstr>Program</vt:lpstr>
      <vt:lpstr>In sedaj obdelajmo podatke</vt:lpstr>
      <vt:lpstr>Shema </vt:lpstr>
      <vt:lpstr>Program za PostgreSQL</vt:lpstr>
      <vt:lpstr>…: In sedaj obdelajmo podatke</vt:lpstr>
      <vt:lpstr>Spodobno</vt:lpstr>
      <vt:lpstr>SPREMINJANJE PODATKOV V BAZI</vt:lpstr>
      <vt:lpstr>Popravljanje baze</vt:lpstr>
      <vt:lpstr>Še za ACCESS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116</cp:revision>
  <dcterms:created xsi:type="dcterms:W3CDTF">1998-10-28T10:06:14Z</dcterms:created>
  <dcterms:modified xsi:type="dcterms:W3CDTF">2021-04-02T14:04:40Z</dcterms:modified>
</cp:coreProperties>
</file>