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1"/>
  </p:notesMasterIdLst>
  <p:handoutMasterIdLst>
    <p:handoutMasterId r:id="rId22"/>
  </p:handoutMasterIdLst>
  <p:sldIdLst>
    <p:sldId id="256" r:id="rId2"/>
    <p:sldId id="349" r:id="rId3"/>
    <p:sldId id="350" r:id="rId4"/>
    <p:sldId id="273" r:id="rId5"/>
    <p:sldId id="351" r:id="rId6"/>
    <p:sldId id="275" r:id="rId7"/>
    <p:sldId id="352" r:id="rId8"/>
    <p:sldId id="353" r:id="rId9"/>
    <p:sldId id="354" r:id="rId10"/>
    <p:sldId id="355" r:id="rId11"/>
    <p:sldId id="329" r:id="rId12"/>
    <p:sldId id="300" r:id="rId13"/>
    <p:sldId id="301" r:id="rId14"/>
    <p:sldId id="346" r:id="rId15"/>
    <p:sldId id="357" r:id="rId16"/>
    <p:sldId id="358" r:id="rId17"/>
    <p:sldId id="359" r:id="rId18"/>
    <p:sldId id="304" r:id="rId19"/>
    <p:sldId id="306" r:id="rId20"/>
  </p:sldIdLst>
  <p:sldSz cx="9144000" cy="6858000" type="screen4x3"/>
  <p:notesSz cx="7099300" cy="10234613"/>
  <p:custDataLst>
    <p:tags r:id="rId2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125" d="100"/>
          <a:sy n="125" d="100"/>
        </p:scale>
        <p:origin x="64" y="3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413E6F-41E5-46BD-8041-B684CA39F2F2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E16228F3-DB38-4EF5-9D92-29FB2180FDA8}">
      <dgm:prSet phldrT="[Text]"/>
      <dgm:spPr/>
      <dgm:t>
        <a:bodyPr/>
        <a:lstStyle/>
        <a:p>
          <a:r>
            <a:rPr lang="sl-SI" dirty="0" smtClean="0"/>
            <a:t>Program v </a:t>
          </a:r>
          <a:r>
            <a:rPr lang="sl-SI" dirty="0" err="1" smtClean="0"/>
            <a:t>Pythonu</a:t>
          </a:r>
          <a:endParaRPr lang="sl-SI" dirty="0"/>
        </a:p>
      </dgm:t>
    </dgm:pt>
    <dgm:pt modelId="{2D26956C-8579-47C8-9F22-D74058A598BF}" type="parTrans" cxnId="{B6A460E0-A22F-4789-8729-A9A8EF341B67}">
      <dgm:prSet/>
      <dgm:spPr/>
      <dgm:t>
        <a:bodyPr/>
        <a:lstStyle/>
        <a:p>
          <a:endParaRPr lang="sl-SI"/>
        </a:p>
      </dgm:t>
    </dgm:pt>
    <dgm:pt modelId="{685A2B47-C395-40CD-BCAE-BA098BC7E69D}" type="sibTrans" cxnId="{B6A460E0-A22F-4789-8729-A9A8EF341B67}">
      <dgm:prSet custT="1"/>
      <dgm:spPr/>
      <dgm:t>
        <a:bodyPr/>
        <a:lstStyle/>
        <a:p>
          <a:r>
            <a:rPr lang="sl-SI" sz="1200" dirty="0" smtClean="0"/>
            <a:t>Ukazi v SQL</a:t>
          </a:r>
          <a:endParaRPr lang="sl-SI" sz="1200" dirty="0"/>
        </a:p>
      </dgm:t>
    </dgm:pt>
    <dgm:pt modelId="{8B41AD3E-5759-404B-B1BD-C4A09D05F144}">
      <dgm:prSet phldrT="[Text]"/>
      <dgm:spPr/>
      <dgm:t>
        <a:bodyPr/>
        <a:lstStyle/>
        <a:p>
          <a:r>
            <a:rPr lang="sl-SI" dirty="0" smtClean="0"/>
            <a:t>DBMS</a:t>
          </a:r>
          <a:endParaRPr lang="sl-SI" dirty="0"/>
        </a:p>
      </dgm:t>
    </dgm:pt>
    <dgm:pt modelId="{F19BA157-F782-4DC3-8594-A844F915DBC1}" type="parTrans" cxnId="{E1DAF444-2843-43FE-92D1-B6D513622600}">
      <dgm:prSet/>
      <dgm:spPr/>
      <dgm:t>
        <a:bodyPr/>
        <a:lstStyle/>
        <a:p>
          <a:endParaRPr lang="sl-SI"/>
        </a:p>
      </dgm:t>
    </dgm:pt>
    <dgm:pt modelId="{8F65B5DF-4AD1-4CCB-AB53-50BC286F8EBC}" type="sibTrans" cxnId="{E1DAF444-2843-43FE-92D1-B6D513622600}">
      <dgm:prSet/>
      <dgm:spPr/>
      <dgm:t>
        <a:bodyPr/>
        <a:lstStyle/>
        <a:p>
          <a:endParaRPr lang="sl-SI"/>
        </a:p>
      </dgm:t>
    </dgm:pt>
    <dgm:pt modelId="{77B4941A-1EDF-494F-81E0-7131BEEB4E37}">
      <dgm:prSet phldrT="[Text]"/>
      <dgm:spPr/>
      <dgm:t>
        <a:bodyPr/>
        <a:lstStyle/>
        <a:p>
          <a:r>
            <a:rPr lang="sl-SI" dirty="0" smtClean="0"/>
            <a:t>baza</a:t>
          </a:r>
          <a:endParaRPr lang="sl-SI" dirty="0"/>
        </a:p>
      </dgm:t>
    </dgm:pt>
    <dgm:pt modelId="{9BEC66BE-2337-46C2-AEA6-CC6A523D2B21}" type="parTrans" cxnId="{642B6CCC-1EFE-48C4-A65F-112A59966D71}">
      <dgm:prSet/>
      <dgm:spPr/>
      <dgm:t>
        <a:bodyPr/>
        <a:lstStyle/>
        <a:p>
          <a:endParaRPr lang="sl-SI"/>
        </a:p>
      </dgm:t>
    </dgm:pt>
    <dgm:pt modelId="{7FE59FD4-D205-4B8F-86A1-38E6A7C7D68C}" type="sibTrans" cxnId="{642B6CCC-1EFE-48C4-A65F-112A59966D71}">
      <dgm:prSet/>
      <dgm:spPr/>
      <dgm:t>
        <a:bodyPr/>
        <a:lstStyle/>
        <a:p>
          <a:endParaRPr lang="sl-SI"/>
        </a:p>
      </dgm:t>
    </dgm:pt>
    <dgm:pt modelId="{5B05EBAD-13A2-4A6B-AD68-C94FB2EFF067}" type="pres">
      <dgm:prSet presAssocID="{52413E6F-41E5-46BD-8041-B684CA39F2F2}" presName="Name0" presStyleCnt="0">
        <dgm:presLayoutVars>
          <dgm:dir/>
          <dgm:resizeHandles val="exact"/>
        </dgm:presLayoutVars>
      </dgm:prSet>
      <dgm:spPr/>
    </dgm:pt>
    <dgm:pt modelId="{F798EC26-66A6-4461-8374-5180857462BB}" type="pres">
      <dgm:prSet presAssocID="{E16228F3-DB38-4EF5-9D92-29FB2180FDA8}" presName="node" presStyleLbl="node1" presStyleIdx="0" presStyleCnt="3" custScaleX="69732" custScaleY="4757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1CE110A4-B5EB-4074-BDD2-E4476B82AA97}" type="pres">
      <dgm:prSet presAssocID="{685A2B47-C395-40CD-BCAE-BA098BC7E69D}" presName="sibTrans" presStyleLbl="sibTrans2D1" presStyleIdx="0" presStyleCnt="2" custScaleX="183383" custScaleY="60261"/>
      <dgm:spPr/>
      <dgm:t>
        <a:bodyPr/>
        <a:lstStyle/>
        <a:p>
          <a:endParaRPr lang="sl-SI"/>
        </a:p>
      </dgm:t>
    </dgm:pt>
    <dgm:pt modelId="{4CA078CD-4ECD-45A4-80D1-98D08FA74166}" type="pres">
      <dgm:prSet presAssocID="{685A2B47-C395-40CD-BCAE-BA098BC7E69D}" presName="connectorText" presStyleLbl="sibTrans2D1" presStyleIdx="0" presStyleCnt="2"/>
      <dgm:spPr/>
      <dgm:t>
        <a:bodyPr/>
        <a:lstStyle/>
        <a:p>
          <a:endParaRPr lang="sl-SI"/>
        </a:p>
      </dgm:t>
    </dgm:pt>
    <dgm:pt modelId="{085893AD-9D93-4B01-AF4A-AAB8A188F199}" type="pres">
      <dgm:prSet presAssocID="{8B41AD3E-5759-404B-B1BD-C4A09D05F144}" presName="node" presStyleLbl="node1" presStyleIdx="1" presStyleCnt="3" custScaleX="29507" custScaleY="43468" custLinFactNeighborX="14684" custLinFactNeighborY="-2052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4E730E8B-E725-4A0E-B59A-6187A5BFB304}" type="pres">
      <dgm:prSet presAssocID="{8F65B5DF-4AD1-4CCB-AB53-50BC286F8EBC}" presName="sibTrans" presStyleLbl="sibTrans2D1" presStyleIdx="1" presStyleCnt="2" custScaleX="159344" custScaleY="48190"/>
      <dgm:spPr/>
      <dgm:t>
        <a:bodyPr/>
        <a:lstStyle/>
        <a:p>
          <a:endParaRPr lang="sl-SI"/>
        </a:p>
      </dgm:t>
    </dgm:pt>
    <dgm:pt modelId="{2B7887F2-ECAB-4194-B0B6-5A5B4AE76CAE}" type="pres">
      <dgm:prSet presAssocID="{8F65B5DF-4AD1-4CCB-AB53-50BC286F8EBC}" presName="connectorText" presStyleLbl="sibTrans2D1" presStyleIdx="1" presStyleCnt="2"/>
      <dgm:spPr/>
      <dgm:t>
        <a:bodyPr/>
        <a:lstStyle/>
        <a:p>
          <a:endParaRPr lang="sl-SI"/>
        </a:p>
      </dgm:t>
    </dgm:pt>
    <dgm:pt modelId="{4E473F66-E78F-41F0-A323-9B6E8D6FD1D0}" type="pres">
      <dgm:prSet presAssocID="{77B4941A-1EDF-494F-81E0-7131BEEB4E37}" presName="node" presStyleLbl="node1" presStyleIdx="2" presStyleCnt="3" custScaleX="30599" custScaleY="43468" custLinFactNeighborX="98" custLinFactNeighborY="-930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2E0F4834-D515-4B26-99E2-1D3DD2090ED9}" type="presOf" srcId="{52413E6F-41E5-46BD-8041-B684CA39F2F2}" destId="{5B05EBAD-13A2-4A6B-AD68-C94FB2EFF067}" srcOrd="0" destOrd="0" presId="urn:microsoft.com/office/officeart/2005/8/layout/process1"/>
    <dgm:cxn modelId="{810E0D07-1744-42F9-A9AB-2B4A1B7FDDDB}" type="presOf" srcId="{8F65B5DF-4AD1-4CCB-AB53-50BC286F8EBC}" destId="{4E730E8B-E725-4A0E-B59A-6187A5BFB304}" srcOrd="0" destOrd="0" presId="urn:microsoft.com/office/officeart/2005/8/layout/process1"/>
    <dgm:cxn modelId="{1A9054D8-E728-463C-9E1B-EEB0AE85F88D}" type="presOf" srcId="{77B4941A-1EDF-494F-81E0-7131BEEB4E37}" destId="{4E473F66-E78F-41F0-A323-9B6E8D6FD1D0}" srcOrd="0" destOrd="0" presId="urn:microsoft.com/office/officeart/2005/8/layout/process1"/>
    <dgm:cxn modelId="{B6A460E0-A22F-4789-8729-A9A8EF341B67}" srcId="{52413E6F-41E5-46BD-8041-B684CA39F2F2}" destId="{E16228F3-DB38-4EF5-9D92-29FB2180FDA8}" srcOrd="0" destOrd="0" parTransId="{2D26956C-8579-47C8-9F22-D74058A598BF}" sibTransId="{685A2B47-C395-40CD-BCAE-BA098BC7E69D}"/>
    <dgm:cxn modelId="{13C69D4A-8D9C-4F7B-9D87-F1ABE7E44305}" type="presOf" srcId="{8F65B5DF-4AD1-4CCB-AB53-50BC286F8EBC}" destId="{2B7887F2-ECAB-4194-B0B6-5A5B4AE76CAE}" srcOrd="1" destOrd="0" presId="urn:microsoft.com/office/officeart/2005/8/layout/process1"/>
    <dgm:cxn modelId="{0F648E5F-6C5D-41A8-9F6D-ECB5175B9E0E}" type="presOf" srcId="{685A2B47-C395-40CD-BCAE-BA098BC7E69D}" destId="{4CA078CD-4ECD-45A4-80D1-98D08FA74166}" srcOrd="1" destOrd="0" presId="urn:microsoft.com/office/officeart/2005/8/layout/process1"/>
    <dgm:cxn modelId="{E1DAF444-2843-43FE-92D1-B6D513622600}" srcId="{52413E6F-41E5-46BD-8041-B684CA39F2F2}" destId="{8B41AD3E-5759-404B-B1BD-C4A09D05F144}" srcOrd="1" destOrd="0" parTransId="{F19BA157-F782-4DC3-8594-A844F915DBC1}" sibTransId="{8F65B5DF-4AD1-4CCB-AB53-50BC286F8EBC}"/>
    <dgm:cxn modelId="{642B6CCC-1EFE-48C4-A65F-112A59966D71}" srcId="{52413E6F-41E5-46BD-8041-B684CA39F2F2}" destId="{77B4941A-1EDF-494F-81E0-7131BEEB4E37}" srcOrd="2" destOrd="0" parTransId="{9BEC66BE-2337-46C2-AEA6-CC6A523D2B21}" sibTransId="{7FE59FD4-D205-4B8F-86A1-38E6A7C7D68C}"/>
    <dgm:cxn modelId="{EE2D8A27-45CA-4137-A044-CE6569FB0CF3}" type="presOf" srcId="{685A2B47-C395-40CD-BCAE-BA098BC7E69D}" destId="{1CE110A4-B5EB-4074-BDD2-E4476B82AA97}" srcOrd="0" destOrd="0" presId="urn:microsoft.com/office/officeart/2005/8/layout/process1"/>
    <dgm:cxn modelId="{70165A8C-80BE-43C3-BDB5-A9EA0C4BDB88}" type="presOf" srcId="{E16228F3-DB38-4EF5-9D92-29FB2180FDA8}" destId="{F798EC26-66A6-4461-8374-5180857462BB}" srcOrd="0" destOrd="0" presId="urn:microsoft.com/office/officeart/2005/8/layout/process1"/>
    <dgm:cxn modelId="{A8E1CC9A-BB00-47BD-9992-ABC6DF4E8A08}" type="presOf" srcId="{8B41AD3E-5759-404B-B1BD-C4A09D05F144}" destId="{085893AD-9D93-4B01-AF4A-AAB8A188F199}" srcOrd="0" destOrd="0" presId="urn:microsoft.com/office/officeart/2005/8/layout/process1"/>
    <dgm:cxn modelId="{3B37608D-4596-436D-B407-0F72E5F1F3E0}" type="presParOf" srcId="{5B05EBAD-13A2-4A6B-AD68-C94FB2EFF067}" destId="{F798EC26-66A6-4461-8374-5180857462BB}" srcOrd="0" destOrd="0" presId="urn:microsoft.com/office/officeart/2005/8/layout/process1"/>
    <dgm:cxn modelId="{E5E340C4-F23D-4BFF-9BB3-FD5FD62614D1}" type="presParOf" srcId="{5B05EBAD-13A2-4A6B-AD68-C94FB2EFF067}" destId="{1CE110A4-B5EB-4074-BDD2-E4476B82AA97}" srcOrd="1" destOrd="0" presId="urn:microsoft.com/office/officeart/2005/8/layout/process1"/>
    <dgm:cxn modelId="{E5B7521F-5314-4719-9C7B-970254FE025A}" type="presParOf" srcId="{1CE110A4-B5EB-4074-BDD2-E4476B82AA97}" destId="{4CA078CD-4ECD-45A4-80D1-98D08FA74166}" srcOrd="0" destOrd="0" presId="urn:microsoft.com/office/officeart/2005/8/layout/process1"/>
    <dgm:cxn modelId="{F2FFB2D5-498A-4441-B62D-29C8A9C813F0}" type="presParOf" srcId="{5B05EBAD-13A2-4A6B-AD68-C94FB2EFF067}" destId="{085893AD-9D93-4B01-AF4A-AAB8A188F199}" srcOrd="2" destOrd="0" presId="urn:microsoft.com/office/officeart/2005/8/layout/process1"/>
    <dgm:cxn modelId="{FE2795F7-CB58-4552-871C-0463B530D028}" type="presParOf" srcId="{5B05EBAD-13A2-4A6B-AD68-C94FB2EFF067}" destId="{4E730E8B-E725-4A0E-B59A-6187A5BFB304}" srcOrd="3" destOrd="0" presId="urn:microsoft.com/office/officeart/2005/8/layout/process1"/>
    <dgm:cxn modelId="{F46630F7-3E07-42CE-A028-5EBC58CAF4DA}" type="presParOf" srcId="{4E730E8B-E725-4A0E-B59A-6187A5BFB304}" destId="{2B7887F2-ECAB-4194-B0B6-5A5B4AE76CAE}" srcOrd="0" destOrd="0" presId="urn:microsoft.com/office/officeart/2005/8/layout/process1"/>
    <dgm:cxn modelId="{510A9BDD-A454-49AC-9119-DFE0D31A0380}" type="presParOf" srcId="{5B05EBAD-13A2-4A6B-AD68-C94FB2EFF067}" destId="{4E473F66-E78F-41F0-A323-9B6E8D6FD1D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98EC26-66A6-4461-8374-5180857462BB}">
      <dsp:nvSpPr>
        <dsp:cNvPr id="0" name=""/>
        <dsp:cNvSpPr/>
      </dsp:nvSpPr>
      <dsp:spPr>
        <a:xfrm>
          <a:off x="6068" y="0"/>
          <a:ext cx="2021749" cy="8175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kern="1200" dirty="0" smtClean="0"/>
            <a:t>Program v </a:t>
          </a:r>
          <a:r>
            <a:rPr lang="sl-SI" sz="1700" kern="1200" dirty="0" err="1" smtClean="0"/>
            <a:t>Pythonu</a:t>
          </a:r>
          <a:endParaRPr lang="sl-SI" sz="1700" kern="1200" dirty="0"/>
        </a:p>
      </dsp:txBody>
      <dsp:txXfrm>
        <a:off x="30013" y="23945"/>
        <a:ext cx="1973859" cy="769664"/>
      </dsp:txXfrm>
    </dsp:sp>
    <dsp:sp modelId="{1CE110A4-B5EB-4074-BDD2-E4476B82AA97}">
      <dsp:nvSpPr>
        <dsp:cNvPr id="0" name=""/>
        <dsp:cNvSpPr/>
      </dsp:nvSpPr>
      <dsp:spPr>
        <a:xfrm rot="21555189">
          <a:off x="2064541" y="170448"/>
          <a:ext cx="1231148" cy="4332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kern="1200" dirty="0" smtClean="0"/>
            <a:t>Ukazi v SQL</a:t>
          </a:r>
          <a:endParaRPr lang="sl-SI" sz="1200" kern="1200" dirty="0"/>
        </a:p>
      </dsp:txBody>
      <dsp:txXfrm>
        <a:off x="2064547" y="257954"/>
        <a:ext cx="1101160" cy="259976"/>
      </dsp:txXfrm>
    </dsp:sp>
    <dsp:sp modelId="{085893AD-9D93-4B01-AF4A-AAB8A188F199}">
      <dsp:nvSpPr>
        <dsp:cNvPr id="0" name=""/>
        <dsp:cNvSpPr/>
      </dsp:nvSpPr>
      <dsp:spPr>
        <a:xfrm>
          <a:off x="3294416" y="0"/>
          <a:ext cx="855500" cy="7470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kern="1200" dirty="0" smtClean="0"/>
            <a:t>DBMS</a:t>
          </a:r>
          <a:endParaRPr lang="sl-SI" sz="1700" kern="1200" dirty="0"/>
        </a:p>
      </dsp:txBody>
      <dsp:txXfrm>
        <a:off x="3316296" y="21880"/>
        <a:ext cx="811740" cy="703264"/>
      </dsp:txXfrm>
    </dsp:sp>
    <dsp:sp modelId="{4E730E8B-E725-4A0E-B59A-6187A5BFB304}">
      <dsp:nvSpPr>
        <dsp:cNvPr id="0" name=""/>
        <dsp:cNvSpPr/>
      </dsp:nvSpPr>
      <dsp:spPr>
        <a:xfrm rot="34436">
          <a:off x="4247600" y="209982"/>
          <a:ext cx="889806" cy="34650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400" kern="1200"/>
        </a:p>
      </dsp:txBody>
      <dsp:txXfrm>
        <a:off x="4247603" y="278761"/>
        <a:ext cx="785856" cy="207900"/>
      </dsp:txXfrm>
    </dsp:sp>
    <dsp:sp modelId="{4E473F66-E78F-41F0-A323-9B6E8D6FD1D0}">
      <dsp:nvSpPr>
        <dsp:cNvPr id="0" name=""/>
        <dsp:cNvSpPr/>
      </dsp:nvSpPr>
      <dsp:spPr>
        <a:xfrm>
          <a:off x="5203483" y="19282"/>
          <a:ext cx="887161" cy="7470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700" kern="1200" dirty="0" smtClean="0"/>
            <a:t>baza</a:t>
          </a:r>
          <a:endParaRPr lang="sl-SI" sz="1700" kern="1200" dirty="0"/>
        </a:p>
      </dsp:txBody>
      <dsp:txXfrm>
        <a:off x="5225363" y="41162"/>
        <a:ext cx="843401" cy="7032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266DB49-A562-4553-AECB-B639C84F4E2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89808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4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2513"/>
            <a:ext cx="5203825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1F4E8D2F-9963-40EF-89E4-EF3AE47DBF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1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5F3AF-C578-41E2-B44C-C95C43971F7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1488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4C21C-FAF3-497E-B77E-EC3BCB22200E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512678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8D131-81D1-4262-980F-9394F9529ED1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406761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F6545-1966-4A43-8303-AAA82BB04477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38701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291B0-EF5F-4AF8-AF5C-0DDFCF95DAC7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412441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B2227-179F-478C-9AB5-4BC935CC695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416024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738072-C0B2-44E6-81E6-03C7D61AEA67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931455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C8EA3-B9ED-4341-9AB1-817F1232349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47918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F3074-6555-4DBB-B817-EE2D4E87E774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1711456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B5A3EB-5ED8-490A-83BC-925106B383FD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23493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00D8A-99BF-4E6C-9D22-6F2F8E5B6496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  <p:extLst>
      <p:ext uri="{BB962C8B-B14F-4D97-AF65-F5344CB8AC3E}">
        <p14:creationId xmlns:p14="http://schemas.microsoft.com/office/powerpoint/2010/main" val="44923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title style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</a:p>
        </p:txBody>
      </p:sp>
      <p:sp>
        <p:nvSpPr>
          <p:cNvPr id="289796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sl-SI" sz="2400">
              <a:latin typeface="Times New Roman" pitchFamily="18" charset="0"/>
            </a:endParaRPr>
          </a:p>
        </p:txBody>
      </p:sp>
      <p:sp>
        <p:nvSpPr>
          <p:cNvPr id="289797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897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sl-SI"/>
              <a:t>Matija Lokar, FMF</a:t>
            </a:r>
          </a:p>
        </p:txBody>
      </p:sp>
      <p:sp>
        <p:nvSpPr>
          <p:cNvPr id="2897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898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711CED6-7827-4B5A-8B07-DE5D41945EE2}" type="slidenum">
              <a:rPr lang="sl-SI"/>
              <a:pPr>
                <a:defRPr/>
              </a:pPr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5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python.org/moin/PostgreSQL" TargetMode="External"/><Relationship Id="rId2" Type="http://schemas.openxmlformats.org/officeDocument/2006/relationships/hyperlink" Target="http://wiki.python.org/moin/DatabaseInterfac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docs.python.org/library/sqlite3.html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nectionstrings.com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.5/library/sqlite3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Kako iz programa v </a:t>
            </a:r>
            <a:r>
              <a:rPr lang="en-US" dirty="0" smtClean="0">
                <a:latin typeface="Arial" charset="0"/>
              </a:rPr>
              <a:t>Pythonu</a:t>
            </a:r>
            <a:r>
              <a:rPr lang="sl-SI" dirty="0" smtClean="0"/>
              <a:t> </a:t>
            </a:r>
            <a:r>
              <a:rPr lang="sl-SI" dirty="0" smtClean="0"/>
              <a:t>do baze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Podatkovni viri - knjižnice</a:t>
            </a:r>
            <a:endParaRPr lang="sl-SI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2000" dirty="0" smtClean="0"/>
              <a:t>Običajno </a:t>
            </a:r>
            <a:r>
              <a:rPr lang="sl-SI" sz="2000" dirty="0" err="1" smtClean="0"/>
              <a:t>Python</a:t>
            </a:r>
            <a:r>
              <a:rPr lang="sl-SI" sz="2000" dirty="0" smtClean="0"/>
              <a:t> ne vsebuje vseh potrebnih razredov</a:t>
            </a:r>
          </a:p>
          <a:p>
            <a:r>
              <a:rPr lang="sl-SI" sz="2000" dirty="0" smtClean="0"/>
              <a:t>Na </a:t>
            </a:r>
            <a:r>
              <a:rPr lang="sl-SI" sz="2000" dirty="0" smtClean="0">
                <a:hlinkClick r:id="rId2"/>
              </a:rPr>
              <a:t>http://wiki.python.org/moin/DatabaseInterfaces</a:t>
            </a:r>
            <a:r>
              <a:rPr lang="sl-SI" sz="2000" dirty="0" smtClean="0"/>
              <a:t> najdemo (skoraj popoln) seznam različnih virov podatkov, na katere se lahko povežemo iz </a:t>
            </a:r>
            <a:r>
              <a:rPr lang="sl-SI" sz="2000" dirty="0" err="1" smtClean="0"/>
              <a:t>Pythona</a:t>
            </a:r>
            <a:endParaRPr lang="sl-SI" sz="2000" dirty="0" smtClean="0"/>
          </a:p>
          <a:p>
            <a:pPr marL="866775" lvl="2" indent="-469900"/>
            <a:r>
              <a:rPr lang="sl-SI" sz="2000" dirty="0">
                <a:hlinkClick r:id="rId3"/>
              </a:rPr>
              <a:t>http://wiki.python.org/moin/PostgreSQL</a:t>
            </a:r>
            <a:r>
              <a:rPr lang="sl-SI" sz="2000" dirty="0"/>
              <a:t> </a:t>
            </a:r>
          </a:p>
          <a:p>
            <a:r>
              <a:rPr lang="sl-SI" sz="2000" dirty="0" smtClean="0"/>
              <a:t>Večina virov vsebuje povezave do različnih knjižnic!</a:t>
            </a:r>
          </a:p>
          <a:p>
            <a:pPr lvl="1"/>
            <a:r>
              <a:rPr lang="sl-SI" sz="1800" dirty="0" smtClean="0"/>
              <a:t>Namestitev </a:t>
            </a:r>
          </a:p>
          <a:p>
            <a:r>
              <a:rPr lang="sl-SI" sz="2400" dirty="0" err="1" smtClean="0"/>
              <a:t>Python</a:t>
            </a:r>
            <a:r>
              <a:rPr lang="sl-SI" sz="2400" dirty="0" smtClean="0"/>
              <a:t> privzeto že vsebuje enostavni RDBMS </a:t>
            </a:r>
          </a:p>
          <a:p>
            <a:pPr lvl="1"/>
            <a:r>
              <a:rPr lang="sl-SI" sz="1800" dirty="0" smtClean="0"/>
              <a:t>SQLite3 (</a:t>
            </a:r>
            <a:r>
              <a:rPr lang="sl-SI" sz="1800" dirty="0" smtClean="0">
                <a:hlinkClick r:id="rId4"/>
              </a:rPr>
              <a:t>http://docs.python.org/library/sqlite3.html</a:t>
            </a:r>
            <a:r>
              <a:rPr lang="sl-SI" sz="1800" dirty="0" smtClean="0"/>
              <a:t>) </a:t>
            </a:r>
          </a:p>
          <a:p>
            <a:pPr lvl="1"/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sqlite3 as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dbapi</a:t>
            </a: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1800" dirty="0" smtClean="0">
                <a:cs typeface="Courier New" pitchFamily="49" charset="0"/>
              </a:rPr>
              <a:t>Ni potreben strežnik, vse se odvija lokalno</a:t>
            </a:r>
          </a:p>
          <a:p>
            <a:pPr lvl="1"/>
            <a:endParaRPr lang="sl-SI" sz="1800" dirty="0" smtClean="0"/>
          </a:p>
        </p:txBody>
      </p:sp>
    </p:spTree>
    <p:extLst>
      <p:ext uri="{BB962C8B-B14F-4D97-AF65-F5344CB8AC3E}">
        <p14:creationId xmlns:p14="http://schemas.microsoft.com/office/powerpoint/2010/main" val="942137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Shema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000" dirty="0"/>
              <a:t>Ustrezne knjižnice </a:t>
            </a:r>
            <a:endParaRPr lang="sl-SI" sz="2000" dirty="0" smtClean="0"/>
          </a:p>
          <a:p>
            <a:r>
              <a:rPr lang="sl-SI" sz="2000" dirty="0" smtClean="0"/>
              <a:t>Povezava do baze</a:t>
            </a:r>
          </a:p>
          <a:p>
            <a:pPr lvl="1"/>
            <a:r>
              <a:rPr lang="sl-SI" sz="1800" dirty="0" smtClean="0"/>
              <a:t>Povezovalni </a:t>
            </a:r>
            <a:r>
              <a:rPr lang="sl-SI" sz="1800" dirty="0"/>
              <a:t>niz </a:t>
            </a:r>
          </a:p>
          <a:p>
            <a:pPr lvl="2"/>
            <a:r>
              <a:rPr lang="sl-SI" sz="1700" dirty="0">
                <a:latin typeface="Courier New" pitchFamily="49" charset="0"/>
                <a:cs typeface="Courier New" pitchFamily="49" charset="0"/>
              </a:rPr>
              <a:t>"</a:t>
            </a:r>
            <a:r>
              <a:rPr lang="sl-SI" sz="1700" dirty="0" err="1">
                <a:latin typeface="Courier New" pitchFamily="49" charset="0"/>
                <a:cs typeface="Courier New" pitchFamily="49" charset="0"/>
              </a:rPr>
              <a:t>avtomobili.db</a:t>
            </a:r>
            <a:r>
              <a:rPr lang="sl-SI" sz="1700" dirty="0">
                <a:latin typeface="Courier New" pitchFamily="49" charset="0"/>
                <a:cs typeface="Courier New" pitchFamily="49" charset="0"/>
              </a:rPr>
              <a:t>"</a:t>
            </a:r>
          </a:p>
          <a:p>
            <a:pPr lvl="2"/>
            <a:r>
              <a:rPr lang="sl-SI" sz="1700" dirty="0">
                <a:latin typeface="Courier New" pitchFamily="49" charset="0"/>
                <a:cs typeface="Courier New" pitchFamily="49" charset="0"/>
              </a:rPr>
              <a:t>"dbname='avtomobili'; host='baza.fmf.uni-lj.si';             </a:t>
            </a:r>
            <a:r>
              <a:rPr lang="sl-SI" sz="1700" dirty="0" smtClean="0">
                <a:latin typeface="Courier New" pitchFamily="49" charset="0"/>
                <a:cs typeface="Courier New" pitchFamily="49" charset="0"/>
              </a:rPr>
              <a:t> user</a:t>
            </a:r>
            <a:r>
              <a:rPr lang="sl-SI" sz="1700" dirty="0">
                <a:latin typeface="Courier New" pitchFamily="49" charset="0"/>
                <a:cs typeface="Courier New" pitchFamily="49" charset="0"/>
              </a:rPr>
              <a:t>='student11'; password = 'student'")</a:t>
            </a:r>
          </a:p>
          <a:p>
            <a:r>
              <a:rPr lang="sl-SI" sz="2000" dirty="0" smtClean="0"/>
              <a:t>Objekt, ki se "sprehaja" med programom in bazo - </a:t>
            </a:r>
            <a:r>
              <a:rPr lang="sl-SI" sz="2000" dirty="0" err="1" smtClean="0"/>
              <a:t>kurzor</a:t>
            </a:r>
            <a:endParaRPr lang="sl-SI" sz="2000" dirty="0" smtClean="0"/>
          </a:p>
          <a:p>
            <a:r>
              <a:rPr lang="sl-SI" sz="2000" dirty="0" smtClean="0"/>
              <a:t>Izvajanje ukazov</a:t>
            </a:r>
          </a:p>
          <a:p>
            <a:pPr lvl="1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Nad kurzorjem</a:t>
            </a:r>
          </a:p>
          <a:p>
            <a:pPr lvl="1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Niz - ukaz v SQL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000" dirty="0" smtClean="0"/>
              <a:t>Pridobivanje podatkov</a:t>
            </a:r>
          </a:p>
          <a:p>
            <a:pPr lvl="1"/>
            <a:r>
              <a:rPr lang="sl-SI" sz="1600" dirty="0" smtClean="0"/>
              <a:t>Iz kurzorja</a:t>
            </a:r>
          </a:p>
        </p:txBody>
      </p:sp>
    </p:spTree>
    <p:extLst>
      <p:ext uri="{BB962C8B-B14F-4D97-AF65-F5344CB8AC3E}">
        <p14:creationId xmlns:p14="http://schemas.microsoft.com/office/powerpoint/2010/main" val="267728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Povezava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Prvi objekt, ki ga potrebujemo</a:t>
            </a:r>
          </a:p>
          <a:p>
            <a:r>
              <a:rPr lang="sl-SI" sz="2400" dirty="0" smtClean="0"/>
              <a:t>Osnovna povezava do podatkovnega vira</a:t>
            </a:r>
          </a:p>
          <a:p>
            <a:pPr lvl="1"/>
            <a:r>
              <a:rPr lang="sl-SI" sz="2000" dirty="0" smtClean="0"/>
              <a:t>Poskrbi tudi za </a:t>
            </a:r>
            <a:r>
              <a:rPr lang="sl-SI" sz="2000" dirty="0" err="1" smtClean="0"/>
              <a:t>upo</a:t>
            </a:r>
            <a:r>
              <a:rPr lang="sl-SI" sz="2000" dirty="0" smtClean="0"/>
              <a:t>. ime, geslo …</a:t>
            </a:r>
          </a:p>
          <a:p>
            <a:r>
              <a:rPr lang="sl-SI" sz="2400" dirty="0" smtClean="0"/>
              <a:t>Potrebujejo </a:t>
            </a:r>
            <a:r>
              <a:rPr lang="sl-SI" sz="2400" dirty="0" smtClean="0"/>
              <a:t>povezovalni niz (</a:t>
            </a:r>
            <a:r>
              <a:rPr lang="sl-SI" sz="2400" dirty="0" err="1" smtClean="0"/>
              <a:t>connection</a:t>
            </a:r>
            <a:r>
              <a:rPr lang="sl-SI" sz="2400" dirty="0" smtClean="0"/>
              <a:t> </a:t>
            </a:r>
            <a:r>
              <a:rPr lang="sl-SI" sz="2400" dirty="0" err="1" smtClean="0"/>
              <a:t>string</a:t>
            </a:r>
            <a:r>
              <a:rPr lang="sl-SI" sz="2400" dirty="0" smtClean="0"/>
              <a:t>)</a:t>
            </a:r>
          </a:p>
          <a:p>
            <a:endParaRPr lang="sl-SI" sz="2400" dirty="0" smtClean="0"/>
          </a:p>
        </p:txBody>
      </p:sp>
      <p:sp>
        <p:nvSpPr>
          <p:cNvPr id="3379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Povezovalni niz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/>
              <a:t>Značilen za vsak posamezen podatkovni vir</a:t>
            </a:r>
          </a:p>
          <a:p>
            <a:r>
              <a:rPr lang="sl-SI" sz="2400" dirty="0" smtClean="0"/>
              <a:t>Informacije o mestu vira, uporabniku, …</a:t>
            </a:r>
          </a:p>
          <a:p>
            <a:r>
              <a:rPr lang="sl-SI" sz="2400" dirty="0" smtClean="0"/>
              <a:t>Običajno vsebuje več delov, ločenih s ;</a:t>
            </a:r>
          </a:p>
          <a:p>
            <a:r>
              <a:rPr lang="sl-SI" sz="2400" dirty="0" smtClean="0"/>
              <a:t>Primeri</a:t>
            </a:r>
          </a:p>
          <a:p>
            <a:pPr lvl="1"/>
            <a:r>
              <a:rPr lang="sl-SI" sz="2000" dirty="0" smtClean="0"/>
              <a:t>SQL Server: </a:t>
            </a:r>
            <a:br>
              <a:rPr lang="sl-SI" sz="2000" dirty="0" smtClean="0"/>
            </a:b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Data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Source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myServerAddress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Initial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Catalog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myDataBase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User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 Id=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myUsername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Password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myPassword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2000" dirty="0" err="1" smtClean="0"/>
              <a:t>MySQL</a:t>
            </a:r>
            <a:r>
              <a:rPr lang="sl-SI" sz="2000" dirty="0" smtClean="0"/>
              <a:t>:</a:t>
            </a:r>
            <a:br>
              <a:rPr lang="sl-SI" sz="2000" dirty="0" smtClean="0"/>
            </a:b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Server=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myServerAddress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Database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myDataBase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Uid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myUsername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Pwd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myPassword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r>
              <a:rPr lang="sl-SI" sz="2400" dirty="0" smtClean="0"/>
              <a:t>Odličen vir:</a:t>
            </a:r>
          </a:p>
          <a:p>
            <a:pPr lvl="1"/>
            <a:r>
              <a:rPr lang="sl-SI" sz="2000" dirty="0" smtClean="0">
                <a:latin typeface="Courier New" pitchFamily="49" charset="0"/>
                <a:cs typeface="Courier New" pitchFamily="49" charset="0"/>
                <a:hlinkClick r:id="rId2"/>
              </a:rPr>
              <a:t>http://www.connectionstrings.com/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400" dirty="0" smtClean="0"/>
              <a:t>Pozor na \\ (ali pa pred niz @)!</a:t>
            </a:r>
          </a:p>
        </p:txBody>
      </p:sp>
      <p:sp>
        <p:nvSpPr>
          <p:cNvPr id="3482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Povezovalni</a:t>
            </a:r>
            <a:r>
              <a:rPr lang="en-US" dirty="0" smtClean="0"/>
              <a:t> </a:t>
            </a:r>
            <a:r>
              <a:rPr lang="en-US" dirty="0" err="1" smtClean="0"/>
              <a:t>niz</a:t>
            </a:r>
            <a:r>
              <a:rPr lang="en-US" dirty="0" smtClean="0"/>
              <a:t> - SQLite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350" y="1340768"/>
            <a:ext cx="4841066" cy="386027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79512" y="5517232"/>
            <a:ext cx="8856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 </a:t>
            </a:r>
            <a:r>
              <a:rPr lang="sl-SI" dirty="0" err="1"/>
              <a:t>string</a:t>
            </a:r>
            <a:r>
              <a:rPr lang="sl-SI" dirty="0"/>
              <a:t> </a:t>
            </a:r>
            <a:r>
              <a:rPr lang="sl-SI" dirty="0" err="1"/>
              <a:t>povNiz</a:t>
            </a:r>
            <a:r>
              <a:rPr lang="sl-SI" dirty="0"/>
              <a:t> = @"</a:t>
            </a:r>
            <a:r>
              <a:rPr lang="sl-SI" dirty="0" err="1"/>
              <a:t>Data</a:t>
            </a:r>
            <a:r>
              <a:rPr lang="sl-SI" dirty="0"/>
              <a:t> </a:t>
            </a:r>
            <a:r>
              <a:rPr lang="sl-SI" dirty="0" err="1"/>
              <a:t>Source</a:t>
            </a:r>
            <a:r>
              <a:rPr lang="sl-SI" dirty="0"/>
              <a:t>=E:\</a:t>
            </a:r>
            <a:r>
              <a:rPr lang="sl-SI" dirty="0" err="1"/>
              <a:t>baze\posizp.sqlite</a:t>
            </a:r>
            <a:r>
              <a:rPr lang="sl-SI" dirty="0"/>
              <a:t>;</a:t>
            </a:r>
            <a:r>
              <a:rPr lang="sl-SI" dirty="0" err="1"/>
              <a:t>Version</a:t>
            </a:r>
            <a:r>
              <a:rPr lang="sl-SI" dirty="0"/>
              <a:t>=3</a:t>
            </a:r>
            <a:r>
              <a:rPr lang="sl-SI" dirty="0" smtClean="0"/>
              <a:t>;";</a:t>
            </a:r>
            <a:endParaRPr lang="en-US" dirty="0" smtClean="0"/>
          </a:p>
          <a:p>
            <a:r>
              <a:rPr lang="sl-SI" dirty="0"/>
              <a:t> </a:t>
            </a:r>
            <a:r>
              <a:rPr lang="sl-SI" dirty="0" err="1"/>
              <a:t>string</a:t>
            </a:r>
            <a:r>
              <a:rPr lang="sl-SI" dirty="0"/>
              <a:t> </a:t>
            </a:r>
            <a:r>
              <a:rPr lang="sl-SI" dirty="0" err="1"/>
              <a:t>povNiz</a:t>
            </a:r>
            <a:r>
              <a:rPr lang="sl-SI" dirty="0"/>
              <a:t> = @"</a:t>
            </a:r>
            <a:r>
              <a:rPr lang="sl-SI" dirty="0" err="1"/>
              <a:t>Data</a:t>
            </a:r>
            <a:r>
              <a:rPr lang="sl-SI" dirty="0"/>
              <a:t> </a:t>
            </a:r>
            <a:r>
              <a:rPr lang="sl-SI" dirty="0" err="1"/>
              <a:t>Source</a:t>
            </a:r>
            <a:r>
              <a:rPr lang="sl-SI" dirty="0"/>
              <a:t>=E</a:t>
            </a:r>
            <a:r>
              <a:rPr lang="sl-SI" dirty="0" smtClean="0"/>
              <a:t>:\</a:t>
            </a:r>
            <a:r>
              <a:rPr lang="en-US" dirty="0" err="1"/>
              <a:t>b</a:t>
            </a:r>
            <a:r>
              <a:rPr lang="sl-SI" dirty="0" err="1" smtClean="0"/>
              <a:t>aze\filmi.sqlite</a:t>
            </a:r>
            <a:r>
              <a:rPr lang="sl-SI" dirty="0"/>
              <a:t>; </a:t>
            </a:r>
            <a:r>
              <a:rPr lang="sl-SI" dirty="0" err="1"/>
              <a:t>Version</a:t>
            </a:r>
            <a:r>
              <a:rPr lang="sl-SI" dirty="0"/>
              <a:t>=3;";</a:t>
            </a:r>
          </a:p>
        </p:txBody>
      </p:sp>
    </p:spTree>
    <p:extLst>
      <p:ext uri="{BB962C8B-B14F-4D97-AF65-F5344CB8AC3E}">
        <p14:creationId xmlns:p14="http://schemas.microsoft.com/office/powerpoint/2010/main" val="83706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Povezovalni</a:t>
            </a:r>
            <a:r>
              <a:rPr lang="en-US" dirty="0" smtClean="0"/>
              <a:t> </a:t>
            </a:r>
            <a:r>
              <a:rPr lang="en-US" dirty="0" err="1" smtClean="0"/>
              <a:t>niz</a:t>
            </a:r>
            <a:r>
              <a:rPr lang="en-US" dirty="0" smtClean="0"/>
              <a:t> - SQLite</a:t>
            </a:r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sl-SI" smtClean="0"/>
              <a:t>Matija Lokar, FMF</a:t>
            </a:r>
            <a:endParaRPr lang="sl-SI"/>
          </a:p>
        </p:txBody>
      </p:sp>
      <p:sp>
        <p:nvSpPr>
          <p:cNvPr id="9" name="TextBox 8"/>
          <p:cNvSpPr txBox="1"/>
          <p:nvPr/>
        </p:nvSpPr>
        <p:spPr>
          <a:xfrm>
            <a:off x="179512" y="5517232"/>
            <a:ext cx="8856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povNiz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"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posizp.sqlite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povNiz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:\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aze\filmi.sqlite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9512" y="2659559"/>
            <a:ext cx="66784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000" dirty="0"/>
              <a:t>Z bazo SQLite3 ni težav (če ne kompliciramo ;-) )!</a:t>
            </a:r>
          </a:p>
          <a:p>
            <a:pPr lvl="1"/>
            <a:r>
              <a:rPr lang="sl-SI" dirty="0">
                <a:cs typeface="Courier New" pitchFamily="49" charset="0"/>
              </a:rPr>
              <a:t>Povezovalni niz je le pot do datoteke (ker je cela baza le ena datoteka)</a:t>
            </a:r>
          </a:p>
        </p:txBody>
      </p:sp>
    </p:spTree>
    <p:extLst>
      <p:ext uri="{BB962C8B-B14F-4D97-AF65-F5344CB8AC3E}">
        <p14:creationId xmlns:p14="http://schemas.microsoft.com/office/powerpoint/2010/main" val="206133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Povezava do baze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sqlite3 as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dbapi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imeBaze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'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banka.db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baza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dbapi.connect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imeBaze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 # povezava do baze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cur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baza.cursor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>
                <a:cs typeface="Courier New" pitchFamily="49" charset="0"/>
              </a:rPr>
              <a:t>In sedaj lahko delamo z bazo</a:t>
            </a:r>
          </a:p>
          <a:p>
            <a:endParaRPr lang="sl-SI" dirty="0"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5738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Izvajanje ukazov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285720" y="1341438"/>
            <a:ext cx="8572560" cy="5040312"/>
          </a:xfrm>
        </p:spPr>
        <p:txBody>
          <a:bodyPr/>
          <a:lstStyle/>
          <a:p>
            <a:r>
              <a:rPr lang="sl-SI" sz="2400" dirty="0" smtClean="0"/>
              <a:t>Sestavimo ukaz</a:t>
            </a:r>
          </a:p>
          <a:p>
            <a:pPr lvl="1"/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ukazSQL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= "SELECT * FROM BBC WHERE name Like 'S%'"</a:t>
            </a:r>
          </a:p>
          <a:p>
            <a:r>
              <a:rPr lang="sl-SI" sz="2400" dirty="0" smtClean="0"/>
              <a:t>Izvedemo ukaz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cur.execute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ukazSQl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sl-SI" sz="2400" dirty="0" smtClean="0"/>
              <a:t>Seveda bi lahko tudi </a:t>
            </a:r>
          </a:p>
          <a:p>
            <a:pPr lvl="1"/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cur.execute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("SELECT * FROM BBC WHERE name Like 'S%'")</a:t>
            </a:r>
          </a:p>
          <a:p>
            <a:r>
              <a:rPr lang="sl-SI" sz="2400" dirty="0" smtClean="0"/>
              <a:t>Obdelamo rezultate</a:t>
            </a:r>
          </a:p>
          <a:p>
            <a:pPr lvl="1"/>
            <a:r>
              <a:rPr lang="sl-SI" sz="2000" dirty="0" smtClean="0"/>
              <a:t>Različne oblike </a:t>
            </a:r>
            <a:r>
              <a:rPr lang="sl-SI" sz="2000" dirty="0" err="1" smtClean="0"/>
              <a:t>fetchXXX</a:t>
            </a:r>
            <a:r>
              <a:rPr lang="sl-SI" sz="2000" dirty="0" smtClean="0"/>
              <a:t>()</a:t>
            </a:r>
          </a:p>
          <a:p>
            <a:pPr lvl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rez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cur.fetchall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() # dobimo seznam naborov</a:t>
            </a:r>
          </a:p>
          <a:p>
            <a:pPr lvl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rez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cur.fetchone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() # nabor</a:t>
            </a:r>
          </a:p>
          <a:p>
            <a:r>
              <a:rPr lang="sl-SI" sz="2400" dirty="0" smtClean="0"/>
              <a:t>Ali pa kar z 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vrstica in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cur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# posamezna vrstica je nabor</a:t>
            </a:r>
          </a:p>
          <a:p>
            <a:r>
              <a:rPr lang="sl-SI" sz="2400" dirty="0" smtClean="0"/>
              <a:t>Več: </a:t>
            </a:r>
            <a:r>
              <a:rPr lang="sl-SI" sz="2000" dirty="0">
                <a:hlinkClick r:id="rId2"/>
              </a:rPr>
              <a:t>https://</a:t>
            </a:r>
            <a:r>
              <a:rPr lang="sl-SI" sz="2000" dirty="0" smtClean="0">
                <a:hlinkClick r:id="rId2"/>
              </a:rPr>
              <a:t>docs.python.org/3.5/library/sqlite3.html</a:t>
            </a:r>
            <a:r>
              <a:rPr lang="sl-SI" sz="2000" dirty="0" smtClean="0"/>
              <a:t> </a:t>
            </a:r>
          </a:p>
          <a:p>
            <a:endParaRPr lang="sl-SI" sz="2800" dirty="0" smtClean="0"/>
          </a:p>
        </p:txBody>
      </p:sp>
    </p:spTree>
    <p:extLst>
      <p:ext uri="{BB962C8B-B14F-4D97-AF65-F5344CB8AC3E}">
        <p14:creationId xmlns:p14="http://schemas.microsoft.com/office/powerpoint/2010/main" val="18973981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Izvajanje ukazov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Odpremo povezavo do podatkovnega vira</a:t>
            </a:r>
          </a:p>
          <a:p>
            <a:r>
              <a:rPr lang="sl-SI" smtClean="0"/>
              <a:t>Izvedemo ukaz</a:t>
            </a:r>
          </a:p>
          <a:p>
            <a:r>
              <a:rPr lang="sl-SI" smtClean="0"/>
              <a:t>Obdelamo rezultate</a:t>
            </a:r>
          </a:p>
          <a:p>
            <a:r>
              <a:rPr lang="sl-SI" smtClean="0"/>
              <a:t>Zapremo povezavo</a:t>
            </a:r>
          </a:p>
        </p:txBody>
      </p:sp>
      <p:sp>
        <p:nvSpPr>
          <p:cNvPr id="3789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3200" smtClean="0"/>
              <a:t>Specifična zgodba je sedaj končana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Sedaj smo podatke dobili v program</a:t>
            </a:r>
          </a:p>
          <a:p>
            <a:r>
              <a:rPr lang="sl-SI" smtClean="0"/>
              <a:t>In jih lahko obdelamo</a:t>
            </a:r>
          </a:p>
          <a:p>
            <a:r>
              <a:rPr lang="sl-SI" smtClean="0"/>
              <a:t>Dosedanji del – odvisen od podatkovnega vira</a:t>
            </a:r>
          </a:p>
          <a:p>
            <a:pPr lvl="1"/>
            <a:r>
              <a:rPr lang="sl-SI" smtClean="0"/>
              <a:t>Čeprav so koraki enaki</a:t>
            </a:r>
          </a:p>
          <a:p>
            <a:r>
              <a:rPr lang="sl-SI" smtClean="0"/>
              <a:t>Vsi pa so vrnili objekt, ki se enako obnaša ne glede na to,  kako je bil pridobljen</a:t>
            </a:r>
          </a:p>
        </p:txBody>
      </p:sp>
      <p:sp>
        <p:nvSpPr>
          <p:cNvPr id="3994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sl-SI" smtClean="0"/>
              <a:t>Matija Lokar, FMF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Kako do podatkov v bazi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l-SI" sz="2200" smtClean="0"/>
              <a:t>Podatke hranimo v bazi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smtClean="0"/>
              <a:t>S </a:t>
            </a:r>
            <a:r>
              <a:rPr lang="sl-SI" sz="2200" smtClean="0">
                <a:latin typeface="Arial" charset="0"/>
              </a:rPr>
              <a:t>pomočjo jezika </a:t>
            </a:r>
            <a:r>
              <a:rPr lang="sl-SI" sz="2200" smtClean="0"/>
              <a:t>SQL "enostavno" dobimo ustrezne podatke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smtClean="0"/>
              <a:t>Sedaj pa bi s temi podatki radi še kaj naredili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smtClean="0"/>
              <a:t>Narisali, poiskali optimalno podzaporedje, ...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smtClean="0"/>
              <a:t>Torej:</a:t>
            </a:r>
          </a:p>
          <a:p>
            <a:pPr lvl="1" eaLnBrk="1" hangingPunct="1">
              <a:lnSpc>
                <a:spcPct val="80000"/>
              </a:lnSpc>
            </a:pPr>
            <a:r>
              <a:rPr lang="sl-SI" smtClean="0"/>
              <a:t>Kako iz baze dobiti podatke, da jih uporabimo v izbranem programskem jeziku</a:t>
            </a:r>
          </a:p>
          <a:p>
            <a:pPr eaLnBrk="1" hangingPunct="1">
              <a:lnSpc>
                <a:spcPct val="80000"/>
              </a:lnSpc>
            </a:pPr>
            <a:r>
              <a:rPr lang="sl-SI" sz="2200" smtClean="0"/>
              <a:t>Ali tudi, če počnemo "navadne" zadeve?</a:t>
            </a:r>
          </a:p>
          <a:p>
            <a:pPr lvl="1" eaLnBrk="1" hangingPunct="1">
              <a:lnSpc>
                <a:spcPct val="80000"/>
              </a:lnSpc>
            </a:pPr>
            <a:r>
              <a:rPr lang="sl-SI" smtClean="0"/>
              <a:t>Torej take, ki so bolj ali manj enostavno izvedljive kar s SELECT (in ostalo kramo stavkov v SQL)</a:t>
            </a:r>
          </a:p>
          <a:p>
            <a:pPr lvl="1" eaLnBrk="1" hangingPunct="1">
              <a:lnSpc>
                <a:spcPct val="80000"/>
              </a:lnSpc>
            </a:pPr>
            <a:r>
              <a:rPr lang="sl-SI" smtClean="0"/>
              <a:t>Da! Zakaj?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900" smtClean="0"/>
              <a:t>SQL je za običajnega zemljana "pretežek"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900" smtClean="0"/>
              <a:t>Potrebujemo gumbke, vnosna polja, ...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900" smtClean="0"/>
              <a:t>Podatki morajo biti prikazani "lepo"</a:t>
            </a:r>
          </a:p>
        </p:txBody>
      </p:sp>
    </p:spTree>
    <p:extLst>
      <p:ext uri="{BB962C8B-B14F-4D97-AF65-F5344CB8AC3E}">
        <p14:creationId xmlns:p14="http://schemas.microsoft.com/office/powerpoint/2010/main" val="1206868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Baza </a:t>
            </a:r>
            <a:r>
              <a:rPr lang="sl-SI" smtClean="0">
                <a:sym typeface="Wingdings" pitchFamily="2" charset="2"/>
              </a:rPr>
              <a:t> program</a:t>
            </a:r>
            <a:endParaRPr lang="sl-SI" smtClean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2200" dirty="0" smtClean="0"/>
              <a:t>Ustrezen ukaz, s katerim se povežemo z bazo</a:t>
            </a:r>
          </a:p>
          <a:p>
            <a:pPr lvl="1" eaLnBrk="1" hangingPunct="1"/>
            <a:r>
              <a:rPr lang="sl-SI" sz="2000" dirty="0" smtClean="0"/>
              <a:t>Kot pri delu z datotekami "odpremo" datoteko</a:t>
            </a:r>
          </a:p>
          <a:p>
            <a:pPr lvl="1" eaLnBrk="1" hangingPunct="1"/>
            <a:r>
              <a:rPr lang="sl-SI" sz="2000" dirty="0" smtClean="0"/>
              <a:t>Tu se še "</a:t>
            </a:r>
            <a:r>
              <a:rPr lang="sl-SI" sz="2000" dirty="0" err="1" smtClean="0"/>
              <a:t>logiramo</a:t>
            </a:r>
            <a:r>
              <a:rPr lang="sl-SI" sz="2000" dirty="0" smtClean="0"/>
              <a:t>", ...</a:t>
            </a:r>
          </a:p>
          <a:p>
            <a:pPr eaLnBrk="1" hangingPunct="1"/>
            <a:r>
              <a:rPr lang="sl-SI" sz="2200" dirty="0" smtClean="0"/>
              <a:t>Ustrezen ukaz v našem programskem jeziku s katerim bazi posredujemo ukaz v jeziku SQL (običajno je ta ukaz SQL v obliki niza)</a:t>
            </a:r>
          </a:p>
          <a:p>
            <a:pPr eaLnBrk="1" hangingPunct="1"/>
            <a:r>
              <a:rPr lang="sl-SI" sz="2200" dirty="0" smtClean="0"/>
              <a:t>Baza našemu programu vrne podatke</a:t>
            </a:r>
          </a:p>
          <a:p>
            <a:pPr lvl="1" eaLnBrk="1" hangingPunct="1"/>
            <a:r>
              <a:rPr lang="sl-SI" sz="2000" dirty="0" smtClean="0"/>
              <a:t>Kot bi "brali"</a:t>
            </a:r>
          </a:p>
          <a:p>
            <a:pPr eaLnBrk="1" hangingPunct="1"/>
            <a:r>
              <a:rPr lang="sl-SI" sz="2200" dirty="0" smtClean="0"/>
              <a:t>Podatke ustrezno preoblikujemo za potrebe programa</a:t>
            </a:r>
          </a:p>
          <a:p>
            <a:pPr lvl="1" eaLnBrk="1" hangingPunct="1"/>
            <a:r>
              <a:rPr lang="sl-SI" sz="2000" dirty="0" smtClean="0"/>
              <a:t>Kot npr.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(…)</a:t>
            </a:r>
            <a:r>
              <a:rPr lang="sl-SI" sz="2000" dirty="0" smtClean="0"/>
              <a:t> ...</a:t>
            </a:r>
          </a:p>
          <a:p>
            <a:pPr eaLnBrk="1" hangingPunct="1"/>
            <a:r>
              <a:rPr lang="sl-SI" sz="2200" dirty="0" smtClean="0"/>
              <a:t>V ta namen imamo običajno ustrezne razrede, ki "to znajo" (objekti, gradniki, komponente, ...)</a:t>
            </a:r>
          </a:p>
        </p:txBody>
      </p:sp>
    </p:spTree>
    <p:extLst>
      <p:ext uri="{BB962C8B-B14F-4D97-AF65-F5344CB8AC3E}">
        <p14:creationId xmlns:p14="http://schemas.microsoft.com/office/powerpoint/2010/main" val="2292572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</a:rPr>
              <a:t>Python</a:t>
            </a:r>
            <a:r>
              <a:rPr lang="sl-SI" dirty="0" smtClean="0">
                <a:latin typeface="Arial" charset="0"/>
              </a:rPr>
              <a:t> </a:t>
            </a:r>
            <a:r>
              <a:rPr lang="sl-SI" dirty="0" smtClean="0">
                <a:latin typeface="Arial" charset="0"/>
              </a:rPr>
              <a:t>in baze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>
                <a:latin typeface="Arial" charset="0"/>
              </a:rPr>
              <a:t>Vsi programski jeziki se "pogovarjajo" z relacijskimi bazami preko </a:t>
            </a:r>
            <a:r>
              <a:rPr lang="sl-SI" b="1" dirty="0" smtClean="0">
                <a:latin typeface="Arial" charset="0"/>
              </a:rPr>
              <a:t>podatkovnega vmesnika</a:t>
            </a:r>
            <a:r>
              <a:rPr lang="sl-SI" dirty="0">
                <a:latin typeface="Arial" charset="0"/>
              </a:rPr>
              <a:t> </a:t>
            </a:r>
            <a:r>
              <a:rPr lang="sl-SI" dirty="0" smtClean="0">
                <a:latin typeface="Arial" charset="0"/>
              </a:rPr>
              <a:t>(v "knjižnicah") </a:t>
            </a:r>
          </a:p>
          <a:p>
            <a:r>
              <a:rPr lang="sl-SI" dirty="0" smtClean="0">
                <a:latin typeface="Arial" charset="0"/>
              </a:rPr>
              <a:t>Programje, ki omogoča komunikacijo med programom in RDBMS </a:t>
            </a:r>
          </a:p>
          <a:p>
            <a:r>
              <a:rPr lang="sl-SI" dirty="0" smtClean="0">
                <a:latin typeface="Arial" charset="0"/>
              </a:rPr>
              <a:t>Python: sqlite3, psycopg2</a:t>
            </a:r>
            <a:r>
              <a:rPr lang="en-US" dirty="0" smtClean="0">
                <a:latin typeface="Arial" charset="0"/>
              </a:rPr>
              <a:t>, </a:t>
            </a:r>
          </a:p>
          <a:p>
            <a:pPr marL="0" indent="0">
              <a:buNone/>
            </a:pPr>
            <a:endParaRPr lang="sl-SI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Python</a:t>
            </a:r>
            <a:r>
              <a:rPr lang="sl-SI" dirty="0" smtClean="0"/>
              <a:t> in baze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341438"/>
            <a:ext cx="8362980" cy="5040312"/>
          </a:xfrm>
        </p:spPr>
        <p:txBody>
          <a:bodyPr/>
          <a:lstStyle/>
          <a:p>
            <a:endParaRPr lang="sl-SI" sz="2400" dirty="0" smtClean="0"/>
          </a:p>
          <a:p>
            <a:endParaRPr lang="sl-SI" sz="2400" dirty="0" smtClean="0"/>
          </a:p>
          <a:p>
            <a:r>
              <a:rPr lang="sl-SI" sz="2000" dirty="0" smtClean="0"/>
              <a:t>Različni DBMS </a:t>
            </a:r>
          </a:p>
          <a:p>
            <a:pPr lvl="1"/>
            <a:r>
              <a:rPr lang="sl-SI" sz="1800" dirty="0" smtClean="0"/>
              <a:t>Različne knjižnice</a:t>
            </a:r>
          </a:p>
          <a:p>
            <a:r>
              <a:rPr lang="sl-SI" sz="2000" dirty="0" smtClean="0"/>
              <a:t>Določena so pravila, kako se morajo obnašati ti razredi </a:t>
            </a:r>
          </a:p>
          <a:p>
            <a:pPr lvl="1"/>
            <a:r>
              <a:rPr lang="sl-SI" sz="1800" dirty="0" smtClean="0"/>
              <a:t>DB-API 2.0</a:t>
            </a:r>
          </a:p>
          <a:p>
            <a:r>
              <a:rPr lang="sl-SI" sz="2000" dirty="0" smtClean="0"/>
              <a:t>Primeri</a:t>
            </a:r>
          </a:p>
          <a:p>
            <a:pPr lvl="1"/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MySQLdb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# za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MySQL</a:t>
            </a: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sqlite3 # za "vgrajeni" RDBMS</a:t>
            </a:r>
          </a:p>
          <a:p>
            <a:pPr lvl="1"/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psycopg2 # za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PostgreSQL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sl-SI" sz="2000" dirty="0" smtClean="0">
                <a:cs typeface="Courier New" pitchFamily="49" charset="0"/>
              </a:rPr>
              <a:t>Pogosto</a:t>
            </a:r>
          </a:p>
          <a:p>
            <a:pPr lvl="1"/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sqlite3 as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dbapi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# in potem delamo kar z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dbapi</a:t>
            </a:r>
            <a:endParaRPr lang="sl-SI" sz="1800" dirty="0" smtClean="0">
              <a:latin typeface="Courier New" pitchFamily="49" charset="0"/>
              <a:cs typeface="Courier New" pitchFamily="49" charset="0"/>
            </a:endParaRPr>
          </a:p>
          <a:p>
            <a:endParaRPr lang="sl-SI" sz="2400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142976" y="1428736"/>
          <a:ext cx="6096000" cy="817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5902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>
                <a:latin typeface="Arial" charset="0"/>
              </a:rPr>
              <a:t>"Glavni igralci"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2200" dirty="0" smtClean="0">
                <a:latin typeface="Arial" charset="0"/>
              </a:rPr>
              <a:t>Podatkovni vir: izvor podatkov</a:t>
            </a:r>
          </a:p>
          <a:p>
            <a:pPr lvl="1"/>
            <a:r>
              <a:rPr lang="sl-SI" sz="2000" dirty="0" smtClean="0">
                <a:latin typeface="Arial" charset="0"/>
              </a:rPr>
              <a:t>Baze</a:t>
            </a:r>
          </a:p>
          <a:p>
            <a:pPr lvl="1"/>
            <a:r>
              <a:rPr lang="sl-SI" sz="2000" dirty="0" smtClean="0">
                <a:latin typeface="Arial" charset="0"/>
              </a:rPr>
              <a:t>Pa tudi: datoteke XML, ... </a:t>
            </a:r>
          </a:p>
          <a:p>
            <a:r>
              <a:rPr lang="sl-SI" sz="2200" dirty="0" smtClean="0">
                <a:latin typeface="Arial" charset="0"/>
              </a:rPr>
              <a:t>Povezava do podatkovnega vira</a:t>
            </a:r>
          </a:p>
          <a:p>
            <a:pPr lvl="1"/>
            <a:r>
              <a:rPr lang="sl-SI" sz="2000" dirty="0" smtClean="0">
                <a:latin typeface="Arial" charset="0"/>
              </a:rPr>
              <a:t>Ustrezen razred, ki vsebuje podatke o tem, kje je podatkovni vir in kako se do njega dostopa</a:t>
            </a:r>
          </a:p>
          <a:p>
            <a:pPr lvl="1"/>
            <a:r>
              <a:rPr lang="sl-SI" sz="2000" dirty="0" smtClean="0">
                <a:latin typeface="Arial" charset="0"/>
              </a:rPr>
              <a:t>Povezava je aktivna (odprta - delujoča) ali </a:t>
            </a:r>
            <a:r>
              <a:rPr lang="sl-SI" sz="2000" dirty="0" smtClean="0">
                <a:latin typeface="Arial" charset="0"/>
              </a:rPr>
              <a:t>zaprta</a:t>
            </a:r>
            <a:endParaRPr lang="en-US" sz="2000" dirty="0" smtClean="0">
              <a:latin typeface="Arial" charset="0"/>
            </a:endParaRPr>
          </a:p>
          <a:p>
            <a:pPr lvl="1"/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pov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dbapi.connect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povezovalniNiz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71487" lvl="1" indent="0">
              <a:buNone/>
            </a:pPr>
            <a:endParaRPr lang="sl-SI" sz="20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>
                <a:latin typeface="Arial" charset="0"/>
              </a:rPr>
              <a:t>"Glavni igralci"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2200" dirty="0" smtClean="0">
                <a:latin typeface="Arial" charset="0"/>
              </a:rPr>
              <a:t>Ukaz</a:t>
            </a:r>
            <a:endParaRPr lang="sl-SI" sz="2200" dirty="0" smtClean="0">
              <a:latin typeface="Arial" charset="0"/>
            </a:endParaRPr>
          </a:p>
          <a:p>
            <a:pPr lvl="1"/>
            <a:r>
              <a:rPr lang="sl-SI" sz="2000" dirty="0">
                <a:latin typeface="Arial" charset="0"/>
              </a:rPr>
              <a:t>prostor v pomnilniku, ki vsebuje podatke, ki jih dobimo iz tabel v </a:t>
            </a:r>
            <a:r>
              <a:rPr lang="sl-SI" sz="2000" dirty="0" smtClean="0">
                <a:latin typeface="Arial" charset="0"/>
              </a:rPr>
              <a:t>bazi</a:t>
            </a:r>
            <a:endParaRPr lang="en-US" sz="2000" dirty="0" smtClean="0">
              <a:latin typeface="Arial" charset="0"/>
            </a:endParaRPr>
          </a:p>
          <a:p>
            <a:pPr lvl="1"/>
            <a:r>
              <a:rPr lang="sl-SI" sz="2000" dirty="0" smtClean="0">
                <a:latin typeface="Arial" charset="0"/>
              </a:rPr>
              <a:t>Objekt</a:t>
            </a:r>
            <a:r>
              <a:rPr lang="sl-SI" sz="2000" dirty="0" smtClean="0">
                <a:latin typeface="Arial" charset="0"/>
              </a:rPr>
              <a:t>, ki predstavlja ukaz, ki ga RDBMS izvede nad virom</a:t>
            </a:r>
          </a:p>
          <a:p>
            <a:pPr lvl="1"/>
            <a:r>
              <a:rPr lang="sl-SI" sz="2000" dirty="0" smtClean="0">
                <a:latin typeface="Arial" charset="0"/>
              </a:rPr>
              <a:t>Potrebuje odprto </a:t>
            </a:r>
            <a:r>
              <a:rPr lang="sl-SI" sz="2000" dirty="0" smtClean="0">
                <a:latin typeface="Arial" charset="0"/>
              </a:rPr>
              <a:t>povezavo</a:t>
            </a:r>
            <a:endParaRPr lang="en-US" sz="2000" dirty="0" smtClean="0">
              <a:latin typeface="Arial" charset="0"/>
            </a:endParaRPr>
          </a:p>
          <a:p>
            <a:pPr lvl="1"/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cursor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pov.cursor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471487" lvl="1" indent="0">
              <a:buNone/>
            </a:pPr>
            <a:endParaRPr lang="sl-SI" sz="2000" dirty="0" smtClean="0">
              <a:latin typeface="Arial" charset="0"/>
            </a:endParaRPr>
          </a:p>
          <a:p>
            <a:r>
              <a:rPr lang="sl-SI" sz="2200" dirty="0" smtClean="0">
                <a:latin typeface="Arial" charset="0"/>
              </a:rPr>
              <a:t>Podatki</a:t>
            </a:r>
          </a:p>
          <a:p>
            <a:pPr lvl="1"/>
            <a:r>
              <a:rPr lang="sl-SI" sz="2000" dirty="0" smtClean="0">
                <a:latin typeface="Arial" charset="0"/>
              </a:rPr>
              <a:t>Tabele, ki jih vrne ukaz</a:t>
            </a:r>
          </a:p>
          <a:p>
            <a:pPr lvl="1"/>
            <a:r>
              <a:rPr lang="sl-SI" sz="2000" dirty="0" smtClean="0">
                <a:latin typeface="Arial" charset="0"/>
              </a:rPr>
              <a:t>Predstavitev podatkov v </a:t>
            </a:r>
            <a:r>
              <a:rPr lang="sl-SI" sz="2000" dirty="0" smtClean="0">
                <a:latin typeface="Arial" charset="0"/>
              </a:rPr>
              <a:t>programu</a:t>
            </a:r>
            <a:endParaRPr lang="en-US" sz="2000" dirty="0" smtClean="0">
              <a:latin typeface="Arial" charset="0"/>
            </a:endParaRPr>
          </a:p>
          <a:p>
            <a:pPr lvl="1"/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cursor.execute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ustrezenSQLukaz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471487" lvl="1" indent="0">
              <a:buNone/>
            </a:pPr>
            <a:endParaRPr lang="sl-SI" sz="2000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99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 s </a:t>
            </a:r>
            <a:r>
              <a:rPr lang="sl-SI" dirty="0" err="1" smtClean="0"/>
              <a:t>SQLite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1438"/>
            <a:ext cx="8784976" cy="5040312"/>
          </a:xfrm>
        </p:spPr>
        <p:txBody>
          <a:bodyPr/>
          <a:lstStyle/>
          <a:p>
            <a:r>
              <a:rPr lang="sl-SI" dirty="0" smtClean="0"/>
              <a:t>Naredimo bazo </a:t>
            </a:r>
            <a:r>
              <a:rPr lang="sl-SI" dirty="0" err="1" smtClean="0"/>
              <a:t>bbc.db</a:t>
            </a:r>
            <a:r>
              <a:rPr lang="sl-SI" dirty="0" smtClean="0"/>
              <a:t> (s </a:t>
            </a:r>
            <a:r>
              <a:rPr lang="sl-SI" dirty="0" err="1" smtClean="0"/>
              <a:t>SqliteBrowser</a:t>
            </a:r>
            <a:r>
              <a:rPr lang="sl-SI" dirty="0" smtClean="0"/>
              <a:t> in skripto)</a:t>
            </a:r>
          </a:p>
          <a:p>
            <a:r>
              <a:rPr lang="sl-SI" dirty="0" smtClean="0"/>
              <a:t>Izpišimo imena vseh evropskih držav</a:t>
            </a:r>
            <a:br>
              <a:rPr lang="sl-SI" dirty="0" smtClean="0"/>
            </a:br>
            <a:endParaRPr lang="sl-SI" dirty="0" smtClean="0"/>
          </a:p>
          <a:p>
            <a:pPr marL="0" indent="0">
              <a:buNone/>
            </a:pP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sqlite3 as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dbapi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povezava =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dbapi.connect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bbc.db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")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rezultat =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povezava.cursor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>
              <a:buNone/>
            </a:pP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sql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= "SELECT * FROM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bbc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WHERE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region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'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Europe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'"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rezultat.execute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sql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) # tabela z rezultati</a:t>
            </a:r>
          </a:p>
          <a:p>
            <a:pPr marL="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zapisi =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rezultat.fetchall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() #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tabela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z rezultati</a:t>
            </a:r>
          </a:p>
          <a:p>
            <a:pPr marL="0" indent="0">
              <a:buNone/>
            </a:pP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vrstica in zapisi:</a:t>
            </a:r>
          </a:p>
          <a:p>
            <a:pPr marL="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(vrstica[0])  #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ime je prvi element nabora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rezultat.close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 indent="0">
              <a:buNone/>
            </a:pP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povezava.close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()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411073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en primer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341438"/>
            <a:ext cx="8643998" cy="5040312"/>
          </a:xfrm>
        </p:spPr>
        <p:txBody>
          <a:bodyPr/>
          <a:lstStyle/>
          <a:p>
            <a:pPr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import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sqlite3 as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dbapi</a:t>
            </a:r>
            <a:endParaRPr lang="sl-SI" sz="1400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# Povežimo se na novo bazo - s tem jo ustvarimo</a:t>
            </a:r>
          </a:p>
          <a:p>
            <a:pPr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conn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dbapi.connect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("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testdb.sqlite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# Odpremo kazalec</a:t>
            </a:r>
          </a:p>
          <a:p>
            <a:pPr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cur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conn.cursor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# zbrišemo tabelo, če slučajno že je</a:t>
            </a:r>
          </a:p>
          <a:p>
            <a:pPr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cur.execute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("DROP TABLE IF EXISTS test ;")</a:t>
            </a: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# Izvedemo ukaz – naredimo tabelo</a:t>
            </a:r>
          </a:p>
          <a:p>
            <a:pPr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cur.execute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("CREATE TABLE test (id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PRIMARY KEY AUTOINCREMENT,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num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integer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data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varchar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);")</a:t>
            </a: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# podatke vstavimo v tabelo</a:t>
            </a:r>
          </a:p>
          <a:p>
            <a:pPr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cur.execute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("INSERT INTO test (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num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data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) VALUES (100, 'KU-KU');")</a:t>
            </a: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# sedaj preberimo nazaj</a:t>
            </a:r>
          </a:p>
          <a:p>
            <a:pPr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cur.execute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("SELECT * FROM test;")</a:t>
            </a: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rezultat  = </a:t>
            </a: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cur.fetchone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() #hočemo le eno vrstico</a:t>
            </a:r>
          </a:p>
          <a:p>
            <a:pPr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(rezultat) # izpiše se (1, 100, "KU-KU")</a:t>
            </a: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# poskrbimo, da so spremembe v bazi trajne</a:t>
            </a:r>
          </a:p>
          <a:p>
            <a:pPr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conn.commit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sl-SI" sz="1400" dirty="0">
                <a:latin typeface="Courier New" pitchFamily="49" charset="0"/>
                <a:cs typeface="Courier New" pitchFamily="49" charset="0"/>
              </a:rPr>
              <a:t># Zapremo povezave z bazo </a:t>
            </a:r>
          </a:p>
          <a:p>
            <a:pPr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cur.close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sl-SI" sz="1400" dirty="0" err="1">
                <a:latin typeface="Courier New" pitchFamily="49" charset="0"/>
                <a:cs typeface="Courier New" pitchFamily="49" charset="0"/>
              </a:rPr>
              <a:t>conn.close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7072537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97&quot;&gt;&lt;/object&gt;&lt;object type=&quot;2&quot; unique_id=&quot;10098&quot;&gt;&lt;object type=&quot;3&quot; unique_id=&quot;10099&quot;&gt;&lt;property id=&quot;20148&quot; value=&quot;5&quot;/&gt;&lt;property id=&quot;20300&quot; value=&quot;Slide 1 - &amp;quot;Kako iz programa v C# do baze&amp;quot;&quot;/&gt;&lt;property id=&quot;20307&quot; value=&quot;256&quot;/&gt;&lt;/object&gt;&lt;object type=&quot;3&quot; unique_id=&quot;10100&quot;&gt;&lt;property id=&quot;20148&quot; value=&quot;5&quot;/&gt;&lt;property id=&quot;20300&quot; value=&quot;Slide 2 - &amp;quot;Kako do podatkov v bazi&amp;quot;&quot;/&gt;&lt;property id=&quot;20307&quot; value=&quot;257&quot;/&gt;&lt;/object&gt;&lt;object type=&quot;3&quot; unique_id=&quot;10101&quot;&gt;&lt;property id=&quot;20148&quot; value=&quot;5&quot;/&gt;&lt;property id=&quot;20300&quot; value=&quot;Slide 3 - &amp;quot;Kuharski recepti&amp;quot;&quot;/&gt;&lt;property id=&quot;20307&quot; value=&quot;279&quot;/&gt;&lt;/object&gt;&lt;object type=&quot;3&quot; unique_id=&quot;10102&quot;&gt;&lt;property id=&quot;20148&quot; value=&quot;5&quot;/&gt;&lt;property id=&quot;20300&quot; value=&quot;Slide 4 - &amp;quot;Zaženemo C# Express&amp;quot;&quot;/&gt;&lt;property id=&quot;20307&quot; value=&quot;280&quot;/&gt;&lt;/object&gt;&lt;object type=&quot;3&quot; unique_id=&quot;10103&quot;&gt;&lt;property id=&quot;20148&quot; value=&quot;5&quot;/&gt;&lt;property id=&quot;20300&quot; value=&quot;Slide 5 - &amp;quot;Dodamo vir podatkov&amp;quot;&quot;/&gt;&lt;property id=&quot;20307&quot; value=&quot;281&quot;/&gt;&lt;/object&gt;&lt;object type=&quot;3&quot; unique_id=&quot;10104&quot;&gt;&lt;property id=&quot;20148&quot; value=&quot;5&quot;/&gt;&lt;property id=&quot;20300&quot; value=&quot;Slide 6 - &amp;quot;Izberemo ustrezno bazo&amp;quot;&quot;/&gt;&lt;property id=&quot;20307&quot; value=&quot;282&quot;/&gt;&lt;/object&gt;&lt;object type=&quot;3&quot; unique_id=&quot;10105&quot;&gt;&lt;property id=&quot;20148&quot; value=&quot;5&quot;/&gt;&lt;property id=&quot;20300&quot; value=&quot;Slide 7 - &amp;quot;Hura, ena celo je …&amp;quot;&quot;/&gt;&lt;property id=&quot;20307&quot; value=&quot;283&quot;/&gt;&lt;/object&gt;&lt;object type=&quot;3&quot; unique_id=&quot;10106&quot;&gt;&lt;property id=&quot;20148&quot; value=&quot;5&quot;/&gt;&lt;property id=&quot;20300&quot; value=&quot;Slide 8 - &amp;quot;Katere tabele bomo potrebovali …&amp;quot;&quot;/&gt;&lt;property id=&quot;20307&quot; value=&quot;284&quot;/&gt;&lt;/object&gt;&lt;object type=&quot;3&quot; unique_id=&quot;10107&quot;&gt;&lt;property id=&quot;20148&quot; value=&quot;5&quot;/&gt;&lt;property id=&quot;20300&quot; value=&quot;Slide 9 - &amp;quot;In vse je pripravljeno&amp;quot;&quot;/&gt;&lt;property id=&quot;20307&quot; value=&quot;285&quot;/&gt;&lt;/object&gt;&lt;object type=&quot;3&quot; unique_id=&quot;10108&quot;&gt;&lt;property id=&quot;20148&quot; value=&quot;5&quot;/&gt;&lt;property id=&quot;20300&quot; value=&quot;Slide 10 - &amp;quot;Povleči tabelo na okno in …&amp;quot;&quot;/&gt;&lt;property id=&quot;20307&quot; value=&quot;286&quot;/&gt;&lt;/object&gt;&lt;object type=&quot;3&quot; unique_id=&quot;10109&quot;&gt;&lt;property id=&quot;20148&quot; value=&quot;5&quot;/&gt;&lt;property id=&quot;20300&quot; value=&quot;Slide 11 - &amp;quot;… dela!&amp;quot;&quot;/&gt;&lt;property id=&quot;20307&quot; value=&quot;287&quot;/&gt;&lt;/object&gt;&lt;object type=&quot;3&quot; unique_id=&quot;10110&quot;&gt;&lt;property id=&quot;20148&quot; value=&quot;5&quot;/&gt;&lt;property id=&quot;20300&quot; value=&quot;Slide 12 - &amp;quot;Okno razširimo&amp;quot;&quot;/&gt;&lt;property id=&quot;20307&quot; value=&quot;288&quot;/&gt;&lt;/object&gt;&lt;object type=&quot;3&quot; unique_id=&quot;10111&quot;&gt;&lt;property id=&quot;20148&quot; value=&quot;5&quot;/&gt;&lt;property id=&quot;20300&quot; value=&quot;Slide 13 - &amp;quot;Celo upravljamo lahko z bazo&amp;quot;&quot;/&gt;&lt;property id=&quot;20307&quot; value=&quot;289&quot;/&gt;&lt;/object&gt;&lt;object type=&quot;3&quot; unique_id=&quot;10112&quot;&gt;&lt;property id=&quot;20148&quot; value=&quot;5&quot;/&gt;&lt;property id=&quot;20300&quot; value=&quot;Slide 14 - &amp;quot;Kaj pa ostale baze ...?&amp;quot;&quot;/&gt;&lt;property id=&quot;20307&quot; value=&quot;299&quot;/&gt;&lt;/object&gt;&lt;object type=&quot;3&quot; unique_id=&quot;10113&quot;&gt;&lt;property id=&quot;20148&quot; value=&quot;5&quot;/&gt;&lt;property id=&quot;20300&quot; value=&quot;Slide 15 - &amp;quot;C# in baze&amp;quot;&quot;/&gt;&lt;property id=&quot;20307&quot; value=&quot;273&quot;/&gt;&lt;/object&gt;&lt;object type=&quot;3&quot; unique_id=&quot;10114&quot;&gt;&lt;property id=&quot;20148&quot; value=&quot;5&quot;/&gt;&lt;property id=&quot;20300&quot; value=&quot;Slide 16 - &amp;quot;LinQ&amp;quot;&quot;/&gt;&lt;property id=&quot;20307&quot; value=&quot;259&quot;/&gt;&lt;/object&gt;&lt;object type=&quot;3&quot; unique_id=&quot;10115&quot;&gt;&lt;property id=&quot;20148&quot; value=&quot;5&quot;/&gt;&lt;property id=&quot;20300&quot; value=&quot;Slide 17 - &amp;quot;&amp;quot;Glavni igralci&amp;quot;&amp;quot;&quot;/&gt;&lt;property id=&quot;20307&quot; value=&quot;275&quot;/&gt;&lt;/object&gt;&lt;object type=&quot;3&quot; unique_id=&quot;10116&quot;&gt;&lt;property id=&quot;20148&quot; value=&quot;5&quot;/&gt;&lt;property id=&quot;20300&quot; value=&quot;Slide 18 - &amp;quot;Python&amp;quot;&quot;/&gt;&lt;property id=&quot;20307&quot; value=&quot;316&quot;/&gt;&lt;/object&gt;&lt;object type=&quot;3&quot; unique_id=&quot;10117&quot;&gt;&lt;property id=&quot;20148&quot; value=&quot;5&quot;/&gt;&lt;property id=&quot;20300&quot; value=&quot;Slide 19 - &amp;quot;Osnovna shema&amp;quot;&quot;/&gt;&lt;property id=&quot;20307&quot; value=&quot;276&quot;/&gt;&lt;/object&gt;&lt;object type=&quot;3&quot; unique_id=&quot;10118&quot;&gt;&lt;property id=&quot;20148&quot; value=&quot;5&quot;/&gt;&lt;property id=&quot;20300&quot; value=&quot;Slide 20 - &amp;quot;Imenski prostori – podatkovni viri&amp;quot;&quot;/&gt;&lt;property id=&quot;20307&quot; value=&quot;274&quot;/&gt;&lt;/object&gt;&lt;object type=&quot;3&quot; unique_id=&quot;10119&quot;&gt;&lt;property id=&quot;20148&quot; value=&quot;5&quot;/&gt;&lt;property id=&quot;20300&quot; value=&quot;Slide 21 - &amp;quot;SQL Server Compact Edition&amp;quot;&quot;/&gt;&lt;property id=&quot;20307&quot; value=&quot;277&quot;/&gt;&lt;/object&gt;&lt;object type=&quot;3&quot; unique_id=&quot;10120&quot;&gt;&lt;property id=&quot;20148&quot; value=&quot;5&quot;/&gt;&lt;property id=&quot;20300&quot; value=&quot;Slide 22 - &amp;quot;Referenca na CE&amp;quot;&quot;/&gt;&lt;property id=&quot;20307&quot; value=&quot;278&quot;/&gt;&lt;/object&gt;&lt;object type=&quot;3&quot; unique_id=&quot;10121&quot;&gt;&lt;property id=&quot;20148&quot; value=&quot;5&quot;/&gt;&lt;property id=&quot;20300&quot; value=&quot;Slide 23 - &amp;quot;Povezava&amp;quot;&quot;/&gt;&lt;property id=&quot;20307&quot; value=&quot;300&quot;/&gt;&lt;/object&gt;&lt;object type=&quot;3&quot; unique_id=&quot;10122&quot;&gt;&lt;property id=&quot;20148&quot; value=&quot;5&quot;/&gt;&lt;property id=&quot;20300&quot; value=&quot;Slide 24 - &amp;quot;Povezovalni niz&amp;quot;&quot;/&gt;&lt;property id=&quot;20307&quot; value=&quot;301&quot;/&gt;&lt;/object&gt;&lt;object type=&quot;3&quot; unique_id=&quot;10123&quot;&gt;&lt;property id=&quot;20148&quot; value=&quot;5&quot;/&gt;&lt;property id=&quot;20300&quot; value=&quot;Slide 25 - &amp;quot;Pripravimo vse za povezavo&amp;quot;&quot;/&gt;&lt;property id=&quot;20307&quot; value=&quot;302&quot;/&gt;&lt;/object&gt;&lt;object type=&quot;3&quot; unique_id=&quot;10124&quot;&gt;&lt;property id=&quot;20148&quot; value=&quot;5&quot;/&gt;&lt;property id=&quot;20300&quot; value=&quot;Slide 26 - &amp;quot;Objekt Command&amp;quot;&quot;/&gt;&lt;property id=&quot;20307&quot; value=&quot;303&quot;/&gt;&lt;/object&gt;&lt;object type=&quot;3&quot; unique_id=&quot;10125&quot;&gt;&lt;property id=&quot;20148&quot; value=&quot;5&quot;/&gt;&lt;property id=&quot;20300&quot; value=&quot;Slide 27 - &amp;quot;Izvajanje ukazov&amp;quot;&quot;/&gt;&lt;property id=&quot;20307&quot; value=&quot;304&quot;/&gt;&lt;/object&gt;&lt;object type=&quot;3&quot; unique_id=&quot;10126&quot;&gt;&lt;property id=&quot;20148&quot; value=&quot;5&quot;/&gt;&lt;property id=&quot;20300&quot; value=&quot;Slide 28 - &amp;quot;DataReader&amp;quot;&quot;/&gt;&lt;property id=&quot;20307&quot; value=&quot;305&quot;/&gt;&lt;/object&gt;&lt;object type=&quot;3&quot; unique_id=&quot;10127&quot;&gt;&lt;property id=&quot;20148&quot; value=&quot;5&quot;/&gt;&lt;property id=&quot;20300&quot; value=&quot;Slide 29 - &amp;quot;Specifična zgodba je sedaj končana&amp;quot;&quot;/&gt;&lt;property id=&quot;20307&quot; value=&quot;306&quot;/&gt;&lt;/object&gt;&lt;object type=&quot;3&quot; unique_id=&quot;10128&quot;&gt;&lt;property id=&quot;20148&quot; value=&quot;5&quot;/&gt;&lt;property id=&quot;20300&quot; value=&quot;Slide 30 - &amp;quot;Program&amp;quot;&quot;/&gt;&lt;property id=&quot;20307&quot; value=&quot;307&quot;/&gt;&lt;/object&gt;&lt;object type=&quot;3&quot; unique_id=&quot;10129&quot;&gt;&lt;property id=&quot;20148&quot; value=&quot;5&quot;/&gt;&lt;property id=&quot;20300&quot; value=&quot;Slide 31 - &amp;quot;In sedaj obdelajmo podatke&amp;quot;&quot;/&gt;&lt;property id=&quot;20307&quot; value=&quot;308&quot;/&gt;&lt;/object&gt;&lt;object type=&quot;3&quot; unique_id=&quot;10130&quot;&gt;&lt;property id=&quot;20148&quot; value=&quot;5&quot;/&gt;&lt;property id=&quot;20300&quot; value=&quot;Slide 32 - &amp;quot;Primerjava&amp;quot;&quot;/&gt;&lt;property id=&quot;20307&quot; value=&quot;317&quot;/&gt;&lt;/object&gt;&lt;object type=&quot;3&quot; unique_id=&quot;10131&quot;&gt;&lt;property id=&quot;20148&quot; value=&quot;5&quot;/&gt;&lt;property id=&quot;20300&quot; value=&quot;Slide 33 - &amp;quot;Naredimo to še enkrat&amp;quot;&quot;/&gt;&lt;property id=&quot;20307&quot; value=&quot;309&quot;/&gt;&lt;/object&gt;&lt;object type=&quot;3&quot; unique_id=&quot;10132&quot;&gt;&lt;property id=&quot;20148&quot; value=&quot;5&quot;/&gt;&lt;property id=&quot;20300&quot; value=&quot;Slide 34 - &amp;quot;Console Application&amp;quot;&quot;/&gt;&lt;property id=&quot;20307&quot; value=&quot;310&quot;/&gt;&lt;/object&gt;&lt;object type=&quot;3&quot; unique_id=&quot;10133&quot;&gt;&lt;property id=&quot;20148&quot; value=&quot;5&quot;/&gt;&lt;property id=&quot;20300&quot; value=&quot;Slide 35 - &amp;quot;Povezovalni niz&amp;quot;&quot;/&gt;&lt;property id=&quot;20307&quot; value=&quot;311&quot;/&gt;&lt;/object&gt;&lt;object type=&quot;3&quot; unique_id=&quot;10134&quot;&gt;&lt;property id=&quot;20148&quot; value=&quot;5&quot;/&gt;&lt;property id=&quot;20300&quot; value=&quot;Slide 36 - &amp;quot;Povezava in Ukaz&amp;quot;&quot;/&gt;&lt;property id=&quot;20307&quot; value=&quot;312&quot;/&gt;&lt;/object&gt;&lt;object type=&quot;3&quot; unique_id=&quot;10135&quot;&gt;&lt;property id=&quot;20148&quot; value=&quot;5&quot;/&gt;&lt;property id=&quot;20300&quot; value=&quot;Slide 37 - &amp;quot;Dodajanje baze&amp;quot;&quot;/&gt;&lt;property id=&quot;20307&quot; value=&quot;313&quot;/&gt;&lt;/object&gt;&lt;object type=&quot;3&quot; unique_id=&quot;10136&quot;&gt;&lt;property id=&quot;20148&quot; value=&quot;5&quot;/&gt;&lt;property id=&quot;20300&quot; value=&quot;Slide 38 - &amp;quot;Izvedba ukaza&amp;quot;&quot;/&gt;&lt;property id=&quot;20307&quot; value=&quot;314&quot;/&gt;&lt;/object&gt;&lt;object type=&quot;3&quot; unique_id=&quot;10137&quot;&gt;&lt;property id=&quot;20148&quot; value=&quot;5&quot;/&gt;&lt;property id=&quot;20300&quot; value=&quot;Slide 39 - &amp;quot;Obdelava rezultatov&amp;quot;&quot;/&gt;&lt;property id=&quot;20307&quot; value=&quot;315&quot;/&gt;&lt;/object&gt;&lt;object type=&quot;3&quot; unique_id=&quot;10138&quot;&gt;&lt;property id=&quot;20148&quot; value=&quot;5&quot;/&gt;&lt;property id=&quot;20300&quot; value=&quot;Slide 40 - &amp;quot;Povezava s PostgreSQL&amp;quot;&quot;/&gt;&lt;property id=&quot;20307&quot; value=&quot;318&quot;/&gt;&lt;/object&gt;&lt;object type=&quot;3&quot; unique_id=&quot;10139&quot;&gt;&lt;property id=&quot;20148&quot; value=&quot;5&quot;/&gt;&lt;property id=&quot;20300&quot; value=&quot;Slide 41 - &amp;quot;Ustvarjanje baze (SFD) v okolju VS&amp;quot;&quot;/&gt;&lt;property id=&quot;20307&quot; value=&quot;319&quot;/&gt;&lt;/object&gt;&lt;object type=&quot;3&quot; unique_id=&quot;10140&quot;&gt;&lt;property id=&quot;20148&quot; value=&quot;5&quot;/&gt;&lt;property id=&quot;20300&quot; value=&quot;Slide 42 - &amp;quot;GUI ZA BAZO&amp;quot;&quot;/&gt;&lt;property id=&quot;20307&quot; value=&quot;32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3347</TotalTime>
  <Words>1005</Words>
  <Application>Microsoft Office PowerPoint</Application>
  <PresentationFormat>On-screen Show (4:3)</PresentationFormat>
  <Paragraphs>181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Courier New</vt:lpstr>
      <vt:lpstr>Times New Roman</vt:lpstr>
      <vt:lpstr>Verdana</vt:lpstr>
      <vt:lpstr>Wingdings</vt:lpstr>
      <vt:lpstr>1_Profile</vt:lpstr>
      <vt:lpstr>Kako iz programa v Pythonu do baze</vt:lpstr>
      <vt:lpstr>Kako do podatkov v bazi</vt:lpstr>
      <vt:lpstr>Baza  program</vt:lpstr>
      <vt:lpstr>Python in baze</vt:lpstr>
      <vt:lpstr>Python in baze</vt:lpstr>
      <vt:lpstr>"Glavni igralci"</vt:lpstr>
      <vt:lpstr>"Glavni igralci"</vt:lpstr>
      <vt:lpstr>Primer s SQLite</vt:lpstr>
      <vt:lpstr>Še en primer</vt:lpstr>
      <vt:lpstr>Podatkovni viri - knjižnice</vt:lpstr>
      <vt:lpstr>Shema</vt:lpstr>
      <vt:lpstr>Povezava</vt:lpstr>
      <vt:lpstr>Povezovalni niz</vt:lpstr>
      <vt:lpstr>Povezovalni niz - SQLite</vt:lpstr>
      <vt:lpstr>Povezovalni niz - SQLite</vt:lpstr>
      <vt:lpstr>Povezava do baze</vt:lpstr>
      <vt:lpstr>Izvajanje ukazov</vt:lpstr>
      <vt:lpstr>Izvajanje ukazov</vt:lpstr>
      <vt:lpstr>Specifična zgodba je sedaj končana</vt:lpstr>
    </vt:vector>
  </TitlesOfParts>
  <Company>RC 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Algoritmi</dc:title>
  <dc:creator>Matija Lokar</dc:creator>
  <cp:lastModifiedBy>Matija Lokar</cp:lastModifiedBy>
  <cp:revision>119</cp:revision>
  <dcterms:created xsi:type="dcterms:W3CDTF">1998-10-28T10:06:14Z</dcterms:created>
  <dcterms:modified xsi:type="dcterms:W3CDTF">2020-11-24T12:39:49Z</dcterms:modified>
</cp:coreProperties>
</file>