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86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7" r:id="rId13"/>
    <p:sldId id="278" r:id="rId14"/>
    <p:sldId id="279" r:id="rId15"/>
    <p:sldId id="280" r:id="rId16"/>
    <p:sldId id="270" r:id="rId17"/>
    <p:sldId id="271" r:id="rId18"/>
    <p:sldId id="282" r:id="rId19"/>
    <p:sldId id="283" r:id="rId20"/>
    <p:sldId id="281" r:id="rId21"/>
    <p:sldId id="284" r:id="rId22"/>
    <p:sldId id="285" r:id="rId23"/>
    <p:sldId id="276" r:id="rId24"/>
    <p:sldId id="273" r:id="rId25"/>
    <p:sldId id="274" r:id="rId26"/>
    <p:sldId id="275" r:id="rId27"/>
  </p:sldIdLst>
  <p:sldSz cx="9144000" cy="6858000" type="screen4x3"/>
  <p:notesSz cx="6858000" cy="9144000"/>
  <p:custDataLst>
    <p:tags r:id="rId28"/>
  </p:custDataLst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80" y="1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076004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054652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104979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99808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097245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4057076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5357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268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155202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583133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160824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l-S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l-S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DE39F7-320A-49BD-A70B-96DFEE4ECA63}" type="datetimeFigureOut">
              <a:rPr lang="sl-SI" smtClean="0"/>
              <a:t>8. 03. 2022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E03A2-1EDC-4AA3-BBFA-6787F2F7569A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59019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thepythonguru.com/python-exception-handling/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docs.python.org/3/library/exceptions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Napake in lov nanje</a:t>
            </a:r>
          </a:p>
        </p:txBody>
      </p:sp>
      <p:sp>
        <p:nvSpPr>
          <p:cNvPr id="15362" name="Rectangle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sl-SI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1353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Try ... except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lvl="1" eaLnBrk="1" hangingPunct="1"/>
            <a:r>
              <a:rPr lang="sl-SI" dirty="0" smtClean="0"/>
              <a:t>Poskusi izvesti stavke znotraj tega bloka</a:t>
            </a:r>
          </a:p>
          <a:p>
            <a:pPr lvl="1" eaLnBrk="1" hangingPunct="1"/>
            <a:r>
              <a:rPr lang="sl-SI" dirty="0" smtClean="0"/>
              <a:t>Če je vse </a:t>
            </a:r>
            <a:r>
              <a:rPr lang="sl-SI" dirty="0" err="1" smtClean="0"/>
              <a:t>ok</a:t>
            </a:r>
            <a:r>
              <a:rPr lang="sl-SI" dirty="0" smtClean="0"/>
              <a:t>, nadaljuj za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except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dirty="0" smtClean="0"/>
              <a:t>:</a:t>
            </a:r>
          </a:p>
          <a:p>
            <a:pPr lvl="1" eaLnBrk="1" hangingPunct="1"/>
            <a:r>
              <a:rPr lang="sl-SI" dirty="0" smtClean="0"/>
              <a:t>Če pride do napake, nadaljuj tukaj</a:t>
            </a:r>
          </a:p>
          <a:p>
            <a:pPr lvl="1" eaLnBrk="1" hangingPunct="1">
              <a:buFont typeface="Arial" charset="0"/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175140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Zgled - </a:t>
            </a:r>
            <a:r>
              <a:rPr lang="sl-SI" dirty="0" err="1" smtClean="0"/>
              <a:t>Inverz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Sestavi funkcijo 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inverz(seznam, i), </a:t>
            </a:r>
            <a:r>
              <a:rPr lang="sl-SI" sz="2800" dirty="0" smtClean="0"/>
              <a:t>ki vrne inverz i-tega elementa seznama</a:t>
            </a: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&gt;&gt;&gt; inverz([2, 3, 7], 1)</a:t>
            </a: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0.5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&gt;&gt;&gt; inverz([2,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4,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7],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2)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0.25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inverz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(seznam,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= 1):</a:t>
            </a:r>
          </a:p>
          <a:p>
            <a:pPr lvl="2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1 / seznam[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– 1]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889AF-A65F-48D4-9181-4DEF1278CF17}" type="slidenum">
              <a:rPr lang="sl-SI" smtClean="0"/>
              <a:pPr>
                <a:defRPr/>
              </a:pPr>
              <a:t>11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6678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l-SI" sz="3600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3600" dirty="0">
                <a:latin typeface="Courier New" pitchFamily="49" charset="0"/>
                <a:cs typeface="Courier New" pitchFamily="49" charset="0"/>
              </a:rPr>
              <a:t> inverz(seznam, </a:t>
            </a:r>
            <a:r>
              <a:rPr lang="sl-SI" sz="36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 = 1</a:t>
            </a:r>
            <a:r>
              <a:rPr lang="sl-SI" sz="3600" dirty="0" smtClean="0">
                <a:latin typeface="Courier New" pitchFamily="49" charset="0"/>
                <a:cs typeface="Courier New" pitchFamily="49" charset="0"/>
              </a:rPr>
              <a:t>):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96" y="1600200"/>
            <a:ext cx="8928992" cy="4525963"/>
          </a:xfrm>
        </p:spPr>
        <p:txBody>
          <a:bodyPr/>
          <a:lstStyle/>
          <a:p>
            <a:r>
              <a:rPr lang="sl-SI" dirty="0" smtClean="0"/>
              <a:t>Kaj je </a:t>
            </a:r>
            <a:r>
              <a:rPr lang="sl-SI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ind = 1</a:t>
            </a:r>
            <a:endParaRPr lang="sl-SI" dirty="0" smtClean="0"/>
          </a:p>
          <a:p>
            <a:r>
              <a:rPr lang="sl-SI" dirty="0" smtClean="0"/>
              <a:t>Smo že srečali?</a:t>
            </a:r>
          </a:p>
          <a:p>
            <a:pPr marL="457200" lvl="1" indent="0">
              <a:buNone/>
            </a:pP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('bla', 'ble', sep = " : ", 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= "K", file = dat)</a:t>
            </a:r>
            <a:b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endParaRPr lang="sl-SI" sz="18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457200" lvl="1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 = open('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dat.txt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457200" lvl="1" indent="0">
              <a:buNone/>
            </a:pP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dat = open('</a:t>
            </a:r>
            <a:r>
              <a:rPr lang="sl-SI" sz="18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dat.txt</a:t>
            </a:r>
            <a:r>
              <a:rPr lang="sl-SI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', 'r')</a:t>
            </a:r>
          </a:p>
          <a:p>
            <a:pPr marL="457200" lvl="1" indent="0">
              <a:buNone/>
            </a:pPr>
            <a:endParaRPr lang="sl-SI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inverz([12, 6, 17], 1) </a:t>
            </a:r>
            <a:b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≡ </a:t>
            </a:r>
          </a:p>
          <a:p>
            <a:pPr marL="0" indent="0">
              <a:buNone/>
            </a:pPr>
            <a:r>
              <a:rPr lang="sl-SI" dirty="0">
                <a:latin typeface="Courier New" panose="02070309020205020404" pitchFamily="49" charset="0"/>
                <a:cs typeface="Courier New" panose="02070309020205020404" pitchFamily="49" charset="0"/>
              </a:rPr>
              <a:t>inverz([12, 6, 17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])</a:t>
            </a:r>
            <a:endParaRPr lang="sl-SI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sl-SI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sl-SI" dirty="0"/>
          </a:p>
          <a:p>
            <a:pPr marL="57150" indent="0">
              <a:buNone/>
            </a:pPr>
            <a:endParaRPr lang="sl-SI" sz="22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662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Privzete vrednosti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l-SI" sz="28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mojaFun(par1 </a:t>
            </a:r>
            <a:r>
              <a:rPr lang="sl-SI" sz="2800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= 10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, par2 </a:t>
            </a:r>
            <a:r>
              <a:rPr lang="sl-SI" sz="2800" dirty="0" smtClean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= 5</a:t>
            </a: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):</a:t>
            </a:r>
            <a:br>
              <a:rPr lang="sl-SI" sz="28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800" dirty="0" smtClean="0">
                <a:latin typeface="Courier New" pitchFamily="49" charset="0"/>
                <a:cs typeface="Courier New" pitchFamily="49" charset="0"/>
              </a:rPr>
              <a:t>   ''' … '''</a:t>
            </a:r>
          </a:p>
          <a:p>
            <a:pPr marL="0" indent="0">
              <a:buNone/>
            </a:pPr>
            <a:endParaRPr lang="sl-SI" sz="28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sz="2800" dirty="0" smtClean="0"/>
              <a:t>Če kličemo:</a:t>
            </a: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(2, 7)</a:t>
            </a:r>
          </a:p>
          <a:p>
            <a:pPr lvl="2"/>
            <a:r>
              <a:rPr lang="sl-SI" sz="2000" dirty="0">
                <a:latin typeface="Courier New" pitchFamily="49" charset="0"/>
                <a:cs typeface="Courier New" pitchFamily="49" charset="0"/>
              </a:rPr>
              <a:t>par1</a:t>
            </a:r>
            <a:r>
              <a:rPr lang="sl-SI" sz="2000" dirty="0"/>
              <a:t> je 2 in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par2</a:t>
            </a:r>
            <a:r>
              <a:rPr lang="sl-SI" sz="2000" dirty="0"/>
              <a:t> je 7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() </a:t>
            </a:r>
          </a:p>
          <a:p>
            <a:pPr lvl="2"/>
            <a:r>
              <a:rPr lang="sl-SI" sz="2000" dirty="0" smtClean="0"/>
              <a:t>je to enako, kot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mojaFun(10, 5) </a:t>
            </a:r>
            <a:endParaRPr lang="sl-SI" sz="2000" dirty="0"/>
          </a:p>
          <a:p>
            <a:pPr lvl="2"/>
            <a:r>
              <a:rPr lang="sl-SI" sz="2000" dirty="0" smtClean="0"/>
              <a:t>torej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par1</a:t>
            </a:r>
            <a:r>
              <a:rPr lang="sl-SI" sz="2000" dirty="0" smtClean="0"/>
              <a:t> je 10 in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par2</a:t>
            </a:r>
            <a:r>
              <a:rPr lang="sl-SI" sz="2000" dirty="0" smtClean="0"/>
              <a:t> je 5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(3)</a:t>
            </a:r>
          </a:p>
          <a:p>
            <a:pPr lvl="2"/>
            <a:r>
              <a:rPr lang="sl-SI" sz="2000" dirty="0"/>
              <a:t>e</a:t>
            </a:r>
            <a:r>
              <a:rPr lang="sl-SI" sz="2000" dirty="0" smtClean="0"/>
              <a:t>nako kot 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mojaFun(3, 5)</a:t>
            </a:r>
          </a:p>
          <a:p>
            <a:pPr lvl="2"/>
            <a:r>
              <a:rPr lang="sl-SI" sz="2000" dirty="0">
                <a:latin typeface="Courier New" pitchFamily="49" charset="0"/>
                <a:cs typeface="Courier New" pitchFamily="49" charset="0"/>
              </a:rPr>
              <a:t>par1</a:t>
            </a:r>
            <a:r>
              <a:rPr lang="sl-SI" sz="2000" dirty="0"/>
              <a:t> je </a:t>
            </a:r>
            <a:r>
              <a:rPr lang="sl-SI" sz="2000" dirty="0" smtClean="0"/>
              <a:t>3 </a:t>
            </a:r>
            <a:r>
              <a:rPr lang="sl-SI" sz="2000" dirty="0"/>
              <a:t>in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par2</a:t>
            </a:r>
            <a:r>
              <a:rPr lang="sl-SI" sz="2000" dirty="0"/>
              <a:t> je </a:t>
            </a:r>
            <a:r>
              <a:rPr lang="sl-SI" sz="2000" dirty="0" smtClean="0"/>
              <a:t>5</a:t>
            </a:r>
            <a:endParaRPr lang="sl-SI" sz="2000" dirty="0"/>
          </a:p>
          <a:p>
            <a:pPr lvl="2"/>
            <a:endParaRPr lang="sl-SI" sz="20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5636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Poimenovane vrednosti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sl-SI" dirty="0" err="1" smtClean="0"/>
              <a:t>Keyword</a:t>
            </a:r>
            <a:r>
              <a:rPr lang="sl-SI" dirty="0" smtClean="0"/>
              <a:t> </a:t>
            </a:r>
            <a:r>
              <a:rPr lang="sl-SI" dirty="0" err="1" smtClean="0"/>
              <a:t>arguments</a:t>
            </a:r>
            <a:endParaRPr lang="sl-SI" dirty="0" smtClean="0"/>
          </a:p>
          <a:p>
            <a:r>
              <a:rPr lang="sl-SI" dirty="0" smtClean="0"/>
              <a:t>Če pa vemo, kako so poimenovani parametri v funkciji, lahko to izrabimo tudi pri klicu</a:t>
            </a:r>
          </a:p>
          <a:p>
            <a:pPr lvl="1"/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def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mojaFun</a:t>
            </a:r>
            <a:r>
              <a:rPr lang="sl-SI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(par1, par2)</a:t>
            </a:r>
          </a:p>
          <a:p>
            <a:r>
              <a:rPr lang="sl-SI" dirty="0" smtClean="0"/>
              <a:t>Ni pomemben vrstni red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(par2 = 2, par1 = 7)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par1</a:t>
            </a:r>
            <a:r>
              <a:rPr lang="sl-SI" dirty="0" smtClean="0"/>
              <a:t> je 7 in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par2</a:t>
            </a:r>
            <a:r>
              <a:rPr lang="sl-SI" dirty="0" smtClean="0"/>
              <a:t> je 2</a:t>
            </a:r>
          </a:p>
          <a:p>
            <a:r>
              <a:rPr lang="sl-SI" dirty="0" smtClean="0"/>
              <a:t>Lahko najprej navedemo nekaj "navadnih" parametrov</a:t>
            </a:r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(7, par2 = 2)</a:t>
            </a:r>
          </a:p>
          <a:p>
            <a:pPr lvl="2"/>
            <a:r>
              <a:rPr lang="sl-SI" dirty="0" smtClean="0">
                <a:latin typeface="Courier New" pitchFamily="49" charset="0"/>
                <a:cs typeface="Courier New" pitchFamily="49" charset="0"/>
              </a:rPr>
              <a:t>par1</a:t>
            </a:r>
            <a:r>
              <a:rPr lang="sl-SI" dirty="0" smtClean="0"/>
              <a:t> je 7 in 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par2</a:t>
            </a:r>
            <a:r>
              <a:rPr lang="sl-SI" dirty="0" smtClean="0"/>
              <a:t> je 2</a:t>
            </a:r>
          </a:p>
          <a:p>
            <a:r>
              <a:rPr lang="sl-SI" dirty="0" smtClean="0"/>
              <a:t>Ampak  po uporabi poimenovanega parametra ne moremo več uporabiti </a:t>
            </a:r>
            <a:r>
              <a:rPr lang="sl-SI" dirty="0" err="1" smtClean="0"/>
              <a:t>nepoimenovanih</a:t>
            </a:r>
            <a:endParaRPr lang="sl-SI" dirty="0" smtClean="0"/>
          </a:p>
          <a:p>
            <a:pPr lvl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mojaFun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(par2 = 3, 5)</a:t>
            </a:r>
          </a:p>
          <a:p>
            <a:pPr lvl="2"/>
            <a:r>
              <a:rPr lang="sl-SI" dirty="0" err="1" smtClean="0">
                <a:solidFill>
                  <a:srgbClr val="FF0000"/>
                </a:solidFill>
              </a:rPr>
              <a:t>SyntaxError</a:t>
            </a:r>
            <a:r>
              <a:rPr lang="sl-SI" dirty="0" smtClean="0">
                <a:solidFill>
                  <a:srgbClr val="FF0000"/>
                </a:solidFill>
              </a:rPr>
              <a:t>: non-</a:t>
            </a:r>
            <a:r>
              <a:rPr lang="sl-SI" dirty="0" err="1" smtClean="0">
                <a:solidFill>
                  <a:srgbClr val="FF0000"/>
                </a:solidFill>
              </a:rPr>
              <a:t>keyword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arg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after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keyword</a:t>
            </a:r>
            <a:r>
              <a:rPr lang="sl-SI" dirty="0" smtClean="0">
                <a:solidFill>
                  <a:srgbClr val="FF0000"/>
                </a:solidFill>
              </a:rPr>
              <a:t> </a:t>
            </a:r>
            <a:r>
              <a:rPr lang="sl-SI" dirty="0" err="1" smtClean="0">
                <a:solidFill>
                  <a:srgbClr val="FF0000"/>
                </a:solidFill>
              </a:rPr>
              <a:t>arg</a:t>
            </a:r>
            <a:endParaRPr lang="sl-SI" dirty="0" smtClean="0">
              <a:solidFill>
                <a:srgbClr val="FF0000"/>
              </a:solidFill>
            </a:endParaRPr>
          </a:p>
          <a:p>
            <a:r>
              <a:rPr lang="sl-SI" dirty="0" smtClean="0">
                <a:solidFill>
                  <a:srgbClr val="7030A0"/>
                </a:solidFill>
              </a:rPr>
              <a:t>Kje smo to srečali?</a:t>
            </a:r>
          </a:p>
          <a:p>
            <a:pPr lvl="1"/>
            <a:r>
              <a:rPr lang="sl-SI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print</a:t>
            </a:r>
            <a:r>
              <a:rPr lang="sl-SI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sl-SI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bla</a:t>
            </a:r>
            <a:r>
              <a:rPr lang="sl-SI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ble</a:t>
            </a:r>
            <a:r>
              <a:rPr lang="sl-SI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'</a:t>
            </a:r>
            <a:r>
              <a:rPr lang="sl-SI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blo</a:t>
            </a:r>
            <a:r>
              <a:rPr lang="sl-SI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', sep = '*', </a:t>
            </a:r>
            <a:r>
              <a:rPr lang="sl-SI" dirty="0" err="1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end</a:t>
            </a:r>
            <a:r>
              <a:rPr lang="sl-SI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sl-SI" dirty="0" smtClean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= '//')</a:t>
            </a:r>
          </a:p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0570472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Nazaj k inverzu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762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gre lahko narobe</a:t>
            </a:r>
            <a:endParaRPr lang="sl-S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l-SI" dirty="0" smtClean="0"/>
              <a:t>i-ti element je 0</a:t>
            </a:r>
          </a:p>
          <a:p>
            <a:r>
              <a:rPr lang="sl-SI" dirty="0" smtClean="0"/>
              <a:t>i-ti element ni število</a:t>
            </a:r>
          </a:p>
          <a:p>
            <a:r>
              <a:rPr lang="sl-SI" dirty="0" smtClean="0"/>
              <a:t>Ni i-tega elementa</a:t>
            </a:r>
          </a:p>
          <a:p>
            <a:r>
              <a:rPr lang="sl-SI" dirty="0" smtClean="0"/>
              <a:t>Poskusimo napake "poloviti". Če se zgodijo, naj funkcija vrne kar </a:t>
            </a:r>
            <a:r>
              <a:rPr lang="sl-SI" dirty="0" err="1" smtClean="0"/>
              <a:t>None</a:t>
            </a:r>
            <a:r>
              <a:rPr lang="sl-SI" dirty="0" smtClean="0"/>
              <a:t>.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inverz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(seznam,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ind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= 1):</a:t>
            </a:r>
          </a:p>
          <a:p>
            <a:pPr lvl="2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lvl="2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1 / seznam[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– 1]</a:t>
            </a:r>
          </a:p>
          <a:p>
            <a:pPr lvl="2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lvl="2"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None</a:t>
            </a:r>
            <a:endParaRPr lang="sl-SI" sz="2000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endParaRPr lang="sl-SI" dirty="0" smtClean="0"/>
          </a:p>
          <a:p>
            <a:endParaRPr lang="sl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889AF-A65F-48D4-9181-4DEF1278CF17}" type="slidenum">
              <a:rPr lang="sl-SI" smtClean="0"/>
              <a:pPr>
                <a:defRPr/>
              </a:pPr>
              <a:t>16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817722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Lovimo le sardine, ne pa cipljev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Lahko lovimo le določene izjeme</a:t>
            </a:r>
          </a:p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Lahko predvidimo več varovalnih mrež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</a:rPr>
              <a:t>try</a:t>
            </a:r>
            <a:r>
              <a:rPr lang="sl-SI" sz="2400" dirty="0" smtClean="0">
                <a:latin typeface="Courier New" pitchFamily="49" charset="0"/>
              </a:rPr>
              <a:t>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latin typeface="Courier New" pitchFamily="49" charset="0"/>
              </a:rPr>
              <a:t>...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</a:rPr>
              <a:t>except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</a:rPr>
              <a:t>VrstaNapake</a:t>
            </a:r>
            <a:r>
              <a:rPr lang="sl-SI" sz="2400" dirty="0" smtClean="0">
                <a:latin typeface="Courier New" pitchFamily="49" charset="0"/>
              </a:rPr>
              <a:t>_1: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latin typeface="Courier New" pitchFamily="49" charset="0"/>
              </a:rPr>
              <a:t>Kaj ob napaki 1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</a:rPr>
              <a:t>except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</a:rPr>
              <a:t>VrstaNapake</a:t>
            </a:r>
            <a:r>
              <a:rPr lang="sl-SI" sz="2400" dirty="0" smtClean="0">
                <a:latin typeface="Courier New" pitchFamily="49" charset="0"/>
              </a:rPr>
              <a:t>_2 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latin typeface="Courier New" pitchFamily="49" charset="0"/>
              </a:rPr>
              <a:t>Kaj ob napaki 2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smtClean="0">
                <a:latin typeface="Courier New" pitchFamily="49" charset="0"/>
              </a:rPr>
              <a:t>…</a:t>
            </a:r>
          </a:p>
          <a:p>
            <a:pPr eaLnBrk="1" hangingPunct="1">
              <a:lnSpc>
                <a:spcPct val="90000"/>
              </a:lnSpc>
            </a:pPr>
            <a:r>
              <a:rPr lang="sl-SI" sz="2400" dirty="0" err="1" smtClean="0">
                <a:latin typeface="Courier New" pitchFamily="49" charset="0"/>
              </a:rPr>
              <a:t>except</a:t>
            </a:r>
            <a:r>
              <a:rPr lang="sl-SI" sz="2400" dirty="0" smtClean="0">
                <a:latin typeface="Courier New" pitchFamily="49" charset="0"/>
              </a:rPr>
              <a:t> </a:t>
            </a:r>
            <a:r>
              <a:rPr lang="sl-SI" sz="2400" dirty="0" err="1" smtClean="0">
                <a:latin typeface="Courier New" pitchFamily="49" charset="0"/>
              </a:rPr>
              <a:t>VrstaNapake</a:t>
            </a:r>
            <a:r>
              <a:rPr lang="sl-SI" sz="2400" dirty="0" smtClean="0">
                <a:latin typeface="Courier New" pitchFamily="49" charset="0"/>
              </a:rPr>
              <a:t>_n :</a:t>
            </a:r>
          </a:p>
          <a:p>
            <a:pPr lvl="1" eaLnBrk="1" hangingPunct="1">
              <a:lnSpc>
                <a:spcPct val="90000"/>
              </a:lnSpc>
            </a:pPr>
            <a:r>
              <a:rPr lang="sl-SI" sz="2000" dirty="0" smtClean="0">
                <a:latin typeface="Courier New" pitchFamily="49" charset="0"/>
              </a:rPr>
              <a:t>Kaj ob napaki n</a:t>
            </a:r>
          </a:p>
          <a:p>
            <a:pPr eaLnBrk="1" hangingPunct="1">
              <a:lnSpc>
                <a:spcPct val="90000"/>
              </a:lnSpc>
            </a:pPr>
            <a:r>
              <a:rPr lang="sl-SI" sz="2800" dirty="0" smtClean="0"/>
              <a:t>In še marsikaj</a:t>
            </a:r>
          </a:p>
          <a:p>
            <a:pPr eaLnBrk="1" hangingPunct="1">
              <a:lnSpc>
                <a:spcPct val="90000"/>
              </a:lnSpc>
            </a:pPr>
            <a:endParaRPr lang="sl-SI" sz="2800" dirty="0" smtClean="0"/>
          </a:p>
        </p:txBody>
      </p:sp>
    </p:spTree>
    <p:extLst>
      <p:ext uri="{BB962C8B-B14F-4D97-AF65-F5344CB8AC3E}">
        <p14:creationId xmlns:p14="http://schemas.microsoft.com/office/powerpoint/2010/main" val="1871122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Hierarhija napak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3016" y="6469361"/>
            <a:ext cx="5770984" cy="38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800" dirty="0"/>
              <a:t>Iz </a:t>
            </a:r>
            <a:r>
              <a:rPr lang="sl-SI" sz="1800" dirty="0">
                <a:hlinkClick r:id="rId2"/>
              </a:rPr>
              <a:t>https://thepythonguru.com/python-exception-handling</a:t>
            </a:r>
            <a:r>
              <a:rPr lang="sl-SI" sz="1800" dirty="0" smtClean="0">
                <a:hlinkClick r:id="rId2"/>
              </a:rPr>
              <a:t>/</a:t>
            </a:r>
            <a:r>
              <a:rPr lang="sl-SI" sz="1800" dirty="0" smtClean="0"/>
              <a:t> </a:t>
            </a:r>
            <a:endParaRPr lang="en-US" sz="1800" dirty="0"/>
          </a:p>
        </p:txBody>
      </p:sp>
      <p:pic>
        <p:nvPicPr>
          <p:cNvPr id="1026" name="Picture 2" descr="Rezultat iskanja slik za python exception hierarch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168392"/>
            <a:ext cx="5249756" cy="23042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Graphic 3">
            <a:extLst>
              <a:ext uri="{FF2B5EF4-FFF2-40B4-BE49-F238E27FC236}">
                <a16:creationId xmlns:a16="http://schemas.microsoft.com/office/drawing/2014/main" id="{7F4E5B01-8BDA-4F95-88FD-8DE976B53B23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162507" y="2852936"/>
            <a:ext cx="6096001" cy="30840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895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95936" y="6455909"/>
            <a:ext cx="5087416" cy="38863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sz="1800" dirty="0"/>
              <a:t>Iz </a:t>
            </a:r>
            <a:r>
              <a:rPr lang="sl-SI" sz="1800" dirty="0">
                <a:hlinkClick r:id="rId2"/>
              </a:rPr>
              <a:t>https://</a:t>
            </a:r>
            <a:r>
              <a:rPr lang="sl-SI" sz="1800" dirty="0" smtClean="0">
                <a:hlinkClick r:id="rId2"/>
              </a:rPr>
              <a:t>docs.python.org/3/library/exceptions.html</a:t>
            </a:r>
            <a:r>
              <a:rPr lang="sl-SI" sz="1800" dirty="0" smtClean="0"/>
              <a:t> </a:t>
            </a:r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3528" y="182077"/>
            <a:ext cx="7168815" cy="627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924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Težave z deljenjem z nič</a:t>
            </a:r>
          </a:p>
        </p:txBody>
      </p:sp>
      <p:sp>
        <p:nvSpPr>
          <p:cNvPr id="86019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1612900"/>
          </a:xfrm>
        </p:spPr>
        <p:txBody>
          <a:bodyPr/>
          <a:lstStyle/>
          <a:p>
            <a:pPr eaLnBrk="1" hangingPunct="1"/>
            <a:r>
              <a:rPr lang="sl-SI" sz="2000" dirty="0" smtClean="0">
                <a:latin typeface="Courier New" pitchFamily="49" charset="0"/>
              </a:rPr>
              <a:t>a = </a:t>
            </a: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</a:rPr>
              <a:t>("Kaj delimo: "))</a:t>
            </a:r>
          </a:p>
          <a:p>
            <a:pPr eaLnBrk="1" hangingPunct="1"/>
            <a:r>
              <a:rPr lang="sl-SI" sz="2000" dirty="0" smtClean="0">
                <a:latin typeface="Courier New" pitchFamily="49" charset="0"/>
              </a:rPr>
              <a:t>b = </a:t>
            </a:r>
            <a:r>
              <a:rPr lang="sl-SI" sz="2000" dirty="0" err="1" smtClean="0">
                <a:latin typeface="Courier New" pitchFamily="49" charset="0"/>
              </a:rPr>
              <a:t>int</a:t>
            </a:r>
            <a:r>
              <a:rPr lang="sl-SI" sz="2000" dirty="0" smtClean="0">
                <a:latin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</a:rPr>
              <a:t>("S čim: "))</a:t>
            </a:r>
          </a:p>
          <a:p>
            <a:pPr eaLnBrk="1" hangingPunct="1"/>
            <a:r>
              <a:rPr lang="sl-SI" sz="2000" dirty="0" smtClean="0">
                <a:latin typeface="Courier New" pitchFamily="49" charset="0"/>
              </a:rPr>
              <a:t>rez = a / b</a:t>
            </a:r>
          </a:p>
          <a:p>
            <a:pPr eaLnBrk="1" hangingPunct="1"/>
            <a:r>
              <a:rPr lang="sl-SI" sz="2000" dirty="0" err="1" smtClean="0">
                <a:latin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</a:rPr>
              <a:t>(a, '/', b, '=', rez)</a:t>
            </a:r>
          </a:p>
          <a:p>
            <a:pPr eaLnBrk="1" hangingPunct="1"/>
            <a:endParaRPr lang="sl-SI" sz="2000" dirty="0" smtClean="0">
              <a:latin typeface="Courier New" pitchFamily="49" charset="0"/>
            </a:endParaRPr>
          </a:p>
        </p:txBody>
      </p:sp>
      <p:sp>
        <p:nvSpPr>
          <p:cNvPr id="86020" name="Rectangle 4"/>
          <p:cNvSpPr>
            <a:spLocks noChangeArrowheads="1"/>
          </p:cNvSpPr>
          <p:nvPr/>
        </p:nvSpPr>
        <p:spPr bwMode="auto">
          <a:xfrm>
            <a:off x="395288" y="3644900"/>
            <a:ext cx="2736850" cy="14747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>
                <a:latin typeface="Courier New" pitchFamily="49" charset="0"/>
              </a:rPr>
              <a:t>&gt;&gt;&gt; </a:t>
            </a:r>
          </a:p>
          <a:p>
            <a:r>
              <a:rPr lang="sl-SI">
                <a:latin typeface="Courier New" pitchFamily="49" charset="0"/>
              </a:rPr>
              <a:t>Kaj delimo: 3</a:t>
            </a:r>
          </a:p>
          <a:p>
            <a:r>
              <a:rPr lang="sl-SI">
                <a:latin typeface="Courier New" pitchFamily="49" charset="0"/>
              </a:rPr>
              <a:t>S čim: 4</a:t>
            </a:r>
          </a:p>
          <a:p>
            <a:r>
              <a:rPr lang="sl-SI">
                <a:latin typeface="Courier New" pitchFamily="49" charset="0"/>
              </a:rPr>
              <a:t>3 / 4 = 0.75</a:t>
            </a:r>
          </a:p>
          <a:p>
            <a:r>
              <a:rPr lang="sl-SI">
                <a:latin typeface="Courier New" pitchFamily="49" charset="0"/>
              </a:rPr>
              <a:t>&gt;&gt;&gt; </a:t>
            </a:r>
          </a:p>
        </p:txBody>
      </p:sp>
      <p:sp>
        <p:nvSpPr>
          <p:cNvPr id="86022" name="Rectangle 6"/>
          <p:cNvSpPr>
            <a:spLocks noChangeArrowheads="1"/>
          </p:cNvSpPr>
          <p:nvPr/>
        </p:nvSpPr>
        <p:spPr bwMode="auto">
          <a:xfrm>
            <a:off x="2627313" y="4292600"/>
            <a:ext cx="6318250" cy="22066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sl-SI" sz="1200">
                <a:latin typeface="Courier New" pitchFamily="49" charset="0"/>
              </a:rPr>
              <a:t>&gt;&gt;&gt; </a:t>
            </a:r>
          </a:p>
          <a:p>
            <a:pPr>
              <a:spcBef>
                <a:spcPct val="50000"/>
              </a:spcBef>
            </a:pPr>
            <a:r>
              <a:rPr lang="sl-SI" sz="1200">
                <a:latin typeface="Courier New" pitchFamily="49" charset="0"/>
              </a:rPr>
              <a:t>Kaj delimo: 3</a:t>
            </a:r>
          </a:p>
          <a:p>
            <a:pPr>
              <a:spcBef>
                <a:spcPct val="50000"/>
              </a:spcBef>
            </a:pPr>
            <a:r>
              <a:rPr lang="sl-SI" sz="1200">
                <a:latin typeface="Courier New" pitchFamily="49" charset="0"/>
              </a:rPr>
              <a:t>S čim: 0</a:t>
            </a:r>
          </a:p>
          <a:p>
            <a:pPr>
              <a:spcBef>
                <a:spcPct val="50000"/>
              </a:spcBef>
            </a:pPr>
            <a:r>
              <a:rPr lang="sl-SI" sz="1200">
                <a:solidFill>
                  <a:srgbClr val="FF0000"/>
                </a:solidFill>
                <a:latin typeface="Courier New" pitchFamily="49" charset="0"/>
              </a:rPr>
              <a:t>Traceback (most recent call last):</a:t>
            </a:r>
          </a:p>
          <a:p>
            <a:pPr>
              <a:spcBef>
                <a:spcPct val="50000"/>
              </a:spcBef>
            </a:pPr>
            <a:r>
              <a:rPr lang="sl-SI" sz="1200">
                <a:solidFill>
                  <a:srgbClr val="FF0000"/>
                </a:solidFill>
                <a:latin typeface="Courier New" pitchFamily="49" charset="0"/>
              </a:rPr>
              <a:t>  File "E:/PrJ/OOP/primerNap.py", line 3, in &lt;module&gt;</a:t>
            </a:r>
          </a:p>
          <a:p>
            <a:pPr>
              <a:spcBef>
                <a:spcPct val="50000"/>
              </a:spcBef>
            </a:pPr>
            <a:r>
              <a:rPr lang="sl-SI" sz="1200">
                <a:solidFill>
                  <a:srgbClr val="FF0000"/>
                </a:solidFill>
                <a:latin typeface="Courier New" pitchFamily="49" charset="0"/>
              </a:rPr>
              <a:t>    rez = a / b</a:t>
            </a:r>
          </a:p>
          <a:p>
            <a:pPr>
              <a:spcBef>
                <a:spcPct val="50000"/>
              </a:spcBef>
            </a:pPr>
            <a:r>
              <a:rPr lang="sl-SI" sz="1200">
                <a:solidFill>
                  <a:srgbClr val="FF0000"/>
                </a:solidFill>
                <a:latin typeface="Courier New" pitchFamily="49" charset="0"/>
              </a:rPr>
              <a:t>ZeroDivisionError: int division or modulo by zero</a:t>
            </a:r>
          </a:p>
          <a:p>
            <a:pPr>
              <a:spcBef>
                <a:spcPct val="50000"/>
              </a:spcBef>
            </a:pPr>
            <a:r>
              <a:rPr lang="sl-SI" sz="1200">
                <a:latin typeface="Courier New" pitchFamily="49" charset="0"/>
              </a:rPr>
              <a:t>&gt;&gt;&gt; </a:t>
            </a:r>
          </a:p>
        </p:txBody>
      </p:sp>
    </p:spTree>
    <p:extLst>
      <p:ext uri="{BB962C8B-B14F-4D97-AF65-F5344CB8AC3E}">
        <p14:creationId xmlns:p14="http://schemas.microsoft.com/office/powerpoint/2010/main" val="3674654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86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86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019" grpId="0" build="p" bldLvl="5"/>
      <p:bldP spid="86020" grpId="0" animBg="1"/>
      <p:bldP spid="86022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108520" y="404664"/>
            <a:ext cx="92525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sl-SI" sz="2400" b="1" dirty="0" err="1" smtClean="0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b="1" dirty="0">
                <a:latin typeface="Courier New" pitchFamily="49" charset="0"/>
                <a:cs typeface="Courier New" pitchFamily="49" charset="0"/>
              </a:rPr>
              <a:t>inverz(seznam, kateri = 1):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'''Vrne inverz elementa, ki je abs(kateri)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v tabeli seznam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Če element ni število, vrnemo None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Če je element 0, vrnemo inf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Če abs(kateri) ni med 1 in len(seznam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),</a:t>
            </a:r>
            <a:br>
              <a:rPr lang="sl-SI" sz="2400" dirty="0" smtClean="0">
                <a:latin typeface="Courier New" pitchFamily="49" charset="0"/>
                <a:cs typeface="Courier New" pitchFamily="49" charset="0"/>
              </a:rPr>
            </a:b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         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vrnemo 42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sl-SI" sz="2000" dirty="0">
                <a:latin typeface="Courier New" pitchFamily="49" charset="0"/>
                <a:cs typeface="Courier New" pitchFamily="49" charset="0"/>
              </a:rPr>
              <a:t>Če je narobe karkoli drugega, vrnemo -inf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Brez stavkov 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if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!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'''</a:t>
            </a:r>
          </a:p>
          <a:p>
            <a:pPr lvl="1"/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</a:p>
          <a:p>
            <a:pPr lvl="1"/>
            <a:endParaRPr lang="sl-SI" sz="2400" dirty="0" err="1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0125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60648"/>
            <a:ext cx="9144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import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math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def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inverz(seznam, kateri = 1):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'''… '''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kateri = abs(kateri)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element =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float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(seznam[kateri - 1])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1 / element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ZeroDivisionError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: # element je 0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math.inf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ValueError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: # ni število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None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IndexError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: # napačni indeks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42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Exception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: # karkoli drugega</a:t>
            </a:r>
          </a:p>
          <a:p>
            <a:pPr lvl="1"/>
            <a:r>
              <a:rPr lang="sl-SI" sz="2400" dirty="0">
                <a:latin typeface="Courier New" pitchFamily="49" charset="0"/>
                <a:cs typeface="Courier New" pitchFamily="49" charset="0"/>
              </a:rPr>
              <a:t>        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return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-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math.inf</a:t>
            </a:r>
            <a:endParaRPr lang="sl-SI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8074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496" y="612845"/>
            <a:ext cx="8928992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 = ['bla', 1, 0, 10.0]</a:t>
            </a: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(inverz(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, 1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))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(inverz(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, 10)) </a:t>
            </a:r>
          </a:p>
          <a:p>
            <a:pPr lvl="1"/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(inverz(</a:t>
            </a:r>
            <a:r>
              <a:rPr lang="sl-SI" sz="2400" dirty="0" err="1" smtClean="0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, -3)) </a:t>
            </a: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(inverz(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, 2)) </a:t>
            </a: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(inverz(</a:t>
            </a:r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sez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, 4)) </a:t>
            </a:r>
          </a:p>
          <a:p>
            <a:pPr lvl="1"/>
            <a:r>
              <a:rPr lang="sl-SI" sz="2400" dirty="0" err="1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400" dirty="0">
                <a:latin typeface="Courier New" pitchFamily="49" charset="0"/>
                <a:cs typeface="Courier New" pitchFamily="49" charset="0"/>
              </a:rPr>
              <a:t>(inverz(7, 1))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1920" y="3789040"/>
            <a:ext cx="4464496" cy="2861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3254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Ulovljena izjema</a:t>
            </a:r>
            <a:endParaRPr lang="sl-SI" dirty="0" smtClean="0">
              <a:latin typeface="Arial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sl-SI" dirty="0" smtClean="0"/>
              <a:t>Poglejmo naslednjo kodo</a:t>
            </a:r>
          </a:p>
          <a:p>
            <a:endParaRPr lang="sl-SI" sz="3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("Podaj ime datoteke: 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datoteka = open(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IOError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("Datoteke",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"ni!")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("To je vse.")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sl-SI" dirty="0" smtClean="0"/>
              <a:t>Kaj se zgodi, če datoteke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547664" y="5534561"/>
            <a:ext cx="7344816" cy="132343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&gt;&gt;&gt; test()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Podaj ime datoteke: </a:t>
            </a:r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bla.txt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Datoteke bla.txt ni!</a:t>
            </a:r>
          </a:p>
          <a:p>
            <a:r>
              <a:rPr lang="nn-NO" sz="1600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To je vse.</a:t>
            </a:r>
          </a:p>
          <a:p>
            <a:r>
              <a:rPr lang="nn-NO" sz="1600" dirty="0" smtClean="0">
                <a:latin typeface="Courier New" pitchFamily="49" charset="0"/>
                <a:cs typeface="Courier New" pitchFamily="49" charset="0"/>
              </a:rPr>
              <a:t>&gt;&gt;&gt; </a:t>
            </a:r>
            <a:endParaRPr lang="sl-SI" sz="16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64718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40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40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40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40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40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uiExpand="1" build="p" bldLvl="5"/>
      <p:bldP spid="4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 kaj če</a:t>
            </a:r>
            <a:endParaRPr lang="sl-SI" dirty="0" smtClean="0">
              <a:latin typeface="Arial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l-SI" sz="3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("Podaj ime datoteke: 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datoteka = open(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x = 1 / 0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IOError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("Datoteke",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"ni!")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("Ali pa smo delili z 0!")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("To je vse.")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Kaj se sedaj zgodi?</a:t>
            </a:r>
          </a:p>
          <a:p>
            <a:pPr lvl="1"/>
            <a:r>
              <a:rPr lang="sl-SI" dirty="0" smtClean="0"/>
              <a:t>Če datoteka je?</a:t>
            </a:r>
          </a:p>
          <a:p>
            <a:pPr lvl="1"/>
            <a:r>
              <a:rPr lang="sl-SI" dirty="0" smtClean="0"/>
              <a:t>In če je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8668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5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Kaj pa sedaj?</a:t>
            </a:r>
            <a:endParaRPr lang="sl-SI" dirty="0" smtClean="0">
              <a:latin typeface="Arial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sl-SI" sz="3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("Podaj ime datoteke: 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datoteka = open(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x = 1 / 0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("Datoteke",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, "ni!")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("Ali pa smo delili z 0!")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("To je vse.")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Kaj se sedaj zgodi?</a:t>
            </a:r>
          </a:p>
          <a:p>
            <a:pPr lvl="1"/>
            <a:r>
              <a:rPr lang="sl-SI" dirty="0" smtClean="0"/>
              <a:t>Če datoteka je?</a:t>
            </a:r>
          </a:p>
          <a:p>
            <a:pPr lvl="1"/>
            <a:r>
              <a:rPr lang="sl-SI" dirty="0" smtClean="0"/>
              <a:t>In če je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000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5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Informacija o napaki</a:t>
            </a:r>
            <a:endParaRPr lang="sl-SI" dirty="0" smtClean="0">
              <a:latin typeface="Arial" charset="0"/>
            </a:endParaRPr>
          </a:p>
        </p:txBody>
      </p:sp>
      <p:sp>
        <p:nvSpPr>
          <p:cNvPr id="44035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sl-SI" sz="3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sl-SI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=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input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("Podaj ime datoteke: ")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datoteka = open(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imeDatoteke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print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sl-SI" sz="2000" dirty="0" err="1" smtClean="0">
                <a:latin typeface="Courier New" pitchFamily="49" charset="0"/>
                <a:cs typeface="Courier New" pitchFamily="49" charset="0"/>
              </a:rPr>
              <a:t>datoteka.read</a:t>
            </a: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())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x = 1 / 0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except Exception as e: # v e je opis napake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   print("Prišlo je do napake",e)</a:t>
            </a:r>
          </a:p>
          <a:p>
            <a:pPr>
              <a:buNone/>
            </a:pPr>
            <a:r>
              <a:rPr lang="sl-SI" sz="2000" dirty="0" smtClean="0">
                <a:latin typeface="Courier New" pitchFamily="49" charset="0"/>
                <a:cs typeface="Courier New" pitchFamily="49" charset="0"/>
              </a:rPr>
              <a:t>print("To je vse.")</a:t>
            </a:r>
            <a:endParaRPr lang="sl-SI" sz="1100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sl-SI" dirty="0" smtClean="0"/>
              <a:t>Kaj se sedaj zgodi?</a:t>
            </a:r>
          </a:p>
          <a:p>
            <a:pPr lvl="1"/>
            <a:r>
              <a:rPr lang="sl-SI" dirty="0" smtClean="0"/>
              <a:t>Če datoteka je?</a:t>
            </a:r>
          </a:p>
          <a:p>
            <a:pPr lvl="1"/>
            <a:r>
              <a:rPr lang="sl-SI" dirty="0" smtClean="0"/>
              <a:t>In če je ni?</a:t>
            </a:r>
          </a:p>
          <a:p>
            <a:endParaRPr lang="sl-SI" dirty="0" smtClean="0"/>
          </a:p>
          <a:p>
            <a:pPr>
              <a:buNone/>
            </a:pPr>
            <a:endParaRPr lang="sl-SI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5175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5" grpId="0" build="p" bldLvl="5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9756E8-AE50-4108-9C8E-C21C70B0A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Napake</a:t>
            </a:r>
            <a:r>
              <a:rPr lang="en-US" dirty="0" smtClean="0"/>
              <a:t> in </a:t>
            </a:r>
            <a:r>
              <a:rPr lang="en-US" dirty="0" err="1" smtClean="0"/>
              <a:t>izjeme</a:t>
            </a:r>
            <a:endParaRPr lang="en-SI" dirty="0"/>
          </a:p>
        </p:txBody>
      </p:sp>
      <p:sp>
        <p:nvSpPr>
          <p:cNvPr id="27" name="Content Placeholder 2">
            <a:extLst>
              <a:ext uri="{FF2B5EF4-FFF2-40B4-BE49-F238E27FC236}">
                <a16:creationId xmlns:a16="http://schemas.microsoft.com/office/drawing/2014/main" id="{EF1116B8-CD1F-45A1-BA4C-200BB442C6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Med </a:t>
            </a:r>
            <a:r>
              <a:rPr lang="en-US" dirty="0" err="1" smtClean="0"/>
              <a:t>izuvajanjem</a:t>
            </a:r>
            <a:r>
              <a:rPr lang="en-US" dirty="0" smtClean="0"/>
              <a:t> </a:t>
            </a:r>
            <a:r>
              <a:rPr lang="en-US" dirty="0" err="1" smtClean="0"/>
              <a:t>lahko</a:t>
            </a:r>
            <a:r>
              <a:rPr lang="en-US" dirty="0" smtClean="0"/>
              <a:t> pride do </a:t>
            </a:r>
          </a:p>
          <a:p>
            <a:pPr lvl="1"/>
            <a:r>
              <a:rPr lang="en-US" dirty="0" err="1" smtClean="0"/>
              <a:t>Napak</a:t>
            </a:r>
            <a:r>
              <a:rPr lang="en-US" dirty="0" smtClean="0"/>
              <a:t> (error)</a:t>
            </a:r>
          </a:p>
          <a:p>
            <a:pPr lvl="1"/>
            <a:r>
              <a:rPr lang="en-US" dirty="0" err="1" smtClean="0"/>
              <a:t>Izjem</a:t>
            </a:r>
            <a:r>
              <a:rPr lang="en-US" dirty="0" smtClean="0"/>
              <a:t> (Exception)</a:t>
            </a:r>
          </a:p>
          <a:p>
            <a:r>
              <a:rPr lang="en-SI" dirty="0" smtClean="0"/>
              <a:t>Izraz </a:t>
            </a:r>
            <a:r>
              <a:rPr lang="en-SI" dirty="0"/>
              <a:t>“exception” je okrajšava za “exceptional event”, slo. </a:t>
            </a:r>
            <a:r>
              <a:rPr lang="en-SI" dirty="0" err="1"/>
              <a:t>izjemen</a:t>
            </a:r>
            <a:r>
              <a:rPr lang="en-SI" dirty="0"/>
              <a:t> </a:t>
            </a:r>
            <a:r>
              <a:rPr lang="en-SI" dirty="0" err="1"/>
              <a:t>dogodek</a:t>
            </a:r>
            <a:endParaRPr lang="en-SI" dirty="0"/>
          </a:p>
          <a:p>
            <a:r>
              <a:rPr lang="en-SI" b="1" dirty="0" err="1"/>
              <a:t>Definicija</a:t>
            </a:r>
            <a:r>
              <a:rPr lang="en-SI" b="1" dirty="0"/>
              <a:t>:</a:t>
            </a:r>
            <a:r>
              <a:rPr lang="en-SI" dirty="0"/>
              <a:t> </a:t>
            </a:r>
            <a:r>
              <a:rPr lang="sl-SI" dirty="0"/>
              <a:t>Izjema je dogodek, ki se pojavi med izvajanjem programa</a:t>
            </a:r>
            <a:r>
              <a:rPr lang="en-SI" dirty="0"/>
              <a:t> in z</a:t>
            </a:r>
            <a:r>
              <a:rPr lang="sl-SI" dirty="0"/>
              <a:t>moti</a:t>
            </a:r>
            <a:r>
              <a:rPr lang="en-SI" dirty="0"/>
              <a:t> njegov običajen </a:t>
            </a:r>
            <a:r>
              <a:rPr lang="en-SI" dirty="0" smtClean="0"/>
              <a:t>potek</a:t>
            </a:r>
            <a:r>
              <a:rPr lang="en-US" dirty="0" smtClean="0"/>
              <a:t>. </a:t>
            </a:r>
            <a:r>
              <a:rPr lang="en-US" dirty="0" err="1" smtClean="0"/>
              <a:t>Enako</a:t>
            </a:r>
            <a:r>
              <a:rPr lang="en-US" dirty="0" smtClean="0"/>
              <a:t> </a:t>
            </a:r>
            <a:r>
              <a:rPr lang="en-US" dirty="0" err="1" smtClean="0"/>
              <a:t>velja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napako</a:t>
            </a:r>
            <a:r>
              <a:rPr lang="en-US" dirty="0" smtClean="0"/>
              <a:t> med </a:t>
            </a:r>
            <a:r>
              <a:rPr lang="en-US" dirty="0" err="1" smtClean="0"/>
              <a:t>izvajanjem</a:t>
            </a:r>
            <a:r>
              <a:rPr lang="en-US" dirty="0" smtClean="0"/>
              <a:t>. </a:t>
            </a:r>
            <a:endParaRPr lang="en-SI" b="1" dirty="0"/>
          </a:p>
        </p:txBody>
      </p:sp>
    </p:spTree>
    <p:extLst>
      <p:ext uri="{BB962C8B-B14F-4D97-AF65-F5344CB8AC3E}">
        <p14:creationId xmlns:p14="http://schemas.microsoft.com/office/powerpoint/2010/main" val="3836845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Varovalna mreža</a:t>
            </a:r>
          </a:p>
        </p:txBody>
      </p:sp>
      <p:sp>
        <p:nvSpPr>
          <p:cNvPr id="84995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981325"/>
          </a:xfrm>
        </p:spPr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</a:pPr>
            <a:r>
              <a:rPr lang="sl-SI" sz="2800" dirty="0" err="1" smtClean="0"/>
              <a:t>try</a:t>
            </a:r>
            <a:r>
              <a:rPr lang="sl-SI" sz="2800" dirty="0" smtClean="0"/>
              <a:t> ... </a:t>
            </a:r>
            <a:r>
              <a:rPr lang="sl-SI" sz="2800" dirty="0" err="1" smtClean="0"/>
              <a:t>except</a:t>
            </a:r>
            <a:endParaRPr lang="sl-SI" sz="2800" dirty="0" smtClean="0"/>
          </a:p>
          <a:p>
            <a:pPr eaLnBrk="1" hangingPunct="1">
              <a:lnSpc>
                <a:spcPct val="90000"/>
              </a:lnSpc>
            </a:pPr>
            <a:endParaRPr lang="sl-SI" sz="2800" dirty="0" smtClean="0"/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500" dirty="0" smtClean="0">
                <a:latin typeface="Courier New" pitchFamily="49" charset="0"/>
              </a:rPr>
              <a:t>a = </a:t>
            </a:r>
            <a:r>
              <a:rPr lang="sl-SI" sz="1500" dirty="0" err="1" smtClean="0">
                <a:latin typeface="Courier New" pitchFamily="49" charset="0"/>
              </a:rPr>
              <a:t>int</a:t>
            </a:r>
            <a:r>
              <a:rPr lang="sl-SI" sz="1500" dirty="0" smtClean="0">
                <a:latin typeface="Courier New" pitchFamily="49" charset="0"/>
              </a:rPr>
              <a:t>(</a:t>
            </a:r>
            <a:r>
              <a:rPr lang="sl-SI" sz="1500" dirty="0" err="1" smtClean="0">
                <a:latin typeface="Courier New" pitchFamily="49" charset="0"/>
              </a:rPr>
              <a:t>input</a:t>
            </a:r>
            <a:r>
              <a:rPr lang="sl-SI" sz="1500" dirty="0" smtClean="0">
                <a:latin typeface="Courier New" pitchFamily="49" charset="0"/>
              </a:rPr>
              <a:t>("Kaj delimo: "))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500" dirty="0" smtClean="0">
                <a:latin typeface="Courier New" pitchFamily="49" charset="0"/>
              </a:rPr>
              <a:t>b = </a:t>
            </a:r>
            <a:r>
              <a:rPr lang="sl-SI" sz="1500" dirty="0" err="1" smtClean="0">
                <a:latin typeface="Courier New" pitchFamily="49" charset="0"/>
              </a:rPr>
              <a:t>int</a:t>
            </a:r>
            <a:r>
              <a:rPr lang="sl-SI" sz="1500" dirty="0" smtClean="0">
                <a:latin typeface="Courier New" pitchFamily="49" charset="0"/>
              </a:rPr>
              <a:t>(</a:t>
            </a:r>
            <a:r>
              <a:rPr lang="sl-SI" sz="1500" dirty="0" err="1" smtClean="0">
                <a:latin typeface="Courier New" pitchFamily="49" charset="0"/>
              </a:rPr>
              <a:t>input</a:t>
            </a:r>
            <a:r>
              <a:rPr lang="sl-SI" sz="1500" dirty="0" smtClean="0">
                <a:latin typeface="Courier New" pitchFamily="49" charset="0"/>
              </a:rPr>
              <a:t>("S čim: "))</a:t>
            </a:r>
          </a:p>
          <a:p>
            <a:pPr>
              <a:lnSpc>
                <a:spcPct val="90000"/>
              </a:lnSpc>
              <a:buNone/>
            </a:pPr>
            <a:r>
              <a:rPr lang="sl-SI" sz="1500" dirty="0" err="1" smtClean="0">
                <a:latin typeface="Courier New" pitchFamily="49" charset="0"/>
              </a:rPr>
              <a:t>try</a:t>
            </a:r>
            <a:r>
              <a:rPr lang="sl-SI" sz="1500" dirty="0" smtClean="0">
                <a:latin typeface="Courier New" pitchFamily="49" charset="0"/>
              </a:rPr>
              <a:t> :</a:t>
            </a:r>
            <a:endParaRPr lang="en-US" sz="1500" dirty="0" smtClean="0">
              <a:latin typeface="Courier New" pitchFamily="49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1500" dirty="0">
                <a:latin typeface="Courier New" pitchFamily="49" charset="0"/>
              </a:rPr>
              <a:t>	</a:t>
            </a:r>
            <a:r>
              <a:rPr lang="sl-SI" sz="1500" dirty="0" smtClean="0">
                <a:latin typeface="Courier New" pitchFamily="49" charset="0"/>
              </a:rPr>
              <a:t>rez </a:t>
            </a:r>
            <a:r>
              <a:rPr lang="sl-SI" sz="1500" dirty="0">
                <a:latin typeface="Courier New" pitchFamily="49" charset="0"/>
              </a:rPr>
              <a:t>= a / b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1500" dirty="0" smtClean="0">
                <a:latin typeface="Courier New" pitchFamily="49" charset="0"/>
              </a:rPr>
              <a:t>	</a:t>
            </a:r>
            <a:r>
              <a:rPr lang="sl-SI" sz="1500" dirty="0" smtClean="0">
                <a:latin typeface="Courier New" pitchFamily="49" charset="0"/>
              </a:rPr>
              <a:t>print(</a:t>
            </a:r>
            <a:r>
              <a:rPr lang="en-US" sz="1500" dirty="0" smtClean="0">
                <a:latin typeface="Courier New" pitchFamily="49" charset="0"/>
              </a:rPr>
              <a:t>$'{</a:t>
            </a:r>
            <a:r>
              <a:rPr lang="sl-SI" sz="1500" dirty="0" smtClean="0">
                <a:latin typeface="Courier New" pitchFamily="49" charset="0"/>
              </a:rPr>
              <a:t>a</a:t>
            </a:r>
            <a:r>
              <a:rPr lang="en-US" sz="1500" dirty="0" smtClean="0">
                <a:latin typeface="Courier New" pitchFamily="49" charset="0"/>
              </a:rPr>
              <a:t>} </a:t>
            </a:r>
            <a:r>
              <a:rPr lang="sl-SI" sz="1500" dirty="0" smtClean="0">
                <a:latin typeface="Courier New" pitchFamily="49" charset="0"/>
              </a:rPr>
              <a:t>/</a:t>
            </a:r>
            <a:r>
              <a:rPr lang="en-US" sz="1500" dirty="0" smtClean="0">
                <a:latin typeface="Courier New" pitchFamily="49" charset="0"/>
              </a:rPr>
              <a:t> {</a:t>
            </a:r>
            <a:r>
              <a:rPr lang="sl-SI" sz="1500" dirty="0" smtClean="0">
                <a:latin typeface="Courier New" pitchFamily="49" charset="0"/>
              </a:rPr>
              <a:t>b</a:t>
            </a:r>
            <a:r>
              <a:rPr lang="en-US" sz="1500" dirty="0" smtClean="0">
                <a:latin typeface="Courier New" pitchFamily="49" charset="0"/>
              </a:rPr>
              <a:t>} </a:t>
            </a:r>
            <a:r>
              <a:rPr lang="sl-SI" sz="1500" dirty="0" smtClean="0">
                <a:latin typeface="Courier New" pitchFamily="49" charset="0"/>
              </a:rPr>
              <a:t>=</a:t>
            </a:r>
            <a:r>
              <a:rPr lang="en-US" sz="1500" dirty="0" smtClean="0">
                <a:latin typeface="Courier New" pitchFamily="49" charset="0"/>
              </a:rPr>
              <a:t> {</a:t>
            </a:r>
            <a:r>
              <a:rPr lang="sl-SI" sz="1500" dirty="0" smtClean="0">
                <a:latin typeface="Courier New" pitchFamily="49" charset="0"/>
              </a:rPr>
              <a:t>rez</a:t>
            </a:r>
            <a:r>
              <a:rPr lang="en-US" sz="1500" dirty="0" smtClean="0">
                <a:latin typeface="Courier New" pitchFamily="49" charset="0"/>
              </a:rPr>
              <a:t>}'</a:t>
            </a:r>
            <a:r>
              <a:rPr lang="sl-SI" sz="1500" dirty="0" smtClean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500" dirty="0" err="1" smtClean="0">
                <a:latin typeface="Courier New" pitchFamily="49" charset="0"/>
              </a:rPr>
              <a:t>except</a:t>
            </a:r>
            <a:r>
              <a:rPr lang="sl-SI" sz="15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500" dirty="0" smtClean="0">
                <a:latin typeface="Courier New" pitchFamily="49" charset="0"/>
              </a:rPr>
              <a:t>    print('NAPAKA: Deljenje z 0 ni možno</a:t>
            </a:r>
            <a:r>
              <a:rPr lang="en-US" sz="1500" dirty="0" smtClean="0">
                <a:latin typeface="Courier New" pitchFamily="49" charset="0"/>
              </a:rPr>
              <a:t>, </a:t>
            </a:r>
            <a:r>
              <a:rPr lang="en-US" sz="1500" dirty="0" err="1" smtClean="0">
                <a:latin typeface="Courier New" pitchFamily="49" charset="0"/>
              </a:rPr>
              <a:t>delimo</a:t>
            </a:r>
            <a:r>
              <a:rPr lang="en-US" sz="1500" dirty="0" smtClean="0">
                <a:latin typeface="Courier New" pitchFamily="49" charset="0"/>
              </a:rPr>
              <a:t> z 2</a:t>
            </a:r>
            <a:r>
              <a:rPr lang="sl-SI" sz="1500" dirty="0" smtClean="0">
                <a:latin typeface="Courier New" pitchFamily="49" charset="0"/>
              </a:rPr>
              <a:t>')</a:t>
            </a:r>
            <a:endParaRPr lang="en-US" sz="1500" dirty="0" smtClean="0">
              <a:latin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en-US" sz="1500" dirty="0">
                <a:latin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</a:rPr>
              <a:t>   b = 2</a:t>
            </a:r>
          </a:p>
          <a:p>
            <a:pPr>
              <a:lnSpc>
                <a:spcPct val="90000"/>
              </a:lnSpc>
              <a:buNone/>
            </a:pPr>
            <a:r>
              <a:rPr lang="en-US" sz="1500" dirty="0">
                <a:latin typeface="Courier New" pitchFamily="49" charset="0"/>
              </a:rPr>
              <a:t> </a:t>
            </a:r>
            <a:r>
              <a:rPr lang="en-US" sz="1500" dirty="0" smtClean="0">
                <a:latin typeface="Courier New" pitchFamily="49" charset="0"/>
              </a:rPr>
              <a:t>   </a:t>
            </a:r>
            <a:r>
              <a:rPr lang="en-US" sz="1500" dirty="0" err="1" smtClean="0">
                <a:latin typeface="Courier New" pitchFamily="49" charset="0"/>
              </a:rPr>
              <a:t>rez</a:t>
            </a:r>
            <a:r>
              <a:rPr lang="en-US" sz="1500" dirty="0" smtClean="0">
                <a:latin typeface="Courier New" pitchFamily="49" charset="0"/>
              </a:rPr>
              <a:t> = a / b</a:t>
            </a:r>
            <a:br>
              <a:rPr lang="en-US" sz="1500" dirty="0" smtClean="0">
                <a:latin typeface="Courier New" pitchFamily="49" charset="0"/>
              </a:rPr>
            </a:br>
            <a:r>
              <a:rPr lang="en-US" sz="1500" dirty="0" smtClean="0">
                <a:latin typeface="Courier New" pitchFamily="49" charset="0"/>
              </a:rPr>
              <a:t> </a:t>
            </a:r>
            <a:r>
              <a:rPr lang="sl-SI" sz="1500" dirty="0" smtClean="0">
                <a:latin typeface="Courier New" pitchFamily="49" charset="0"/>
              </a:rPr>
              <a:t>print</a:t>
            </a:r>
            <a:r>
              <a:rPr lang="sl-SI" sz="1500" dirty="0">
                <a:latin typeface="Courier New" pitchFamily="49" charset="0"/>
              </a:rPr>
              <a:t>(</a:t>
            </a:r>
            <a:r>
              <a:rPr lang="en-US" sz="1500" dirty="0">
                <a:latin typeface="Courier New" pitchFamily="49" charset="0"/>
              </a:rPr>
              <a:t>$'{</a:t>
            </a:r>
            <a:r>
              <a:rPr lang="sl-SI" sz="1500" dirty="0">
                <a:latin typeface="Courier New" pitchFamily="49" charset="0"/>
              </a:rPr>
              <a:t>a</a:t>
            </a:r>
            <a:r>
              <a:rPr lang="en-US" sz="1500" dirty="0">
                <a:latin typeface="Courier New" pitchFamily="49" charset="0"/>
              </a:rPr>
              <a:t>} </a:t>
            </a:r>
            <a:r>
              <a:rPr lang="sl-SI" sz="1500" dirty="0">
                <a:latin typeface="Courier New" pitchFamily="49" charset="0"/>
              </a:rPr>
              <a:t>/</a:t>
            </a:r>
            <a:r>
              <a:rPr lang="en-US" sz="1500" dirty="0">
                <a:latin typeface="Courier New" pitchFamily="49" charset="0"/>
              </a:rPr>
              <a:t> {</a:t>
            </a:r>
            <a:r>
              <a:rPr lang="sl-SI" sz="1500" dirty="0">
                <a:latin typeface="Courier New" pitchFamily="49" charset="0"/>
              </a:rPr>
              <a:t>b</a:t>
            </a:r>
            <a:r>
              <a:rPr lang="en-US" sz="1500" dirty="0">
                <a:latin typeface="Courier New" pitchFamily="49" charset="0"/>
              </a:rPr>
              <a:t>} </a:t>
            </a:r>
            <a:r>
              <a:rPr lang="sl-SI" sz="1500" dirty="0">
                <a:latin typeface="Courier New" pitchFamily="49" charset="0"/>
              </a:rPr>
              <a:t>=</a:t>
            </a:r>
            <a:r>
              <a:rPr lang="en-US" sz="1500" dirty="0">
                <a:latin typeface="Courier New" pitchFamily="49" charset="0"/>
              </a:rPr>
              <a:t> {</a:t>
            </a:r>
            <a:r>
              <a:rPr lang="sl-SI" sz="1500" dirty="0">
                <a:latin typeface="Courier New" pitchFamily="49" charset="0"/>
              </a:rPr>
              <a:t>rez</a:t>
            </a:r>
            <a:r>
              <a:rPr lang="en-US" sz="1500" dirty="0">
                <a:latin typeface="Courier New" pitchFamily="49" charset="0"/>
              </a:rPr>
              <a:t>}'</a:t>
            </a:r>
            <a:r>
              <a:rPr lang="sl-SI" sz="1500" dirty="0">
                <a:latin typeface="Courier New" pitchFamily="49" charset="0"/>
              </a:rPr>
              <a:t>)</a:t>
            </a:r>
          </a:p>
          <a:p>
            <a:pPr eaLnBrk="1" hangingPunct="1">
              <a:lnSpc>
                <a:spcPct val="90000"/>
              </a:lnSpc>
              <a:buFont typeface="Arial" charset="0"/>
              <a:buNone/>
            </a:pPr>
            <a:r>
              <a:rPr lang="sl-SI" sz="1500" dirty="0" smtClean="0">
                <a:latin typeface="Courier New" pitchFamily="49" charset="0"/>
              </a:rPr>
              <a:t>print('Nadaljevanje programa')</a:t>
            </a:r>
            <a:endParaRPr lang="sl-SI" sz="3000" dirty="0" smtClean="0"/>
          </a:p>
        </p:txBody>
      </p:sp>
      <p:sp>
        <p:nvSpPr>
          <p:cNvPr id="84996" name="Rectangle 4"/>
          <p:cNvSpPr>
            <a:spLocks noChangeArrowheads="1"/>
          </p:cNvSpPr>
          <p:nvPr/>
        </p:nvSpPr>
        <p:spPr bwMode="auto">
          <a:xfrm>
            <a:off x="457200" y="4585399"/>
            <a:ext cx="3168650" cy="1354217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600" dirty="0">
                <a:latin typeface="Courier New" pitchFamily="49" charset="0"/>
              </a:rPr>
              <a:t>&gt;&gt;&gt; </a:t>
            </a:r>
          </a:p>
          <a:p>
            <a:r>
              <a:rPr lang="sl-SI" sz="1600" dirty="0">
                <a:latin typeface="Courier New" pitchFamily="49" charset="0"/>
              </a:rPr>
              <a:t>Kaj delimo: 3</a:t>
            </a:r>
          </a:p>
          <a:p>
            <a:r>
              <a:rPr lang="sl-SI" sz="1600" dirty="0">
                <a:latin typeface="Courier New" pitchFamily="49" charset="0"/>
              </a:rPr>
              <a:t>S čim: 4</a:t>
            </a:r>
          </a:p>
          <a:p>
            <a:r>
              <a:rPr lang="sl-SI" sz="1600" dirty="0">
                <a:latin typeface="Courier New" pitchFamily="49" charset="0"/>
              </a:rPr>
              <a:t>3 / 4 = 0.75</a:t>
            </a:r>
          </a:p>
          <a:p>
            <a:r>
              <a:rPr lang="sl-SI" sz="1600" dirty="0">
                <a:latin typeface="Courier New" pitchFamily="49" charset="0"/>
              </a:rPr>
              <a:t>Nadaljevanje programa</a:t>
            </a:r>
          </a:p>
        </p:txBody>
      </p:sp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4427984" y="4581525"/>
            <a:ext cx="4680396" cy="212365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sl-SI" sz="1600" dirty="0">
                <a:latin typeface="Courier New" pitchFamily="49" charset="0"/>
              </a:rPr>
              <a:t>&gt;&gt;&gt; </a:t>
            </a:r>
          </a:p>
          <a:p>
            <a:r>
              <a:rPr lang="sl-SI" sz="1600" dirty="0">
                <a:latin typeface="Courier New" pitchFamily="49" charset="0"/>
              </a:rPr>
              <a:t>Kaj delimo: 3</a:t>
            </a:r>
          </a:p>
          <a:p>
            <a:r>
              <a:rPr lang="sl-SI" sz="1600" dirty="0">
                <a:latin typeface="Courier New" pitchFamily="49" charset="0"/>
              </a:rPr>
              <a:t>S čim: 0</a:t>
            </a:r>
          </a:p>
          <a:p>
            <a:r>
              <a:rPr lang="sl-SI" sz="1600" dirty="0">
                <a:latin typeface="Courier New" pitchFamily="49" charset="0"/>
              </a:rPr>
              <a:t>NAPAKA: Deljenje z 0 ni </a:t>
            </a:r>
            <a:r>
              <a:rPr lang="sl-SI" sz="1600" dirty="0" smtClean="0">
                <a:latin typeface="Courier New" pitchFamily="49" charset="0"/>
              </a:rPr>
              <a:t>možno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delimo</a:t>
            </a:r>
            <a:r>
              <a:rPr lang="en-US" sz="1600" dirty="0" smtClean="0">
                <a:latin typeface="Courier New" pitchFamily="49" charset="0"/>
              </a:rPr>
              <a:t> z 2</a:t>
            </a:r>
          </a:p>
          <a:p>
            <a:r>
              <a:rPr lang="en-US" sz="1600" dirty="0" smtClean="0">
                <a:latin typeface="Courier New" pitchFamily="49" charset="0"/>
              </a:rPr>
              <a:t>2 / 4 = 0.5</a:t>
            </a:r>
            <a:endParaRPr lang="sl-SI" sz="1600" dirty="0">
              <a:latin typeface="Courier New" pitchFamily="49" charset="0"/>
            </a:endParaRPr>
          </a:p>
          <a:p>
            <a:r>
              <a:rPr lang="sl-SI" sz="1600" dirty="0">
                <a:latin typeface="Courier New" pitchFamily="49" charset="0"/>
              </a:rPr>
              <a:t>Nadaljevanje programa</a:t>
            </a:r>
          </a:p>
          <a:p>
            <a:r>
              <a:rPr lang="sl-SI" sz="1600" dirty="0">
                <a:latin typeface="Courier New" pitchFamily="49" charset="0"/>
              </a:rPr>
              <a:t>&gt;&gt;&gt; </a:t>
            </a:r>
          </a:p>
        </p:txBody>
      </p:sp>
    </p:spTree>
    <p:extLst>
      <p:ext uri="{BB962C8B-B14F-4D97-AF65-F5344CB8AC3E}">
        <p14:creationId xmlns:p14="http://schemas.microsoft.com/office/powerpoint/2010/main" val="1775850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849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4" dur="500"/>
                                        <p:tgtEl>
                                          <p:spTgt spid="84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995" grpId="0" build="p" bldLvl="5"/>
      <p:bldP spid="84996" grpId="0" animBg="1"/>
      <p:bldP spid="8499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Try ... except</a:t>
            </a:r>
          </a:p>
        </p:txBody>
      </p:sp>
      <p:sp>
        <p:nvSpPr>
          <p:cNvPr id="18434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20000"/>
          </a:bodyPr>
          <a:lstStyle/>
          <a:p>
            <a:pPr eaLnBrk="1" hangingPunct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 :</a:t>
            </a:r>
          </a:p>
          <a:p>
            <a:pPr lvl="1" eaLnBrk="1" hangingPunct="1"/>
            <a:r>
              <a:rPr lang="sl-SI" dirty="0" smtClean="0"/>
              <a:t>Poskusi izvesti stavke znotraj tega bloka</a:t>
            </a:r>
          </a:p>
          <a:p>
            <a:pPr lvl="1" eaLnBrk="1" hangingPunct="1"/>
            <a:r>
              <a:rPr lang="sl-SI" dirty="0" smtClean="0"/>
              <a:t>Če je vse ok, nadaljuj za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try</a:t>
            </a:r>
            <a:r>
              <a:rPr lang="sl-SI" dirty="0" smtClean="0">
                <a:latin typeface="Courier New" pitchFamily="49" charset="0"/>
                <a:cs typeface="Courier New" pitchFamily="49" charset="0"/>
              </a:rPr>
              <a:t>/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(</a:t>
            </a:r>
            <a:r>
              <a:rPr lang="en-US" dirty="0" err="1" smtClean="0">
                <a:cs typeface="Courier New" pitchFamily="49" charset="0"/>
              </a:rPr>
              <a:t>pri</a:t>
            </a:r>
            <a:r>
              <a:rPr lang="en-US" dirty="0" smtClean="0">
                <a:cs typeface="Courier New" pitchFamily="49" charset="0"/>
              </a:rPr>
              <a:t> "</a:t>
            </a:r>
            <a:r>
              <a:rPr lang="en-US" dirty="0" err="1" smtClean="0">
                <a:cs typeface="Courier New" pitchFamily="49" charset="0"/>
              </a:rPr>
              <a:t>običajno</a:t>
            </a:r>
            <a:r>
              <a:rPr lang="en-US" dirty="0" smtClean="0">
                <a:cs typeface="Courier New" pitchFamily="49" charset="0"/>
              </a:rPr>
              <a:t> </a:t>
            </a:r>
            <a:r>
              <a:rPr lang="en-US" dirty="0" err="1" smtClean="0">
                <a:cs typeface="Courier New" pitchFamily="49" charset="0"/>
              </a:rPr>
              <a:t>nadaljevanje</a:t>
            </a:r>
            <a:r>
              <a:rPr lang="en-US" dirty="0" smtClean="0">
                <a:cs typeface="Courier New" pitchFamily="49" charset="0"/>
              </a:rPr>
              <a:t>")</a:t>
            </a:r>
            <a:endParaRPr lang="sl-SI" dirty="0" smtClean="0">
              <a:cs typeface="Courier New" pitchFamily="49" charset="0"/>
            </a:endParaRPr>
          </a:p>
          <a:p>
            <a:pPr eaLnBrk="1" hangingPunct="1"/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except</a:t>
            </a:r>
            <a:r>
              <a:rPr lang="sl-SI" dirty="0" smtClean="0"/>
              <a:t>:</a:t>
            </a:r>
          </a:p>
          <a:p>
            <a:pPr lvl="1"/>
            <a:r>
              <a:rPr lang="sl-SI" dirty="0" smtClean="0"/>
              <a:t>Če pride do </a:t>
            </a:r>
            <a:r>
              <a:rPr lang="sl-SI" dirty="0" smtClean="0"/>
              <a:t>napake</a:t>
            </a:r>
            <a:r>
              <a:rPr lang="en-US" dirty="0" smtClean="0"/>
              <a:t>/</a:t>
            </a:r>
            <a:r>
              <a:rPr lang="en-US" dirty="0" err="1" smtClean="0"/>
              <a:t>izjeme</a:t>
            </a:r>
            <a:r>
              <a:rPr lang="sl-SI" dirty="0" smtClean="0"/>
              <a:t>, </a:t>
            </a:r>
            <a:r>
              <a:rPr lang="sl-SI" dirty="0" smtClean="0"/>
              <a:t>nadaljuj</a:t>
            </a:r>
            <a:r>
              <a:rPr lang="en-US" dirty="0" smtClean="0"/>
              <a:t> </a:t>
            </a:r>
            <a:r>
              <a:rPr lang="sl-SI" dirty="0" smtClean="0"/>
              <a:t>tukaj</a:t>
            </a:r>
          </a:p>
          <a:p>
            <a:pPr eaLnBrk="1" hangingPunct="1"/>
            <a:r>
              <a:rPr lang="sl-SI" dirty="0" smtClean="0"/>
              <a:t>Običajno nadaljevanje</a:t>
            </a:r>
            <a:endParaRPr lang="en-US" dirty="0" smtClean="0"/>
          </a:p>
          <a:p>
            <a:pPr eaLnBrk="1" hangingPunct="1"/>
            <a:endParaRPr lang="en-US" dirty="0">
              <a:latin typeface="Arial" charset="0"/>
            </a:endParaRPr>
          </a:p>
          <a:p>
            <a:pPr eaLnBrk="1" hangingPunct="1"/>
            <a:endParaRPr lang="sl-SI" dirty="0" smtClean="0">
              <a:latin typeface="Arial" charset="0"/>
            </a:endParaRPr>
          </a:p>
          <a:p>
            <a:pPr eaLnBrk="1" hangingPunct="1"/>
            <a:r>
              <a:rPr lang="sl-SI" dirty="0" smtClean="0"/>
              <a:t>Seveda gre včasih /v zgledu prej/ tudi s stavkom </a:t>
            </a:r>
            <a:r>
              <a:rPr lang="sl-SI" dirty="0" err="1" smtClean="0">
                <a:latin typeface="Courier New" pitchFamily="49" charset="0"/>
                <a:cs typeface="Courier New" pitchFamily="49" charset="0"/>
              </a:rPr>
              <a:t>if</a:t>
            </a:r>
            <a:endParaRPr lang="sl-SI" dirty="0" smtClean="0">
              <a:latin typeface="Courier New" pitchFamily="49" charset="0"/>
              <a:cs typeface="Courier New" pitchFamily="49" charset="0"/>
            </a:endParaRPr>
          </a:p>
          <a:p>
            <a:pPr lvl="1" eaLnBrk="1" hangingPunct="1"/>
            <a:r>
              <a:rPr lang="sl-SI" dirty="0" smtClean="0">
                <a:cs typeface="Courier New" pitchFamily="49" charset="0"/>
              </a:rPr>
              <a:t>Kako (v prejšnjem zgledu)?</a:t>
            </a:r>
          </a:p>
          <a:p>
            <a:pPr lvl="1" eaLnBrk="1" hangingPunct="1">
              <a:buFont typeface="Arial" charset="0"/>
              <a:buNone/>
            </a:pPr>
            <a:endParaRPr lang="sl-SI" dirty="0" smtClean="0"/>
          </a:p>
        </p:txBody>
      </p:sp>
    </p:spTree>
    <p:extLst>
      <p:ext uri="{BB962C8B-B14F-4D97-AF65-F5344CB8AC3E}">
        <p14:creationId xmlns:p14="http://schemas.microsoft.com/office/powerpoint/2010/main" val="245691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Kaj pa</a:t>
            </a:r>
          </a:p>
        </p:txBody>
      </p:sp>
      <p:sp>
        <p:nvSpPr>
          <p:cNvPr id="87043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892175"/>
          </a:xfrm>
        </p:spPr>
        <p:txBody>
          <a:bodyPr/>
          <a:lstStyle/>
          <a:p>
            <a:pPr eaLnBrk="1" hangingPunct="1"/>
            <a:endParaRPr lang="sl-SI" smtClean="0"/>
          </a:p>
        </p:txBody>
      </p:sp>
      <p:sp>
        <p:nvSpPr>
          <p:cNvPr id="87046" name="Rectangle 6"/>
          <p:cNvSpPr>
            <a:spLocks noChangeArrowheads="1"/>
          </p:cNvSpPr>
          <p:nvPr/>
        </p:nvSpPr>
        <p:spPr bwMode="auto">
          <a:xfrm>
            <a:off x="971550" y="2276475"/>
            <a:ext cx="6985000" cy="179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 sz="1400">
                <a:latin typeface="Courier New" pitchFamily="49" charset="0"/>
              </a:rPr>
              <a:t>&gt;&gt;&gt; </a:t>
            </a:r>
          </a:p>
          <a:p>
            <a:r>
              <a:rPr lang="sl-SI" sz="1400">
                <a:latin typeface="Courier New" pitchFamily="49" charset="0"/>
              </a:rPr>
              <a:t>Kaj delimo: 2</a:t>
            </a:r>
          </a:p>
          <a:p>
            <a:r>
              <a:rPr lang="sl-SI" sz="1400">
                <a:latin typeface="Courier New" pitchFamily="49" charset="0"/>
              </a:rPr>
              <a:t>S čim: 2abla</a:t>
            </a:r>
          </a:p>
          <a:p>
            <a:r>
              <a:rPr lang="sl-SI" sz="1400">
                <a:solidFill>
                  <a:srgbClr val="FF0000"/>
                </a:solidFill>
                <a:latin typeface="Courier New" pitchFamily="49" charset="0"/>
              </a:rPr>
              <a:t>Traceback (most recent call last):</a:t>
            </a:r>
          </a:p>
          <a:p>
            <a:r>
              <a:rPr lang="sl-SI" sz="1400">
                <a:solidFill>
                  <a:srgbClr val="FF0000"/>
                </a:solidFill>
                <a:latin typeface="Courier New" pitchFamily="49" charset="0"/>
              </a:rPr>
              <a:t>  File "E:/PrJ/OOP/primerNap.py", line 2, in &lt;module&gt;</a:t>
            </a:r>
          </a:p>
          <a:p>
            <a:r>
              <a:rPr lang="sl-SI" sz="1400">
                <a:solidFill>
                  <a:srgbClr val="FF0000"/>
                </a:solidFill>
                <a:latin typeface="Courier New" pitchFamily="49" charset="0"/>
              </a:rPr>
              <a:t>    b = int(input("S čim: "))</a:t>
            </a:r>
          </a:p>
          <a:p>
            <a:r>
              <a:rPr lang="sl-SI" sz="1400">
                <a:solidFill>
                  <a:srgbClr val="FF0000"/>
                </a:solidFill>
                <a:latin typeface="Courier New" pitchFamily="49" charset="0"/>
              </a:rPr>
              <a:t>ValueError: invalid literal for int() with base 10: '2abla'</a:t>
            </a:r>
          </a:p>
          <a:p>
            <a:r>
              <a:rPr lang="sl-SI" sz="1400">
                <a:latin typeface="Courier New" pitchFamily="49" charset="0"/>
              </a:rPr>
              <a:t>&gt;&gt;&gt; </a:t>
            </a:r>
          </a:p>
        </p:txBody>
      </p:sp>
      <p:sp>
        <p:nvSpPr>
          <p:cNvPr id="87047" name="Rectangle 7"/>
          <p:cNvSpPr>
            <a:spLocks/>
          </p:cNvSpPr>
          <p:nvPr/>
        </p:nvSpPr>
        <p:spPr bwMode="auto">
          <a:xfrm>
            <a:off x="684213" y="4508500"/>
            <a:ext cx="6696075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l-SI" sz="3200" dirty="0">
                <a:latin typeface="Calibri" pitchFamily="34" charset="0"/>
              </a:rPr>
              <a:t>Napaka pri vnosu! Ni v varovalni mreži</a:t>
            </a:r>
            <a:r>
              <a:rPr lang="sl-SI" sz="3200" dirty="0" smtClean="0">
                <a:latin typeface="Calibri" pitchFamily="34" charset="0"/>
              </a:rPr>
              <a:t>!</a:t>
            </a: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sl-SI" sz="3200" dirty="0" smtClean="0">
                <a:latin typeface="Calibri" pitchFamily="34" charset="0"/>
              </a:rPr>
              <a:t>Kako bi naredili zadevo s stavkom </a:t>
            </a:r>
            <a:r>
              <a:rPr lang="sl-SI" sz="3200" dirty="0" err="1" smtClean="0">
                <a:latin typeface="Calibri" pitchFamily="34" charset="0"/>
              </a:rPr>
              <a:t>if</a:t>
            </a:r>
            <a:r>
              <a:rPr lang="sl-SI" sz="3200" dirty="0" smtClean="0">
                <a:latin typeface="Calibri" pitchFamily="34" charset="0"/>
              </a:rPr>
              <a:t>?</a:t>
            </a:r>
            <a:endParaRPr lang="sl-SI" sz="32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8557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043" grpId="0" build="p" bldLvl="5"/>
      <p:bldP spid="87046" grpId="0"/>
      <p:bldP spid="8704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dirty="0" smtClean="0"/>
              <a:t>Povečamo varovalno mrežo</a:t>
            </a:r>
          </a:p>
        </p:txBody>
      </p:sp>
      <p:sp>
        <p:nvSpPr>
          <p:cNvPr id="8806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981325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sl-SI" sz="1600" dirty="0" err="1" smtClean="0">
                <a:latin typeface="Courier New" pitchFamily="49" charset="0"/>
              </a:rPr>
              <a:t>try</a:t>
            </a:r>
            <a:r>
              <a:rPr lang="sl-SI" sz="1600" dirty="0" smtClean="0">
                <a:latin typeface="Courier New" pitchFamily="49" charset="0"/>
              </a:rPr>
              <a:t>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a = </a:t>
            </a:r>
            <a:r>
              <a:rPr lang="sl-SI" sz="1600" dirty="0" err="1" smtClean="0">
                <a:latin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</a:rPr>
              <a:t>input</a:t>
            </a:r>
            <a:r>
              <a:rPr lang="sl-SI" sz="1600" dirty="0" smtClean="0">
                <a:latin typeface="Courier New" pitchFamily="49" charset="0"/>
              </a:rPr>
              <a:t>("Kaj delimo: "))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b = </a:t>
            </a:r>
            <a:r>
              <a:rPr lang="sl-SI" sz="1600" dirty="0" err="1" smtClean="0">
                <a:latin typeface="Courier New" pitchFamily="49" charset="0"/>
              </a:rPr>
              <a:t>int</a:t>
            </a:r>
            <a:r>
              <a:rPr lang="sl-SI" sz="1600" dirty="0" smtClean="0">
                <a:latin typeface="Courier New" pitchFamily="49" charset="0"/>
              </a:rPr>
              <a:t>(</a:t>
            </a:r>
            <a:r>
              <a:rPr lang="sl-SI" sz="1600" dirty="0" err="1" smtClean="0">
                <a:latin typeface="Courier New" pitchFamily="49" charset="0"/>
              </a:rPr>
              <a:t>input</a:t>
            </a:r>
            <a:r>
              <a:rPr lang="sl-SI" sz="1600" dirty="0" smtClean="0">
                <a:latin typeface="Courier New" pitchFamily="49" charset="0"/>
              </a:rPr>
              <a:t>("S čim: "))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rez = a / b</a:t>
            </a:r>
          </a:p>
          <a:p>
            <a:pPr>
              <a:lnSpc>
                <a:spcPct val="90000"/>
              </a:lnSpc>
              <a:buNone/>
            </a:pPr>
            <a:r>
              <a:rPr lang="sl-SI" sz="1600" dirty="0" smtClean="0">
                <a:latin typeface="Courier New" pitchFamily="49" charset="0"/>
              </a:rPr>
              <a:t>    print</a:t>
            </a:r>
            <a:r>
              <a:rPr lang="sl-SI" sz="1600" dirty="0">
                <a:latin typeface="Courier New" pitchFamily="49" charset="0"/>
              </a:rPr>
              <a:t>(</a:t>
            </a:r>
            <a:r>
              <a:rPr lang="en-US" sz="1600" dirty="0">
                <a:latin typeface="Courier New" pitchFamily="49" charset="0"/>
              </a:rPr>
              <a:t>$'{</a:t>
            </a:r>
            <a:r>
              <a:rPr lang="sl-SI" sz="1600" dirty="0">
                <a:latin typeface="Courier New" pitchFamily="49" charset="0"/>
              </a:rPr>
              <a:t>a</a:t>
            </a:r>
            <a:r>
              <a:rPr lang="en-US" sz="1600" dirty="0">
                <a:latin typeface="Courier New" pitchFamily="49" charset="0"/>
              </a:rPr>
              <a:t>} </a:t>
            </a:r>
            <a:r>
              <a:rPr lang="sl-SI" sz="1600" dirty="0">
                <a:latin typeface="Courier New" pitchFamily="49" charset="0"/>
              </a:rPr>
              <a:t>/</a:t>
            </a:r>
            <a:r>
              <a:rPr lang="en-US" sz="1600" dirty="0">
                <a:latin typeface="Courier New" pitchFamily="49" charset="0"/>
              </a:rPr>
              <a:t> {</a:t>
            </a:r>
            <a:r>
              <a:rPr lang="sl-SI" sz="1600" dirty="0">
                <a:latin typeface="Courier New" pitchFamily="49" charset="0"/>
              </a:rPr>
              <a:t>b</a:t>
            </a:r>
            <a:r>
              <a:rPr lang="en-US" sz="1600" dirty="0">
                <a:latin typeface="Courier New" pitchFamily="49" charset="0"/>
              </a:rPr>
              <a:t>} </a:t>
            </a:r>
            <a:r>
              <a:rPr lang="sl-SI" sz="1600" dirty="0">
                <a:latin typeface="Courier New" pitchFamily="49" charset="0"/>
              </a:rPr>
              <a:t>=</a:t>
            </a:r>
            <a:r>
              <a:rPr lang="en-US" sz="1600" dirty="0">
                <a:latin typeface="Courier New" pitchFamily="49" charset="0"/>
              </a:rPr>
              <a:t> {</a:t>
            </a:r>
            <a:r>
              <a:rPr lang="sl-SI" sz="1600" dirty="0">
                <a:latin typeface="Courier New" pitchFamily="49" charset="0"/>
              </a:rPr>
              <a:t>rez</a:t>
            </a:r>
            <a:r>
              <a:rPr lang="en-US" sz="1600" dirty="0">
                <a:latin typeface="Courier New" pitchFamily="49" charset="0"/>
              </a:rPr>
              <a:t>}'</a:t>
            </a:r>
            <a:r>
              <a:rPr lang="sl-SI" sz="1600" dirty="0">
                <a:latin typeface="Courier New" pitchFamily="49" charset="0"/>
              </a:rPr>
              <a:t>)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err="1" smtClean="0">
                <a:latin typeface="Courier New" pitchFamily="49" charset="0"/>
              </a:rPr>
              <a:t>except</a:t>
            </a:r>
            <a:r>
              <a:rPr lang="sl-SI" sz="1600" dirty="0" smtClean="0">
                <a:latin typeface="Courier New" pitchFamily="49" charset="0"/>
              </a:rPr>
              <a:t> :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smtClean="0">
                <a:latin typeface="Courier New" pitchFamily="49" charset="0"/>
              </a:rPr>
              <a:t>    </a:t>
            </a:r>
            <a:r>
              <a:rPr lang="sl-SI" sz="1600" dirty="0" err="1" smtClean="0">
                <a:latin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</a:rPr>
              <a:t>('NAPAKA: Deljenje z 0 ni možno')</a:t>
            </a:r>
          </a:p>
          <a:p>
            <a:pPr eaLnBrk="1" hangingPunct="1">
              <a:buFont typeface="Arial" charset="0"/>
              <a:buNone/>
            </a:pPr>
            <a:r>
              <a:rPr lang="sl-SI" sz="1600" dirty="0" err="1" smtClean="0">
                <a:latin typeface="Courier New" pitchFamily="49" charset="0"/>
              </a:rPr>
              <a:t>print</a:t>
            </a:r>
            <a:r>
              <a:rPr lang="sl-SI" sz="1600" dirty="0" smtClean="0">
                <a:latin typeface="Courier New" pitchFamily="49" charset="0"/>
              </a:rPr>
              <a:t>('Nadaljevanje programa')</a:t>
            </a:r>
          </a:p>
        </p:txBody>
      </p:sp>
      <p:sp>
        <p:nvSpPr>
          <p:cNvPr id="88068" name="Rectangle 4"/>
          <p:cNvSpPr>
            <a:spLocks noChangeArrowheads="1"/>
          </p:cNvSpPr>
          <p:nvPr/>
        </p:nvSpPr>
        <p:spPr bwMode="auto">
          <a:xfrm>
            <a:off x="395288" y="4797425"/>
            <a:ext cx="3168650" cy="1474788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>
                <a:latin typeface="Courier New" pitchFamily="49" charset="0"/>
              </a:rPr>
              <a:t>&gt;&gt;&gt; </a:t>
            </a:r>
          </a:p>
          <a:p>
            <a:r>
              <a:rPr lang="sl-SI">
                <a:latin typeface="Courier New" pitchFamily="49" charset="0"/>
              </a:rPr>
              <a:t>Kaj delimo: 3</a:t>
            </a:r>
          </a:p>
          <a:p>
            <a:r>
              <a:rPr lang="sl-SI">
                <a:latin typeface="Courier New" pitchFamily="49" charset="0"/>
              </a:rPr>
              <a:t>S čim: 4</a:t>
            </a:r>
          </a:p>
          <a:p>
            <a:r>
              <a:rPr lang="sl-SI">
                <a:latin typeface="Courier New" pitchFamily="49" charset="0"/>
              </a:rPr>
              <a:t>3 / 4 = 0.75</a:t>
            </a:r>
          </a:p>
          <a:p>
            <a:r>
              <a:rPr lang="sl-SI">
                <a:latin typeface="Courier New" pitchFamily="49" charset="0"/>
              </a:rPr>
              <a:t>Nadaljevanje programa</a:t>
            </a:r>
          </a:p>
        </p:txBody>
      </p:sp>
      <p:sp>
        <p:nvSpPr>
          <p:cNvPr id="88069" name="Rectangle 5"/>
          <p:cNvSpPr>
            <a:spLocks noChangeArrowheads="1"/>
          </p:cNvSpPr>
          <p:nvPr/>
        </p:nvSpPr>
        <p:spPr bwMode="auto">
          <a:xfrm>
            <a:off x="4356100" y="4652963"/>
            <a:ext cx="4176713" cy="1749425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pl-PL">
                <a:latin typeface="Courier New" pitchFamily="49" charset="0"/>
              </a:rPr>
              <a:t>&gt;&gt;&gt; </a:t>
            </a:r>
          </a:p>
          <a:p>
            <a:r>
              <a:rPr lang="pl-PL">
                <a:latin typeface="Courier New" pitchFamily="49" charset="0"/>
              </a:rPr>
              <a:t>Kaj delimo: 3</a:t>
            </a:r>
          </a:p>
          <a:p>
            <a:r>
              <a:rPr lang="pl-PL">
                <a:latin typeface="Courier New" pitchFamily="49" charset="0"/>
              </a:rPr>
              <a:t>S čim: 2a</a:t>
            </a:r>
          </a:p>
          <a:p>
            <a:r>
              <a:rPr lang="pl-PL">
                <a:latin typeface="Courier New" pitchFamily="49" charset="0"/>
              </a:rPr>
              <a:t>NAPAKA: Deljenje z 0 ni možno</a:t>
            </a:r>
          </a:p>
          <a:p>
            <a:r>
              <a:rPr lang="pl-PL">
                <a:latin typeface="Courier New" pitchFamily="49" charset="0"/>
              </a:rPr>
              <a:t>Nadaljevanje programa</a:t>
            </a:r>
          </a:p>
          <a:p>
            <a:r>
              <a:rPr lang="pl-PL">
                <a:latin typeface="Courier New" pitchFamily="49" charset="0"/>
              </a:rPr>
              <a:t>&gt;&gt;&gt;</a:t>
            </a:r>
            <a:endParaRPr lang="sl-SI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2306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88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88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067" grpId="0" build="p" bldLvl="5"/>
      <p:bldP spid="88068" grpId="0" animBg="1"/>
      <p:bldP spid="8806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Ampak</a:t>
            </a:r>
          </a:p>
        </p:txBody>
      </p:sp>
      <p:sp>
        <p:nvSpPr>
          <p:cNvPr id="4096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sl-SI" smtClean="0">
                <a:latin typeface="Arial" charset="0"/>
              </a:rPr>
              <a:t>Čudno obvestilo</a:t>
            </a:r>
          </a:p>
          <a:p>
            <a:r>
              <a:rPr lang="sl-SI" smtClean="0">
                <a:latin typeface="Arial" charset="0"/>
              </a:rPr>
              <a:t>Saj lahko zadeve razbijemo na več različnih varovalnih mrež</a:t>
            </a:r>
          </a:p>
          <a:p>
            <a:r>
              <a:rPr lang="sl-SI" smtClean="0">
                <a:latin typeface="Arial" charset="0"/>
              </a:rPr>
              <a:t>In v bloku except ni nujno, da le izpisujemo!</a:t>
            </a:r>
          </a:p>
          <a:p>
            <a:r>
              <a:rPr lang="sl-SI" smtClean="0">
                <a:latin typeface="Arial" charset="0"/>
              </a:rPr>
              <a:t>a = ....</a:t>
            </a:r>
          </a:p>
          <a:p>
            <a:r>
              <a:rPr lang="sl-SI" smtClean="0">
                <a:latin typeface="Arial" charset="0"/>
              </a:rPr>
              <a:t>b = ...</a:t>
            </a:r>
          </a:p>
        </p:txBody>
      </p:sp>
    </p:spTree>
    <p:extLst>
      <p:ext uri="{BB962C8B-B14F-4D97-AF65-F5344CB8AC3E}">
        <p14:creationId xmlns:p14="http://schemas.microsoft.com/office/powerpoint/2010/main" val="3855544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sl-SI" smtClean="0"/>
              <a:t>Varovalna mreža III</a:t>
            </a:r>
          </a:p>
        </p:txBody>
      </p:sp>
      <p:sp>
        <p:nvSpPr>
          <p:cNvPr id="89091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2981325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try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a = </a:t>
            </a:r>
            <a:r>
              <a:rPr lang="sl-SI" sz="1000" dirty="0" err="1" smtClean="0">
                <a:latin typeface="Courier New" pitchFamily="49" charset="0"/>
              </a:rPr>
              <a:t>int</a:t>
            </a:r>
            <a:r>
              <a:rPr lang="sl-SI" sz="1000" dirty="0" smtClean="0">
                <a:latin typeface="Courier New" pitchFamily="49" charset="0"/>
              </a:rPr>
              <a:t>(</a:t>
            </a:r>
            <a:r>
              <a:rPr lang="sl-SI" sz="1000" dirty="0" err="1" smtClean="0">
                <a:latin typeface="Courier New" pitchFamily="49" charset="0"/>
              </a:rPr>
              <a:t>input</a:t>
            </a:r>
            <a:r>
              <a:rPr lang="sl-SI" sz="1000" dirty="0" smtClean="0">
                <a:latin typeface="Courier New" pitchFamily="49" charset="0"/>
              </a:rPr>
              <a:t>("Kaj delimo: "))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except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</a:t>
            </a:r>
            <a:r>
              <a:rPr lang="sl-SI" sz="1000" dirty="0" err="1" smtClean="0">
                <a:latin typeface="Courier New" pitchFamily="49" charset="0"/>
              </a:rPr>
              <a:t>print</a:t>
            </a:r>
            <a:r>
              <a:rPr lang="sl-SI" sz="1000" dirty="0" smtClean="0">
                <a:latin typeface="Courier New" pitchFamily="49" charset="0"/>
              </a:rPr>
              <a:t>('To ni število! Vzel bom kar 1')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a = 1</a:t>
            </a:r>
            <a:endParaRPr lang="en-US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1000" dirty="0" smtClean="0">
                <a:latin typeface="Courier New" pitchFamily="49" charset="0"/>
              </a:rPr>
              <a:t># ------------------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ok</a:t>
            </a:r>
            <a:r>
              <a:rPr lang="sl-SI" sz="1000" dirty="0" smtClean="0">
                <a:latin typeface="Courier New" pitchFamily="49" charset="0"/>
              </a:rPr>
              <a:t> = </a:t>
            </a:r>
            <a:r>
              <a:rPr lang="sl-SI" sz="1000" dirty="0" err="1" smtClean="0">
                <a:latin typeface="Courier New" pitchFamily="49" charset="0"/>
              </a:rPr>
              <a:t>False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while</a:t>
            </a:r>
            <a:r>
              <a:rPr lang="sl-SI" sz="1000" dirty="0" smtClean="0">
                <a:latin typeface="Courier New" pitchFamily="49" charset="0"/>
              </a:rPr>
              <a:t> not </a:t>
            </a:r>
            <a:r>
              <a:rPr lang="sl-SI" sz="1000" dirty="0" err="1" smtClean="0">
                <a:latin typeface="Courier New" pitchFamily="49" charset="0"/>
              </a:rPr>
              <a:t>ok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sl-SI" sz="1000" dirty="0" err="1" smtClean="0">
                <a:latin typeface="Courier New" pitchFamily="49" charset="0"/>
              </a:rPr>
              <a:t>try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 b = </a:t>
            </a:r>
            <a:r>
              <a:rPr lang="sl-SI" sz="1000" dirty="0" err="1" smtClean="0">
                <a:latin typeface="Courier New" pitchFamily="49" charset="0"/>
              </a:rPr>
              <a:t>int</a:t>
            </a:r>
            <a:r>
              <a:rPr lang="sl-SI" sz="1000" dirty="0" smtClean="0">
                <a:latin typeface="Courier New" pitchFamily="49" charset="0"/>
              </a:rPr>
              <a:t>(</a:t>
            </a:r>
            <a:r>
              <a:rPr lang="sl-SI" sz="1000" dirty="0" err="1" smtClean="0">
                <a:latin typeface="Courier New" pitchFamily="49" charset="0"/>
              </a:rPr>
              <a:t>input</a:t>
            </a:r>
            <a:r>
              <a:rPr lang="sl-SI" sz="1000" dirty="0" smtClean="0">
                <a:latin typeface="Courier New" pitchFamily="49" charset="0"/>
              </a:rPr>
              <a:t>("S čim: "))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 </a:t>
            </a:r>
            <a:r>
              <a:rPr lang="sl-SI" sz="1000" dirty="0" err="1" smtClean="0">
                <a:latin typeface="Courier New" pitchFamily="49" charset="0"/>
              </a:rPr>
              <a:t>ok</a:t>
            </a:r>
            <a:r>
              <a:rPr lang="sl-SI" sz="1000" dirty="0" smtClean="0">
                <a:latin typeface="Courier New" pitchFamily="49" charset="0"/>
              </a:rPr>
              <a:t> = </a:t>
            </a:r>
            <a:r>
              <a:rPr lang="sl-SI" sz="1000" dirty="0" err="1" smtClean="0">
                <a:latin typeface="Courier New" pitchFamily="49" charset="0"/>
              </a:rPr>
              <a:t>True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</a:t>
            </a:r>
            <a:r>
              <a:rPr lang="sl-SI" sz="1000" dirty="0" err="1" smtClean="0">
                <a:latin typeface="Courier New" pitchFamily="49" charset="0"/>
              </a:rPr>
              <a:t>except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 </a:t>
            </a:r>
            <a:r>
              <a:rPr lang="sl-SI" sz="1000" dirty="0" err="1" smtClean="0">
                <a:latin typeface="Courier New" pitchFamily="49" charset="0"/>
              </a:rPr>
              <a:t>print</a:t>
            </a:r>
            <a:r>
              <a:rPr lang="sl-SI" sz="1000" dirty="0" smtClean="0">
                <a:latin typeface="Courier New" pitchFamily="49" charset="0"/>
              </a:rPr>
              <a:t>('To ni število! Vnesi ponovno')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1000" dirty="0" smtClean="0">
                <a:latin typeface="Courier New" pitchFamily="49" charset="0"/>
              </a:rPr>
              <a:t># --------------------------------------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# imamo tako a, kot b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try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rez = a / b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</a:t>
            </a:r>
            <a:r>
              <a:rPr lang="sl-SI" sz="1000" dirty="0" err="1" smtClean="0">
                <a:latin typeface="Courier New" pitchFamily="49" charset="0"/>
              </a:rPr>
              <a:t>print</a:t>
            </a:r>
            <a:r>
              <a:rPr lang="sl-SI" sz="1000" dirty="0" smtClean="0">
                <a:latin typeface="Courier New" pitchFamily="49" charset="0"/>
              </a:rPr>
              <a:t>(a, '/', b, '=', rez)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except</a:t>
            </a:r>
            <a:r>
              <a:rPr lang="sl-SI" sz="1000" dirty="0" smtClean="0">
                <a:latin typeface="Courier New" pitchFamily="49" charset="0"/>
              </a:rPr>
              <a:t> :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smtClean="0">
                <a:latin typeface="Courier New" pitchFamily="49" charset="0"/>
              </a:rPr>
              <a:t>    print('NAPAKA: Deljenje z 0 ni možno')</a:t>
            </a:r>
            <a:endParaRPr lang="en-US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en-US" sz="1000" dirty="0" smtClean="0">
                <a:latin typeface="Courier New" pitchFamily="49" charset="0"/>
              </a:rPr>
              <a:t># --------------------------------------</a:t>
            </a:r>
            <a:endParaRPr lang="sl-SI" sz="1000" dirty="0" smtClean="0">
              <a:latin typeface="Courier New" pitchFamily="49" charset="0"/>
            </a:endParaRP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sl-SI" sz="1000" dirty="0" err="1" smtClean="0">
                <a:latin typeface="Courier New" pitchFamily="49" charset="0"/>
              </a:rPr>
              <a:t>print</a:t>
            </a:r>
            <a:r>
              <a:rPr lang="sl-SI" sz="1000" dirty="0" smtClean="0">
                <a:latin typeface="Courier New" pitchFamily="49" charset="0"/>
              </a:rPr>
              <a:t>('Nadaljevanje programa')</a:t>
            </a:r>
          </a:p>
        </p:txBody>
      </p:sp>
      <p:sp>
        <p:nvSpPr>
          <p:cNvPr id="89092" name="Rectangle 4"/>
          <p:cNvSpPr>
            <a:spLocks noChangeArrowheads="1"/>
          </p:cNvSpPr>
          <p:nvPr/>
        </p:nvSpPr>
        <p:spPr bwMode="auto">
          <a:xfrm>
            <a:off x="4284663" y="4221163"/>
            <a:ext cx="4751387" cy="202406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sl-SI">
                <a:latin typeface="Courier New" pitchFamily="49" charset="0"/>
              </a:rPr>
              <a:t>&gt;&gt;&gt; </a:t>
            </a:r>
          </a:p>
          <a:p>
            <a:r>
              <a:rPr lang="sl-SI">
                <a:latin typeface="Courier New" pitchFamily="49" charset="0"/>
              </a:rPr>
              <a:t>Kaj delimo: q</a:t>
            </a:r>
          </a:p>
          <a:p>
            <a:r>
              <a:rPr lang="sl-SI">
                <a:latin typeface="Courier New" pitchFamily="49" charset="0"/>
              </a:rPr>
              <a:t>To ni število! Vzel bom kar 1</a:t>
            </a:r>
          </a:p>
          <a:p>
            <a:r>
              <a:rPr lang="sl-SI">
                <a:latin typeface="Courier New" pitchFamily="49" charset="0"/>
              </a:rPr>
              <a:t>S čim: 12</a:t>
            </a:r>
          </a:p>
          <a:p>
            <a:r>
              <a:rPr lang="sl-SI">
                <a:latin typeface="Courier New" pitchFamily="49" charset="0"/>
              </a:rPr>
              <a:t>1 / 12 = 0.0833333333333</a:t>
            </a:r>
          </a:p>
          <a:p>
            <a:r>
              <a:rPr lang="sl-SI">
                <a:latin typeface="Courier New" pitchFamily="49" charset="0"/>
              </a:rPr>
              <a:t>Nadaljevanje programa</a:t>
            </a:r>
          </a:p>
          <a:p>
            <a:r>
              <a:rPr lang="sl-SI">
                <a:latin typeface="Courier New" pitchFamily="49" charset="0"/>
              </a:rPr>
              <a:t>&gt;&gt;&gt; </a:t>
            </a:r>
          </a:p>
        </p:txBody>
      </p:sp>
      <p:sp>
        <p:nvSpPr>
          <p:cNvPr id="89093" name="Rectangle 5"/>
          <p:cNvSpPr>
            <a:spLocks noChangeArrowheads="1"/>
          </p:cNvSpPr>
          <p:nvPr/>
        </p:nvSpPr>
        <p:spPr bwMode="auto">
          <a:xfrm>
            <a:off x="4280635" y="1670051"/>
            <a:ext cx="4755415" cy="229870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l-PL">
                <a:latin typeface="Courier New" pitchFamily="49" charset="0"/>
              </a:rPr>
              <a:t>&gt;&gt;&gt; </a:t>
            </a:r>
          </a:p>
          <a:p>
            <a:r>
              <a:rPr lang="pl-PL">
                <a:latin typeface="Courier New" pitchFamily="49" charset="0"/>
              </a:rPr>
              <a:t>Kaj delimo: 3</a:t>
            </a:r>
          </a:p>
          <a:p>
            <a:r>
              <a:rPr lang="pl-PL">
                <a:latin typeface="Courier New" pitchFamily="49" charset="0"/>
              </a:rPr>
              <a:t>S čim: a</a:t>
            </a:r>
          </a:p>
          <a:p>
            <a:r>
              <a:rPr lang="pl-PL">
                <a:latin typeface="Courier New" pitchFamily="49" charset="0"/>
              </a:rPr>
              <a:t>To ni število! Vnesi ponovno</a:t>
            </a:r>
          </a:p>
          <a:p>
            <a:r>
              <a:rPr lang="pl-PL">
                <a:latin typeface="Courier New" pitchFamily="49" charset="0"/>
              </a:rPr>
              <a:t>S čim: 0</a:t>
            </a:r>
          </a:p>
          <a:p>
            <a:r>
              <a:rPr lang="pl-PL">
                <a:latin typeface="Courier New" pitchFamily="49" charset="0"/>
              </a:rPr>
              <a:t>NAPAKA: Deljenje z 0 ni možno</a:t>
            </a:r>
          </a:p>
          <a:p>
            <a:r>
              <a:rPr lang="pl-PL">
                <a:latin typeface="Courier New" pitchFamily="49" charset="0"/>
              </a:rPr>
              <a:t>Nadaljevanje programa</a:t>
            </a:r>
          </a:p>
          <a:p>
            <a:r>
              <a:rPr lang="pl-PL">
                <a:latin typeface="Courier New" pitchFamily="49" charset="0"/>
              </a:rPr>
              <a:t>&gt;&gt;&gt; </a:t>
            </a:r>
            <a:endParaRPr lang="sl-SI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4160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1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890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89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bldLvl="5"/>
      <p:bldP spid="89092" grpId="0" animBg="1"/>
      <p:bldP spid="89093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Napake in lov nanje&amp;quot;&quot;/&gt;&lt;property id=&quot;20307&quot; value=&quot;257&quot;/&gt;&lt;/object&gt;&lt;object type=&quot;3&quot; unique_id=&quot;10004&quot;&gt;&lt;property id=&quot;20148&quot; value=&quot;5&quot;/&gt;&lt;property id=&quot;20300&quot; value=&quot;Slide 2 - &amp;quot;Težave z deljenjem z nič&amp;quot;&quot;/&gt;&lt;property id=&quot;20307&quot; value=&quot;261&quot;/&gt;&lt;/object&gt;&lt;object type=&quot;3&quot; unique_id=&quot;10005&quot;&gt;&lt;property id=&quot;20148&quot; value=&quot;5&quot;/&gt;&lt;property id=&quot;20300&quot; value=&quot;Slide 3 - &amp;quot;Varovalna mreža&amp;quot;&quot;/&gt;&lt;property id=&quot;20307&quot; value=&quot;262&quot;/&gt;&lt;/object&gt;&lt;object type=&quot;3&quot; unique_id=&quot;10006&quot;&gt;&lt;property id=&quot;20148&quot; value=&quot;5&quot;/&gt;&lt;property id=&quot;20300&quot; value=&quot;Slide 4 - &amp;quot;Try ... except&amp;quot;&quot;/&gt;&lt;property id=&quot;20307&quot; value=&quot;263&quot;/&gt;&lt;/object&gt;&lt;object type=&quot;3&quot; unique_id=&quot;10007&quot;&gt;&lt;property id=&quot;20148&quot; value=&quot;5&quot;/&gt;&lt;property id=&quot;20300&quot; value=&quot;Slide 5 - &amp;quot;Kaj pa&amp;quot;&quot;/&gt;&lt;property id=&quot;20307&quot; value=&quot;264&quot;/&gt;&lt;/object&gt;&lt;object type=&quot;3&quot; unique_id=&quot;10008&quot;&gt;&lt;property id=&quot;20148&quot; value=&quot;5&quot;/&gt;&lt;property id=&quot;20300&quot; value=&quot;Slide 6 - &amp;quot;Povečamo varovalno mrežo&amp;quot;&quot;/&gt;&lt;property id=&quot;20307&quot; value=&quot;265&quot;/&gt;&lt;/object&gt;&lt;object type=&quot;3&quot; unique_id=&quot;10009&quot;&gt;&lt;property id=&quot;20148&quot; value=&quot;5&quot;/&gt;&lt;property id=&quot;20300&quot; value=&quot;Slide 7 - &amp;quot;Ampak&amp;quot;&quot;/&gt;&lt;property id=&quot;20307&quot; value=&quot;266&quot;/&gt;&lt;/object&gt;&lt;object type=&quot;3&quot; unique_id=&quot;10010&quot;&gt;&lt;property id=&quot;20148&quot; value=&quot;5&quot;/&gt;&lt;property id=&quot;20300&quot; value=&quot;Slide 8 - &amp;quot;Varovalna mreža III&amp;quot;&quot;/&gt;&lt;property id=&quot;20307&quot; value=&quot;267&quot;/&gt;&lt;/object&gt;&lt;object type=&quot;3&quot; unique_id=&quot;10011&quot;&gt;&lt;property id=&quot;20148&quot; value=&quot;5&quot;/&gt;&lt;property id=&quot;20300&quot; value=&quot;Slide 9 - &amp;quot;Try ... except&amp;quot;&quot;/&gt;&lt;property id=&quot;20307&quot; value=&quot;268&quot;/&gt;&lt;/object&gt;&lt;object type=&quot;3&quot; unique_id=&quot;10012&quot;&gt;&lt;property id=&quot;20148&quot; value=&quot;5&quot;/&gt;&lt;property id=&quot;20300&quot; value=&quot;Slide 10 - &amp;quot;Zgled - Inverz&amp;quot;&quot;/&gt;&lt;property id=&quot;20307&quot; value=&quot;269&quot;/&gt;&lt;/object&gt;&lt;object type=&quot;3&quot; unique_id=&quot;10013&quot;&gt;&lt;property id=&quot;20148&quot; value=&quot;5&quot;/&gt;&lt;property id=&quot;20300&quot; value=&quot;Slide 11 - &amp;quot;Kaj gre lahko narobe&amp;quot;&quot;/&gt;&lt;property id=&quot;20307&quot; value=&quot;270&quot;/&gt;&lt;/object&gt;&lt;object type=&quot;3&quot; unique_id=&quot;10014&quot;&gt;&lt;property id=&quot;20148&quot; value=&quot;5&quot;/&gt;&lt;property id=&quot;20300&quot; value=&quot;Slide 12 - &amp;quot;Lovimo le sardine, ne pa cipljev&amp;quot;&quot;/&gt;&lt;property id=&quot;20307&quot; value=&quot;271&quot;/&gt;&lt;/object&gt;&lt;object type=&quot;3&quot; unique_id=&quot;10015&quot;&gt;&lt;property id=&quot;20148&quot; value=&quot;5&quot;/&gt;&lt;property id=&quot;20300&quot; value=&quot;Slide 13 - &amp;quot;Zgled z inverzom&amp;quot;&quot;/&gt;&lt;property id=&quot;20307&quot; value=&quot;272&quot;/&gt;&lt;/object&gt;&lt;/object&gt;&lt;object type=&quot;8&quot; unique_id=&quot;10042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1449</Words>
  <Application>Microsoft Office PowerPoint</Application>
  <PresentationFormat>On-screen Show (4:3)</PresentationFormat>
  <Paragraphs>310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0" baseType="lpstr">
      <vt:lpstr>Arial</vt:lpstr>
      <vt:lpstr>Calibri</vt:lpstr>
      <vt:lpstr>Courier New</vt:lpstr>
      <vt:lpstr>Office Theme</vt:lpstr>
      <vt:lpstr>Napake in lov nanje</vt:lpstr>
      <vt:lpstr>Težave z deljenjem z nič</vt:lpstr>
      <vt:lpstr>Napake in izjeme</vt:lpstr>
      <vt:lpstr>Varovalna mreža</vt:lpstr>
      <vt:lpstr>Try ... except</vt:lpstr>
      <vt:lpstr>Kaj pa</vt:lpstr>
      <vt:lpstr>Povečamo varovalno mrežo</vt:lpstr>
      <vt:lpstr>Ampak</vt:lpstr>
      <vt:lpstr>Varovalna mreža III</vt:lpstr>
      <vt:lpstr>Try ... except</vt:lpstr>
      <vt:lpstr>Zgled - Inverz</vt:lpstr>
      <vt:lpstr>def inverz(seznam, ind = 1):</vt:lpstr>
      <vt:lpstr>Privzete vrednosti</vt:lpstr>
      <vt:lpstr>Poimenovane vrednosti</vt:lpstr>
      <vt:lpstr>Nazaj k inverzu</vt:lpstr>
      <vt:lpstr>Kaj gre lahko narobe</vt:lpstr>
      <vt:lpstr>Lovimo le sardine, ne pa cipljev</vt:lpstr>
      <vt:lpstr>Hierarhija napak</vt:lpstr>
      <vt:lpstr>PowerPoint Presentation</vt:lpstr>
      <vt:lpstr>PowerPoint Presentation</vt:lpstr>
      <vt:lpstr>PowerPoint Presentation</vt:lpstr>
      <vt:lpstr>PowerPoint Presentation</vt:lpstr>
      <vt:lpstr>Ulovljena izjema</vt:lpstr>
      <vt:lpstr>In kaj če</vt:lpstr>
      <vt:lpstr>Kaj pa sedaj?</vt:lpstr>
      <vt:lpstr>Informacija o napaki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Napake in izjeme</dc:title>
  <dc:creator>Matija Lokar</dc:creator>
  <cp:lastModifiedBy>Matija Lokar</cp:lastModifiedBy>
  <cp:revision>15</cp:revision>
  <dcterms:created xsi:type="dcterms:W3CDTF">2011-03-21T12:04:28Z</dcterms:created>
  <dcterms:modified xsi:type="dcterms:W3CDTF">2022-03-08T12:08:47Z</dcterms:modified>
</cp:coreProperties>
</file>