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3.xml" ContentType="application/vnd.openxmlformats-officedocument.drawingml.diagramData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65" r:id="rId5"/>
    <p:sldId id="260" r:id="rId6"/>
    <p:sldId id="274" r:id="rId7"/>
    <p:sldId id="261" r:id="rId8"/>
    <p:sldId id="273" r:id="rId9"/>
    <p:sldId id="262" r:id="rId10"/>
    <p:sldId id="268" r:id="rId11"/>
    <p:sldId id="267" r:id="rId12"/>
    <p:sldId id="272" r:id="rId13"/>
    <p:sldId id="271" r:id="rId14"/>
    <p:sldId id="263" r:id="rId15"/>
    <p:sldId id="264" r:id="rId16"/>
    <p:sldId id="275" r:id="rId17"/>
    <p:sldId id="276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457"/>
    <a:srgbClr val="EE9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vetel slog 3 – poudarek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0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image" Target="../media/image6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160CE4-7C87-47FA-A226-D45F93081F16}" type="doc">
      <dgm:prSet loTypeId="urn:microsoft.com/office/officeart/2005/8/layout/bProcess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1FD2DC7-1799-4B50-BEAF-F1EF87E8E0CD}">
      <dgm:prSet/>
      <dgm:spPr/>
      <dgm:t>
        <a:bodyPr/>
        <a:lstStyle/>
        <a:p>
          <a:r>
            <a:rPr lang="sl-SI" dirty="0"/>
            <a:t>Seznam nenegativnih celih števil</a:t>
          </a:r>
          <a:endParaRPr lang="en-US" dirty="0"/>
        </a:p>
      </dgm:t>
    </dgm:pt>
    <dgm:pt modelId="{E44F073D-DF81-4B8D-87D1-F9DB6C25A705}" type="parTrans" cxnId="{4E4551CC-59A2-43FA-A3D9-EAF920CA6CD1}">
      <dgm:prSet/>
      <dgm:spPr/>
      <dgm:t>
        <a:bodyPr/>
        <a:lstStyle/>
        <a:p>
          <a:endParaRPr lang="en-US"/>
        </a:p>
      </dgm:t>
    </dgm:pt>
    <dgm:pt modelId="{E4B81985-51C1-4525-9312-36CEC357B7FC}" type="sibTrans" cxnId="{4E4551CC-59A2-43FA-A3D9-EAF920CA6CD1}">
      <dgm:prSet/>
      <dgm:spPr/>
      <dgm:t>
        <a:bodyPr/>
        <a:lstStyle/>
        <a:p>
          <a:endParaRPr lang="en-US"/>
        </a:p>
      </dgm:t>
    </dgm:pt>
    <dgm:pt modelId="{CBCAEEEA-D337-4608-8196-E31885BD60EC}">
      <dgm:prSet custT="1"/>
      <dgm:spPr/>
      <dgm:t>
        <a:bodyPr/>
        <a:lstStyle/>
        <a:p>
          <a:r>
            <a:rPr lang="sl-SI" sz="1800" dirty="0"/>
            <a:t>Ali obstaja podmnožica?</a:t>
          </a:r>
          <a:endParaRPr lang="en-US" sz="1800" dirty="0"/>
        </a:p>
      </dgm:t>
    </dgm:pt>
    <dgm:pt modelId="{DB9822F7-3BCE-44E3-B25C-D2841910F867}" type="parTrans" cxnId="{9C0A2021-816D-4EF3-AF36-80E41CC7DD2C}">
      <dgm:prSet/>
      <dgm:spPr/>
      <dgm:t>
        <a:bodyPr/>
        <a:lstStyle/>
        <a:p>
          <a:endParaRPr lang="en-US"/>
        </a:p>
      </dgm:t>
    </dgm:pt>
    <dgm:pt modelId="{AFEB2903-4357-480C-B37B-CC905E65589F}" type="sibTrans" cxnId="{9C0A2021-816D-4EF3-AF36-80E41CC7DD2C}">
      <dgm:prSet/>
      <dgm:spPr/>
      <dgm:t>
        <a:bodyPr/>
        <a:lstStyle/>
        <a:p>
          <a:endParaRPr lang="en-US"/>
        </a:p>
      </dgm:t>
    </dgm:pt>
    <dgm:pt modelId="{D739FE05-C75F-4530-92C2-3E85D2B08FE4}">
      <dgm:prSet/>
      <dgm:spPr/>
      <dgm:t>
        <a:bodyPr/>
        <a:lstStyle/>
        <a:p>
          <a:r>
            <a:rPr lang="sl-SI" dirty="0"/>
            <a:t>Vsota števil v podmnožici enaka danemu številu </a:t>
          </a:r>
        </a:p>
      </dgm:t>
    </dgm:pt>
    <dgm:pt modelId="{63D3D72D-348F-4BDE-B84C-E835A3E09F57}" type="parTrans" cxnId="{7690273B-0593-4DA7-9B79-37D84F5244AD}">
      <dgm:prSet/>
      <dgm:spPr/>
      <dgm:t>
        <a:bodyPr/>
        <a:lstStyle/>
        <a:p>
          <a:endParaRPr lang="sl-SI"/>
        </a:p>
      </dgm:t>
    </dgm:pt>
    <dgm:pt modelId="{68A52B6A-D0AD-4BE8-9B11-B2218918A753}" type="sibTrans" cxnId="{7690273B-0593-4DA7-9B79-37D84F5244AD}">
      <dgm:prSet/>
      <dgm:spPr/>
      <dgm:t>
        <a:bodyPr/>
        <a:lstStyle/>
        <a:p>
          <a:endParaRPr lang="sl-SI"/>
        </a:p>
      </dgm:t>
    </dgm:pt>
    <dgm:pt modelId="{711A99A5-A198-4AC4-BE4D-48D6E8134EC7}" type="pres">
      <dgm:prSet presAssocID="{4C160CE4-7C87-47FA-A226-D45F93081F16}" presName="diagram" presStyleCnt="0">
        <dgm:presLayoutVars>
          <dgm:dir/>
          <dgm:resizeHandles/>
        </dgm:presLayoutVars>
      </dgm:prSet>
      <dgm:spPr/>
    </dgm:pt>
    <dgm:pt modelId="{73FC86EB-618A-4C4D-92C4-8441AFDE8609}" type="pres">
      <dgm:prSet presAssocID="{31FD2DC7-1799-4B50-BEAF-F1EF87E8E0CD}" presName="firstNode" presStyleLbl="node1" presStyleIdx="0" presStyleCnt="3" custLinFactNeighborX="5443" custLinFactNeighborY="-57584">
        <dgm:presLayoutVars>
          <dgm:bulletEnabled val="1"/>
        </dgm:presLayoutVars>
      </dgm:prSet>
      <dgm:spPr/>
    </dgm:pt>
    <dgm:pt modelId="{E8883924-1152-40E9-AD87-BFD10745DF02}" type="pres">
      <dgm:prSet presAssocID="{E4B81985-51C1-4525-9312-36CEC357B7FC}" presName="sibTrans" presStyleLbl="sibTrans2D1" presStyleIdx="0" presStyleCnt="2" custLinFactNeighborX="8490" custLinFactNeighborY="2745"/>
      <dgm:spPr/>
    </dgm:pt>
    <dgm:pt modelId="{830B3E57-223F-4CCA-A287-8EF3D9FA8F2C}" type="pres">
      <dgm:prSet presAssocID="{CBCAEEEA-D337-4608-8196-E31885BD60EC}" presName="middleNode" presStyleCnt="0"/>
      <dgm:spPr/>
    </dgm:pt>
    <dgm:pt modelId="{32280986-3CB8-42C4-A76F-04359900331B}" type="pres">
      <dgm:prSet presAssocID="{CBCAEEEA-D337-4608-8196-E31885BD60EC}" presName="padding" presStyleLbl="node1" presStyleIdx="0" presStyleCnt="3"/>
      <dgm:spPr/>
    </dgm:pt>
    <dgm:pt modelId="{DE0645C9-EED9-47C1-8BDF-63C30D7EB35F}" type="pres">
      <dgm:prSet presAssocID="{CBCAEEEA-D337-4608-8196-E31885BD60EC}" presName="shape" presStyleLbl="node1" presStyleIdx="1" presStyleCnt="3" custLinFactNeighborX="-10144" custLinFactNeighborY="7457">
        <dgm:presLayoutVars>
          <dgm:bulletEnabled val="1"/>
        </dgm:presLayoutVars>
      </dgm:prSet>
      <dgm:spPr/>
    </dgm:pt>
    <dgm:pt modelId="{683EB0DC-F185-4E64-BF97-167348C684B8}" type="pres">
      <dgm:prSet presAssocID="{AFEB2903-4357-480C-B37B-CC905E65589F}" presName="sibTrans" presStyleLbl="sibTrans2D1" presStyleIdx="1" presStyleCnt="2"/>
      <dgm:spPr/>
    </dgm:pt>
    <dgm:pt modelId="{0467DBAB-1854-4B36-8F7A-8B7F5E3A61E6}" type="pres">
      <dgm:prSet presAssocID="{D739FE05-C75F-4530-92C2-3E85D2B08FE4}" presName="lastNode" presStyleLbl="node1" presStyleIdx="2" presStyleCnt="3" custLinFactNeighborX="-2882" custLinFactNeighborY="4974">
        <dgm:presLayoutVars>
          <dgm:bulletEnabled val="1"/>
        </dgm:presLayoutVars>
      </dgm:prSet>
      <dgm:spPr/>
    </dgm:pt>
  </dgm:ptLst>
  <dgm:cxnLst>
    <dgm:cxn modelId="{3A1B541C-7CB2-4838-8F63-E1A2FB58F1F7}" type="presOf" srcId="{AFEB2903-4357-480C-B37B-CC905E65589F}" destId="{683EB0DC-F185-4E64-BF97-167348C684B8}" srcOrd="0" destOrd="0" presId="urn:microsoft.com/office/officeart/2005/8/layout/bProcess2"/>
    <dgm:cxn modelId="{9C0A2021-816D-4EF3-AF36-80E41CC7DD2C}" srcId="{4C160CE4-7C87-47FA-A226-D45F93081F16}" destId="{CBCAEEEA-D337-4608-8196-E31885BD60EC}" srcOrd="1" destOrd="0" parTransId="{DB9822F7-3BCE-44E3-B25C-D2841910F867}" sibTransId="{AFEB2903-4357-480C-B37B-CC905E65589F}"/>
    <dgm:cxn modelId="{B1130927-8DE6-4A3D-B50F-AB03178DBA8C}" type="presOf" srcId="{CBCAEEEA-D337-4608-8196-E31885BD60EC}" destId="{DE0645C9-EED9-47C1-8BDF-63C30D7EB35F}" srcOrd="0" destOrd="0" presId="urn:microsoft.com/office/officeart/2005/8/layout/bProcess2"/>
    <dgm:cxn modelId="{C60B0E32-AE9D-4430-9986-964409A5F522}" type="presOf" srcId="{D739FE05-C75F-4530-92C2-3E85D2B08FE4}" destId="{0467DBAB-1854-4B36-8F7A-8B7F5E3A61E6}" srcOrd="0" destOrd="0" presId="urn:microsoft.com/office/officeart/2005/8/layout/bProcess2"/>
    <dgm:cxn modelId="{7690273B-0593-4DA7-9B79-37D84F5244AD}" srcId="{4C160CE4-7C87-47FA-A226-D45F93081F16}" destId="{D739FE05-C75F-4530-92C2-3E85D2B08FE4}" srcOrd="2" destOrd="0" parTransId="{63D3D72D-348F-4BDE-B84C-E835A3E09F57}" sibTransId="{68A52B6A-D0AD-4BE8-9B11-B2218918A753}"/>
    <dgm:cxn modelId="{6D8F0A59-A4DF-4538-8688-84C1EC6B3DCC}" type="presOf" srcId="{4C160CE4-7C87-47FA-A226-D45F93081F16}" destId="{711A99A5-A198-4AC4-BE4D-48D6E8134EC7}" srcOrd="0" destOrd="0" presId="urn:microsoft.com/office/officeart/2005/8/layout/bProcess2"/>
    <dgm:cxn modelId="{ACDA575A-1A4B-4650-8FE4-19E8A5E86D42}" type="presOf" srcId="{31FD2DC7-1799-4B50-BEAF-F1EF87E8E0CD}" destId="{73FC86EB-618A-4C4D-92C4-8441AFDE8609}" srcOrd="0" destOrd="0" presId="urn:microsoft.com/office/officeart/2005/8/layout/bProcess2"/>
    <dgm:cxn modelId="{4E4551CC-59A2-43FA-A3D9-EAF920CA6CD1}" srcId="{4C160CE4-7C87-47FA-A226-D45F93081F16}" destId="{31FD2DC7-1799-4B50-BEAF-F1EF87E8E0CD}" srcOrd="0" destOrd="0" parTransId="{E44F073D-DF81-4B8D-87D1-F9DB6C25A705}" sibTransId="{E4B81985-51C1-4525-9312-36CEC357B7FC}"/>
    <dgm:cxn modelId="{D4D21DE3-51E3-414E-B903-481D4CD73BA0}" type="presOf" srcId="{E4B81985-51C1-4525-9312-36CEC357B7FC}" destId="{E8883924-1152-40E9-AD87-BFD10745DF02}" srcOrd="0" destOrd="0" presId="urn:microsoft.com/office/officeart/2005/8/layout/bProcess2"/>
    <dgm:cxn modelId="{ED495E85-4BDC-4067-9876-E77EE1D7EB31}" type="presParOf" srcId="{711A99A5-A198-4AC4-BE4D-48D6E8134EC7}" destId="{73FC86EB-618A-4C4D-92C4-8441AFDE8609}" srcOrd="0" destOrd="0" presId="urn:microsoft.com/office/officeart/2005/8/layout/bProcess2"/>
    <dgm:cxn modelId="{EDCAF562-6D8E-46CA-8D0A-B6042CAF63DB}" type="presParOf" srcId="{711A99A5-A198-4AC4-BE4D-48D6E8134EC7}" destId="{E8883924-1152-40E9-AD87-BFD10745DF02}" srcOrd="1" destOrd="0" presId="urn:microsoft.com/office/officeart/2005/8/layout/bProcess2"/>
    <dgm:cxn modelId="{E871FFFB-EB3F-4A26-A715-45905883916D}" type="presParOf" srcId="{711A99A5-A198-4AC4-BE4D-48D6E8134EC7}" destId="{830B3E57-223F-4CCA-A287-8EF3D9FA8F2C}" srcOrd="2" destOrd="0" presId="urn:microsoft.com/office/officeart/2005/8/layout/bProcess2"/>
    <dgm:cxn modelId="{C4488577-2537-47A0-9C59-3B1001540175}" type="presParOf" srcId="{830B3E57-223F-4CCA-A287-8EF3D9FA8F2C}" destId="{32280986-3CB8-42C4-A76F-04359900331B}" srcOrd="0" destOrd="0" presId="urn:microsoft.com/office/officeart/2005/8/layout/bProcess2"/>
    <dgm:cxn modelId="{C23A0378-0CE4-4B82-A7C9-B4889CB56F91}" type="presParOf" srcId="{830B3E57-223F-4CCA-A287-8EF3D9FA8F2C}" destId="{DE0645C9-EED9-47C1-8BDF-63C30D7EB35F}" srcOrd="1" destOrd="0" presId="urn:microsoft.com/office/officeart/2005/8/layout/bProcess2"/>
    <dgm:cxn modelId="{157655F6-689B-4889-9116-D1BF740A13C7}" type="presParOf" srcId="{711A99A5-A198-4AC4-BE4D-48D6E8134EC7}" destId="{683EB0DC-F185-4E64-BF97-167348C684B8}" srcOrd="3" destOrd="0" presId="urn:microsoft.com/office/officeart/2005/8/layout/bProcess2"/>
    <dgm:cxn modelId="{30AC4224-7E30-46E5-944B-EE3357B4EFC6}" type="presParOf" srcId="{711A99A5-A198-4AC4-BE4D-48D6E8134EC7}" destId="{0467DBAB-1854-4B36-8F7A-8B7F5E3A61E6}" srcOrd="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36C6AC-4219-47FB-B2B7-CB14C9E162A4}" type="doc">
      <dgm:prSet loTypeId="urn:microsoft.com/office/officeart/2005/8/layout/vProcess5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sl-SI"/>
        </a:p>
      </dgm:t>
    </dgm:pt>
    <mc:AlternateContent xmlns:mc="http://schemas.openxmlformats.org/markup-compatibility/2006" xmlns:a14="http://schemas.microsoft.com/office/drawing/2010/main">
      <mc:Choice Requires="a14">
        <dgm:pt modelId="{D977A726-585E-41AE-A9F8-7134D4163F80}">
          <dgm:prSet/>
          <dgm:spPr/>
          <dgm:t>
            <a:bodyPr/>
            <a:lstStyle/>
            <a:p>
              <a:r>
                <a:rPr lang="sl-SI" dirty="0"/>
                <a:t>Ustvarimo tabelo velikosti </a:t>
              </a:r>
              <a14:m>
                <m:oMath xmlns:m="http://schemas.openxmlformats.org/officeDocument/2006/math">
                  <m:r>
                    <a:rPr lang="sl-SI" i="1">
                      <a:latin typeface="Cambria Math" panose="02040503050406030204" pitchFamily="18" charset="0"/>
                    </a:rPr>
                    <m:t> </m:t>
                  </m:r>
                  <m:r>
                    <a:rPr lang="sl-SI" i="1">
                      <a:latin typeface="Cambria Math" panose="02040503050406030204" pitchFamily="18" charset="0"/>
                    </a:rPr>
                    <m:t>𝑛</m:t>
                  </m:r>
                  <m:r>
                    <a:rPr lang="sl-SI" i="1">
                      <a:latin typeface="Cambria Math" panose="02040503050406030204" pitchFamily="18" charset="0"/>
                    </a:rPr>
                    <m:t>∗(</m:t>
                  </m:r>
                  <m:r>
                    <a:rPr lang="sl-SI" i="1">
                      <a:latin typeface="Cambria Math" panose="02040503050406030204" pitchFamily="18" charset="0"/>
                    </a:rPr>
                    <m:t>𝑠</m:t>
                  </m:r>
                  <m:r>
                    <a:rPr lang="sl-SI" i="1">
                      <a:latin typeface="Cambria Math" panose="02040503050406030204" pitchFamily="18" charset="0"/>
                    </a:rPr>
                    <m:t>+1), </m:t>
                  </m:r>
                </m:oMath>
              </a14:m>
              <a:r>
                <a:rPr lang="sl-SI" dirty="0"/>
                <a:t>kjer je </a:t>
              </a:r>
              <a14:m>
                <m:oMath xmlns:m="http://schemas.openxmlformats.org/officeDocument/2006/math">
                  <m:r>
                    <a:rPr lang="sl-SI" i="1">
                      <a:latin typeface="Cambria Math" panose="02040503050406030204" pitchFamily="18" charset="0"/>
                    </a:rPr>
                    <m:t>𝑛</m:t>
                  </m:r>
                </m:oMath>
              </a14:m>
              <a:r>
                <a:rPr lang="sl-SI" dirty="0"/>
                <a:t> dolžina podane množice in </a:t>
              </a:r>
              <a14:m>
                <m:oMath xmlns:m="http://schemas.openxmlformats.org/officeDocument/2006/math">
                  <m:r>
                    <a:rPr lang="sl-SI" i="1">
                      <a:latin typeface="Cambria Math" panose="02040503050406030204" pitchFamily="18" charset="0"/>
                    </a:rPr>
                    <m:t>𝑠</m:t>
                  </m:r>
                </m:oMath>
              </a14:m>
              <a:r>
                <a:rPr lang="sl-SI" dirty="0"/>
                <a:t> vsota, ki  jo želimo dobiti.</a:t>
              </a:r>
            </a:p>
          </dgm:t>
        </dgm:pt>
      </mc:Choice>
      <mc:Fallback xmlns="">
        <dgm:pt modelId="{D977A726-585E-41AE-A9F8-7134D4163F80}">
          <dgm:prSet/>
          <dgm:spPr/>
          <dgm:t>
            <a:bodyPr/>
            <a:lstStyle/>
            <a:p>
              <a:r>
                <a:rPr lang="sl-SI" dirty="0"/>
                <a:t>Ustvarimo tabelo velikosti </a:t>
              </a:r>
              <a:r>
                <a:rPr lang="sl-SI" i="0">
                  <a:latin typeface="Cambria Math" panose="02040503050406030204" pitchFamily="18" charset="0"/>
                </a:rPr>
                <a:t> 𝑛∗(𝑠+1), </a:t>
              </a:r>
              <a:r>
                <a:rPr lang="sl-SI" dirty="0"/>
                <a:t>kjer je </a:t>
              </a:r>
              <a:r>
                <a:rPr lang="sl-SI" i="0">
                  <a:latin typeface="Cambria Math" panose="02040503050406030204" pitchFamily="18" charset="0"/>
                </a:rPr>
                <a:t>𝑛</a:t>
              </a:r>
              <a:r>
                <a:rPr lang="sl-SI" dirty="0"/>
                <a:t> dolžina podane množice in </a:t>
              </a:r>
              <a:r>
                <a:rPr lang="sl-SI" i="0">
                  <a:latin typeface="Cambria Math" panose="02040503050406030204" pitchFamily="18" charset="0"/>
                </a:rPr>
                <a:t>𝑠</a:t>
              </a:r>
              <a:r>
                <a:rPr lang="sl-SI" dirty="0"/>
                <a:t> vsota, ki  jo želimo dobiti.</a:t>
              </a:r>
            </a:p>
          </dgm:t>
        </dgm:pt>
      </mc:Fallback>
    </mc:AlternateContent>
    <dgm:pt modelId="{56C6E839-3B8E-4422-81DD-C27861F65ECA}" type="parTrans" cxnId="{5ACB51BE-971E-4363-AC38-688DF491304D}">
      <dgm:prSet/>
      <dgm:spPr/>
      <dgm:t>
        <a:bodyPr/>
        <a:lstStyle/>
        <a:p>
          <a:endParaRPr lang="sl-SI"/>
        </a:p>
      </dgm:t>
    </dgm:pt>
    <dgm:pt modelId="{26C1E4D1-0930-444F-943A-A52B41B4A354}" type="sibTrans" cxnId="{5ACB51BE-971E-4363-AC38-688DF491304D}">
      <dgm:prSet/>
      <dgm:spPr/>
      <dgm:t>
        <a:bodyPr/>
        <a:lstStyle/>
        <a:p>
          <a:endParaRPr lang="sl-SI"/>
        </a:p>
      </dgm:t>
    </dgm:pt>
    <dgm:pt modelId="{47A05CAF-523A-4F92-9B72-BD14A44AAD62}">
      <dgm:prSet/>
      <dgm:spPr/>
      <dgm:t>
        <a:bodyPr/>
        <a:lstStyle/>
        <a:p>
          <a:r>
            <a:rPr lang="sl-SI" dirty="0"/>
            <a:t>S sprotnim dodajanjem nekega števila v tabelo, preverjamo katere so vse možne vsote, ki jih lahko dobimo že z prej vstavljenimi števili in danim številom.</a:t>
          </a:r>
        </a:p>
      </dgm:t>
    </dgm:pt>
    <dgm:pt modelId="{6EA1EBE2-9993-4D95-B5F0-8E12CF649ABA}" type="parTrans" cxnId="{2E80D377-9482-454D-8E29-F9837ABE676F}">
      <dgm:prSet/>
      <dgm:spPr/>
      <dgm:t>
        <a:bodyPr/>
        <a:lstStyle/>
        <a:p>
          <a:endParaRPr lang="sl-SI"/>
        </a:p>
      </dgm:t>
    </dgm:pt>
    <dgm:pt modelId="{1D9975E4-1530-4D24-9B51-5205D934971C}" type="sibTrans" cxnId="{2E80D377-9482-454D-8E29-F9837ABE676F}">
      <dgm:prSet/>
      <dgm:spPr/>
      <dgm:t>
        <a:bodyPr/>
        <a:lstStyle/>
        <a:p>
          <a:endParaRPr lang="sl-SI"/>
        </a:p>
      </dgm:t>
    </dgm:pt>
    <dgm:pt modelId="{3E899617-E6F2-4A1A-BBB1-21A925810F41}" type="pres">
      <dgm:prSet presAssocID="{C636C6AC-4219-47FB-B2B7-CB14C9E162A4}" presName="outerComposite" presStyleCnt="0">
        <dgm:presLayoutVars>
          <dgm:chMax val="5"/>
          <dgm:dir/>
          <dgm:resizeHandles val="exact"/>
        </dgm:presLayoutVars>
      </dgm:prSet>
      <dgm:spPr/>
    </dgm:pt>
    <dgm:pt modelId="{891C846C-2F00-438F-AE72-C427D70B60E8}" type="pres">
      <dgm:prSet presAssocID="{C636C6AC-4219-47FB-B2B7-CB14C9E162A4}" presName="dummyMaxCanvas" presStyleCnt="0">
        <dgm:presLayoutVars/>
      </dgm:prSet>
      <dgm:spPr/>
    </dgm:pt>
    <dgm:pt modelId="{FF2AB085-8991-4AB4-81FA-AAAB29A407D9}" type="pres">
      <dgm:prSet presAssocID="{C636C6AC-4219-47FB-B2B7-CB14C9E162A4}" presName="TwoNodes_1" presStyleLbl="node1" presStyleIdx="0" presStyleCnt="2">
        <dgm:presLayoutVars>
          <dgm:bulletEnabled val="1"/>
        </dgm:presLayoutVars>
      </dgm:prSet>
      <dgm:spPr/>
    </dgm:pt>
    <dgm:pt modelId="{E1D1F76E-C14E-4563-84F3-9C92A29F5E10}" type="pres">
      <dgm:prSet presAssocID="{C636C6AC-4219-47FB-B2B7-CB14C9E162A4}" presName="TwoNodes_2" presStyleLbl="node1" presStyleIdx="1" presStyleCnt="2">
        <dgm:presLayoutVars>
          <dgm:bulletEnabled val="1"/>
        </dgm:presLayoutVars>
      </dgm:prSet>
      <dgm:spPr/>
    </dgm:pt>
    <dgm:pt modelId="{0DD2E05D-8EF9-4AD0-9585-5BAA8FDCEE4E}" type="pres">
      <dgm:prSet presAssocID="{C636C6AC-4219-47FB-B2B7-CB14C9E162A4}" presName="TwoConn_1-2" presStyleLbl="fgAccFollowNode1" presStyleIdx="0" presStyleCnt="1">
        <dgm:presLayoutVars>
          <dgm:bulletEnabled val="1"/>
        </dgm:presLayoutVars>
      </dgm:prSet>
      <dgm:spPr/>
    </dgm:pt>
    <dgm:pt modelId="{6A58CD86-2D09-4C55-9B97-A2D04B45C638}" type="pres">
      <dgm:prSet presAssocID="{C636C6AC-4219-47FB-B2B7-CB14C9E162A4}" presName="TwoNodes_1_text" presStyleLbl="node1" presStyleIdx="1" presStyleCnt="2">
        <dgm:presLayoutVars>
          <dgm:bulletEnabled val="1"/>
        </dgm:presLayoutVars>
      </dgm:prSet>
      <dgm:spPr/>
    </dgm:pt>
    <dgm:pt modelId="{160C06BA-F3D4-4A33-B043-70CEF814DC2A}" type="pres">
      <dgm:prSet presAssocID="{C636C6AC-4219-47FB-B2B7-CB14C9E162A4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E901A21-4ADB-47E5-A1EB-264389CFAEE8}" type="presOf" srcId="{26C1E4D1-0930-444F-943A-A52B41B4A354}" destId="{0DD2E05D-8EF9-4AD0-9585-5BAA8FDCEE4E}" srcOrd="0" destOrd="0" presId="urn:microsoft.com/office/officeart/2005/8/layout/vProcess5"/>
    <dgm:cxn modelId="{C3F6B631-EAFF-4FDF-899F-763424D74CC7}" type="presOf" srcId="{47A05CAF-523A-4F92-9B72-BD14A44AAD62}" destId="{E1D1F76E-C14E-4563-84F3-9C92A29F5E10}" srcOrd="0" destOrd="0" presId="urn:microsoft.com/office/officeart/2005/8/layout/vProcess5"/>
    <dgm:cxn modelId="{A3D35139-710A-4400-9D74-53D4F7B66854}" type="presOf" srcId="{D977A726-585E-41AE-A9F8-7134D4163F80}" destId="{6A58CD86-2D09-4C55-9B97-A2D04B45C638}" srcOrd="1" destOrd="0" presId="urn:microsoft.com/office/officeart/2005/8/layout/vProcess5"/>
    <dgm:cxn modelId="{2E80D377-9482-454D-8E29-F9837ABE676F}" srcId="{C636C6AC-4219-47FB-B2B7-CB14C9E162A4}" destId="{47A05CAF-523A-4F92-9B72-BD14A44AAD62}" srcOrd="1" destOrd="0" parTransId="{6EA1EBE2-9993-4D95-B5F0-8E12CF649ABA}" sibTransId="{1D9975E4-1530-4D24-9B51-5205D934971C}"/>
    <dgm:cxn modelId="{2657AF82-1A3D-4FE9-A3E1-EBC1005F23C6}" type="presOf" srcId="{D977A726-585E-41AE-A9F8-7134D4163F80}" destId="{FF2AB085-8991-4AB4-81FA-AAAB29A407D9}" srcOrd="0" destOrd="0" presId="urn:microsoft.com/office/officeart/2005/8/layout/vProcess5"/>
    <dgm:cxn modelId="{E80E3DB7-C45A-4FED-B6EF-D0CB25DBD082}" type="presOf" srcId="{47A05CAF-523A-4F92-9B72-BD14A44AAD62}" destId="{160C06BA-F3D4-4A33-B043-70CEF814DC2A}" srcOrd="1" destOrd="0" presId="urn:microsoft.com/office/officeart/2005/8/layout/vProcess5"/>
    <dgm:cxn modelId="{5ACB51BE-971E-4363-AC38-688DF491304D}" srcId="{C636C6AC-4219-47FB-B2B7-CB14C9E162A4}" destId="{D977A726-585E-41AE-A9F8-7134D4163F80}" srcOrd="0" destOrd="0" parTransId="{56C6E839-3B8E-4422-81DD-C27861F65ECA}" sibTransId="{26C1E4D1-0930-444F-943A-A52B41B4A354}"/>
    <dgm:cxn modelId="{2719E9E3-35F9-438A-9B79-72EBD6F6EE4D}" type="presOf" srcId="{C636C6AC-4219-47FB-B2B7-CB14C9E162A4}" destId="{3E899617-E6F2-4A1A-BBB1-21A925810F41}" srcOrd="0" destOrd="0" presId="urn:microsoft.com/office/officeart/2005/8/layout/vProcess5"/>
    <dgm:cxn modelId="{675BEB3D-7E4B-4437-99AC-3185943A5B75}" type="presParOf" srcId="{3E899617-E6F2-4A1A-BBB1-21A925810F41}" destId="{891C846C-2F00-438F-AE72-C427D70B60E8}" srcOrd="0" destOrd="0" presId="urn:microsoft.com/office/officeart/2005/8/layout/vProcess5"/>
    <dgm:cxn modelId="{7605A580-1D5C-41B0-ACBE-A44A7A53C0D7}" type="presParOf" srcId="{3E899617-E6F2-4A1A-BBB1-21A925810F41}" destId="{FF2AB085-8991-4AB4-81FA-AAAB29A407D9}" srcOrd="1" destOrd="0" presId="urn:microsoft.com/office/officeart/2005/8/layout/vProcess5"/>
    <dgm:cxn modelId="{35750472-2982-4B79-AEBD-EE7426C58BEB}" type="presParOf" srcId="{3E899617-E6F2-4A1A-BBB1-21A925810F41}" destId="{E1D1F76E-C14E-4563-84F3-9C92A29F5E10}" srcOrd="2" destOrd="0" presId="urn:microsoft.com/office/officeart/2005/8/layout/vProcess5"/>
    <dgm:cxn modelId="{BF06F870-1A74-40C4-B5A3-952272120B31}" type="presParOf" srcId="{3E899617-E6F2-4A1A-BBB1-21A925810F41}" destId="{0DD2E05D-8EF9-4AD0-9585-5BAA8FDCEE4E}" srcOrd="3" destOrd="0" presId="urn:microsoft.com/office/officeart/2005/8/layout/vProcess5"/>
    <dgm:cxn modelId="{7EBD62B9-5CC2-464A-BEB3-482460012D08}" type="presParOf" srcId="{3E899617-E6F2-4A1A-BBB1-21A925810F41}" destId="{6A58CD86-2D09-4C55-9B97-A2D04B45C638}" srcOrd="4" destOrd="0" presId="urn:microsoft.com/office/officeart/2005/8/layout/vProcess5"/>
    <dgm:cxn modelId="{F5933792-5D4B-417B-AD35-F51DB24115CE}" type="presParOf" srcId="{3E899617-E6F2-4A1A-BBB1-21A925810F41}" destId="{160C06BA-F3D4-4A33-B043-70CEF814DC2A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36C6AC-4219-47FB-B2B7-CB14C9E162A4}" type="doc">
      <dgm:prSet loTypeId="urn:microsoft.com/office/officeart/2005/8/layout/vProcess5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sl-SI"/>
        </a:p>
      </dgm:t>
    </dgm:pt>
    <dgm:pt modelId="{D977A726-585E-41AE-A9F8-7134D4163F80}">
      <dgm:prSet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sl-SI">
              <a:noFill/>
            </a:rPr>
            <a:t> </a:t>
          </a:r>
        </a:p>
      </dgm:t>
    </dgm:pt>
    <dgm:pt modelId="{56C6E839-3B8E-4422-81DD-C27861F65ECA}" type="parTrans" cxnId="{5ACB51BE-971E-4363-AC38-688DF491304D}">
      <dgm:prSet/>
      <dgm:spPr/>
      <dgm:t>
        <a:bodyPr/>
        <a:lstStyle/>
        <a:p>
          <a:endParaRPr lang="sl-SI"/>
        </a:p>
      </dgm:t>
    </dgm:pt>
    <dgm:pt modelId="{26C1E4D1-0930-444F-943A-A52B41B4A354}" type="sibTrans" cxnId="{5ACB51BE-971E-4363-AC38-688DF491304D}">
      <dgm:prSet/>
      <dgm:spPr/>
      <dgm:t>
        <a:bodyPr/>
        <a:lstStyle/>
        <a:p>
          <a:endParaRPr lang="sl-SI"/>
        </a:p>
      </dgm:t>
    </dgm:pt>
    <dgm:pt modelId="{47A05CAF-523A-4F92-9B72-BD14A44AAD62}">
      <dgm:prSet/>
      <dgm:spPr/>
      <dgm:t>
        <a:bodyPr/>
        <a:lstStyle/>
        <a:p>
          <a:r>
            <a:rPr lang="sl-SI" dirty="0"/>
            <a:t>S sprotnim dodajanjem nekega števila v tabelo, preverjamo katere so vse možne vsote, ki jih lahko dobimo že z prej vstavljenimi števili in danim številom.</a:t>
          </a:r>
        </a:p>
      </dgm:t>
    </dgm:pt>
    <dgm:pt modelId="{6EA1EBE2-9993-4D95-B5F0-8E12CF649ABA}" type="parTrans" cxnId="{2E80D377-9482-454D-8E29-F9837ABE676F}">
      <dgm:prSet/>
      <dgm:spPr/>
      <dgm:t>
        <a:bodyPr/>
        <a:lstStyle/>
        <a:p>
          <a:endParaRPr lang="sl-SI"/>
        </a:p>
      </dgm:t>
    </dgm:pt>
    <dgm:pt modelId="{1D9975E4-1530-4D24-9B51-5205D934971C}" type="sibTrans" cxnId="{2E80D377-9482-454D-8E29-F9837ABE676F}">
      <dgm:prSet/>
      <dgm:spPr/>
      <dgm:t>
        <a:bodyPr/>
        <a:lstStyle/>
        <a:p>
          <a:endParaRPr lang="sl-SI"/>
        </a:p>
      </dgm:t>
    </dgm:pt>
    <dgm:pt modelId="{3E899617-E6F2-4A1A-BBB1-21A925810F41}" type="pres">
      <dgm:prSet presAssocID="{C636C6AC-4219-47FB-B2B7-CB14C9E162A4}" presName="outerComposite" presStyleCnt="0">
        <dgm:presLayoutVars>
          <dgm:chMax val="5"/>
          <dgm:dir/>
          <dgm:resizeHandles val="exact"/>
        </dgm:presLayoutVars>
      </dgm:prSet>
      <dgm:spPr/>
    </dgm:pt>
    <dgm:pt modelId="{891C846C-2F00-438F-AE72-C427D70B60E8}" type="pres">
      <dgm:prSet presAssocID="{C636C6AC-4219-47FB-B2B7-CB14C9E162A4}" presName="dummyMaxCanvas" presStyleCnt="0">
        <dgm:presLayoutVars/>
      </dgm:prSet>
      <dgm:spPr/>
    </dgm:pt>
    <dgm:pt modelId="{FF2AB085-8991-4AB4-81FA-AAAB29A407D9}" type="pres">
      <dgm:prSet presAssocID="{C636C6AC-4219-47FB-B2B7-CB14C9E162A4}" presName="TwoNodes_1" presStyleLbl="node1" presStyleIdx="0" presStyleCnt="2">
        <dgm:presLayoutVars>
          <dgm:bulletEnabled val="1"/>
        </dgm:presLayoutVars>
      </dgm:prSet>
      <dgm:spPr/>
    </dgm:pt>
    <dgm:pt modelId="{E1D1F76E-C14E-4563-84F3-9C92A29F5E10}" type="pres">
      <dgm:prSet presAssocID="{C636C6AC-4219-47FB-B2B7-CB14C9E162A4}" presName="TwoNodes_2" presStyleLbl="node1" presStyleIdx="1" presStyleCnt="2">
        <dgm:presLayoutVars>
          <dgm:bulletEnabled val="1"/>
        </dgm:presLayoutVars>
      </dgm:prSet>
      <dgm:spPr/>
    </dgm:pt>
    <dgm:pt modelId="{0DD2E05D-8EF9-4AD0-9585-5BAA8FDCEE4E}" type="pres">
      <dgm:prSet presAssocID="{C636C6AC-4219-47FB-B2B7-CB14C9E162A4}" presName="TwoConn_1-2" presStyleLbl="fgAccFollowNode1" presStyleIdx="0" presStyleCnt="1">
        <dgm:presLayoutVars>
          <dgm:bulletEnabled val="1"/>
        </dgm:presLayoutVars>
      </dgm:prSet>
      <dgm:spPr/>
    </dgm:pt>
    <dgm:pt modelId="{6A58CD86-2D09-4C55-9B97-A2D04B45C638}" type="pres">
      <dgm:prSet presAssocID="{C636C6AC-4219-47FB-B2B7-CB14C9E162A4}" presName="TwoNodes_1_text" presStyleLbl="node1" presStyleIdx="1" presStyleCnt="2">
        <dgm:presLayoutVars>
          <dgm:bulletEnabled val="1"/>
        </dgm:presLayoutVars>
      </dgm:prSet>
      <dgm:spPr/>
    </dgm:pt>
    <dgm:pt modelId="{160C06BA-F3D4-4A33-B043-70CEF814DC2A}" type="pres">
      <dgm:prSet presAssocID="{C636C6AC-4219-47FB-B2B7-CB14C9E162A4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E901A21-4ADB-47E5-A1EB-264389CFAEE8}" type="presOf" srcId="{26C1E4D1-0930-444F-943A-A52B41B4A354}" destId="{0DD2E05D-8EF9-4AD0-9585-5BAA8FDCEE4E}" srcOrd="0" destOrd="0" presId="urn:microsoft.com/office/officeart/2005/8/layout/vProcess5"/>
    <dgm:cxn modelId="{C3F6B631-EAFF-4FDF-899F-763424D74CC7}" type="presOf" srcId="{47A05CAF-523A-4F92-9B72-BD14A44AAD62}" destId="{E1D1F76E-C14E-4563-84F3-9C92A29F5E10}" srcOrd="0" destOrd="0" presId="urn:microsoft.com/office/officeart/2005/8/layout/vProcess5"/>
    <dgm:cxn modelId="{A3D35139-710A-4400-9D74-53D4F7B66854}" type="presOf" srcId="{D977A726-585E-41AE-A9F8-7134D4163F80}" destId="{6A58CD86-2D09-4C55-9B97-A2D04B45C638}" srcOrd="1" destOrd="0" presId="urn:microsoft.com/office/officeart/2005/8/layout/vProcess5"/>
    <dgm:cxn modelId="{2E80D377-9482-454D-8E29-F9837ABE676F}" srcId="{C636C6AC-4219-47FB-B2B7-CB14C9E162A4}" destId="{47A05CAF-523A-4F92-9B72-BD14A44AAD62}" srcOrd="1" destOrd="0" parTransId="{6EA1EBE2-9993-4D95-B5F0-8E12CF649ABA}" sibTransId="{1D9975E4-1530-4D24-9B51-5205D934971C}"/>
    <dgm:cxn modelId="{2657AF82-1A3D-4FE9-A3E1-EBC1005F23C6}" type="presOf" srcId="{D977A726-585E-41AE-A9F8-7134D4163F80}" destId="{FF2AB085-8991-4AB4-81FA-AAAB29A407D9}" srcOrd="0" destOrd="0" presId="urn:microsoft.com/office/officeart/2005/8/layout/vProcess5"/>
    <dgm:cxn modelId="{E80E3DB7-C45A-4FED-B6EF-D0CB25DBD082}" type="presOf" srcId="{47A05CAF-523A-4F92-9B72-BD14A44AAD62}" destId="{160C06BA-F3D4-4A33-B043-70CEF814DC2A}" srcOrd="1" destOrd="0" presId="urn:microsoft.com/office/officeart/2005/8/layout/vProcess5"/>
    <dgm:cxn modelId="{5ACB51BE-971E-4363-AC38-688DF491304D}" srcId="{C636C6AC-4219-47FB-B2B7-CB14C9E162A4}" destId="{D977A726-585E-41AE-A9F8-7134D4163F80}" srcOrd="0" destOrd="0" parTransId="{56C6E839-3B8E-4422-81DD-C27861F65ECA}" sibTransId="{26C1E4D1-0930-444F-943A-A52B41B4A354}"/>
    <dgm:cxn modelId="{2719E9E3-35F9-438A-9B79-72EBD6F6EE4D}" type="presOf" srcId="{C636C6AC-4219-47FB-B2B7-CB14C9E162A4}" destId="{3E899617-E6F2-4A1A-BBB1-21A925810F41}" srcOrd="0" destOrd="0" presId="urn:microsoft.com/office/officeart/2005/8/layout/vProcess5"/>
    <dgm:cxn modelId="{675BEB3D-7E4B-4437-99AC-3185943A5B75}" type="presParOf" srcId="{3E899617-E6F2-4A1A-BBB1-21A925810F41}" destId="{891C846C-2F00-438F-AE72-C427D70B60E8}" srcOrd="0" destOrd="0" presId="urn:microsoft.com/office/officeart/2005/8/layout/vProcess5"/>
    <dgm:cxn modelId="{7605A580-1D5C-41B0-ACBE-A44A7A53C0D7}" type="presParOf" srcId="{3E899617-E6F2-4A1A-BBB1-21A925810F41}" destId="{FF2AB085-8991-4AB4-81FA-AAAB29A407D9}" srcOrd="1" destOrd="0" presId="urn:microsoft.com/office/officeart/2005/8/layout/vProcess5"/>
    <dgm:cxn modelId="{35750472-2982-4B79-AEBD-EE7426C58BEB}" type="presParOf" srcId="{3E899617-E6F2-4A1A-BBB1-21A925810F41}" destId="{E1D1F76E-C14E-4563-84F3-9C92A29F5E10}" srcOrd="2" destOrd="0" presId="urn:microsoft.com/office/officeart/2005/8/layout/vProcess5"/>
    <dgm:cxn modelId="{BF06F870-1A74-40C4-B5A3-952272120B31}" type="presParOf" srcId="{3E899617-E6F2-4A1A-BBB1-21A925810F41}" destId="{0DD2E05D-8EF9-4AD0-9585-5BAA8FDCEE4E}" srcOrd="3" destOrd="0" presId="urn:microsoft.com/office/officeart/2005/8/layout/vProcess5"/>
    <dgm:cxn modelId="{7EBD62B9-5CC2-464A-BEB3-482460012D08}" type="presParOf" srcId="{3E899617-E6F2-4A1A-BBB1-21A925810F41}" destId="{6A58CD86-2D09-4C55-9B97-A2D04B45C638}" srcOrd="4" destOrd="0" presId="urn:microsoft.com/office/officeart/2005/8/layout/vProcess5"/>
    <dgm:cxn modelId="{F5933792-5D4B-417B-AD35-F51DB24115CE}" type="presParOf" srcId="{3E899617-E6F2-4A1A-BBB1-21A925810F41}" destId="{160C06BA-F3D4-4A33-B043-70CEF814DC2A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C5B78C-CC82-4F93-AB54-A3DEE40ED4EE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CA94EA53-48F5-4707-AC63-32FD4B5A7210}">
          <dgm:prSet/>
          <dgm:spPr>
            <a:solidFill>
              <a:srgbClr val="7030A0"/>
            </a:solidFill>
          </dgm:spPr>
          <dgm:t>
            <a:bodyPr/>
            <a:lstStyle/>
            <a:p>
              <a:r>
                <a:rPr lang="sl-SI" dirty="0"/>
                <a:t>Vsa mesta, kjer je vsota manjša od dodanega števila se ne spremenijo. </a:t>
              </a:r>
              <a14:m>
                <m:oMath xmlns:m="http://schemas.openxmlformats.org/officeDocument/2006/math">
                  <m:sSub>
                    <m:sSubPr>
                      <m:ctrlPr>
                        <a:rPr lang="sl-SI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𝑎</m:t>
                      </m:r>
                    </m:e>
                    <m: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𝑖𝑗</m:t>
                      </m:r>
                    </m:sub>
                  </m:sSub>
                  <m:r>
                    <a:rPr lang="sl-SI" b="0" i="1" smtClean="0"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lang="sl-SI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𝑎</m:t>
                      </m:r>
                    </m:e>
                    <m: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𝑗</m:t>
                      </m:r>
                    </m:sub>
                  </m:sSub>
                </m:oMath>
              </a14:m>
              <a:endParaRPr lang="en-US" dirty="0"/>
            </a:p>
          </dgm:t>
        </dgm:pt>
      </mc:Choice>
      <mc:Fallback xmlns="">
        <dgm:pt modelId="{CA94EA53-48F5-4707-AC63-32FD4B5A7210}">
          <dgm:prSet/>
          <dgm:spPr>
            <a:solidFill>
              <a:srgbClr val="7030A0"/>
            </a:solidFill>
          </dgm:spPr>
          <dgm:t>
            <a:bodyPr/>
            <a:lstStyle/>
            <a:p>
              <a:r>
                <a:rPr lang="sl-SI" dirty="0"/>
                <a:t>Vsa mesta, kjer je vsota manjša od dodanega števila se ne spremenijo. </a:t>
              </a:r>
              <a:r>
                <a:rPr lang="sl-SI" b="0" i="0">
                  <a:latin typeface="Cambria Math" panose="02040503050406030204" pitchFamily="18" charset="0"/>
                </a:rPr>
                <a:t>𝑎_𝑖𝑗=𝑎_(𝑖−1𝑗)</a:t>
              </a:r>
              <a:endParaRPr lang="en-US" dirty="0"/>
            </a:p>
          </dgm:t>
        </dgm:pt>
      </mc:Fallback>
    </mc:AlternateContent>
    <dgm:pt modelId="{056D5205-41F4-4059-A4EF-9C06E4AFE8BE}" type="parTrans" cxnId="{6175A09A-8D60-4B9F-813C-3091AADCAE55}">
      <dgm:prSet/>
      <dgm:spPr/>
      <dgm:t>
        <a:bodyPr/>
        <a:lstStyle/>
        <a:p>
          <a:endParaRPr lang="en-US"/>
        </a:p>
      </dgm:t>
    </dgm:pt>
    <dgm:pt modelId="{7596FBCD-E6B9-444B-BDBE-BE0D813FCBAC}" type="sibTrans" cxnId="{6175A09A-8D60-4B9F-813C-3091AADCAE55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8A3E44E4-8F02-4B93-A099-D970F06BF08B}">
          <dgm:prSet/>
          <dgm:spPr>
            <a:solidFill>
              <a:srgbClr val="0070C0"/>
            </a:solidFill>
          </dgm:spPr>
          <dgm:t>
            <a:bodyPr/>
            <a:lstStyle/>
            <a:p>
              <a:r>
                <a:rPr lang="sl-SI" dirty="0"/>
                <a:t>Za mesta, kjer je vsota večja/enaka od danega števila(</a:t>
              </a:r>
              <a14:m>
                <m:oMath xmlns:m="http://schemas.openxmlformats.org/officeDocument/2006/math">
                  <m:r>
                    <a:rPr lang="sl-SI" b="0" i="1" smtClean="0">
                      <a:latin typeface="Cambria Math" panose="02040503050406030204" pitchFamily="18" charset="0"/>
                    </a:rPr>
                    <m:t>𝑘</m:t>
                  </m:r>
                </m:oMath>
              </a14:m>
              <a:r>
                <a:rPr lang="sl-SI" dirty="0"/>
                <a:t>) velja: </a:t>
              </a:r>
              <a14:m>
                <m:oMath xmlns:m="http://schemas.openxmlformats.org/officeDocument/2006/math">
                  <m:sSub>
                    <m:sSubPr>
                      <m:ctrlPr>
                        <a:rPr lang="sl-SI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𝑎</m:t>
                      </m:r>
                    </m:e>
                    <m: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𝑖𝑗</m:t>
                      </m:r>
                    </m:sub>
                  </m:sSub>
                  <m:r>
                    <a:rPr lang="sl-SI" b="0" i="1" smtClean="0"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lang="sl-SI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𝑎</m:t>
                      </m:r>
                    </m:e>
                    <m: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𝑗</m:t>
                      </m:r>
                    </m:sub>
                  </m:sSub>
                  <m:r>
                    <a:rPr lang="sl-SI" b="0" i="1" smtClean="0">
                      <a:latin typeface="Cambria Math" panose="02040503050406030204" pitchFamily="18" charset="0"/>
                    </a:rPr>
                    <m:t> </m:t>
                  </m:r>
                  <m:r>
                    <a:rPr lang="sl-SI" b="0" i="1" smtClean="0">
                      <a:latin typeface="Cambria Math" panose="02040503050406030204" pitchFamily="18" charset="0"/>
                    </a:rPr>
                    <m:t>𝑜𝑟</m:t>
                  </m:r>
                  <m:r>
                    <a:rPr lang="sl-SI" b="0" i="1" smtClean="0">
                      <a:latin typeface="Cambria Math" panose="02040503050406030204" pitchFamily="18" charset="0"/>
                    </a:rPr>
                    <m:t> </m:t>
                  </m:r>
                  <m:sSub>
                    <m:sSubPr>
                      <m:ctrlPr>
                        <a:rPr lang="sl-SI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𝑎</m:t>
                      </m:r>
                    </m:e>
                    <m: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𝑘</m:t>
                      </m:r>
                    </m:sub>
                  </m:sSub>
                </m:oMath>
              </a14:m>
              <a:r>
                <a:rPr lang="sl-SI" dirty="0"/>
                <a:t> </a:t>
              </a:r>
              <a:endParaRPr lang="en-US" dirty="0"/>
            </a:p>
          </dgm:t>
        </dgm:pt>
      </mc:Choice>
      <mc:Fallback xmlns="">
        <dgm:pt modelId="{8A3E44E4-8F02-4B93-A099-D970F06BF08B}">
          <dgm:prSet/>
          <dgm:spPr>
            <a:solidFill>
              <a:srgbClr val="0070C0"/>
            </a:solidFill>
          </dgm:spPr>
          <dgm:t>
            <a:bodyPr/>
            <a:lstStyle/>
            <a:p>
              <a:r>
                <a:rPr lang="sl-SI" dirty="0"/>
                <a:t>Za mesta, kjer je vsota večja/enaka od danega števila(</a:t>
              </a:r>
              <a:r>
                <a:rPr lang="sl-SI" b="0" i="0">
                  <a:latin typeface="Cambria Math" panose="02040503050406030204" pitchFamily="18" charset="0"/>
                </a:rPr>
                <a:t>𝑘</a:t>
              </a:r>
              <a:r>
                <a:rPr lang="sl-SI" dirty="0"/>
                <a:t>) velja: </a:t>
              </a:r>
              <a:r>
                <a:rPr lang="sl-SI" b="0" i="0">
                  <a:latin typeface="Cambria Math" panose="02040503050406030204" pitchFamily="18" charset="0"/>
                </a:rPr>
                <a:t>𝑎_𝑖𝑗=𝑎_(𝑖−1𝑗)  𝑜𝑟 𝑎_(𝑖−1𝑗−𝑘)</a:t>
              </a:r>
              <a:r>
                <a:rPr lang="sl-SI" dirty="0"/>
                <a:t> </a:t>
              </a:r>
              <a:endParaRPr lang="en-US" dirty="0"/>
            </a:p>
          </dgm:t>
        </dgm:pt>
      </mc:Fallback>
    </mc:AlternateContent>
    <dgm:pt modelId="{B6453355-975E-4F20-B49E-726E0AEF3291}" type="parTrans" cxnId="{5D3573B3-A105-4B9B-89E8-3CCD282193DF}">
      <dgm:prSet/>
      <dgm:spPr/>
      <dgm:t>
        <a:bodyPr/>
        <a:lstStyle/>
        <a:p>
          <a:endParaRPr lang="en-US"/>
        </a:p>
      </dgm:t>
    </dgm:pt>
    <dgm:pt modelId="{CB1EE783-5363-4821-96A9-506D474CF301}" type="sibTrans" cxnId="{5D3573B3-A105-4B9B-89E8-3CCD282193DF}">
      <dgm:prSet/>
      <dgm:spPr/>
      <dgm:t>
        <a:bodyPr/>
        <a:lstStyle/>
        <a:p>
          <a:endParaRPr lang="en-US"/>
        </a:p>
      </dgm:t>
    </dgm:pt>
    <dgm:pt modelId="{D06D8017-D834-48A2-8723-772D5CBB1184}">
      <dgm:prSet/>
      <dgm:spPr>
        <a:solidFill>
          <a:srgbClr val="FFC000"/>
        </a:solidFill>
      </dgm:spPr>
      <dgm:t>
        <a:bodyPr/>
        <a:lstStyle/>
        <a:p>
          <a:r>
            <a:rPr lang="sl-SI" dirty="0"/>
            <a:t>Če je v zadnjem stolpcu T, smo končali &lt;- obstaja podmnožica</a:t>
          </a:r>
        </a:p>
      </dgm:t>
    </dgm:pt>
    <dgm:pt modelId="{A0BFFA5C-F818-4E3B-A891-82876BF45D00}" type="parTrans" cxnId="{EB68E182-2838-4E79-B177-7986FA045831}">
      <dgm:prSet/>
      <dgm:spPr/>
      <dgm:t>
        <a:bodyPr/>
        <a:lstStyle/>
        <a:p>
          <a:endParaRPr lang="sl-SI"/>
        </a:p>
      </dgm:t>
    </dgm:pt>
    <dgm:pt modelId="{3F7311D1-ED0C-4BCA-BE5F-E34FCAF36637}" type="sibTrans" cxnId="{EB68E182-2838-4E79-B177-7986FA045831}">
      <dgm:prSet/>
      <dgm:spPr/>
      <dgm:t>
        <a:bodyPr/>
        <a:lstStyle/>
        <a:p>
          <a:endParaRPr lang="sl-SI"/>
        </a:p>
      </dgm:t>
    </dgm:pt>
    <dgm:pt modelId="{FD328925-3A02-4516-B798-81B33CE38D6B}" type="pres">
      <dgm:prSet presAssocID="{2FC5B78C-CC82-4F93-AB54-A3DEE40ED4EE}" presName="linear" presStyleCnt="0">
        <dgm:presLayoutVars>
          <dgm:animLvl val="lvl"/>
          <dgm:resizeHandles val="exact"/>
        </dgm:presLayoutVars>
      </dgm:prSet>
      <dgm:spPr/>
    </dgm:pt>
    <dgm:pt modelId="{7912D08E-7D20-464A-B912-F337A6DF8CED}" type="pres">
      <dgm:prSet presAssocID="{CA94EA53-48F5-4707-AC63-32FD4B5A721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62CD6D7-5E71-432E-9F65-4217B231A219}" type="pres">
      <dgm:prSet presAssocID="{7596FBCD-E6B9-444B-BDBE-BE0D813FCBAC}" presName="spacer" presStyleCnt="0"/>
      <dgm:spPr/>
    </dgm:pt>
    <dgm:pt modelId="{8F8885D1-42EF-4EC4-8264-CE42E5D1AC42}" type="pres">
      <dgm:prSet presAssocID="{8A3E44E4-8F02-4B93-A099-D970F06BF0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8DEBA4F-4518-4743-9AB1-D6E22FD7099C}" type="pres">
      <dgm:prSet presAssocID="{CB1EE783-5363-4821-96A9-506D474CF301}" presName="spacer" presStyleCnt="0"/>
      <dgm:spPr/>
    </dgm:pt>
    <dgm:pt modelId="{5F1C932C-7313-43DB-B946-C44D7A5B2035}" type="pres">
      <dgm:prSet presAssocID="{D06D8017-D834-48A2-8723-772D5CBB1184}" presName="parentText" presStyleLbl="node1" presStyleIdx="2" presStyleCnt="3" custLinFactNeighborX="-70" custLinFactNeighborY="-42597">
        <dgm:presLayoutVars>
          <dgm:chMax val="0"/>
          <dgm:bulletEnabled val="1"/>
        </dgm:presLayoutVars>
      </dgm:prSet>
      <dgm:spPr/>
    </dgm:pt>
  </dgm:ptLst>
  <dgm:cxnLst>
    <dgm:cxn modelId="{E47BB049-BC81-460B-A018-671B6E7A55DE}" type="presOf" srcId="{8A3E44E4-8F02-4B93-A099-D970F06BF08B}" destId="{8F8885D1-42EF-4EC4-8264-CE42E5D1AC42}" srcOrd="0" destOrd="0" presId="urn:microsoft.com/office/officeart/2005/8/layout/vList2"/>
    <dgm:cxn modelId="{76FA3C6A-7A54-4035-954C-9B0A4605B578}" type="presOf" srcId="{D06D8017-D834-48A2-8723-772D5CBB1184}" destId="{5F1C932C-7313-43DB-B946-C44D7A5B2035}" srcOrd="0" destOrd="0" presId="urn:microsoft.com/office/officeart/2005/8/layout/vList2"/>
    <dgm:cxn modelId="{EB68E182-2838-4E79-B177-7986FA045831}" srcId="{2FC5B78C-CC82-4F93-AB54-A3DEE40ED4EE}" destId="{D06D8017-D834-48A2-8723-772D5CBB1184}" srcOrd="2" destOrd="0" parTransId="{A0BFFA5C-F818-4E3B-A891-82876BF45D00}" sibTransId="{3F7311D1-ED0C-4BCA-BE5F-E34FCAF36637}"/>
    <dgm:cxn modelId="{691CD394-E2DE-4C4D-BE83-5E1593DDC0CE}" type="presOf" srcId="{2FC5B78C-CC82-4F93-AB54-A3DEE40ED4EE}" destId="{FD328925-3A02-4516-B798-81B33CE38D6B}" srcOrd="0" destOrd="0" presId="urn:microsoft.com/office/officeart/2005/8/layout/vList2"/>
    <dgm:cxn modelId="{6175A09A-8D60-4B9F-813C-3091AADCAE55}" srcId="{2FC5B78C-CC82-4F93-AB54-A3DEE40ED4EE}" destId="{CA94EA53-48F5-4707-AC63-32FD4B5A7210}" srcOrd="0" destOrd="0" parTransId="{056D5205-41F4-4059-A4EF-9C06E4AFE8BE}" sibTransId="{7596FBCD-E6B9-444B-BDBE-BE0D813FCBAC}"/>
    <dgm:cxn modelId="{5D3573B3-A105-4B9B-89E8-3CCD282193DF}" srcId="{2FC5B78C-CC82-4F93-AB54-A3DEE40ED4EE}" destId="{8A3E44E4-8F02-4B93-A099-D970F06BF08B}" srcOrd="1" destOrd="0" parTransId="{B6453355-975E-4F20-B49E-726E0AEF3291}" sibTransId="{CB1EE783-5363-4821-96A9-506D474CF301}"/>
    <dgm:cxn modelId="{3B9847D6-8AD2-4915-AA71-312D0264C820}" type="presOf" srcId="{CA94EA53-48F5-4707-AC63-32FD4B5A7210}" destId="{7912D08E-7D20-464A-B912-F337A6DF8CED}" srcOrd="0" destOrd="0" presId="urn:microsoft.com/office/officeart/2005/8/layout/vList2"/>
    <dgm:cxn modelId="{D9D28B0B-DDBB-48AF-B4EA-3EF1A242E289}" type="presParOf" srcId="{FD328925-3A02-4516-B798-81B33CE38D6B}" destId="{7912D08E-7D20-464A-B912-F337A6DF8CED}" srcOrd="0" destOrd="0" presId="urn:microsoft.com/office/officeart/2005/8/layout/vList2"/>
    <dgm:cxn modelId="{56DB5CFB-036F-4535-B4F1-11B8E30AF022}" type="presParOf" srcId="{FD328925-3A02-4516-B798-81B33CE38D6B}" destId="{062CD6D7-5E71-432E-9F65-4217B231A219}" srcOrd="1" destOrd="0" presId="urn:microsoft.com/office/officeart/2005/8/layout/vList2"/>
    <dgm:cxn modelId="{5F7385A5-8AD1-44F1-B7DF-05CE5642B68E}" type="presParOf" srcId="{FD328925-3A02-4516-B798-81B33CE38D6B}" destId="{8F8885D1-42EF-4EC4-8264-CE42E5D1AC42}" srcOrd="2" destOrd="0" presId="urn:microsoft.com/office/officeart/2005/8/layout/vList2"/>
    <dgm:cxn modelId="{5FB91541-2CE4-4C37-B919-A8F660AA9326}" type="presParOf" srcId="{FD328925-3A02-4516-B798-81B33CE38D6B}" destId="{48DEBA4F-4518-4743-9AB1-D6E22FD7099C}" srcOrd="3" destOrd="0" presId="urn:microsoft.com/office/officeart/2005/8/layout/vList2"/>
    <dgm:cxn modelId="{9064C094-D9ED-4DF9-AF49-EEE84DEB16B2}" type="presParOf" srcId="{FD328925-3A02-4516-B798-81B33CE38D6B}" destId="{5F1C932C-7313-43DB-B946-C44D7A5B20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C5B78C-CC82-4F93-AB54-A3DEE40ED4EE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A94EA53-48F5-4707-AC63-32FD4B5A7210}">
      <dgm:prSet/>
      <dgm:spPr>
        <a:blipFill>
          <a:blip xmlns:r="http://schemas.openxmlformats.org/officeDocument/2006/relationships" r:embed="rId1"/>
          <a:stretch>
            <a:fillRect l="-605" b="-5660"/>
          </a:stretch>
        </a:blipFill>
      </dgm:spPr>
      <dgm:t>
        <a:bodyPr/>
        <a:lstStyle/>
        <a:p>
          <a:r>
            <a:rPr lang="sl-SI">
              <a:noFill/>
            </a:rPr>
            <a:t> </a:t>
          </a:r>
        </a:p>
      </dgm:t>
    </dgm:pt>
    <dgm:pt modelId="{056D5205-41F4-4059-A4EF-9C06E4AFE8BE}" type="parTrans" cxnId="{6175A09A-8D60-4B9F-813C-3091AADCAE55}">
      <dgm:prSet/>
      <dgm:spPr/>
      <dgm:t>
        <a:bodyPr/>
        <a:lstStyle/>
        <a:p>
          <a:endParaRPr lang="en-US"/>
        </a:p>
      </dgm:t>
    </dgm:pt>
    <dgm:pt modelId="{7596FBCD-E6B9-444B-BDBE-BE0D813FCBAC}" type="sibTrans" cxnId="{6175A09A-8D60-4B9F-813C-3091AADCAE55}">
      <dgm:prSet/>
      <dgm:spPr/>
      <dgm:t>
        <a:bodyPr/>
        <a:lstStyle/>
        <a:p>
          <a:endParaRPr lang="en-US"/>
        </a:p>
      </dgm:t>
    </dgm:pt>
    <dgm:pt modelId="{8A3E44E4-8F02-4B93-A099-D970F06BF08B}">
      <dgm:prSet/>
      <dgm:spPr>
        <a:blipFill>
          <a:blip xmlns:r="http://schemas.openxmlformats.org/officeDocument/2006/relationships" r:embed="rId2"/>
          <a:stretch>
            <a:fillRect l="-605" b="-5660"/>
          </a:stretch>
        </a:blipFill>
      </dgm:spPr>
      <dgm:t>
        <a:bodyPr/>
        <a:lstStyle/>
        <a:p>
          <a:r>
            <a:rPr lang="sl-SI">
              <a:noFill/>
            </a:rPr>
            <a:t> </a:t>
          </a:r>
        </a:p>
      </dgm:t>
    </dgm:pt>
    <dgm:pt modelId="{B6453355-975E-4F20-B49E-726E0AEF3291}" type="parTrans" cxnId="{5D3573B3-A105-4B9B-89E8-3CCD282193DF}">
      <dgm:prSet/>
      <dgm:spPr/>
      <dgm:t>
        <a:bodyPr/>
        <a:lstStyle/>
        <a:p>
          <a:endParaRPr lang="en-US"/>
        </a:p>
      </dgm:t>
    </dgm:pt>
    <dgm:pt modelId="{CB1EE783-5363-4821-96A9-506D474CF301}" type="sibTrans" cxnId="{5D3573B3-A105-4B9B-89E8-3CCD282193DF}">
      <dgm:prSet/>
      <dgm:spPr/>
      <dgm:t>
        <a:bodyPr/>
        <a:lstStyle/>
        <a:p>
          <a:endParaRPr lang="en-US"/>
        </a:p>
      </dgm:t>
    </dgm:pt>
    <dgm:pt modelId="{D06D8017-D834-48A2-8723-772D5CBB1184}">
      <dgm:prSet/>
      <dgm:spPr>
        <a:solidFill>
          <a:srgbClr val="FFC000"/>
        </a:solidFill>
      </dgm:spPr>
      <dgm:t>
        <a:bodyPr/>
        <a:lstStyle/>
        <a:p>
          <a:r>
            <a:rPr lang="sl-SI" dirty="0"/>
            <a:t>Če je v zadnjem stolpcu T, smo končali &lt;- obstaja podmnožica</a:t>
          </a:r>
        </a:p>
      </dgm:t>
    </dgm:pt>
    <dgm:pt modelId="{A0BFFA5C-F818-4E3B-A891-82876BF45D00}" type="parTrans" cxnId="{EB68E182-2838-4E79-B177-7986FA045831}">
      <dgm:prSet/>
      <dgm:spPr/>
      <dgm:t>
        <a:bodyPr/>
        <a:lstStyle/>
        <a:p>
          <a:endParaRPr lang="sl-SI"/>
        </a:p>
      </dgm:t>
    </dgm:pt>
    <dgm:pt modelId="{3F7311D1-ED0C-4BCA-BE5F-E34FCAF36637}" type="sibTrans" cxnId="{EB68E182-2838-4E79-B177-7986FA045831}">
      <dgm:prSet/>
      <dgm:spPr/>
      <dgm:t>
        <a:bodyPr/>
        <a:lstStyle/>
        <a:p>
          <a:endParaRPr lang="sl-SI"/>
        </a:p>
      </dgm:t>
    </dgm:pt>
    <dgm:pt modelId="{FD328925-3A02-4516-B798-81B33CE38D6B}" type="pres">
      <dgm:prSet presAssocID="{2FC5B78C-CC82-4F93-AB54-A3DEE40ED4EE}" presName="linear" presStyleCnt="0">
        <dgm:presLayoutVars>
          <dgm:animLvl val="lvl"/>
          <dgm:resizeHandles val="exact"/>
        </dgm:presLayoutVars>
      </dgm:prSet>
      <dgm:spPr/>
    </dgm:pt>
    <dgm:pt modelId="{7912D08E-7D20-464A-B912-F337A6DF8CED}" type="pres">
      <dgm:prSet presAssocID="{CA94EA53-48F5-4707-AC63-32FD4B5A721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62CD6D7-5E71-432E-9F65-4217B231A219}" type="pres">
      <dgm:prSet presAssocID="{7596FBCD-E6B9-444B-BDBE-BE0D813FCBAC}" presName="spacer" presStyleCnt="0"/>
      <dgm:spPr/>
    </dgm:pt>
    <dgm:pt modelId="{8F8885D1-42EF-4EC4-8264-CE42E5D1AC42}" type="pres">
      <dgm:prSet presAssocID="{8A3E44E4-8F02-4B93-A099-D970F06BF0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8DEBA4F-4518-4743-9AB1-D6E22FD7099C}" type="pres">
      <dgm:prSet presAssocID="{CB1EE783-5363-4821-96A9-506D474CF301}" presName="spacer" presStyleCnt="0"/>
      <dgm:spPr/>
    </dgm:pt>
    <dgm:pt modelId="{5F1C932C-7313-43DB-B946-C44D7A5B2035}" type="pres">
      <dgm:prSet presAssocID="{D06D8017-D834-48A2-8723-772D5CBB1184}" presName="parentText" presStyleLbl="node1" presStyleIdx="2" presStyleCnt="3" custLinFactNeighborX="-70" custLinFactNeighborY="-42597">
        <dgm:presLayoutVars>
          <dgm:chMax val="0"/>
          <dgm:bulletEnabled val="1"/>
        </dgm:presLayoutVars>
      </dgm:prSet>
      <dgm:spPr/>
    </dgm:pt>
  </dgm:ptLst>
  <dgm:cxnLst>
    <dgm:cxn modelId="{E47BB049-BC81-460B-A018-671B6E7A55DE}" type="presOf" srcId="{8A3E44E4-8F02-4B93-A099-D970F06BF08B}" destId="{8F8885D1-42EF-4EC4-8264-CE42E5D1AC42}" srcOrd="0" destOrd="0" presId="urn:microsoft.com/office/officeart/2005/8/layout/vList2"/>
    <dgm:cxn modelId="{76FA3C6A-7A54-4035-954C-9B0A4605B578}" type="presOf" srcId="{D06D8017-D834-48A2-8723-772D5CBB1184}" destId="{5F1C932C-7313-43DB-B946-C44D7A5B2035}" srcOrd="0" destOrd="0" presId="urn:microsoft.com/office/officeart/2005/8/layout/vList2"/>
    <dgm:cxn modelId="{EB68E182-2838-4E79-B177-7986FA045831}" srcId="{2FC5B78C-CC82-4F93-AB54-A3DEE40ED4EE}" destId="{D06D8017-D834-48A2-8723-772D5CBB1184}" srcOrd="2" destOrd="0" parTransId="{A0BFFA5C-F818-4E3B-A891-82876BF45D00}" sibTransId="{3F7311D1-ED0C-4BCA-BE5F-E34FCAF36637}"/>
    <dgm:cxn modelId="{691CD394-E2DE-4C4D-BE83-5E1593DDC0CE}" type="presOf" srcId="{2FC5B78C-CC82-4F93-AB54-A3DEE40ED4EE}" destId="{FD328925-3A02-4516-B798-81B33CE38D6B}" srcOrd="0" destOrd="0" presId="urn:microsoft.com/office/officeart/2005/8/layout/vList2"/>
    <dgm:cxn modelId="{6175A09A-8D60-4B9F-813C-3091AADCAE55}" srcId="{2FC5B78C-CC82-4F93-AB54-A3DEE40ED4EE}" destId="{CA94EA53-48F5-4707-AC63-32FD4B5A7210}" srcOrd="0" destOrd="0" parTransId="{056D5205-41F4-4059-A4EF-9C06E4AFE8BE}" sibTransId="{7596FBCD-E6B9-444B-BDBE-BE0D813FCBAC}"/>
    <dgm:cxn modelId="{5D3573B3-A105-4B9B-89E8-3CCD282193DF}" srcId="{2FC5B78C-CC82-4F93-AB54-A3DEE40ED4EE}" destId="{8A3E44E4-8F02-4B93-A099-D970F06BF08B}" srcOrd="1" destOrd="0" parTransId="{B6453355-975E-4F20-B49E-726E0AEF3291}" sibTransId="{CB1EE783-5363-4821-96A9-506D474CF301}"/>
    <dgm:cxn modelId="{3B9847D6-8AD2-4915-AA71-312D0264C820}" type="presOf" srcId="{CA94EA53-48F5-4707-AC63-32FD4B5A7210}" destId="{7912D08E-7D20-464A-B912-F337A6DF8CED}" srcOrd="0" destOrd="0" presId="urn:microsoft.com/office/officeart/2005/8/layout/vList2"/>
    <dgm:cxn modelId="{D9D28B0B-DDBB-48AF-B4EA-3EF1A242E289}" type="presParOf" srcId="{FD328925-3A02-4516-B798-81B33CE38D6B}" destId="{7912D08E-7D20-464A-B912-F337A6DF8CED}" srcOrd="0" destOrd="0" presId="urn:microsoft.com/office/officeart/2005/8/layout/vList2"/>
    <dgm:cxn modelId="{56DB5CFB-036F-4535-B4F1-11B8E30AF022}" type="presParOf" srcId="{FD328925-3A02-4516-B798-81B33CE38D6B}" destId="{062CD6D7-5E71-432E-9F65-4217B231A219}" srcOrd="1" destOrd="0" presId="urn:microsoft.com/office/officeart/2005/8/layout/vList2"/>
    <dgm:cxn modelId="{5F7385A5-8AD1-44F1-B7DF-05CE5642B68E}" type="presParOf" srcId="{FD328925-3A02-4516-B798-81B33CE38D6B}" destId="{8F8885D1-42EF-4EC4-8264-CE42E5D1AC42}" srcOrd="2" destOrd="0" presId="urn:microsoft.com/office/officeart/2005/8/layout/vList2"/>
    <dgm:cxn modelId="{5FB91541-2CE4-4C37-B919-A8F660AA9326}" type="presParOf" srcId="{FD328925-3A02-4516-B798-81B33CE38D6B}" destId="{48DEBA4F-4518-4743-9AB1-D6E22FD7099C}" srcOrd="3" destOrd="0" presId="urn:microsoft.com/office/officeart/2005/8/layout/vList2"/>
    <dgm:cxn modelId="{9064C094-D9ED-4DF9-AF49-EEE84DEB16B2}" type="presParOf" srcId="{FD328925-3A02-4516-B798-81B33CE38D6B}" destId="{5F1C932C-7313-43DB-B946-C44D7A5B20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C86EB-618A-4C4D-92C4-8441AFDE8609}">
      <dsp:nvSpPr>
        <dsp:cNvPr id="0" name=""/>
        <dsp:cNvSpPr/>
      </dsp:nvSpPr>
      <dsp:spPr>
        <a:xfrm>
          <a:off x="150910" y="107158"/>
          <a:ext cx="2772569" cy="27725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600" kern="1200" dirty="0"/>
            <a:t>Seznam nenegativnih celih števil</a:t>
          </a:r>
          <a:endParaRPr lang="en-US" sz="2600" kern="1200" dirty="0"/>
        </a:p>
      </dsp:txBody>
      <dsp:txXfrm>
        <a:off x="556943" y="513191"/>
        <a:ext cx="1960503" cy="1960503"/>
      </dsp:txXfrm>
    </dsp:sp>
    <dsp:sp modelId="{E8883924-1152-40E9-AD87-BFD10745DF02}">
      <dsp:nvSpPr>
        <dsp:cNvPr id="0" name=""/>
        <dsp:cNvSpPr/>
      </dsp:nvSpPr>
      <dsp:spPr>
        <a:xfrm rot="6865098">
          <a:off x="3282888" y="1994968"/>
          <a:ext cx="970399" cy="998894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0645C9-EED9-47C1-8BDF-63C30D7EB35F}">
      <dsp:nvSpPr>
        <dsp:cNvPr id="0" name=""/>
        <dsp:cNvSpPr/>
      </dsp:nvSpPr>
      <dsp:spPr>
        <a:xfrm>
          <a:off x="4432892" y="2303250"/>
          <a:ext cx="1849303" cy="1849303"/>
        </a:xfrm>
        <a:prstGeom prst="ellips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Ali obstaja podmnožica?</a:t>
          </a:r>
          <a:endParaRPr lang="en-US" sz="1800" kern="1200" dirty="0"/>
        </a:p>
      </dsp:txBody>
      <dsp:txXfrm>
        <a:off x="4703716" y="2574074"/>
        <a:ext cx="1307655" cy="1307655"/>
      </dsp:txXfrm>
    </dsp:sp>
    <dsp:sp modelId="{683EB0DC-F185-4E64-BF97-167348C684B8}">
      <dsp:nvSpPr>
        <dsp:cNvPr id="0" name=""/>
        <dsp:cNvSpPr/>
      </dsp:nvSpPr>
      <dsp:spPr>
        <a:xfrm rot="5400004">
          <a:off x="6803070" y="2728457"/>
          <a:ext cx="970399" cy="998894"/>
        </a:xfrm>
        <a:prstGeom prst="triangl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67DBAB-1854-4B36-8F7A-8B7F5E3A61E6}">
      <dsp:nvSpPr>
        <dsp:cNvPr id="0" name=""/>
        <dsp:cNvSpPr/>
      </dsp:nvSpPr>
      <dsp:spPr>
        <a:xfrm>
          <a:off x="8237801" y="1841622"/>
          <a:ext cx="2772569" cy="2772569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600" kern="1200" dirty="0"/>
            <a:t>Vsota števil v podmnožici enaka danemu številu </a:t>
          </a:r>
        </a:p>
      </dsp:txBody>
      <dsp:txXfrm>
        <a:off x="8643834" y="2247655"/>
        <a:ext cx="1960503" cy="1960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AB085-8991-4AB4-81FA-AAAB29A407D9}">
      <dsp:nvSpPr>
        <dsp:cNvPr id="0" name=""/>
        <dsp:cNvSpPr/>
      </dsp:nvSpPr>
      <dsp:spPr>
        <a:xfrm>
          <a:off x="0" y="0"/>
          <a:ext cx="9413636" cy="16419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/>
            <a:t>Ustvarimo tabelo velikosti </a:t>
          </a:r>
          <a14:m xmlns:a14="http://schemas.microsoft.com/office/drawing/2010/main">
            <m:oMath xmlns:m="http://schemas.openxmlformats.org/officeDocument/2006/math">
              <m:r>
                <a:rPr lang="sl-SI" sz="2300" i="1" kern="1200">
                  <a:latin typeface="Cambria Math" panose="02040503050406030204" pitchFamily="18" charset="0"/>
                </a:rPr>
                <m:t> </m:t>
              </m:r>
              <m:r>
                <a:rPr lang="sl-SI" sz="2300" i="1" kern="1200">
                  <a:latin typeface="Cambria Math" panose="02040503050406030204" pitchFamily="18" charset="0"/>
                </a:rPr>
                <m:t>𝑛</m:t>
              </m:r>
              <m:r>
                <a:rPr lang="sl-SI" sz="2300" i="1" kern="1200">
                  <a:latin typeface="Cambria Math" panose="02040503050406030204" pitchFamily="18" charset="0"/>
                </a:rPr>
                <m:t>∗(</m:t>
              </m:r>
              <m:r>
                <a:rPr lang="sl-SI" sz="2300" i="1" kern="1200">
                  <a:latin typeface="Cambria Math" panose="02040503050406030204" pitchFamily="18" charset="0"/>
                </a:rPr>
                <m:t>𝑠</m:t>
              </m:r>
              <m:r>
                <a:rPr lang="sl-SI" sz="2300" i="1" kern="1200">
                  <a:latin typeface="Cambria Math" panose="02040503050406030204" pitchFamily="18" charset="0"/>
                </a:rPr>
                <m:t>+1), </m:t>
              </m:r>
            </m:oMath>
          </a14:m>
          <a:r>
            <a:rPr lang="sl-SI" sz="2300" kern="1200" dirty="0"/>
            <a:t>kjer je </a:t>
          </a:r>
          <a14:m xmlns:a14="http://schemas.microsoft.com/office/drawing/2010/main">
            <m:oMath xmlns:m="http://schemas.openxmlformats.org/officeDocument/2006/math">
              <m:r>
                <a:rPr lang="sl-SI" sz="2300" i="1" kern="1200">
                  <a:latin typeface="Cambria Math" panose="02040503050406030204" pitchFamily="18" charset="0"/>
                </a:rPr>
                <m:t>𝑛</m:t>
              </m:r>
            </m:oMath>
          </a14:m>
          <a:r>
            <a:rPr lang="sl-SI" sz="2300" kern="1200" dirty="0"/>
            <a:t> dolžina podane množice in </a:t>
          </a:r>
          <a14:m xmlns:a14="http://schemas.microsoft.com/office/drawing/2010/main">
            <m:oMath xmlns:m="http://schemas.openxmlformats.org/officeDocument/2006/math">
              <m:r>
                <a:rPr lang="sl-SI" sz="2300" i="1" kern="1200">
                  <a:latin typeface="Cambria Math" panose="02040503050406030204" pitchFamily="18" charset="0"/>
                </a:rPr>
                <m:t>𝑠</m:t>
              </m:r>
            </m:oMath>
          </a14:m>
          <a:r>
            <a:rPr lang="sl-SI" sz="2300" kern="1200" dirty="0"/>
            <a:t> vsota, ki  jo želimo dobiti.</a:t>
          </a:r>
        </a:p>
      </dsp:txBody>
      <dsp:txXfrm>
        <a:off x="48091" y="48091"/>
        <a:ext cx="7716558" cy="1545761"/>
      </dsp:txXfrm>
    </dsp:sp>
    <dsp:sp modelId="{E1D1F76E-C14E-4563-84F3-9C92A29F5E10}">
      <dsp:nvSpPr>
        <dsp:cNvPr id="0" name=""/>
        <dsp:cNvSpPr/>
      </dsp:nvSpPr>
      <dsp:spPr>
        <a:xfrm>
          <a:off x="1661229" y="2006820"/>
          <a:ext cx="9413636" cy="16419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/>
            <a:t>S sprotnim dodajanjem nekega števila v tabelo, preverjamo katere so vse možne vsote, ki jih lahko dobimo že z prej vstavljenimi števili in danim številom.</a:t>
          </a:r>
        </a:p>
      </dsp:txBody>
      <dsp:txXfrm>
        <a:off x="1709320" y="2054911"/>
        <a:ext cx="6588960" cy="1545761"/>
      </dsp:txXfrm>
    </dsp:sp>
    <dsp:sp modelId="{0DD2E05D-8EF9-4AD0-9585-5BAA8FDCEE4E}">
      <dsp:nvSpPr>
        <dsp:cNvPr id="0" name=""/>
        <dsp:cNvSpPr/>
      </dsp:nvSpPr>
      <dsp:spPr>
        <a:xfrm>
          <a:off x="8346372" y="1290750"/>
          <a:ext cx="1067263" cy="1067263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3600" kern="1200"/>
        </a:p>
      </dsp:txBody>
      <dsp:txXfrm>
        <a:off x="8586506" y="1290750"/>
        <a:ext cx="586995" cy="8031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2D08E-7D20-464A-B912-F337A6DF8CED}">
      <dsp:nvSpPr>
        <dsp:cNvPr id="0" name=""/>
        <dsp:cNvSpPr/>
      </dsp:nvSpPr>
      <dsp:spPr>
        <a:xfrm>
          <a:off x="0" y="322656"/>
          <a:ext cx="11074866" cy="631799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kern="1200" dirty="0"/>
            <a:t>Vsa mesta, kjer je vsota manjša od dodanega števila se ne spremenijo.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sl-SI" sz="24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𝑎</m:t>
                  </m:r>
                </m:e>
                <m:sub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𝑖𝑗</m:t>
                  </m:r>
                </m:sub>
              </m:sSub>
              <m:r>
                <a:rPr lang="sl-SI" sz="24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sl-SI" sz="24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𝑎</m:t>
                  </m:r>
                </m:e>
                <m:sub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𝑖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−1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𝑗</m:t>
                  </m:r>
                </m:sub>
              </m:sSub>
            </m:oMath>
          </a14:m>
          <a:endParaRPr lang="en-US" sz="2400" kern="1200" dirty="0"/>
        </a:p>
      </dsp:txBody>
      <dsp:txXfrm>
        <a:off x="30842" y="353498"/>
        <a:ext cx="11013182" cy="570115"/>
      </dsp:txXfrm>
    </dsp:sp>
    <dsp:sp modelId="{8F8885D1-42EF-4EC4-8264-CE42E5D1AC42}">
      <dsp:nvSpPr>
        <dsp:cNvPr id="0" name=""/>
        <dsp:cNvSpPr/>
      </dsp:nvSpPr>
      <dsp:spPr>
        <a:xfrm>
          <a:off x="0" y="1023576"/>
          <a:ext cx="11074866" cy="63179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kern="1200" dirty="0"/>
            <a:t>Za mesta, kjer je vsota večja/enaka od danega števila(</a:t>
          </a:r>
          <a14:m xmlns:a14="http://schemas.microsoft.com/office/drawing/2010/main">
            <m:oMath xmlns:m="http://schemas.openxmlformats.org/officeDocument/2006/math">
              <m:r>
                <a:rPr lang="sl-SI" sz="2400" b="0" i="1" kern="1200" smtClean="0">
                  <a:latin typeface="Cambria Math" panose="02040503050406030204" pitchFamily="18" charset="0"/>
                </a:rPr>
                <m:t>𝑘</m:t>
              </m:r>
            </m:oMath>
          </a14:m>
          <a:r>
            <a:rPr lang="sl-SI" sz="2400" kern="1200" dirty="0"/>
            <a:t>) velja: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sl-SI" sz="24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𝑎</m:t>
                  </m:r>
                </m:e>
                <m:sub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𝑖𝑗</m:t>
                  </m:r>
                </m:sub>
              </m:sSub>
              <m:r>
                <a:rPr lang="sl-SI" sz="2400" b="0" i="1" kern="1200" smtClean="0">
                  <a:latin typeface="Cambria Math" panose="02040503050406030204" pitchFamily="18" charset="0"/>
                </a:rPr>
                <m:t>=</m:t>
              </m:r>
              <m:sSub>
                <m:sSubPr>
                  <m:ctrlPr>
                    <a:rPr lang="sl-SI" sz="24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𝑎</m:t>
                  </m:r>
                </m:e>
                <m:sub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𝑖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−1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𝑗</m:t>
                  </m:r>
                </m:sub>
              </m:sSub>
              <m:r>
                <a:rPr lang="sl-SI" sz="2400" b="0" i="1" kern="1200" smtClean="0">
                  <a:latin typeface="Cambria Math" panose="02040503050406030204" pitchFamily="18" charset="0"/>
                </a:rPr>
                <m:t> </m:t>
              </m:r>
              <m:r>
                <a:rPr lang="sl-SI" sz="2400" b="0" i="1" kern="1200" smtClean="0">
                  <a:latin typeface="Cambria Math" panose="02040503050406030204" pitchFamily="18" charset="0"/>
                </a:rPr>
                <m:t>𝑜𝑟</m:t>
              </m:r>
              <m:r>
                <a:rPr lang="sl-SI" sz="2400" b="0" i="1" kern="1200" smtClean="0">
                  <a:latin typeface="Cambria Math" panose="02040503050406030204" pitchFamily="18" charset="0"/>
                </a:rPr>
                <m:t> </m:t>
              </m:r>
              <m:sSub>
                <m:sSubPr>
                  <m:ctrlPr>
                    <a:rPr lang="sl-SI" sz="24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𝑎</m:t>
                  </m:r>
                </m:e>
                <m:sub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𝑖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−1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𝑗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sl-SI" sz="2400" b="0" i="1" kern="1200" smtClean="0">
                      <a:latin typeface="Cambria Math" panose="02040503050406030204" pitchFamily="18" charset="0"/>
                    </a:rPr>
                    <m:t>𝑘</m:t>
                  </m:r>
                </m:sub>
              </m:sSub>
            </m:oMath>
          </a14:m>
          <a:r>
            <a:rPr lang="sl-SI" sz="2400" kern="1200" dirty="0"/>
            <a:t> </a:t>
          </a:r>
          <a:endParaRPr lang="en-US" sz="2400" kern="1200" dirty="0"/>
        </a:p>
      </dsp:txBody>
      <dsp:txXfrm>
        <a:off x="30842" y="1054418"/>
        <a:ext cx="11013182" cy="570115"/>
      </dsp:txXfrm>
    </dsp:sp>
    <dsp:sp modelId="{5F1C932C-7313-43DB-B946-C44D7A5B2035}">
      <dsp:nvSpPr>
        <dsp:cNvPr id="0" name=""/>
        <dsp:cNvSpPr/>
      </dsp:nvSpPr>
      <dsp:spPr>
        <a:xfrm>
          <a:off x="0" y="1695053"/>
          <a:ext cx="11074866" cy="631799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kern="1200" dirty="0"/>
            <a:t>Če je v zadnjem stolpcu T, smo končali &lt;- obstaja podmnožica</a:t>
          </a:r>
        </a:p>
      </dsp:txBody>
      <dsp:txXfrm>
        <a:off x="30842" y="1725895"/>
        <a:ext cx="11013182" cy="570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Wednesday, December 1,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7587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1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8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4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8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2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5210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4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Wednesday, December 1,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5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December 1,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195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6FhG--P7z0&amp;ab_channel=TusharRoy-CodingMadeSimple" TargetMode="External"/><Relationship Id="rId2" Type="http://schemas.openxmlformats.org/officeDocument/2006/relationships/hyperlink" Target="https://www.geeksforgeeks.org/subset-sum-problem-dp-25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en.wikipedia.org/wiki/Subset_sum_problem" TargetMode="External"/><Relationship Id="rId4" Type="http://schemas.openxmlformats.org/officeDocument/2006/relationships/hyperlink" Target="https://sites.cs.queensu.ca/courses/cisc365/Labs/Week%204/2019%20Week%204%20+%205%20Lab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1D31072-AFE8-4A4F-A088-FBE19275D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4" y="1051551"/>
            <a:ext cx="3565524" cy="2384898"/>
          </a:xfrm>
        </p:spPr>
        <p:txBody>
          <a:bodyPr anchor="b">
            <a:normAutofit/>
          </a:bodyPr>
          <a:lstStyle/>
          <a:p>
            <a:r>
              <a:rPr lang="sl-SI" sz="4800" dirty="0"/>
              <a:t>PROBLEM VSOTE PODMNOŽIC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AD2E7A0-3948-4D83-B600-15D7766DE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3647" y="3776955"/>
            <a:ext cx="3565525" cy="2204721"/>
          </a:xfrm>
        </p:spPr>
        <p:txBody>
          <a:bodyPr>
            <a:normAutofit/>
          </a:bodyPr>
          <a:lstStyle/>
          <a:p>
            <a:pPr algn="l"/>
            <a:r>
              <a:rPr lang="sl-SI" sz="2000" dirty="0"/>
              <a:t>Marko Marinković in Tit Arnšek</a:t>
            </a:r>
            <a:br>
              <a:rPr lang="sl-SI" sz="2000" dirty="0"/>
            </a:br>
            <a:r>
              <a:rPr lang="sl-SI" sz="2000" dirty="0"/>
              <a:t>Fakulteta za matematiko in fiziko</a:t>
            </a:r>
            <a:br>
              <a:rPr lang="sl-SI" sz="2000" dirty="0"/>
            </a:br>
            <a:r>
              <a:rPr lang="sl-SI" sz="2000" dirty="0"/>
              <a:t>Univerza v Ljubljani</a:t>
            </a:r>
            <a:br>
              <a:rPr lang="sl-SI" sz="2000" dirty="0"/>
            </a:br>
            <a:r>
              <a:rPr lang="sl-SI" sz="2000" dirty="0"/>
              <a:t>2. december 2021 </a:t>
            </a:r>
          </a:p>
          <a:p>
            <a:endParaRPr lang="sl-SI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grpSp>
        <p:nvGrpSpPr>
          <p:cNvPr id="16" name="Group 10">
            <a:extLst>
              <a:ext uri="{FF2B5EF4-FFF2-40B4-BE49-F238E27FC236}">
                <a16:creationId xmlns:a16="http://schemas.microsoft.com/office/drawing/2014/main" id="{4592A8CB-0B0A-43A5-86F4-712B0C469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41850" y="444676"/>
            <a:ext cx="667802" cy="631474"/>
            <a:chOff x="10478914" y="1506691"/>
            <a:chExt cx="667802" cy="631474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C63B2AC-3D19-416D-A37F-2DDA8A365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A474391-1271-45F9-A39C-8641371AB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8" name="Picture 3" descr="Complex maths formulae on a blackboard">
            <a:extLst>
              <a:ext uri="{FF2B5EF4-FFF2-40B4-BE49-F238E27FC236}">
                <a16:creationId xmlns:a16="http://schemas.microsoft.com/office/drawing/2014/main" id="{52F969F7-1EC3-406F-8EC8-1634DA55FE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18" r="3395" b="-1"/>
          <a:stretch/>
        </p:blipFill>
        <p:spPr>
          <a:xfrm>
            <a:off x="4743450" y="10"/>
            <a:ext cx="7448551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1AC6C06-99FE-4BA1-BC82-8406A424C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AEC842D-C905-4DEA-B1C3-CA51995C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1219" y="5433223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0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870FC52-3218-4EF7-9FE3-15BD512E571C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59801" y="423434"/>
                <a:ext cx="11074866" cy="929878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𝑀𝑛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[2,3,15,10,6,7] ; 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𝑣𝑠𝑜𝑡𝑎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11</m:t>
                      </m:r>
                    </m:oMath>
                  </m:oMathPara>
                </a14:m>
                <a:endParaRPr lang="sl-SI" dirty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870FC52-3218-4EF7-9FE3-15BD512E57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9801" y="423434"/>
                <a:ext cx="11074866" cy="9298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C24B24F5-DC1D-4442-9269-341C4E78A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373337"/>
              </p:ext>
            </p:extLst>
          </p:nvPr>
        </p:nvGraphicFramePr>
        <p:xfrm>
          <a:off x="1633236" y="2131060"/>
          <a:ext cx="812799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30">
                  <a:extLst>
                    <a:ext uri="{9D8B030D-6E8A-4147-A177-3AD203B41FA5}">
                      <a16:colId xmlns:a16="http://schemas.microsoft.com/office/drawing/2014/main" val="1356655182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30886072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029845085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315702120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582426855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42458991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413023326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88796009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0670672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51965508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3698679081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509121662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391677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092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70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148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65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4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403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4828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Pravokotnik 6">
                <a:extLst>
                  <a:ext uri="{FF2B5EF4-FFF2-40B4-BE49-F238E27FC236}">
                    <a16:creationId xmlns:a16="http://schemas.microsoft.com/office/drawing/2014/main" id="{578D6A37-41C1-4A4E-B7CB-9E810C161904}"/>
                  </a:ext>
                </a:extLst>
              </p:cNvPr>
              <p:cNvSpPr/>
              <p:nvPr/>
            </p:nvSpPr>
            <p:spPr>
              <a:xfrm>
                <a:off x="159801" y="948871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[2,3,15,10,6,7]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7" name="Pravokotnik 6">
                <a:extLst>
                  <a:ext uri="{FF2B5EF4-FFF2-40B4-BE49-F238E27FC236}">
                    <a16:creationId xmlns:a16="http://schemas.microsoft.com/office/drawing/2014/main" id="{578D6A37-41C1-4A4E-B7CB-9E810C1619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01" y="948871"/>
                <a:ext cx="1997028" cy="404441"/>
              </a:xfrm>
              <a:prstGeom prst="rect">
                <a:avLst/>
              </a:prstGeom>
              <a:blipFill>
                <a:blip r:embed="rId3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7799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FF95DECD-F366-489E-8993-2CBCD1B24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775547"/>
              </p:ext>
            </p:extLst>
          </p:nvPr>
        </p:nvGraphicFramePr>
        <p:xfrm>
          <a:off x="1598826" y="1425963"/>
          <a:ext cx="8127996" cy="2003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330348227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701817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409561386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42708915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48570387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9616104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39248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5816997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50067479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8595162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3180608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677614889"/>
                    </a:ext>
                  </a:extLst>
                </a:gridCol>
              </a:tblGrid>
              <a:tr h="423831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340171"/>
                  </a:ext>
                </a:extLst>
              </a:tr>
              <a:tr h="731544">
                <a:tc>
                  <a:txBody>
                    <a:bodyPr/>
                    <a:lstStyle/>
                    <a:p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889384"/>
                  </a:ext>
                </a:extLst>
              </a:tr>
              <a:tr h="4238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721511"/>
                  </a:ext>
                </a:extLst>
              </a:tr>
              <a:tr h="423831">
                <a:tc>
                  <a:txBody>
                    <a:bodyPr/>
                    <a:lstStyle/>
                    <a:p>
                      <a:r>
                        <a:rPr lang="sl-SI" b="1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829343"/>
                  </a:ext>
                </a:extLst>
              </a:tr>
            </a:tbl>
          </a:graphicData>
        </a:graphic>
      </p:graphicFrame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F58C0B6C-0CF1-4C0C-9897-0C141D34D759}"/>
              </a:ext>
            </a:extLst>
          </p:cNvPr>
          <p:cNvCxnSpPr/>
          <p:nvPr/>
        </p:nvCxnSpPr>
        <p:spPr>
          <a:xfrm flipV="1">
            <a:off x="2619155" y="2915394"/>
            <a:ext cx="0" cy="29771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B028CD73-3EE9-4310-866A-BC720F10B3BE}"/>
              </a:ext>
            </a:extLst>
          </p:cNvPr>
          <p:cNvCxnSpPr/>
          <p:nvPr/>
        </p:nvCxnSpPr>
        <p:spPr>
          <a:xfrm flipV="1">
            <a:off x="3278373" y="2915394"/>
            <a:ext cx="0" cy="29771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Raven puščični povezovalnik 8">
            <a:extLst>
              <a:ext uri="{FF2B5EF4-FFF2-40B4-BE49-F238E27FC236}">
                <a16:creationId xmlns:a16="http://schemas.microsoft.com/office/drawing/2014/main" id="{D12C83AF-8F96-4980-A825-DE9D66F37760}"/>
              </a:ext>
            </a:extLst>
          </p:cNvPr>
          <p:cNvCxnSpPr/>
          <p:nvPr/>
        </p:nvCxnSpPr>
        <p:spPr>
          <a:xfrm flipV="1">
            <a:off x="3990754" y="2915394"/>
            <a:ext cx="0" cy="29771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74FFE25A-2C98-470C-98A4-30380644D789}"/>
              </a:ext>
            </a:extLst>
          </p:cNvPr>
          <p:cNvCxnSpPr/>
          <p:nvPr/>
        </p:nvCxnSpPr>
        <p:spPr>
          <a:xfrm flipV="1">
            <a:off x="4476307" y="2915393"/>
            <a:ext cx="0" cy="29771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8B83926F-A6E2-48CD-B7BA-8720009E6E52}"/>
              </a:ext>
            </a:extLst>
          </p:cNvPr>
          <p:cNvCxnSpPr/>
          <p:nvPr/>
        </p:nvCxnSpPr>
        <p:spPr>
          <a:xfrm flipH="1">
            <a:off x="2785730" y="2915394"/>
            <a:ext cx="1690577" cy="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E7838F7E-74AE-4C05-BA73-3694A4126BB1}"/>
              </a:ext>
            </a:extLst>
          </p:cNvPr>
          <p:cNvCxnSpPr/>
          <p:nvPr/>
        </p:nvCxnSpPr>
        <p:spPr>
          <a:xfrm flipV="1">
            <a:off x="4621619" y="2915393"/>
            <a:ext cx="0" cy="297711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Označba mesta besedila 2">
                <a:extLst>
                  <a:ext uri="{FF2B5EF4-FFF2-40B4-BE49-F238E27FC236}">
                    <a16:creationId xmlns:a16="http://schemas.microsoft.com/office/drawing/2014/main" id="{9F1664EC-9D26-4872-8865-1952DBDF315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830815260"/>
                  </p:ext>
                </p:extLst>
              </p:nvPr>
            </p:nvGraphicFramePr>
            <p:xfrm>
              <a:off x="566271" y="3629772"/>
              <a:ext cx="11074866" cy="267895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0" name="Označba mesta besedila 2">
                <a:extLst>
                  <a:ext uri="{FF2B5EF4-FFF2-40B4-BE49-F238E27FC236}">
                    <a16:creationId xmlns:a16="http://schemas.microsoft.com/office/drawing/2014/main" id="{9F1664EC-9D26-4872-8865-1952DBDF315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830815260"/>
                  </p:ext>
                </p:extLst>
              </p:nvPr>
            </p:nvGraphicFramePr>
            <p:xfrm>
              <a:off x="566271" y="3629772"/>
              <a:ext cx="11074866" cy="267895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19" name="Elipsa 18">
            <a:extLst>
              <a:ext uri="{FF2B5EF4-FFF2-40B4-BE49-F238E27FC236}">
                <a16:creationId xmlns:a16="http://schemas.microsoft.com/office/drawing/2014/main" id="{EE6F324D-658A-410A-A943-49245748D77E}"/>
              </a:ext>
            </a:extLst>
          </p:cNvPr>
          <p:cNvSpPr/>
          <p:nvPr/>
        </p:nvSpPr>
        <p:spPr>
          <a:xfrm>
            <a:off x="9133369" y="2622998"/>
            <a:ext cx="412699" cy="375383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sl-SI" b="1" dirty="0">
                <a:solidFill>
                  <a:schemeClr val="bg1"/>
                </a:solidFill>
              </a:rPr>
              <a:t>F</a:t>
            </a:r>
          </a:p>
        </p:txBody>
      </p: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36732D2C-2922-4DF1-BDFA-96AC4AFDB558}"/>
              </a:ext>
            </a:extLst>
          </p:cNvPr>
          <p:cNvCxnSpPr/>
          <p:nvPr/>
        </p:nvCxnSpPr>
        <p:spPr>
          <a:xfrm flipV="1">
            <a:off x="7223052" y="2915393"/>
            <a:ext cx="0" cy="29771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uščični povezovalnik 21">
            <a:extLst>
              <a:ext uri="{FF2B5EF4-FFF2-40B4-BE49-F238E27FC236}">
                <a16:creationId xmlns:a16="http://schemas.microsoft.com/office/drawing/2014/main" id="{D09B7E40-88F2-4AD2-AF76-1A75F6E21ABD}"/>
              </a:ext>
            </a:extLst>
          </p:cNvPr>
          <p:cNvCxnSpPr/>
          <p:nvPr/>
        </p:nvCxnSpPr>
        <p:spPr>
          <a:xfrm flipH="1">
            <a:off x="5532475" y="2915394"/>
            <a:ext cx="1690577" cy="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uščični povezovalnik 22">
            <a:extLst>
              <a:ext uri="{FF2B5EF4-FFF2-40B4-BE49-F238E27FC236}">
                <a16:creationId xmlns:a16="http://schemas.microsoft.com/office/drawing/2014/main" id="{7999E8A4-93C3-41E3-B2D3-4455F50D727C}"/>
              </a:ext>
            </a:extLst>
          </p:cNvPr>
          <p:cNvCxnSpPr/>
          <p:nvPr/>
        </p:nvCxnSpPr>
        <p:spPr>
          <a:xfrm flipV="1">
            <a:off x="7389629" y="2915393"/>
            <a:ext cx="0" cy="297711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Raven povezovalnik 23">
            <a:extLst>
              <a:ext uri="{FF2B5EF4-FFF2-40B4-BE49-F238E27FC236}">
                <a16:creationId xmlns:a16="http://schemas.microsoft.com/office/drawing/2014/main" id="{9A5BAC1F-322D-4526-825C-113AF10D92C2}"/>
              </a:ext>
            </a:extLst>
          </p:cNvPr>
          <p:cNvCxnSpPr/>
          <p:nvPr/>
        </p:nvCxnSpPr>
        <p:spPr>
          <a:xfrm flipV="1">
            <a:off x="9194406" y="2915393"/>
            <a:ext cx="0" cy="29771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uščični povezovalnik 24">
            <a:extLst>
              <a:ext uri="{FF2B5EF4-FFF2-40B4-BE49-F238E27FC236}">
                <a16:creationId xmlns:a16="http://schemas.microsoft.com/office/drawing/2014/main" id="{A6FA79EC-B3DF-4E36-B244-FC11B8EB8BAE}"/>
              </a:ext>
            </a:extLst>
          </p:cNvPr>
          <p:cNvCxnSpPr/>
          <p:nvPr/>
        </p:nvCxnSpPr>
        <p:spPr>
          <a:xfrm flipH="1">
            <a:off x="7503829" y="2915393"/>
            <a:ext cx="1690577" cy="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uščični povezovalnik 25">
            <a:extLst>
              <a:ext uri="{FF2B5EF4-FFF2-40B4-BE49-F238E27FC236}">
                <a16:creationId xmlns:a16="http://schemas.microsoft.com/office/drawing/2014/main" id="{1DC3E619-ED92-402C-8333-A0CB89509812}"/>
              </a:ext>
            </a:extLst>
          </p:cNvPr>
          <p:cNvCxnSpPr/>
          <p:nvPr/>
        </p:nvCxnSpPr>
        <p:spPr>
          <a:xfrm flipV="1">
            <a:off x="9339718" y="2915393"/>
            <a:ext cx="0" cy="297711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43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>
        <p:bldAsOne/>
      </p:bldGraphic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870FC52-3218-4EF7-9FE3-15BD512E571C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96118" y="214989"/>
                <a:ext cx="11074866" cy="612886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𝑀𝑛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… ; 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𝑣𝑠𝑜𝑡𝑎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11</m:t>
                      </m:r>
                    </m:oMath>
                  </m:oMathPara>
                </a14:m>
                <a:endParaRPr lang="sl-SI" dirty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870FC52-3218-4EF7-9FE3-15BD512E57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96118" y="214989"/>
                <a:ext cx="11074866" cy="61288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C24B24F5-DC1D-4442-9269-341C4E78A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538727"/>
              </p:ext>
            </p:extLst>
          </p:nvPr>
        </p:nvGraphicFramePr>
        <p:xfrm>
          <a:off x="1633236" y="2131060"/>
          <a:ext cx="812799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30">
                  <a:extLst>
                    <a:ext uri="{9D8B030D-6E8A-4147-A177-3AD203B41FA5}">
                      <a16:colId xmlns:a16="http://schemas.microsoft.com/office/drawing/2014/main" val="1356655182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30886072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029845085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315702120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582426855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42458991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413023326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88796009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0670672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51965508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3698679081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509121662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391677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092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70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148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65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4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403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4828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Pravokotnik 6">
                <a:extLst>
                  <a:ext uri="{FF2B5EF4-FFF2-40B4-BE49-F238E27FC236}">
                    <a16:creationId xmlns:a16="http://schemas.microsoft.com/office/drawing/2014/main" id="{578D6A37-41C1-4A4E-B7CB-9E810C161904}"/>
                  </a:ext>
                </a:extLst>
              </p:cNvPr>
              <p:cNvSpPr/>
              <p:nvPr/>
            </p:nvSpPr>
            <p:spPr>
              <a:xfrm>
                <a:off x="296118" y="831273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[2,3,15,10,6,7]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7" name="Pravokotnik 6">
                <a:extLst>
                  <a:ext uri="{FF2B5EF4-FFF2-40B4-BE49-F238E27FC236}">
                    <a16:creationId xmlns:a16="http://schemas.microsoft.com/office/drawing/2014/main" id="{578D6A37-41C1-4A4E-B7CB-9E810C1619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18" y="831273"/>
                <a:ext cx="1997028" cy="404441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9178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870FC52-3218-4EF7-9FE3-15BD512E571C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96118" y="280844"/>
                <a:ext cx="11074866" cy="693016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𝑀𝑛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[2,3,15,10,6,7] ; 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𝑣𝑠𝑜𝑡𝑎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11</m:t>
                      </m:r>
                    </m:oMath>
                  </m:oMathPara>
                </a14:m>
                <a:endParaRPr lang="sl-SI" dirty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870FC52-3218-4EF7-9FE3-15BD512E57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96118" y="280844"/>
                <a:ext cx="11074866" cy="69301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C24B24F5-DC1D-4442-9269-341C4E78A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776153"/>
              </p:ext>
            </p:extLst>
          </p:nvPr>
        </p:nvGraphicFramePr>
        <p:xfrm>
          <a:off x="1633239" y="1743421"/>
          <a:ext cx="812799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30">
                  <a:extLst>
                    <a:ext uri="{9D8B030D-6E8A-4147-A177-3AD203B41FA5}">
                      <a16:colId xmlns:a16="http://schemas.microsoft.com/office/drawing/2014/main" val="1356655182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30886072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029845085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315702120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582426855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42458991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413023326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88796009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06706724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251965508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3698679081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509121662"/>
                    </a:ext>
                  </a:extLst>
                </a:gridCol>
                <a:gridCol w="625230">
                  <a:extLst>
                    <a:ext uri="{9D8B030D-6E8A-4147-A177-3AD203B41FA5}">
                      <a16:colId xmlns:a16="http://schemas.microsoft.com/office/drawing/2014/main" val="1391677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092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249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70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148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65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4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403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4828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Pravokotnik 6">
                <a:extLst>
                  <a:ext uri="{FF2B5EF4-FFF2-40B4-BE49-F238E27FC236}">
                    <a16:creationId xmlns:a16="http://schemas.microsoft.com/office/drawing/2014/main" id="{578D6A37-41C1-4A4E-B7CB-9E810C161904}"/>
                  </a:ext>
                </a:extLst>
              </p:cNvPr>
              <p:cNvSpPr/>
              <p:nvPr/>
            </p:nvSpPr>
            <p:spPr>
              <a:xfrm>
                <a:off x="296118" y="831273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[2,3,15,10,6,7]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7" name="Pravokotnik 6">
                <a:extLst>
                  <a:ext uri="{FF2B5EF4-FFF2-40B4-BE49-F238E27FC236}">
                    <a16:creationId xmlns:a16="http://schemas.microsoft.com/office/drawing/2014/main" id="{578D6A37-41C1-4A4E-B7CB-9E810C1619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18" y="831273"/>
                <a:ext cx="1997028" cy="404441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Povezovalnik: ukrivljeno 7">
            <a:extLst>
              <a:ext uri="{FF2B5EF4-FFF2-40B4-BE49-F238E27FC236}">
                <a16:creationId xmlns:a16="http://schemas.microsoft.com/office/drawing/2014/main" id="{A295B47D-A9A6-4D70-BE54-8A3C9103AE9C}"/>
              </a:ext>
            </a:extLst>
          </p:cNvPr>
          <p:cNvCxnSpPr/>
          <p:nvPr/>
        </p:nvCxnSpPr>
        <p:spPr>
          <a:xfrm rot="5400000" flipH="1" flipV="1">
            <a:off x="9856382" y="1469630"/>
            <a:ext cx="1095153" cy="627321"/>
          </a:xfrm>
          <a:prstGeom prst="curvedConnector3">
            <a:avLst>
              <a:gd name="adj1" fmla="val 1456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avokotnik 9">
            <a:extLst>
              <a:ext uri="{FF2B5EF4-FFF2-40B4-BE49-F238E27FC236}">
                <a16:creationId xmlns:a16="http://schemas.microsoft.com/office/drawing/2014/main" id="{555E4393-17D6-4AE3-ACC2-25969E016147}"/>
              </a:ext>
            </a:extLst>
          </p:cNvPr>
          <p:cNvSpPr/>
          <p:nvPr/>
        </p:nvSpPr>
        <p:spPr>
          <a:xfrm>
            <a:off x="9427534" y="138255"/>
            <a:ext cx="2764466" cy="9781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Na začetku dodamo še eno vrstico, da ne preverjamo, ali smo v prvi vrstici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značba mesta besedila 2">
                <a:extLst>
                  <a:ext uri="{FF2B5EF4-FFF2-40B4-BE49-F238E27FC236}">
                    <a16:creationId xmlns:a16="http://schemas.microsoft.com/office/drawing/2014/main" id="{94906887-71DD-45AD-A960-62A7C00F6C2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6118" y="5254096"/>
                <a:ext cx="11074866" cy="69301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normAutofit/>
              </a:bodyPr>
              <a:lstStyle>
                <a:lvl1pPr marL="0" indent="0" algn="l" defTabSz="914400" rtl="0" eaLnBrk="1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80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alpha val="80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spcAft>
                    <a:spcPts val="80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spcAft>
                    <a:spcPts val="80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spcAft>
                    <a:spcPts val="80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110000"/>
                  </a:lnSpc>
                  <a:spcBef>
                    <a:spcPts val="500"/>
                  </a:spcBef>
                  <a:spcAft>
                    <a:spcPts val="80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l-SI" dirty="0"/>
                  <a:t>Časovna zahtevnost O(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sl-SI" dirty="0"/>
                  <a:t>)</a:t>
                </a:r>
              </a:p>
            </p:txBody>
          </p:sp>
        </mc:Choice>
        <mc:Fallback xmlns="">
          <p:sp>
            <p:nvSpPr>
              <p:cNvPr id="9" name="Označba mesta besedila 2">
                <a:extLst>
                  <a:ext uri="{FF2B5EF4-FFF2-40B4-BE49-F238E27FC236}">
                    <a16:creationId xmlns:a16="http://schemas.microsoft.com/office/drawing/2014/main" id="{94906887-71DD-45AD-A960-62A7C00F6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18" y="5254096"/>
                <a:ext cx="11074866" cy="693016"/>
              </a:xfrm>
              <a:prstGeom prst="rect">
                <a:avLst/>
              </a:prstGeom>
              <a:blipFill>
                <a:blip r:embed="rId4"/>
                <a:stretch>
                  <a:fillRect l="-1707" t="-1140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0884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5" name="Freeform: Shape 13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Oval 15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16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prednosti in slabosti facebook oglaševanja - Web Center">
            <a:extLst>
              <a:ext uri="{FF2B5EF4-FFF2-40B4-BE49-F238E27FC236}">
                <a16:creationId xmlns:a16="http://schemas.microsoft.com/office/drawing/2014/main" id="{B389EC80-382A-44E1-B176-9B5283C4E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7625"/>
            <a:ext cx="12192000" cy="685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645CB771-A4E7-4C70-BE3A-C8FD8581EF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983903"/>
              </p:ext>
            </p:extLst>
          </p:nvPr>
        </p:nvGraphicFramePr>
        <p:xfrm>
          <a:off x="1508936" y="796205"/>
          <a:ext cx="8784357" cy="53355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28119">
                  <a:extLst>
                    <a:ext uri="{9D8B030D-6E8A-4147-A177-3AD203B41FA5}">
                      <a16:colId xmlns:a16="http://schemas.microsoft.com/office/drawing/2014/main" val="2300268355"/>
                    </a:ext>
                  </a:extLst>
                </a:gridCol>
                <a:gridCol w="2928119">
                  <a:extLst>
                    <a:ext uri="{9D8B030D-6E8A-4147-A177-3AD203B41FA5}">
                      <a16:colId xmlns:a16="http://schemas.microsoft.com/office/drawing/2014/main" val="3777631558"/>
                    </a:ext>
                  </a:extLst>
                </a:gridCol>
                <a:gridCol w="2928119">
                  <a:extLst>
                    <a:ext uri="{9D8B030D-6E8A-4147-A177-3AD203B41FA5}">
                      <a16:colId xmlns:a16="http://schemas.microsoft.com/office/drawing/2014/main" val="2964194353"/>
                    </a:ext>
                  </a:extLst>
                </a:gridCol>
              </a:tblGrid>
              <a:tr h="1778502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0">
                          <a:srgbClr val="00B0F0">
                            <a:alpha val="41000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err="1">
                          <a:solidFill>
                            <a:schemeClr val="bg1"/>
                          </a:solidFill>
                        </a:rPr>
                        <a:t>Horowitz</a:t>
                      </a:r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sl-SI" dirty="0" err="1">
                          <a:solidFill>
                            <a:schemeClr val="bg1"/>
                          </a:solidFill>
                        </a:rPr>
                        <a:t>and</a:t>
                      </a:r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 Sahni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0">
                          <a:srgbClr val="00B0F0">
                            <a:alpha val="41000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Dinamično</a:t>
                      </a:r>
                    </a:p>
                    <a:p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programiranje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0">
                          <a:srgbClr val="00B0F0">
                            <a:alpha val="41000"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01656608"/>
                  </a:ext>
                </a:extLst>
              </a:tr>
              <a:tr h="1778502">
                <a:tc>
                  <a:txBody>
                    <a:bodyPr/>
                    <a:lstStyle/>
                    <a:p>
                      <a:r>
                        <a:rPr lang="sl-SI" b="1" dirty="0"/>
                        <a:t>PREDNOSTI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2D050"/>
                        </a:gs>
                        <a:gs pos="0">
                          <a:schemeClr val="accent2">
                            <a:lumMod val="45000"/>
                            <a:lumOff val="55000"/>
                            <a:alpha val="0"/>
                          </a:schemeClr>
                        </a:gs>
                        <a:gs pos="0">
                          <a:schemeClr val="accent2">
                            <a:lumMod val="45000"/>
                            <a:lumOff val="55000"/>
                          </a:schemeClr>
                        </a:gs>
                        <a:gs pos="0">
                          <a:srgbClr val="92D050">
                            <a:alpha val="46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Lahko izpišemo rešitev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2D050"/>
                        </a:gs>
                        <a:gs pos="0">
                          <a:schemeClr val="accent2">
                            <a:lumMod val="45000"/>
                            <a:lumOff val="55000"/>
                            <a:alpha val="0"/>
                          </a:schemeClr>
                        </a:gs>
                        <a:gs pos="0">
                          <a:schemeClr val="accent2">
                            <a:lumMod val="45000"/>
                            <a:lumOff val="55000"/>
                          </a:schemeClr>
                        </a:gs>
                        <a:gs pos="0">
                          <a:srgbClr val="92D050">
                            <a:alpha val="46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V večini primerov hitrejši algoritem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2D050"/>
                        </a:gs>
                        <a:gs pos="0">
                          <a:schemeClr val="accent2">
                            <a:lumMod val="45000"/>
                            <a:lumOff val="55000"/>
                            <a:alpha val="0"/>
                          </a:schemeClr>
                        </a:gs>
                        <a:gs pos="0">
                          <a:schemeClr val="accent2">
                            <a:lumMod val="45000"/>
                            <a:lumOff val="55000"/>
                          </a:schemeClr>
                        </a:gs>
                        <a:gs pos="0">
                          <a:srgbClr val="92D050">
                            <a:alpha val="46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46756002"/>
                  </a:ext>
                </a:extLst>
              </a:tr>
              <a:tr h="1778502">
                <a:tc>
                  <a:txBody>
                    <a:bodyPr/>
                    <a:lstStyle/>
                    <a:p>
                      <a:r>
                        <a:rPr lang="sl-SI" b="1" dirty="0"/>
                        <a:t>SLABOSTI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0">
                          <a:srgbClr val="DF6457">
                            <a:alpha val="54000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Eksponentna časovna zahtevnost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0">
                          <a:srgbClr val="DF6457">
                            <a:alpha val="54000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Odvisna je od željene vsote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0">
                          <a:srgbClr val="DF6457">
                            <a:alpha val="54000"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463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569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7F02D6-0578-466D-92BF-1EB9E7E75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22" y="-90003"/>
            <a:ext cx="11077574" cy="1094173"/>
          </a:xfrm>
        </p:spPr>
        <p:txBody>
          <a:bodyPr/>
          <a:lstStyle/>
          <a:p>
            <a:r>
              <a:rPr lang="sl-SI" dirty="0"/>
              <a:t>ČASOVNA PRIMERLJIVOST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02B8CAB-2C1A-4D4D-978B-7F4AD74BD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329" y="925813"/>
            <a:ext cx="11074866" cy="394998"/>
          </a:xfrm>
        </p:spPr>
        <p:txBody>
          <a:bodyPr>
            <a:normAutofit fontScale="85000" lnSpcReduction="20000"/>
          </a:bodyPr>
          <a:lstStyle/>
          <a:p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6D8EA08C-D695-41AB-9840-A60172C396AB}"/>
                  </a:ext>
                </a:extLst>
              </p:cNvPr>
              <p:cNvSpPr txBox="1"/>
              <p:nvPr/>
            </p:nvSpPr>
            <p:spPr>
              <a:xfrm>
                <a:off x="1343233" y="1123312"/>
                <a:ext cx="3219151" cy="50783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/>
                  <a:t> n          |  H-S                 D-P</a:t>
                </a:r>
              </a:p>
              <a:p>
                <a:r>
                  <a:rPr lang="sl-SI" dirty="0"/>
                  <a:t>----------------------------------------</a:t>
                </a:r>
              </a:p>
              <a:p>
                <a:r>
                  <a:rPr lang="sl-SI" dirty="0"/>
                  <a:t>         29 | 0.2662268   0.0451989 </a:t>
                </a:r>
              </a:p>
              <a:p>
                <a:r>
                  <a:rPr lang="sl-SI" dirty="0"/>
                  <a:t>         30 | 0.2854395   0.0435808 </a:t>
                </a:r>
              </a:p>
              <a:p>
                <a:r>
                  <a:rPr lang="sl-SI" dirty="0"/>
                  <a:t>         31 | 0.4484577   0.0514030 </a:t>
                </a:r>
              </a:p>
              <a:p>
                <a:r>
                  <a:rPr lang="sl-SI" dirty="0"/>
                  <a:t>         32 | 0.7898862   0.0741315 </a:t>
                </a:r>
              </a:p>
              <a:p>
                <a:r>
                  <a:rPr lang="sl-SI" dirty="0"/>
                  <a:t>         33 | 1.0533640   0.0522525 </a:t>
                </a:r>
              </a:p>
              <a:p>
                <a:r>
                  <a:rPr lang="sl-SI" dirty="0"/>
                  <a:t>         34 | 1.3099179   0.0720112 </a:t>
                </a:r>
              </a:p>
              <a:p>
                <a:r>
                  <a:rPr lang="sl-SI" dirty="0"/>
                  <a:t>         35 | 2.0442269   0.0520713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=5000</m:t>
                      </m:r>
                    </m:oMath>
                  </m:oMathPara>
                </a14:m>
                <a:endParaRPr lang="sl-SI" dirty="0"/>
              </a:p>
              <a:p>
                <a:r>
                  <a:rPr lang="sl-SI" dirty="0"/>
                  <a:t>         35    |                       0.0231917  </a:t>
                </a:r>
              </a:p>
              <a:p>
                <a:r>
                  <a:rPr lang="sl-SI" dirty="0"/>
                  <a:t>        100   |                      0.0708508  </a:t>
                </a:r>
              </a:p>
              <a:p>
                <a:r>
                  <a:rPr lang="sl-SI" dirty="0"/>
                  <a:t>        200   |                      0.1320362  </a:t>
                </a:r>
              </a:p>
              <a:p>
                <a:r>
                  <a:rPr lang="sl-SI" dirty="0"/>
                  <a:t>        500   |                      0.3918216  </a:t>
                </a:r>
              </a:p>
              <a:p>
                <a:r>
                  <a:rPr lang="sl-SI" dirty="0"/>
                  <a:t>       1000 |                      0.8550508  </a:t>
                </a:r>
              </a:p>
              <a:p>
                <a:r>
                  <a:rPr lang="sl-SI" dirty="0"/>
                  <a:t>       2000 |                      1.6365085  </a:t>
                </a:r>
              </a:p>
              <a:p>
                <a:r>
                  <a:rPr lang="sl-SI" dirty="0"/>
                  <a:t>       4000 |                      3.5645850  </a:t>
                </a:r>
              </a:p>
              <a:p>
                <a:r>
                  <a:rPr lang="sl-SI" dirty="0"/>
                  <a:t>       8000 |                      7.4960508  </a:t>
                </a:r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6D8EA08C-D695-41AB-9840-A60172C396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233" y="1123312"/>
                <a:ext cx="3219151" cy="5078313"/>
              </a:xfrm>
              <a:prstGeom prst="rect">
                <a:avLst/>
              </a:prstGeom>
              <a:blipFill>
                <a:blip r:embed="rId2"/>
                <a:stretch>
                  <a:fillRect l="-1515" t="-600" r="-758" b="-96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Slika 9">
            <a:extLst>
              <a:ext uri="{FF2B5EF4-FFF2-40B4-BE49-F238E27FC236}">
                <a16:creationId xmlns:a16="http://schemas.microsoft.com/office/drawing/2014/main" id="{288021BE-E558-444B-9790-E243559239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287" y="1123312"/>
            <a:ext cx="3641947" cy="2731460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DF3C6714-40D8-44A2-BA97-3FC741EC9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287" y="3973914"/>
            <a:ext cx="3641947" cy="268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4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6E0C77-17A7-4778-9A67-2FE898DA1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6"/>
            <a:ext cx="11077574" cy="784004"/>
          </a:xfrm>
        </p:spPr>
        <p:txBody>
          <a:bodyPr>
            <a:normAutofit fontScale="90000"/>
          </a:bodyPr>
          <a:lstStyle/>
          <a:p>
            <a:r>
              <a:rPr lang="sl-SI" dirty="0"/>
              <a:t>Viri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6EE8D89-ED0A-4B5C-9CFB-A059B5CF2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1384184"/>
            <a:ext cx="11074866" cy="492454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Subset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Sum Problem | DP-25, </a:t>
            </a:r>
            <a:r>
              <a:rPr lang="sl-SI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https://www.geeksforgeeks.org/subset-sum-problem-dp-25/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Subset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Sum Problem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Dynamic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Programming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https://www.youtube.com/watch?v=s6FhG--P7z0&amp;ab_channel=TusharRoy-CodingMadeSimple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Week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 AND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Week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Lab Problem: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Subset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Sum, </a:t>
            </a:r>
            <a:r>
              <a:rPr lang="sl-SI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https://sites.cs.queensu.ca/courses/cisc365/Labs/Week%204/2019%20Week%204%20+%205%20Lab.pdf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Wikipedia</a:t>
            </a:r>
            <a:r>
              <a:rPr lang="sl-SI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sl-S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Free</a:t>
            </a:r>
            <a:r>
              <a:rPr lang="sl-S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Encyclopedia</a:t>
            </a:r>
            <a:r>
              <a:rPr lang="sl-SI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https://en.wikipedia.org/wiki/Subset_sum_problem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0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402B8F-4FC3-43E3-A560-C66E4C5CA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3250367"/>
          </a:xfrm>
        </p:spPr>
        <p:txBody>
          <a:bodyPr/>
          <a:lstStyle/>
          <a:p>
            <a:pPr algn="ctr"/>
            <a:r>
              <a:rPr lang="sl-SI" dirty="0"/>
              <a:t>Hvala za vašo pozornost!</a:t>
            </a:r>
          </a:p>
        </p:txBody>
      </p:sp>
    </p:spTree>
    <p:extLst>
      <p:ext uri="{BB962C8B-B14F-4D97-AF65-F5344CB8AC3E}">
        <p14:creationId xmlns:p14="http://schemas.microsoft.com/office/powerpoint/2010/main" val="2797343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B7752B-728D-4CA3-8923-C4F7F7702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0FF50E-4844-4852-B668-6583A8379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3777175"/>
          </a:xfrm>
          <a:prstGeom prst="rect">
            <a:avLst/>
          </a:prstGeom>
          <a:solidFill>
            <a:schemeClr val="bg2">
              <a:lumMod val="10000"/>
              <a:lumOff val="90000"/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A5C5119A-6BD8-4E7D-829D-32DE268B60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338782"/>
              </p:ext>
            </p:extLst>
          </p:nvPr>
        </p:nvGraphicFramePr>
        <p:xfrm>
          <a:off x="550863" y="549275"/>
          <a:ext cx="11090276" cy="6179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Skupina 11">
            <a:extLst>
              <a:ext uri="{FF2B5EF4-FFF2-40B4-BE49-F238E27FC236}">
                <a16:creationId xmlns:a16="http://schemas.microsoft.com/office/drawing/2014/main" id="{374FC878-2B0C-4DDC-A023-452E43AC5AE0}"/>
              </a:ext>
            </a:extLst>
          </p:cNvPr>
          <p:cNvGrpSpPr/>
          <p:nvPr/>
        </p:nvGrpSpPr>
        <p:grpSpPr>
          <a:xfrm>
            <a:off x="550861" y="3777175"/>
            <a:ext cx="2772569" cy="2772569"/>
            <a:chOff x="106521" y="202588"/>
            <a:chExt cx="2772569" cy="2772569"/>
          </a:xfrm>
        </p:grpSpPr>
        <p:sp>
          <p:nvSpPr>
            <p:cNvPr id="13" name="Elipsa 12">
              <a:extLst>
                <a:ext uri="{FF2B5EF4-FFF2-40B4-BE49-F238E27FC236}">
                  <a16:creationId xmlns:a16="http://schemas.microsoft.com/office/drawing/2014/main" id="{44186175-EF4D-4057-AA83-21E72AC36D22}"/>
                </a:ext>
              </a:extLst>
            </p:cNvPr>
            <p:cNvSpPr/>
            <p:nvPr/>
          </p:nvSpPr>
          <p:spPr>
            <a:xfrm>
              <a:off x="106521" y="202588"/>
              <a:ext cx="2772569" cy="277256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Elipsa 4">
              <a:extLst>
                <a:ext uri="{FF2B5EF4-FFF2-40B4-BE49-F238E27FC236}">
                  <a16:creationId xmlns:a16="http://schemas.microsoft.com/office/drawing/2014/main" id="{EEC75BC4-B87C-45E6-BAC2-15307D9E8542}"/>
                </a:ext>
              </a:extLst>
            </p:cNvPr>
            <p:cNvSpPr txBox="1"/>
            <p:nvPr/>
          </p:nvSpPr>
          <p:spPr>
            <a:xfrm>
              <a:off x="512555" y="608622"/>
              <a:ext cx="1960503" cy="19605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" tIns="27940" rIns="27940" bIns="2794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l-SI" sz="2600" kern="1200" dirty="0"/>
                <a:t>Pozitivno število </a:t>
              </a:r>
              <a:endParaRPr lang="en-US" sz="2600" kern="1200" dirty="0"/>
            </a:p>
          </p:txBody>
        </p:sp>
      </p:grpSp>
      <p:sp>
        <p:nvSpPr>
          <p:cNvPr id="15" name="Enakokraki trikotnik 14">
            <a:extLst>
              <a:ext uri="{FF2B5EF4-FFF2-40B4-BE49-F238E27FC236}">
                <a16:creationId xmlns:a16="http://schemas.microsoft.com/office/drawing/2014/main" id="{5112915B-F676-47F2-A3B2-CA94AC270F8F}"/>
              </a:ext>
            </a:extLst>
          </p:cNvPr>
          <p:cNvSpPr/>
          <p:nvPr/>
        </p:nvSpPr>
        <p:spPr>
          <a:xfrm rot="3350942">
            <a:off x="3864105" y="3982103"/>
            <a:ext cx="970399" cy="998894"/>
          </a:xfrm>
          <a:prstGeom prst="triangl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17" name="Povezovalnik: ukrivljeno 16">
            <a:extLst>
              <a:ext uri="{FF2B5EF4-FFF2-40B4-BE49-F238E27FC236}">
                <a16:creationId xmlns:a16="http://schemas.microsoft.com/office/drawing/2014/main" id="{24A45E66-5E95-452E-8FDD-1D98CD42D17C}"/>
              </a:ext>
            </a:extLst>
          </p:cNvPr>
          <p:cNvCxnSpPr/>
          <p:nvPr/>
        </p:nvCxnSpPr>
        <p:spPr>
          <a:xfrm rot="10800000" flipV="1">
            <a:off x="3663603" y="5299969"/>
            <a:ext cx="6146223" cy="577048"/>
          </a:xfrm>
          <a:prstGeom prst="curvedConnector3">
            <a:avLst>
              <a:gd name="adj1" fmla="val 168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86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E4F2DC-BC31-4F17-A0CC-2BE68A149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77" y="261385"/>
            <a:ext cx="11091600" cy="928223"/>
          </a:xfrm>
        </p:spPr>
        <p:txBody>
          <a:bodyPr/>
          <a:lstStyle/>
          <a:p>
            <a:r>
              <a:rPr lang="sl-SI" dirty="0"/>
              <a:t>Primer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0C3E2A-CC91-4548-A45C-9334F5FF8C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0043" y="1189608"/>
                <a:ext cx="11090274" cy="397962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i="1" dirty="0" smtClean="0">
                        <a:latin typeface="Cambria Math" panose="02040503050406030204" pitchFamily="18" charset="0"/>
                      </a:rPr>
                      <m:t>𝑀𝑛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 = [1,3,6,7,33,8,15]; 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𝑣𝑠𝑜𝑡𝑎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 = 16</m:t>
                    </m:r>
                  </m:oMath>
                </a14:m>
                <a:endParaRPr lang="sl-SI" dirty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i="1" dirty="0" smtClean="0">
                        <a:latin typeface="Cambria Math" panose="02040503050406030204" pitchFamily="18" charset="0"/>
                      </a:rPr>
                      <m:t>𝑀𝑛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 = [1,3,6,7,33,8,15]; 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𝑣𝑠𝑜𝑡𝑎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 = 33</m:t>
                    </m:r>
                  </m:oMath>
                </a14:m>
                <a:endParaRPr lang="sl-SI" dirty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i="1" dirty="0" smtClean="0">
                        <a:latin typeface="Cambria Math" panose="02040503050406030204" pitchFamily="18" charset="0"/>
                      </a:rPr>
                      <m:t>𝑀𝑛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 = [1,3,6,7,33,8,15]; 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𝑣𝑠𝑜𝑡𝑎</m:t>
                    </m:r>
                    <m:r>
                      <a:rPr lang="sl-SI" i="1" dirty="0">
                        <a:latin typeface="Cambria Math" panose="02040503050406030204" pitchFamily="18" charset="0"/>
                      </a:rPr>
                      <m:t> = 5</m:t>
                    </m:r>
                  </m:oMath>
                </a14:m>
                <a:endParaRPr lang="sl-SI" dirty="0"/>
              </a:p>
              <a:p>
                <a:endParaRPr lang="sl-SI" dirty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0C3E2A-CC91-4548-A45C-9334F5FF8C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0043" y="1189608"/>
                <a:ext cx="11090274" cy="3979625"/>
              </a:xfrm>
              <a:blipFill>
                <a:blip r:embed="rId2"/>
                <a:stretch>
                  <a:fillRect l="-1319" t="-137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ravokotnik 4">
                <a:extLst>
                  <a:ext uri="{FF2B5EF4-FFF2-40B4-BE49-F238E27FC236}">
                    <a16:creationId xmlns:a16="http://schemas.microsoft.com/office/drawing/2014/main" id="{170D2C93-7FBF-463F-804B-450ECC1C9D13}"/>
                  </a:ext>
                </a:extLst>
              </p:cNvPr>
              <p:cNvSpPr/>
              <p:nvPr/>
            </p:nvSpPr>
            <p:spPr>
              <a:xfrm>
                <a:off x="434343" y="1590075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[1,3,6,7,33,8,15]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5" name="Pravokotnik 4">
                <a:extLst>
                  <a:ext uri="{FF2B5EF4-FFF2-40B4-BE49-F238E27FC236}">
                    <a16:creationId xmlns:a16="http://schemas.microsoft.com/office/drawing/2014/main" id="{170D2C93-7FBF-463F-804B-450ECC1C9D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3" y="1590075"/>
                <a:ext cx="1997028" cy="404441"/>
              </a:xfrm>
              <a:prstGeom prst="rect">
                <a:avLst/>
              </a:prstGeom>
              <a:blipFill>
                <a:blip r:embed="rId3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82B8AD42-4E54-423B-A560-EB8B907603F5}"/>
              </a:ext>
            </a:extLst>
          </p:cNvPr>
          <p:cNvCxnSpPr/>
          <p:nvPr/>
        </p:nvCxnSpPr>
        <p:spPr>
          <a:xfrm>
            <a:off x="2971800" y="1800225"/>
            <a:ext cx="20669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>
            <a:extLst>
              <a:ext uri="{FF2B5EF4-FFF2-40B4-BE49-F238E27FC236}">
                <a16:creationId xmlns:a16="http://schemas.microsoft.com/office/drawing/2014/main" id="{BDFF8575-E8B4-4274-8E67-4CDC646FCE42}"/>
              </a:ext>
            </a:extLst>
          </p:cNvPr>
          <p:cNvSpPr/>
          <p:nvPr/>
        </p:nvSpPr>
        <p:spPr>
          <a:xfrm>
            <a:off x="5496094" y="1598004"/>
            <a:ext cx="824807" cy="404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i="0" dirty="0">
                <a:latin typeface="+mj-lt"/>
              </a:rPr>
              <a:t> [1,15]</a:t>
            </a:r>
            <a:endParaRPr lang="sl-SI" dirty="0"/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B7E17590-32CF-43A9-B388-4AC828E84745}"/>
              </a:ext>
            </a:extLst>
          </p:cNvPr>
          <p:cNvSpPr/>
          <p:nvPr/>
        </p:nvSpPr>
        <p:spPr>
          <a:xfrm>
            <a:off x="6454067" y="1590074"/>
            <a:ext cx="824807" cy="404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i="0" dirty="0">
                <a:latin typeface="+mj-lt"/>
              </a:rPr>
              <a:t>[1,7,8]</a:t>
            </a:r>
            <a:endParaRPr lang="sl-SI" dirty="0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E17428DA-6CE9-4A27-9B3B-A48CFC5A274B}"/>
              </a:ext>
            </a:extLst>
          </p:cNvPr>
          <p:cNvSpPr/>
          <p:nvPr/>
        </p:nvSpPr>
        <p:spPr>
          <a:xfrm>
            <a:off x="7464491" y="1583647"/>
            <a:ext cx="824807" cy="404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i="0">
                <a:latin typeface="+mj-lt"/>
              </a:rPr>
              <a:t>[3,6,7]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9BB53F8E-E420-42AD-9E3E-B3ED7087379F}"/>
              </a:ext>
            </a:extLst>
          </p:cNvPr>
          <p:cNvSpPr txBox="1"/>
          <p:nvPr/>
        </p:nvSpPr>
        <p:spPr>
          <a:xfrm>
            <a:off x="8522007" y="1479225"/>
            <a:ext cx="3173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✓</a:t>
            </a:r>
          </a:p>
        </p:txBody>
      </p: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ABF0A134-A821-4851-8F3E-7D6859503E6A}"/>
              </a:ext>
            </a:extLst>
          </p:cNvPr>
          <p:cNvCxnSpPr/>
          <p:nvPr/>
        </p:nvCxnSpPr>
        <p:spPr>
          <a:xfrm>
            <a:off x="2971800" y="3052759"/>
            <a:ext cx="20669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ravokotnik 13">
                <a:extLst>
                  <a:ext uri="{FF2B5EF4-FFF2-40B4-BE49-F238E27FC236}">
                    <a16:creationId xmlns:a16="http://schemas.microsoft.com/office/drawing/2014/main" id="{08106E26-B956-4A08-8794-09E5EEF65847}"/>
                  </a:ext>
                </a:extLst>
              </p:cNvPr>
              <p:cNvSpPr/>
              <p:nvPr/>
            </p:nvSpPr>
            <p:spPr>
              <a:xfrm>
                <a:off x="5496094" y="2833821"/>
                <a:ext cx="824807" cy="404441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[33]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14" name="Pravokotnik 13">
                <a:extLst>
                  <a:ext uri="{FF2B5EF4-FFF2-40B4-BE49-F238E27FC236}">
                    <a16:creationId xmlns:a16="http://schemas.microsoft.com/office/drawing/2014/main" id="{08106E26-B956-4A08-8794-09E5EEF658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094" y="2833821"/>
                <a:ext cx="824807" cy="404441"/>
              </a:xfrm>
              <a:prstGeom prst="rect">
                <a:avLst/>
              </a:prstGeom>
              <a:blipFill>
                <a:blip r:embed="rId4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0940E6F5-5534-4837-84DD-E8E7F9892534}"/>
              </a:ext>
            </a:extLst>
          </p:cNvPr>
          <p:cNvSpPr txBox="1"/>
          <p:nvPr/>
        </p:nvSpPr>
        <p:spPr>
          <a:xfrm>
            <a:off x="6549094" y="2731760"/>
            <a:ext cx="3173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✓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ravokotnik 16">
                <a:extLst>
                  <a:ext uri="{FF2B5EF4-FFF2-40B4-BE49-F238E27FC236}">
                    <a16:creationId xmlns:a16="http://schemas.microsoft.com/office/drawing/2014/main" id="{CDDF61CA-96C1-4A09-91D3-21D406F52496}"/>
                  </a:ext>
                </a:extLst>
              </p:cNvPr>
              <p:cNvSpPr/>
              <p:nvPr/>
            </p:nvSpPr>
            <p:spPr>
              <a:xfrm>
                <a:off x="408825" y="2850539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l-SI" dirty="0"/>
                  <a:t> </a:t>
                </a:r>
                <a14:m>
                  <m:oMath xmlns:m="http://schemas.openxmlformats.org/officeDocument/2006/math">
                    <m:r>
                      <a:rPr lang="sl-SI" i="1" dirty="0" smtClean="0">
                        <a:latin typeface="Cambria Math" panose="02040503050406030204" pitchFamily="18" charset="0"/>
                      </a:rPr>
                      <m:t>[1,3,6,7,33,8,15]</m:t>
                    </m:r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17" name="Pravokotnik 16">
                <a:extLst>
                  <a:ext uri="{FF2B5EF4-FFF2-40B4-BE49-F238E27FC236}">
                    <a16:creationId xmlns:a16="http://schemas.microsoft.com/office/drawing/2014/main" id="{CDDF61CA-96C1-4A09-91D3-21D406F524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825" y="2850539"/>
                <a:ext cx="1997028" cy="404441"/>
              </a:xfrm>
              <a:prstGeom prst="rect">
                <a:avLst/>
              </a:prstGeom>
              <a:blipFill>
                <a:blip r:embed="rId5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ravokotnik 18">
                <a:extLst>
                  <a:ext uri="{FF2B5EF4-FFF2-40B4-BE49-F238E27FC236}">
                    <a16:creationId xmlns:a16="http://schemas.microsoft.com/office/drawing/2014/main" id="{76EFA634-243A-4C31-BA67-146DC4A04640}"/>
                  </a:ext>
                </a:extLst>
              </p:cNvPr>
              <p:cNvSpPr/>
              <p:nvPr/>
            </p:nvSpPr>
            <p:spPr>
              <a:xfrm>
                <a:off x="408825" y="3908782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[1,3,6,7,33,8,15]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19" name="Pravokotnik 18">
                <a:extLst>
                  <a:ext uri="{FF2B5EF4-FFF2-40B4-BE49-F238E27FC236}">
                    <a16:creationId xmlns:a16="http://schemas.microsoft.com/office/drawing/2014/main" id="{76EFA634-243A-4C31-BA67-146DC4A046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825" y="3908782"/>
                <a:ext cx="1997028" cy="404441"/>
              </a:xfrm>
              <a:prstGeom prst="rect">
                <a:avLst/>
              </a:prstGeom>
              <a:blipFill>
                <a:blip r:embed="rId6"/>
                <a:stretch>
                  <a:fillRect b="-735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Raven puščični povezovalnik 19">
            <a:extLst>
              <a:ext uri="{FF2B5EF4-FFF2-40B4-BE49-F238E27FC236}">
                <a16:creationId xmlns:a16="http://schemas.microsoft.com/office/drawing/2014/main" id="{E26B999A-318B-4E6A-B72C-6E2128B927C9}"/>
              </a:ext>
            </a:extLst>
          </p:cNvPr>
          <p:cNvCxnSpPr/>
          <p:nvPr/>
        </p:nvCxnSpPr>
        <p:spPr>
          <a:xfrm>
            <a:off x="2971799" y="4111002"/>
            <a:ext cx="20669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ravokotnik 20">
                <a:extLst>
                  <a:ext uri="{FF2B5EF4-FFF2-40B4-BE49-F238E27FC236}">
                    <a16:creationId xmlns:a16="http://schemas.microsoft.com/office/drawing/2014/main" id="{259BE595-47AE-440A-8A83-17D3E3CDD8EB}"/>
                  </a:ext>
                </a:extLst>
              </p:cNvPr>
              <p:cNvSpPr/>
              <p:nvPr/>
            </p:nvSpPr>
            <p:spPr>
              <a:xfrm>
                <a:off x="5496093" y="3923798"/>
                <a:ext cx="824807" cy="404441"/>
              </a:xfrm>
              <a:prstGeom prst="rect">
                <a:avLst/>
              </a:prstGeom>
              <a:solidFill>
                <a:srgbClr val="FF0000">
                  <a:alpha val="50000"/>
                </a:srgb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 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21" name="Pravokotnik 20">
                <a:extLst>
                  <a:ext uri="{FF2B5EF4-FFF2-40B4-BE49-F238E27FC236}">
                    <a16:creationId xmlns:a16="http://schemas.microsoft.com/office/drawing/2014/main" id="{259BE595-47AE-440A-8A83-17D3E3CDD8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093" y="3923798"/>
                <a:ext cx="824807" cy="404441"/>
              </a:xfrm>
              <a:prstGeom prst="rect">
                <a:avLst/>
              </a:prstGeom>
              <a:blipFill>
                <a:blip r:embed="rId7"/>
                <a:stretch>
                  <a:fillRect b="-1060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E624B1CD-537B-4784-B7C8-1C9C2C59393C}"/>
              </a:ext>
            </a:extLst>
          </p:cNvPr>
          <p:cNvSpPr txBox="1"/>
          <p:nvPr/>
        </p:nvSpPr>
        <p:spPr>
          <a:xfrm>
            <a:off x="6477538" y="3911795"/>
            <a:ext cx="60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/>
              <a:t>❌</a:t>
            </a:r>
          </a:p>
        </p:txBody>
      </p:sp>
    </p:spTree>
    <p:extLst>
      <p:ext uri="{BB962C8B-B14F-4D97-AF65-F5344CB8AC3E}">
        <p14:creationId xmlns:p14="http://schemas.microsoft.com/office/powerpoint/2010/main" val="348866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2" grpId="0"/>
      <p:bldP spid="14" grpId="0" animBg="1"/>
      <p:bldP spid="15" grpId="0"/>
      <p:bldP spid="17" grpId="0" animBg="1"/>
      <p:bldP spid="19" grpId="0" animBg="1"/>
      <p:bldP spid="21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5A0962-71F9-44EA-A99F-509DE2E7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8984"/>
            <a:ext cx="11091600" cy="1332000"/>
          </a:xfrm>
        </p:spPr>
        <p:txBody>
          <a:bodyPr/>
          <a:lstStyle/>
          <a:p>
            <a:r>
              <a:rPr lang="sl-SI" dirty="0"/>
              <a:t>Kaj pa tukaj?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3C72078D-6588-4FDB-8967-2FAD8B33B0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504" y="1400984"/>
                <a:ext cx="11891000" cy="357574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𝑀𝑛</m:t>
                      </m:r>
                      <m:r>
                        <a:rPr lang="sl-SI" i="1" dirty="0">
                          <a:latin typeface="Cambria Math" panose="02040503050406030204" pitchFamily="18" charset="0"/>
                        </a:rPr>
                        <m:t> = [86, 50, 49, 42, 83, 8, 90, 56, 6, 26, 73, 8, 47, 21, 4, 24, 15, 57, 61, 100, 66, 86, 68, 99, 40, 22, 43, 32, 89, 92]</m:t>
                      </m:r>
                    </m:oMath>
                  </m:oMathPara>
                </a14:m>
                <a:endParaRPr lang="sl-SI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𝑣𝑠𝑜𝑡𝑎</m:t>
                      </m:r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= 1100</m:t>
                      </m:r>
                    </m:oMath>
                  </m:oMathPara>
                </a14:m>
                <a:endParaRPr lang="sl-SI" dirty="0"/>
              </a:p>
              <a:p>
                <a:endParaRPr lang="sl-SI" dirty="0"/>
              </a:p>
              <a:p>
                <a:endParaRPr lang="sl-SI" dirty="0"/>
              </a:p>
              <a:p>
                <a:endParaRPr lang="sl-SI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i="1" dirty="0" smtClean="0">
                          <a:latin typeface="Cambria Math" panose="02040503050406030204" pitchFamily="18" charset="0"/>
                        </a:rPr>
                        <m:t>[86, 50, 49, 21, 24, 15, 57, 61, 100, 66, 86, 68, 99, 40, 22, 43, 32, 89, 92]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3C72078D-6588-4FDB-8967-2FAD8B33B0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504" y="1400984"/>
                <a:ext cx="11891000" cy="357574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4D7FD335-9FA5-43D4-8932-CDCEF18612B1}"/>
              </a:ext>
            </a:extLst>
          </p:cNvPr>
          <p:cNvSpPr txBox="1"/>
          <p:nvPr/>
        </p:nvSpPr>
        <p:spPr>
          <a:xfrm>
            <a:off x="7656576" y="3660648"/>
            <a:ext cx="9265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7200" dirty="0">
                <a:solidFill>
                  <a:srgbClr val="00B05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36070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C289AA-A136-4D48-8701-A19B7C0C5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20" y="239697"/>
            <a:ext cx="11077574" cy="958789"/>
          </a:xfrm>
        </p:spPr>
        <p:txBody>
          <a:bodyPr>
            <a:normAutofit fontScale="90000"/>
          </a:bodyPr>
          <a:lstStyle/>
          <a:p>
            <a:r>
              <a:rPr lang="sl-SI" dirty="0"/>
              <a:t>1. </a:t>
            </a:r>
            <a:r>
              <a:rPr lang="sl-SI" dirty="0" err="1"/>
              <a:t>Brute</a:t>
            </a:r>
            <a:r>
              <a:rPr lang="sl-SI" dirty="0"/>
              <a:t> – </a:t>
            </a:r>
            <a:r>
              <a:rPr lang="sl-SI" dirty="0" err="1"/>
              <a:t>force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3876ACE-97AA-42FA-BFB0-221403C19356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558567" y="1198486"/>
                <a:ext cx="11074866" cy="4287914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Preverimo vse možne kombinacije in njihovo vsoto.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sl-SI" dirty="0"/>
                  <a:t>)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sl-SI" dirty="0"/>
              </a:p>
              <a:p>
                <a:r>
                  <a:rPr lang="sl-SI" dirty="0"/>
                  <a:t>Možne izboljšave: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sl-SI" dirty="0"/>
                  <a:t>Sproti preverjamo vsoto: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sl-SI" dirty="0"/>
                  <a:t>).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sl-SI" dirty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besedila 2">
                <a:extLst>
                  <a:ext uri="{FF2B5EF4-FFF2-40B4-BE49-F238E27FC236}">
                    <a16:creationId xmlns:a16="http://schemas.microsoft.com/office/drawing/2014/main" id="{B3876ACE-97AA-42FA-BFB0-221403C193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58567" y="1198486"/>
                <a:ext cx="11074866" cy="4287914"/>
              </a:xfrm>
              <a:blipFill>
                <a:blip r:embed="rId2"/>
                <a:stretch>
                  <a:fillRect l="-1707" t="-184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>
            <a:extLst>
              <a:ext uri="{FF2B5EF4-FFF2-40B4-BE49-F238E27FC236}">
                <a16:creationId xmlns:a16="http://schemas.microsoft.com/office/drawing/2014/main" id="{EF96D0A7-5F13-4FE4-AA43-DFB849D3FD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706" y="3256559"/>
            <a:ext cx="5201376" cy="182905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D97E96F8-31CD-429A-9BD9-A08DF1E432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2480" y="1697883"/>
            <a:ext cx="8889059" cy="105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59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BB97B904-A778-4A70-A0A4-5806E7F90FFC}"/>
              </a:ext>
            </a:extLst>
          </p:cNvPr>
          <p:cNvSpPr txBox="1"/>
          <p:nvPr/>
        </p:nvSpPr>
        <p:spPr>
          <a:xfrm>
            <a:off x="838900" y="528506"/>
            <a:ext cx="349295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/>
              <a:t>n           | B-f                  </a:t>
            </a:r>
          </a:p>
          <a:p>
            <a:r>
              <a:rPr lang="sl-SI" dirty="0"/>
              <a:t> -------------------------</a:t>
            </a:r>
          </a:p>
          <a:p>
            <a:r>
              <a:rPr lang="sl-SI" dirty="0"/>
              <a:t>         16 | 0.1027917</a:t>
            </a:r>
          </a:p>
          <a:p>
            <a:r>
              <a:rPr lang="sl-SI" dirty="0"/>
              <a:t>         17 | 0.1955683</a:t>
            </a:r>
          </a:p>
          <a:p>
            <a:r>
              <a:rPr lang="sl-SI" dirty="0"/>
              <a:t>         18 | 0.7095000</a:t>
            </a:r>
          </a:p>
          <a:p>
            <a:r>
              <a:rPr lang="sl-SI" dirty="0"/>
              <a:t>         19 | 1.4581612</a:t>
            </a:r>
          </a:p>
          <a:p>
            <a:r>
              <a:rPr lang="sl-SI" dirty="0"/>
              <a:t>         20 | 3.5688752</a:t>
            </a:r>
          </a:p>
          <a:p>
            <a:r>
              <a:rPr lang="sl-SI" dirty="0"/>
              <a:t>         21 | 5.5970702 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BD5ABE1-454F-460E-BFC1-A3FFDB355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486" y="533378"/>
            <a:ext cx="6640975" cy="4980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157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314160-F74E-4AAB-A78B-E207DC41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31" y="251788"/>
            <a:ext cx="11077574" cy="996518"/>
          </a:xfrm>
        </p:spPr>
        <p:txBody>
          <a:bodyPr/>
          <a:lstStyle/>
          <a:p>
            <a:r>
              <a:rPr lang="sl-SI" dirty="0"/>
              <a:t>2. </a:t>
            </a:r>
            <a:r>
              <a:rPr lang="sl-SI" dirty="0" err="1"/>
              <a:t>Horowitz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Sahni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73031ED-5C6F-4BB1-98B8-AF0556627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31" y="1248306"/>
            <a:ext cx="11074866" cy="345791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Dano množico razdelimo na dve enako veliki podmnožici.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Na vsaki izvedemo prejšnji algoritem.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„zlijemo“ rešitve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/>
              <a:t>Časovna zahtevnost:</a:t>
            </a:r>
          </a:p>
          <a:p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ravokotnik 3">
                <a:extLst>
                  <a:ext uri="{FF2B5EF4-FFF2-40B4-BE49-F238E27FC236}">
                    <a16:creationId xmlns:a16="http://schemas.microsoft.com/office/drawing/2014/main" id="{506CF2DA-CFFC-46D9-8D72-FE832ABA98C7}"/>
                  </a:ext>
                </a:extLst>
              </p:cNvPr>
              <p:cNvSpPr/>
              <p:nvPr/>
            </p:nvSpPr>
            <p:spPr>
              <a:xfrm>
                <a:off x="454323" y="2906087"/>
                <a:ext cx="1997028" cy="4044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dirty="0" smtClean="0">
                          <a:latin typeface="Cambria Math" panose="02040503050406030204" pitchFamily="18" charset="0"/>
                        </a:rPr>
                        <m:t> [3,1,6,8,15,7]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4" name="Pravokotnik 3">
                <a:extLst>
                  <a:ext uri="{FF2B5EF4-FFF2-40B4-BE49-F238E27FC236}">
                    <a16:creationId xmlns:a16="http://schemas.microsoft.com/office/drawing/2014/main" id="{506CF2DA-CFFC-46D9-8D72-FE832ABA98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23" y="2906087"/>
                <a:ext cx="1997028" cy="404441"/>
              </a:xfrm>
              <a:prstGeom prst="rect">
                <a:avLst/>
              </a:prstGeom>
              <a:blipFill>
                <a:blip r:embed="rId3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739A3EEA-8326-4246-931F-58E9AEBA06BD}"/>
                  </a:ext>
                </a:extLst>
              </p:cNvPr>
              <p:cNvSpPr txBox="1"/>
              <p:nvPr/>
            </p:nvSpPr>
            <p:spPr>
              <a:xfrm>
                <a:off x="3498210" y="3741490"/>
                <a:ext cx="1117550" cy="475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400" dirty="0">
                    <a:solidFill>
                      <a:schemeClr val="tx1">
                        <a:lumMod val="75000"/>
                      </a:schemeClr>
                    </a:solidFill>
                  </a:rPr>
                  <a:t>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400" smtClean="0">
                            <a:solidFill>
                              <a:schemeClr val="tx1">
                                <a:lumMod val="75000"/>
                              </a:schemeClr>
                            </a:solidFill>
                          </a:rPr>
                        </m:ctrlPr>
                      </m:sSupPr>
                      <m:e>
                        <m:r>
                          <a:rPr lang="sl-SI" sz="2400" b="0" i="0" smtClean="0">
                            <a:solidFill>
                              <a:schemeClr val="tx1">
                                <a:lumMod val="75000"/>
                              </a:schemeClr>
                            </a:solidFill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sl-SI" sz="2400" b="0" i="0" smtClean="0">
                            <a:solidFill>
                              <a:schemeClr val="tx1">
                                <a:lumMod val="75000"/>
                              </a:schemeClr>
                            </a:solidFill>
                          </a:rPr>
                          <m:t>n</m:t>
                        </m:r>
                        <m:r>
                          <a:rPr lang="sl-SI" sz="2400" b="0" i="0" smtClean="0">
                            <a:solidFill>
                              <a:schemeClr val="tx1">
                                <a:lumMod val="75000"/>
                              </a:schemeClr>
                            </a:solidFill>
                          </a:rPr>
                          <m:t>/2</m:t>
                        </m:r>
                      </m:sup>
                    </m:sSup>
                  </m:oMath>
                </a14:m>
                <a:r>
                  <a:rPr lang="sl-SI" sz="2400" dirty="0">
                    <a:solidFill>
                      <a:schemeClr val="tx1">
                        <a:lumMod val="75000"/>
                      </a:schemeClr>
                    </a:solidFill>
                  </a:rPr>
                  <a:t>)</a:t>
                </a:r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739A3EEA-8326-4246-931F-58E9AEBA0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210" y="3741490"/>
                <a:ext cx="1117550" cy="475451"/>
              </a:xfrm>
              <a:prstGeom prst="rect">
                <a:avLst/>
              </a:prstGeom>
              <a:blipFill>
                <a:blip r:embed="rId4"/>
                <a:stretch>
                  <a:fillRect l="-8743" t="-6410" r="-7104" b="-2948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63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EED1D2E-1708-4DFF-B954-E7D229998E9C}"/>
              </a:ext>
            </a:extLst>
          </p:cNvPr>
          <p:cNvSpPr txBox="1"/>
          <p:nvPr/>
        </p:nvSpPr>
        <p:spPr>
          <a:xfrm>
            <a:off x="611034" y="625509"/>
            <a:ext cx="331212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n           | B-f                   H-S</a:t>
            </a:r>
          </a:p>
          <a:p>
            <a:r>
              <a:rPr lang="sl-SI" dirty="0"/>
              <a:t> ----------------------------------------</a:t>
            </a:r>
          </a:p>
          <a:p>
            <a:r>
              <a:rPr lang="sl-SI" dirty="0"/>
              <a:t>         16 | 0.1027917   0.0009978 </a:t>
            </a:r>
          </a:p>
          <a:p>
            <a:r>
              <a:rPr lang="sl-SI" dirty="0"/>
              <a:t>         17 | 0.1955683   0.0019615 </a:t>
            </a:r>
          </a:p>
          <a:p>
            <a:r>
              <a:rPr lang="sl-SI" dirty="0"/>
              <a:t>         18 | 0.7095000   0.0033056 </a:t>
            </a:r>
          </a:p>
          <a:p>
            <a:r>
              <a:rPr lang="sl-SI" dirty="0"/>
              <a:t>         19 | 1.4581612   0.0054660 </a:t>
            </a:r>
          </a:p>
          <a:p>
            <a:r>
              <a:rPr lang="sl-SI" dirty="0"/>
              <a:t>         20 | 3.5688752   0.0054228 </a:t>
            </a:r>
          </a:p>
          <a:p>
            <a:r>
              <a:rPr lang="sl-SI" dirty="0"/>
              <a:t>         21 | 5.5970702   0.0099784 </a:t>
            </a:r>
          </a:p>
          <a:p>
            <a:r>
              <a:rPr lang="sl-SI" dirty="0"/>
              <a:t>         …       </a:t>
            </a:r>
          </a:p>
          <a:p>
            <a:r>
              <a:rPr lang="sl-SI" dirty="0"/>
              <a:t>         26 |                         0.0430884 </a:t>
            </a:r>
          </a:p>
          <a:p>
            <a:r>
              <a:rPr lang="sl-SI" dirty="0"/>
              <a:t>         27 |                         0.0709443 </a:t>
            </a:r>
          </a:p>
          <a:p>
            <a:r>
              <a:rPr lang="sl-SI" dirty="0"/>
              <a:t>         28 |                         0.1345878 </a:t>
            </a:r>
          </a:p>
          <a:p>
            <a:r>
              <a:rPr lang="sl-SI" dirty="0"/>
              <a:t>         29 |                         0.2162971 </a:t>
            </a:r>
          </a:p>
          <a:p>
            <a:r>
              <a:rPr lang="sl-SI" dirty="0"/>
              <a:t>         30 |                         0.2836938  </a:t>
            </a:r>
          </a:p>
          <a:p>
            <a:r>
              <a:rPr lang="sl-SI" dirty="0"/>
              <a:t>         31 |                         0.4773741 </a:t>
            </a:r>
          </a:p>
          <a:p>
            <a:r>
              <a:rPr lang="sl-SI" dirty="0"/>
              <a:t>         32 |                         0.6458452  </a:t>
            </a:r>
          </a:p>
          <a:p>
            <a:r>
              <a:rPr lang="sl-SI" dirty="0"/>
              <a:t>         33 |                         0.9808559 </a:t>
            </a:r>
          </a:p>
          <a:p>
            <a:r>
              <a:rPr lang="sl-SI" dirty="0"/>
              <a:t>         34 |                         1.5354025 </a:t>
            </a:r>
          </a:p>
          <a:p>
            <a:r>
              <a:rPr lang="sl-SI" dirty="0"/>
              <a:t>         35 |                         2.3518004 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76B5AB28-A18E-4446-AA8A-4FC1EBD79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887" y="204687"/>
            <a:ext cx="3988691" cy="2991518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C6B3F0ED-EA10-4E8A-8954-8B1CAB50B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887" y="3429000"/>
            <a:ext cx="3988691" cy="299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09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A4A18C-99C2-444B-8F62-08225D61E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723" y="213064"/>
            <a:ext cx="11077574" cy="1955307"/>
          </a:xfrm>
        </p:spPr>
        <p:txBody>
          <a:bodyPr/>
          <a:lstStyle/>
          <a:p>
            <a:r>
              <a:rPr lang="sl-SI" dirty="0"/>
              <a:t>3. Rešitev z dinamičnim programiranjem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Diagram 6">
                <a:extLst>
                  <a:ext uri="{FF2B5EF4-FFF2-40B4-BE49-F238E27FC236}">
                    <a16:creationId xmlns:a16="http://schemas.microsoft.com/office/drawing/2014/main" id="{84CE22E7-A97D-4008-A8ED-B29F4F9D5CC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456096205"/>
                  </p:ext>
                </p:extLst>
              </p:nvPr>
            </p:nvGraphicFramePr>
            <p:xfrm>
              <a:off x="264431" y="2470203"/>
              <a:ext cx="11074866" cy="364876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7" name="Diagram 6">
                <a:extLst>
                  <a:ext uri="{FF2B5EF4-FFF2-40B4-BE49-F238E27FC236}">
                    <a16:creationId xmlns:a16="http://schemas.microsoft.com/office/drawing/2014/main" id="{84CE22E7-A97D-4008-A8ED-B29F4F9D5CC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456096205"/>
                  </p:ext>
                </p:extLst>
              </p:nvPr>
            </p:nvGraphicFramePr>
            <p:xfrm>
              <a:off x="264431" y="2470203"/>
              <a:ext cx="11074866" cy="364876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20510966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</TotalTime>
  <Words>885</Words>
  <Application>Microsoft Office PowerPoint</Application>
  <PresentationFormat>Širokozaslonsko</PresentationFormat>
  <Paragraphs>251</Paragraphs>
  <Slides>17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Sitka Heading</vt:lpstr>
      <vt:lpstr>Source Sans Pro</vt:lpstr>
      <vt:lpstr>3DFloatVTI</vt:lpstr>
      <vt:lpstr>PROBLEM VSOTE PODMNOŽIC</vt:lpstr>
      <vt:lpstr>PowerPointova predstavitev</vt:lpstr>
      <vt:lpstr>Primer</vt:lpstr>
      <vt:lpstr>Kaj pa tukaj?</vt:lpstr>
      <vt:lpstr>1. Brute – force</vt:lpstr>
      <vt:lpstr>PowerPointova predstavitev</vt:lpstr>
      <vt:lpstr>2. Horowitz and Sahni</vt:lpstr>
      <vt:lpstr>PowerPointova predstavitev</vt:lpstr>
      <vt:lpstr>3. Rešitev z dinamičnim programiranjem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ČASOVNA PRIMERLJIVOST</vt:lpstr>
      <vt:lpstr>Viri</vt:lpstr>
      <vt:lpstr>Hvala za vašo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VSOTE PODMNOŽIC</dc:title>
  <dc:creator>Arnšek, Tit</dc:creator>
  <cp:lastModifiedBy>Marinković, Marko</cp:lastModifiedBy>
  <cp:revision>16</cp:revision>
  <dcterms:created xsi:type="dcterms:W3CDTF">2021-11-28T09:53:02Z</dcterms:created>
  <dcterms:modified xsi:type="dcterms:W3CDTF">2021-12-01T21:05:25Z</dcterms:modified>
</cp:coreProperties>
</file>