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4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3.xml" ContentType="application/vnd.openxmlformats-officedocument.drawingml.diagramData+xml"/>
  <Override PartName="/ppt/diagrams/data5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sldIdLst>
    <p:sldId id="256" r:id="rId2"/>
    <p:sldId id="257" r:id="rId3"/>
    <p:sldId id="259" r:id="rId4"/>
    <p:sldId id="265" r:id="rId5"/>
    <p:sldId id="260" r:id="rId6"/>
    <p:sldId id="274" r:id="rId7"/>
    <p:sldId id="261" r:id="rId8"/>
    <p:sldId id="273" r:id="rId9"/>
    <p:sldId id="262" r:id="rId10"/>
    <p:sldId id="268" r:id="rId11"/>
    <p:sldId id="267" r:id="rId12"/>
    <p:sldId id="272" r:id="rId13"/>
    <p:sldId id="271" r:id="rId14"/>
    <p:sldId id="263" r:id="rId15"/>
    <p:sldId id="264" r:id="rId16"/>
    <p:sldId id="275" r:id="rId17"/>
    <p:sldId id="276" r:id="rId18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6457"/>
    <a:srgbClr val="EE91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rednji slo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C89EF96-8CEA-46FF-86C4-4CE0E7609802}" styleName="Svetel slog 3 – poudarek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0.png"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image" Target="../media/image6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160CE4-7C87-47FA-A226-D45F93081F16}" type="doc">
      <dgm:prSet loTypeId="urn:microsoft.com/office/officeart/2005/8/layout/bProcess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31FD2DC7-1799-4B50-BEAF-F1EF87E8E0CD}">
      <dgm:prSet/>
      <dgm:spPr/>
      <dgm:t>
        <a:bodyPr/>
        <a:lstStyle/>
        <a:p>
          <a:r>
            <a:rPr lang="sl-SI" dirty="0"/>
            <a:t>Seznam nenegativnih celih števil</a:t>
          </a:r>
          <a:endParaRPr lang="en-US" dirty="0"/>
        </a:p>
      </dgm:t>
    </dgm:pt>
    <dgm:pt modelId="{E44F073D-DF81-4B8D-87D1-F9DB6C25A705}" type="parTrans" cxnId="{4E4551CC-59A2-43FA-A3D9-EAF920CA6CD1}">
      <dgm:prSet/>
      <dgm:spPr/>
      <dgm:t>
        <a:bodyPr/>
        <a:lstStyle/>
        <a:p>
          <a:endParaRPr lang="en-US"/>
        </a:p>
      </dgm:t>
    </dgm:pt>
    <dgm:pt modelId="{E4B81985-51C1-4525-9312-36CEC357B7FC}" type="sibTrans" cxnId="{4E4551CC-59A2-43FA-A3D9-EAF920CA6CD1}">
      <dgm:prSet/>
      <dgm:spPr/>
      <dgm:t>
        <a:bodyPr/>
        <a:lstStyle/>
        <a:p>
          <a:endParaRPr lang="en-US"/>
        </a:p>
      </dgm:t>
    </dgm:pt>
    <dgm:pt modelId="{CBCAEEEA-D337-4608-8196-E31885BD60EC}">
      <dgm:prSet custT="1"/>
      <dgm:spPr/>
      <dgm:t>
        <a:bodyPr/>
        <a:lstStyle/>
        <a:p>
          <a:r>
            <a:rPr lang="sl-SI" sz="1800" dirty="0"/>
            <a:t>Ali obstaja podmnožica?</a:t>
          </a:r>
          <a:endParaRPr lang="en-US" sz="1800" dirty="0"/>
        </a:p>
      </dgm:t>
    </dgm:pt>
    <dgm:pt modelId="{DB9822F7-3BCE-44E3-B25C-D2841910F867}" type="parTrans" cxnId="{9C0A2021-816D-4EF3-AF36-80E41CC7DD2C}">
      <dgm:prSet/>
      <dgm:spPr/>
      <dgm:t>
        <a:bodyPr/>
        <a:lstStyle/>
        <a:p>
          <a:endParaRPr lang="en-US"/>
        </a:p>
      </dgm:t>
    </dgm:pt>
    <dgm:pt modelId="{AFEB2903-4357-480C-B37B-CC905E65589F}" type="sibTrans" cxnId="{9C0A2021-816D-4EF3-AF36-80E41CC7DD2C}">
      <dgm:prSet/>
      <dgm:spPr/>
      <dgm:t>
        <a:bodyPr/>
        <a:lstStyle/>
        <a:p>
          <a:endParaRPr lang="en-US"/>
        </a:p>
      </dgm:t>
    </dgm:pt>
    <dgm:pt modelId="{D739FE05-C75F-4530-92C2-3E85D2B08FE4}">
      <dgm:prSet/>
      <dgm:spPr/>
      <dgm:t>
        <a:bodyPr/>
        <a:lstStyle/>
        <a:p>
          <a:r>
            <a:rPr lang="sl-SI" dirty="0"/>
            <a:t>Vsota števil v podmnožici enaka danemu številu </a:t>
          </a:r>
        </a:p>
      </dgm:t>
    </dgm:pt>
    <dgm:pt modelId="{63D3D72D-348F-4BDE-B84C-E835A3E09F57}" type="parTrans" cxnId="{7690273B-0593-4DA7-9B79-37D84F5244AD}">
      <dgm:prSet/>
      <dgm:spPr/>
      <dgm:t>
        <a:bodyPr/>
        <a:lstStyle/>
        <a:p>
          <a:endParaRPr lang="sl-SI"/>
        </a:p>
      </dgm:t>
    </dgm:pt>
    <dgm:pt modelId="{68A52B6A-D0AD-4BE8-9B11-B2218918A753}" type="sibTrans" cxnId="{7690273B-0593-4DA7-9B79-37D84F5244AD}">
      <dgm:prSet/>
      <dgm:spPr/>
      <dgm:t>
        <a:bodyPr/>
        <a:lstStyle/>
        <a:p>
          <a:endParaRPr lang="sl-SI"/>
        </a:p>
      </dgm:t>
    </dgm:pt>
    <dgm:pt modelId="{711A99A5-A198-4AC4-BE4D-48D6E8134EC7}" type="pres">
      <dgm:prSet presAssocID="{4C160CE4-7C87-47FA-A226-D45F93081F16}" presName="diagram" presStyleCnt="0">
        <dgm:presLayoutVars>
          <dgm:dir/>
          <dgm:resizeHandles/>
        </dgm:presLayoutVars>
      </dgm:prSet>
      <dgm:spPr/>
    </dgm:pt>
    <dgm:pt modelId="{73FC86EB-618A-4C4D-92C4-8441AFDE8609}" type="pres">
      <dgm:prSet presAssocID="{31FD2DC7-1799-4B50-BEAF-F1EF87E8E0CD}" presName="firstNode" presStyleLbl="node1" presStyleIdx="0" presStyleCnt="3" custLinFactNeighborX="5443" custLinFactNeighborY="-57584">
        <dgm:presLayoutVars>
          <dgm:bulletEnabled val="1"/>
        </dgm:presLayoutVars>
      </dgm:prSet>
      <dgm:spPr/>
    </dgm:pt>
    <dgm:pt modelId="{E8883924-1152-40E9-AD87-BFD10745DF02}" type="pres">
      <dgm:prSet presAssocID="{E4B81985-51C1-4525-9312-36CEC357B7FC}" presName="sibTrans" presStyleLbl="sibTrans2D1" presStyleIdx="0" presStyleCnt="2" custLinFactNeighborX="8490" custLinFactNeighborY="2745"/>
      <dgm:spPr/>
    </dgm:pt>
    <dgm:pt modelId="{830B3E57-223F-4CCA-A287-8EF3D9FA8F2C}" type="pres">
      <dgm:prSet presAssocID="{CBCAEEEA-D337-4608-8196-E31885BD60EC}" presName="middleNode" presStyleCnt="0"/>
      <dgm:spPr/>
    </dgm:pt>
    <dgm:pt modelId="{32280986-3CB8-42C4-A76F-04359900331B}" type="pres">
      <dgm:prSet presAssocID="{CBCAEEEA-D337-4608-8196-E31885BD60EC}" presName="padding" presStyleLbl="node1" presStyleIdx="0" presStyleCnt="3"/>
      <dgm:spPr/>
    </dgm:pt>
    <dgm:pt modelId="{DE0645C9-EED9-47C1-8BDF-63C30D7EB35F}" type="pres">
      <dgm:prSet presAssocID="{CBCAEEEA-D337-4608-8196-E31885BD60EC}" presName="shape" presStyleLbl="node1" presStyleIdx="1" presStyleCnt="3" custLinFactNeighborX="-10144" custLinFactNeighborY="7457">
        <dgm:presLayoutVars>
          <dgm:bulletEnabled val="1"/>
        </dgm:presLayoutVars>
      </dgm:prSet>
      <dgm:spPr/>
    </dgm:pt>
    <dgm:pt modelId="{683EB0DC-F185-4E64-BF97-167348C684B8}" type="pres">
      <dgm:prSet presAssocID="{AFEB2903-4357-480C-B37B-CC905E65589F}" presName="sibTrans" presStyleLbl="sibTrans2D1" presStyleIdx="1" presStyleCnt="2"/>
      <dgm:spPr/>
    </dgm:pt>
    <dgm:pt modelId="{0467DBAB-1854-4B36-8F7A-8B7F5E3A61E6}" type="pres">
      <dgm:prSet presAssocID="{D739FE05-C75F-4530-92C2-3E85D2B08FE4}" presName="lastNode" presStyleLbl="node1" presStyleIdx="2" presStyleCnt="3" custLinFactNeighborX="-2882" custLinFactNeighborY="4974">
        <dgm:presLayoutVars>
          <dgm:bulletEnabled val="1"/>
        </dgm:presLayoutVars>
      </dgm:prSet>
      <dgm:spPr/>
    </dgm:pt>
  </dgm:ptLst>
  <dgm:cxnLst>
    <dgm:cxn modelId="{3A1B541C-7CB2-4838-8F63-E1A2FB58F1F7}" type="presOf" srcId="{AFEB2903-4357-480C-B37B-CC905E65589F}" destId="{683EB0DC-F185-4E64-BF97-167348C684B8}" srcOrd="0" destOrd="0" presId="urn:microsoft.com/office/officeart/2005/8/layout/bProcess2"/>
    <dgm:cxn modelId="{9C0A2021-816D-4EF3-AF36-80E41CC7DD2C}" srcId="{4C160CE4-7C87-47FA-A226-D45F93081F16}" destId="{CBCAEEEA-D337-4608-8196-E31885BD60EC}" srcOrd="1" destOrd="0" parTransId="{DB9822F7-3BCE-44E3-B25C-D2841910F867}" sibTransId="{AFEB2903-4357-480C-B37B-CC905E65589F}"/>
    <dgm:cxn modelId="{B1130927-8DE6-4A3D-B50F-AB03178DBA8C}" type="presOf" srcId="{CBCAEEEA-D337-4608-8196-E31885BD60EC}" destId="{DE0645C9-EED9-47C1-8BDF-63C30D7EB35F}" srcOrd="0" destOrd="0" presId="urn:microsoft.com/office/officeart/2005/8/layout/bProcess2"/>
    <dgm:cxn modelId="{C60B0E32-AE9D-4430-9986-964409A5F522}" type="presOf" srcId="{D739FE05-C75F-4530-92C2-3E85D2B08FE4}" destId="{0467DBAB-1854-4B36-8F7A-8B7F5E3A61E6}" srcOrd="0" destOrd="0" presId="urn:microsoft.com/office/officeart/2005/8/layout/bProcess2"/>
    <dgm:cxn modelId="{7690273B-0593-4DA7-9B79-37D84F5244AD}" srcId="{4C160CE4-7C87-47FA-A226-D45F93081F16}" destId="{D739FE05-C75F-4530-92C2-3E85D2B08FE4}" srcOrd="2" destOrd="0" parTransId="{63D3D72D-348F-4BDE-B84C-E835A3E09F57}" sibTransId="{68A52B6A-D0AD-4BE8-9B11-B2218918A753}"/>
    <dgm:cxn modelId="{6D8F0A59-A4DF-4538-8688-84C1EC6B3DCC}" type="presOf" srcId="{4C160CE4-7C87-47FA-A226-D45F93081F16}" destId="{711A99A5-A198-4AC4-BE4D-48D6E8134EC7}" srcOrd="0" destOrd="0" presId="urn:microsoft.com/office/officeart/2005/8/layout/bProcess2"/>
    <dgm:cxn modelId="{ACDA575A-1A4B-4650-8FE4-19E8A5E86D42}" type="presOf" srcId="{31FD2DC7-1799-4B50-BEAF-F1EF87E8E0CD}" destId="{73FC86EB-618A-4C4D-92C4-8441AFDE8609}" srcOrd="0" destOrd="0" presId="urn:microsoft.com/office/officeart/2005/8/layout/bProcess2"/>
    <dgm:cxn modelId="{4E4551CC-59A2-43FA-A3D9-EAF920CA6CD1}" srcId="{4C160CE4-7C87-47FA-A226-D45F93081F16}" destId="{31FD2DC7-1799-4B50-BEAF-F1EF87E8E0CD}" srcOrd="0" destOrd="0" parTransId="{E44F073D-DF81-4B8D-87D1-F9DB6C25A705}" sibTransId="{E4B81985-51C1-4525-9312-36CEC357B7FC}"/>
    <dgm:cxn modelId="{D4D21DE3-51E3-414E-B903-481D4CD73BA0}" type="presOf" srcId="{E4B81985-51C1-4525-9312-36CEC357B7FC}" destId="{E8883924-1152-40E9-AD87-BFD10745DF02}" srcOrd="0" destOrd="0" presId="urn:microsoft.com/office/officeart/2005/8/layout/bProcess2"/>
    <dgm:cxn modelId="{ED495E85-4BDC-4067-9876-E77EE1D7EB31}" type="presParOf" srcId="{711A99A5-A198-4AC4-BE4D-48D6E8134EC7}" destId="{73FC86EB-618A-4C4D-92C4-8441AFDE8609}" srcOrd="0" destOrd="0" presId="urn:microsoft.com/office/officeart/2005/8/layout/bProcess2"/>
    <dgm:cxn modelId="{EDCAF562-6D8E-46CA-8D0A-B6042CAF63DB}" type="presParOf" srcId="{711A99A5-A198-4AC4-BE4D-48D6E8134EC7}" destId="{E8883924-1152-40E9-AD87-BFD10745DF02}" srcOrd="1" destOrd="0" presId="urn:microsoft.com/office/officeart/2005/8/layout/bProcess2"/>
    <dgm:cxn modelId="{E871FFFB-EB3F-4A26-A715-45905883916D}" type="presParOf" srcId="{711A99A5-A198-4AC4-BE4D-48D6E8134EC7}" destId="{830B3E57-223F-4CCA-A287-8EF3D9FA8F2C}" srcOrd="2" destOrd="0" presId="urn:microsoft.com/office/officeart/2005/8/layout/bProcess2"/>
    <dgm:cxn modelId="{C4488577-2537-47A0-9C59-3B1001540175}" type="presParOf" srcId="{830B3E57-223F-4CCA-A287-8EF3D9FA8F2C}" destId="{32280986-3CB8-42C4-A76F-04359900331B}" srcOrd="0" destOrd="0" presId="urn:microsoft.com/office/officeart/2005/8/layout/bProcess2"/>
    <dgm:cxn modelId="{C23A0378-0CE4-4B82-A7C9-B4889CB56F91}" type="presParOf" srcId="{830B3E57-223F-4CCA-A287-8EF3D9FA8F2C}" destId="{DE0645C9-EED9-47C1-8BDF-63C30D7EB35F}" srcOrd="1" destOrd="0" presId="urn:microsoft.com/office/officeart/2005/8/layout/bProcess2"/>
    <dgm:cxn modelId="{157655F6-689B-4889-9116-D1BF740A13C7}" type="presParOf" srcId="{711A99A5-A198-4AC4-BE4D-48D6E8134EC7}" destId="{683EB0DC-F185-4E64-BF97-167348C684B8}" srcOrd="3" destOrd="0" presId="urn:microsoft.com/office/officeart/2005/8/layout/bProcess2"/>
    <dgm:cxn modelId="{30AC4224-7E30-46E5-944B-EE3357B4EFC6}" type="presParOf" srcId="{711A99A5-A198-4AC4-BE4D-48D6E8134EC7}" destId="{0467DBAB-1854-4B36-8F7A-8B7F5E3A61E6}" srcOrd="4" destOrd="0" presId="urn:microsoft.com/office/officeart/2005/8/layout/b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636C6AC-4219-47FB-B2B7-CB14C9E162A4}" type="doc">
      <dgm:prSet loTypeId="urn:microsoft.com/office/officeart/2005/8/layout/vProcess5" loCatId="process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sl-SI"/>
        </a:p>
      </dgm:t>
    </dgm:pt>
    <mc:AlternateContent xmlns:mc="http://schemas.openxmlformats.org/markup-compatibility/2006" xmlns:a14="http://schemas.microsoft.com/office/drawing/2010/main">
      <mc:Choice Requires="a14">
        <dgm:pt modelId="{D977A726-585E-41AE-A9F8-7134D4163F80}">
          <dgm:prSet/>
          <dgm:spPr/>
          <dgm:t>
            <a:bodyPr/>
            <a:lstStyle/>
            <a:p>
              <a:r>
                <a:rPr lang="sl-SI" dirty="0"/>
                <a:t>Ustvarimo tabelo velikosti </a:t>
              </a:r>
              <a14:m>
                <m:oMath xmlns:m="http://schemas.openxmlformats.org/officeDocument/2006/math">
                  <m:r>
                    <a:rPr lang="sl-SI" i="1">
                      <a:latin typeface="Cambria Math" panose="02040503050406030204" pitchFamily="18" charset="0"/>
                    </a:rPr>
                    <m:t> </m:t>
                  </m:r>
                  <m:r>
                    <a:rPr lang="sl-SI" i="1">
                      <a:latin typeface="Cambria Math" panose="02040503050406030204" pitchFamily="18" charset="0"/>
                    </a:rPr>
                    <m:t>𝑛</m:t>
                  </m:r>
                  <m:r>
                    <a:rPr lang="sl-SI" i="1">
                      <a:latin typeface="Cambria Math" panose="02040503050406030204" pitchFamily="18" charset="0"/>
                    </a:rPr>
                    <m:t>∗(</m:t>
                  </m:r>
                  <m:r>
                    <a:rPr lang="sl-SI" i="1">
                      <a:latin typeface="Cambria Math" panose="02040503050406030204" pitchFamily="18" charset="0"/>
                    </a:rPr>
                    <m:t>𝑠</m:t>
                  </m:r>
                  <m:r>
                    <a:rPr lang="sl-SI" i="1">
                      <a:latin typeface="Cambria Math" panose="02040503050406030204" pitchFamily="18" charset="0"/>
                    </a:rPr>
                    <m:t>+1), </m:t>
                  </m:r>
                </m:oMath>
              </a14:m>
              <a:r>
                <a:rPr lang="sl-SI" dirty="0"/>
                <a:t>kjer je </a:t>
              </a:r>
              <a14:m>
                <m:oMath xmlns:m="http://schemas.openxmlformats.org/officeDocument/2006/math">
                  <m:r>
                    <a:rPr lang="sl-SI" i="1">
                      <a:latin typeface="Cambria Math" panose="02040503050406030204" pitchFamily="18" charset="0"/>
                    </a:rPr>
                    <m:t>𝑛</m:t>
                  </m:r>
                </m:oMath>
              </a14:m>
              <a:r>
                <a:rPr lang="sl-SI" dirty="0"/>
                <a:t> dolžina podane množice in </a:t>
              </a:r>
              <a14:m>
                <m:oMath xmlns:m="http://schemas.openxmlformats.org/officeDocument/2006/math">
                  <m:r>
                    <a:rPr lang="sl-SI" i="1">
                      <a:latin typeface="Cambria Math" panose="02040503050406030204" pitchFamily="18" charset="0"/>
                    </a:rPr>
                    <m:t>𝑠</m:t>
                  </m:r>
                </m:oMath>
              </a14:m>
              <a:r>
                <a:rPr lang="sl-SI" dirty="0"/>
                <a:t> vsota, ki  jo želimo dobiti.</a:t>
              </a:r>
            </a:p>
          </dgm:t>
        </dgm:pt>
      </mc:Choice>
      <mc:Fallback xmlns="">
        <dgm:pt modelId="{D977A726-585E-41AE-A9F8-7134D4163F80}">
          <dgm:prSet/>
          <dgm:spPr/>
          <dgm:t>
            <a:bodyPr/>
            <a:lstStyle/>
            <a:p>
              <a:r>
                <a:rPr lang="sl-SI" dirty="0"/>
                <a:t>Ustvarimo tabelo velikosti </a:t>
              </a:r>
              <a:r>
                <a:rPr lang="sl-SI" i="0">
                  <a:latin typeface="Cambria Math" panose="02040503050406030204" pitchFamily="18" charset="0"/>
                </a:rPr>
                <a:t> 𝑛∗(𝑠+1), </a:t>
              </a:r>
              <a:r>
                <a:rPr lang="sl-SI" dirty="0"/>
                <a:t>kjer je </a:t>
              </a:r>
              <a:r>
                <a:rPr lang="sl-SI" i="0">
                  <a:latin typeface="Cambria Math" panose="02040503050406030204" pitchFamily="18" charset="0"/>
                </a:rPr>
                <a:t>𝑛</a:t>
              </a:r>
              <a:r>
                <a:rPr lang="sl-SI" dirty="0"/>
                <a:t> dolžina podane množice in </a:t>
              </a:r>
              <a:r>
                <a:rPr lang="sl-SI" i="0">
                  <a:latin typeface="Cambria Math" panose="02040503050406030204" pitchFamily="18" charset="0"/>
                </a:rPr>
                <a:t>𝑠</a:t>
              </a:r>
              <a:r>
                <a:rPr lang="sl-SI" dirty="0"/>
                <a:t> vsota, ki  jo želimo dobiti.</a:t>
              </a:r>
            </a:p>
          </dgm:t>
        </dgm:pt>
      </mc:Fallback>
    </mc:AlternateContent>
    <dgm:pt modelId="{56C6E839-3B8E-4422-81DD-C27861F65ECA}" type="parTrans" cxnId="{5ACB51BE-971E-4363-AC38-688DF491304D}">
      <dgm:prSet/>
      <dgm:spPr/>
      <dgm:t>
        <a:bodyPr/>
        <a:lstStyle/>
        <a:p>
          <a:endParaRPr lang="sl-SI"/>
        </a:p>
      </dgm:t>
    </dgm:pt>
    <dgm:pt modelId="{26C1E4D1-0930-444F-943A-A52B41B4A354}" type="sibTrans" cxnId="{5ACB51BE-971E-4363-AC38-688DF491304D}">
      <dgm:prSet/>
      <dgm:spPr/>
      <dgm:t>
        <a:bodyPr/>
        <a:lstStyle/>
        <a:p>
          <a:endParaRPr lang="sl-SI"/>
        </a:p>
      </dgm:t>
    </dgm:pt>
    <dgm:pt modelId="{47A05CAF-523A-4F92-9B72-BD14A44AAD62}">
      <dgm:prSet/>
      <dgm:spPr/>
      <dgm:t>
        <a:bodyPr/>
        <a:lstStyle/>
        <a:p>
          <a:r>
            <a:rPr lang="sl-SI" dirty="0"/>
            <a:t>S sprotnim dodajanjem nekega števila v tabelo, preverjamo katere so vse možne vsote, ki jih lahko dobimo že z prej vstavljenimi števili in danim številom.</a:t>
          </a:r>
        </a:p>
      </dgm:t>
    </dgm:pt>
    <dgm:pt modelId="{6EA1EBE2-9993-4D95-B5F0-8E12CF649ABA}" type="parTrans" cxnId="{2E80D377-9482-454D-8E29-F9837ABE676F}">
      <dgm:prSet/>
      <dgm:spPr/>
      <dgm:t>
        <a:bodyPr/>
        <a:lstStyle/>
        <a:p>
          <a:endParaRPr lang="sl-SI"/>
        </a:p>
      </dgm:t>
    </dgm:pt>
    <dgm:pt modelId="{1D9975E4-1530-4D24-9B51-5205D934971C}" type="sibTrans" cxnId="{2E80D377-9482-454D-8E29-F9837ABE676F}">
      <dgm:prSet/>
      <dgm:spPr/>
      <dgm:t>
        <a:bodyPr/>
        <a:lstStyle/>
        <a:p>
          <a:endParaRPr lang="sl-SI"/>
        </a:p>
      </dgm:t>
    </dgm:pt>
    <dgm:pt modelId="{3E899617-E6F2-4A1A-BBB1-21A925810F41}" type="pres">
      <dgm:prSet presAssocID="{C636C6AC-4219-47FB-B2B7-CB14C9E162A4}" presName="outerComposite" presStyleCnt="0">
        <dgm:presLayoutVars>
          <dgm:chMax val="5"/>
          <dgm:dir/>
          <dgm:resizeHandles val="exact"/>
        </dgm:presLayoutVars>
      </dgm:prSet>
      <dgm:spPr/>
    </dgm:pt>
    <dgm:pt modelId="{891C846C-2F00-438F-AE72-C427D70B60E8}" type="pres">
      <dgm:prSet presAssocID="{C636C6AC-4219-47FB-B2B7-CB14C9E162A4}" presName="dummyMaxCanvas" presStyleCnt="0">
        <dgm:presLayoutVars/>
      </dgm:prSet>
      <dgm:spPr/>
    </dgm:pt>
    <dgm:pt modelId="{FF2AB085-8991-4AB4-81FA-AAAB29A407D9}" type="pres">
      <dgm:prSet presAssocID="{C636C6AC-4219-47FB-B2B7-CB14C9E162A4}" presName="TwoNodes_1" presStyleLbl="node1" presStyleIdx="0" presStyleCnt="2">
        <dgm:presLayoutVars>
          <dgm:bulletEnabled val="1"/>
        </dgm:presLayoutVars>
      </dgm:prSet>
      <dgm:spPr/>
    </dgm:pt>
    <dgm:pt modelId="{E1D1F76E-C14E-4563-84F3-9C92A29F5E10}" type="pres">
      <dgm:prSet presAssocID="{C636C6AC-4219-47FB-B2B7-CB14C9E162A4}" presName="TwoNodes_2" presStyleLbl="node1" presStyleIdx="1" presStyleCnt="2">
        <dgm:presLayoutVars>
          <dgm:bulletEnabled val="1"/>
        </dgm:presLayoutVars>
      </dgm:prSet>
      <dgm:spPr/>
    </dgm:pt>
    <dgm:pt modelId="{0DD2E05D-8EF9-4AD0-9585-5BAA8FDCEE4E}" type="pres">
      <dgm:prSet presAssocID="{C636C6AC-4219-47FB-B2B7-CB14C9E162A4}" presName="TwoConn_1-2" presStyleLbl="fgAccFollowNode1" presStyleIdx="0" presStyleCnt="1">
        <dgm:presLayoutVars>
          <dgm:bulletEnabled val="1"/>
        </dgm:presLayoutVars>
      </dgm:prSet>
      <dgm:spPr/>
    </dgm:pt>
    <dgm:pt modelId="{6A58CD86-2D09-4C55-9B97-A2D04B45C638}" type="pres">
      <dgm:prSet presAssocID="{C636C6AC-4219-47FB-B2B7-CB14C9E162A4}" presName="TwoNodes_1_text" presStyleLbl="node1" presStyleIdx="1" presStyleCnt="2">
        <dgm:presLayoutVars>
          <dgm:bulletEnabled val="1"/>
        </dgm:presLayoutVars>
      </dgm:prSet>
      <dgm:spPr/>
    </dgm:pt>
    <dgm:pt modelId="{160C06BA-F3D4-4A33-B043-70CEF814DC2A}" type="pres">
      <dgm:prSet presAssocID="{C636C6AC-4219-47FB-B2B7-CB14C9E162A4}" presName="TwoNodes_2_text" presStyleLbl="node1" presStyleIdx="1" presStyleCnt="2">
        <dgm:presLayoutVars>
          <dgm:bulletEnabled val="1"/>
        </dgm:presLayoutVars>
      </dgm:prSet>
      <dgm:spPr/>
    </dgm:pt>
  </dgm:ptLst>
  <dgm:cxnLst>
    <dgm:cxn modelId="{CE901A21-4ADB-47E5-A1EB-264389CFAEE8}" type="presOf" srcId="{26C1E4D1-0930-444F-943A-A52B41B4A354}" destId="{0DD2E05D-8EF9-4AD0-9585-5BAA8FDCEE4E}" srcOrd="0" destOrd="0" presId="urn:microsoft.com/office/officeart/2005/8/layout/vProcess5"/>
    <dgm:cxn modelId="{C3F6B631-EAFF-4FDF-899F-763424D74CC7}" type="presOf" srcId="{47A05CAF-523A-4F92-9B72-BD14A44AAD62}" destId="{E1D1F76E-C14E-4563-84F3-9C92A29F5E10}" srcOrd="0" destOrd="0" presId="urn:microsoft.com/office/officeart/2005/8/layout/vProcess5"/>
    <dgm:cxn modelId="{A3D35139-710A-4400-9D74-53D4F7B66854}" type="presOf" srcId="{D977A726-585E-41AE-A9F8-7134D4163F80}" destId="{6A58CD86-2D09-4C55-9B97-A2D04B45C638}" srcOrd="1" destOrd="0" presId="urn:microsoft.com/office/officeart/2005/8/layout/vProcess5"/>
    <dgm:cxn modelId="{2E80D377-9482-454D-8E29-F9837ABE676F}" srcId="{C636C6AC-4219-47FB-B2B7-CB14C9E162A4}" destId="{47A05CAF-523A-4F92-9B72-BD14A44AAD62}" srcOrd="1" destOrd="0" parTransId="{6EA1EBE2-9993-4D95-B5F0-8E12CF649ABA}" sibTransId="{1D9975E4-1530-4D24-9B51-5205D934971C}"/>
    <dgm:cxn modelId="{2657AF82-1A3D-4FE9-A3E1-EBC1005F23C6}" type="presOf" srcId="{D977A726-585E-41AE-A9F8-7134D4163F80}" destId="{FF2AB085-8991-4AB4-81FA-AAAB29A407D9}" srcOrd="0" destOrd="0" presId="urn:microsoft.com/office/officeart/2005/8/layout/vProcess5"/>
    <dgm:cxn modelId="{E80E3DB7-C45A-4FED-B6EF-D0CB25DBD082}" type="presOf" srcId="{47A05CAF-523A-4F92-9B72-BD14A44AAD62}" destId="{160C06BA-F3D4-4A33-B043-70CEF814DC2A}" srcOrd="1" destOrd="0" presId="urn:microsoft.com/office/officeart/2005/8/layout/vProcess5"/>
    <dgm:cxn modelId="{5ACB51BE-971E-4363-AC38-688DF491304D}" srcId="{C636C6AC-4219-47FB-B2B7-CB14C9E162A4}" destId="{D977A726-585E-41AE-A9F8-7134D4163F80}" srcOrd="0" destOrd="0" parTransId="{56C6E839-3B8E-4422-81DD-C27861F65ECA}" sibTransId="{26C1E4D1-0930-444F-943A-A52B41B4A354}"/>
    <dgm:cxn modelId="{2719E9E3-35F9-438A-9B79-72EBD6F6EE4D}" type="presOf" srcId="{C636C6AC-4219-47FB-B2B7-CB14C9E162A4}" destId="{3E899617-E6F2-4A1A-BBB1-21A925810F41}" srcOrd="0" destOrd="0" presId="urn:microsoft.com/office/officeart/2005/8/layout/vProcess5"/>
    <dgm:cxn modelId="{675BEB3D-7E4B-4437-99AC-3185943A5B75}" type="presParOf" srcId="{3E899617-E6F2-4A1A-BBB1-21A925810F41}" destId="{891C846C-2F00-438F-AE72-C427D70B60E8}" srcOrd="0" destOrd="0" presId="urn:microsoft.com/office/officeart/2005/8/layout/vProcess5"/>
    <dgm:cxn modelId="{7605A580-1D5C-41B0-ACBE-A44A7A53C0D7}" type="presParOf" srcId="{3E899617-E6F2-4A1A-BBB1-21A925810F41}" destId="{FF2AB085-8991-4AB4-81FA-AAAB29A407D9}" srcOrd="1" destOrd="0" presId="urn:microsoft.com/office/officeart/2005/8/layout/vProcess5"/>
    <dgm:cxn modelId="{35750472-2982-4B79-AEBD-EE7426C58BEB}" type="presParOf" srcId="{3E899617-E6F2-4A1A-BBB1-21A925810F41}" destId="{E1D1F76E-C14E-4563-84F3-9C92A29F5E10}" srcOrd="2" destOrd="0" presId="urn:microsoft.com/office/officeart/2005/8/layout/vProcess5"/>
    <dgm:cxn modelId="{BF06F870-1A74-40C4-B5A3-952272120B31}" type="presParOf" srcId="{3E899617-E6F2-4A1A-BBB1-21A925810F41}" destId="{0DD2E05D-8EF9-4AD0-9585-5BAA8FDCEE4E}" srcOrd="3" destOrd="0" presId="urn:microsoft.com/office/officeart/2005/8/layout/vProcess5"/>
    <dgm:cxn modelId="{7EBD62B9-5CC2-464A-BEB3-482460012D08}" type="presParOf" srcId="{3E899617-E6F2-4A1A-BBB1-21A925810F41}" destId="{6A58CD86-2D09-4C55-9B97-A2D04B45C638}" srcOrd="4" destOrd="0" presId="urn:microsoft.com/office/officeart/2005/8/layout/vProcess5"/>
    <dgm:cxn modelId="{F5933792-5D4B-417B-AD35-F51DB24115CE}" type="presParOf" srcId="{3E899617-E6F2-4A1A-BBB1-21A925810F41}" destId="{160C06BA-F3D4-4A33-B043-70CEF814DC2A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636C6AC-4219-47FB-B2B7-CB14C9E162A4}" type="doc">
      <dgm:prSet loTypeId="urn:microsoft.com/office/officeart/2005/8/layout/vProcess5" loCatId="process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sl-SI"/>
        </a:p>
      </dgm:t>
    </dgm:pt>
    <dgm:pt modelId="{D977A726-585E-41AE-A9F8-7134D4163F80}">
      <dgm:prSet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sl-SI">
              <a:noFill/>
            </a:rPr>
            <a:t> </a:t>
          </a:r>
        </a:p>
      </dgm:t>
    </dgm:pt>
    <dgm:pt modelId="{56C6E839-3B8E-4422-81DD-C27861F65ECA}" type="parTrans" cxnId="{5ACB51BE-971E-4363-AC38-688DF491304D}">
      <dgm:prSet/>
      <dgm:spPr/>
      <dgm:t>
        <a:bodyPr/>
        <a:lstStyle/>
        <a:p>
          <a:endParaRPr lang="sl-SI"/>
        </a:p>
      </dgm:t>
    </dgm:pt>
    <dgm:pt modelId="{26C1E4D1-0930-444F-943A-A52B41B4A354}" type="sibTrans" cxnId="{5ACB51BE-971E-4363-AC38-688DF491304D}">
      <dgm:prSet/>
      <dgm:spPr/>
      <dgm:t>
        <a:bodyPr/>
        <a:lstStyle/>
        <a:p>
          <a:endParaRPr lang="sl-SI"/>
        </a:p>
      </dgm:t>
    </dgm:pt>
    <dgm:pt modelId="{47A05CAF-523A-4F92-9B72-BD14A44AAD62}">
      <dgm:prSet/>
      <dgm:spPr/>
      <dgm:t>
        <a:bodyPr/>
        <a:lstStyle/>
        <a:p>
          <a:r>
            <a:rPr lang="sl-SI" dirty="0"/>
            <a:t>S sprotnim dodajanjem nekega števila v tabelo, preverjamo katere so vse možne vsote, ki jih lahko dobimo že z prej vstavljenimi števili in danim številom.</a:t>
          </a:r>
        </a:p>
      </dgm:t>
    </dgm:pt>
    <dgm:pt modelId="{6EA1EBE2-9993-4D95-B5F0-8E12CF649ABA}" type="parTrans" cxnId="{2E80D377-9482-454D-8E29-F9837ABE676F}">
      <dgm:prSet/>
      <dgm:spPr/>
      <dgm:t>
        <a:bodyPr/>
        <a:lstStyle/>
        <a:p>
          <a:endParaRPr lang="sl-SI"/>
        </a:p>
      </dgm:t>
    </dgm:pt>
    <dgm:pt modelId="{1D9975E4-1530-4D24-9B51-5205D934971C}" type="sibTrans" cxnId="{2E80D377-9482-454D-8E29-F9837ABE676F}">
      <dgm:prSet/>
      <dgm:spPr/>
      <dgm:t>
        <a:bodyPr/>
        <a:lstStyle/>
        <a:p>
          <a:endParaRPr lang="sl-SI"/>
        </a:p>
      </dgm:t>
    </dgm:pt>
    <dgm:pt modelId="{3E899617-E6F2-4A1A-BBB1-21A925810F41}" type="pres">
      <dgm:prSet presAssocID="{C636C6AC-4219-47FB-B2B7-CB14C9E162A4}" presName="outerComposite" presStyleCnt="0">
        <dgm:presLayoutVars>
          <dgm:chMax val="5"/>
          <dgm:dir/>
          <dgm:resizeHandles val="exact"/>
        </dgm:presLayoutVars>
      </dgm:prSet>
      <dgm:spPr/>
    </dgm:pt>
    <dgm:pt modelId="{891C846C-2F00-438F-AE72-C427D70B60E8}" type="pres">
      <dgm:prSet presAssocID="{C636C6AC-4219-47FB-B2B7-CB14C9E162A4}" presName="dummyMaxCanvas" presStyleCnt="0">
        <dgm:presLayoutVars/>
      </dgm:prSet>
      <dgm:spPr/>
    </dgm:pt>
    <dgm:pt modelId="{FF2AB085-8991-4AB4-81FA-AAAB29A407D9}" type="pres">
      <dgm:prSet presAssocID="{C636C6AC-4219-47FB-B2B7-CB14C9E162A4}" presName="TwoNodes_1" presStyleLbl="node1" presStyleIdx="0" presStyleCnt="2">
        <dgm:presLayoutVars>
          <dgm:bulletEnabled val="1"/>
        </dgm:presLayoutVars>
      </dgm:prSet>
      <dgm:spPr/>
    </dgm:pt>
    <dgm:pt modelId="{E1D1F76E-C14E-4563-84F3-9C92A29F5E10}" type="pres">
      <dgm:prSet presAssocID="{C636C6AC-4219-47FB-B2B7-CB14C9E162A4}" presName="TwoNodes_2" presStyleLbl="node1" presStyleIdx="1" presStyleCnt="2">
        <dgm:presLayoutVars>
          <dgm:bulletEnabled val="1"/>
        </dgm:presLayoutVars>
      </dgm:prSet>
      <dgm:spPr/>
    </dgm:pt>
    <dgm:pt modelId="{0DD2E05D-8EF9-4AD0-9585-5BAA8FDCEE4E}" type="pres">
      <dgm:prSet presAssocID="{C636C6AC-4219-47FB-B2B7-CB14C9E162A4}" presName="TwoConn_1-2" presStyleLbl="fgAccFollowNode1" presStyleIdx="0" presStyleCnt="1">
        <dgm:presLayoutVars>
          <dgm:bulletEnabled val="1"/>
        </dgm:presLayoutVars>
      </dgm:prSet>
      <dgm:spPr/>
    </dgm:pt>
    <dgm:pt modelId="{6A58CD86-2D09-4C55-9B97-A2D04B45C638}" type="pres">
      <dgm:prSet presAssocID="{C636C6AC-4219-47FB-B2B7-CB14C9E162A4}" presName="TwoNodes_1_text" presStyleLbl="node1" presStyleIdx="1" presStyleCnt="2">
        <dgm:presLayoutVars>
          <dgm:bulletEnabled val="1"/>
        </dgm:presLayoutVars>
      </dgm:prSet>
      <dgm:spPr/>
    </dgm:pt>
    <dgm:pt modelId="{160C06BA-F3D4-4A33-B043-70CEF814DC2A}" type="pres">
      <dgm:prSet presAssocID="{C636C6AC-4219-47FB-B2B7-CB14C9E162A4}" presName="TwoNodes_2_text" presStyleLbl="node1" presStyleIdx="1" presStyleCnt="2">
        <dgm:presLayoutVars>
          <dgm:bulletEnabled val="1"/>
        </dgm:presLayoutVars>
      </dgm:prSet>
      <dgm:spPr/>
    </dgm:pt>
  </dgm:ptLst>
  <dgm:cxnLst>
    <dgm:cxn modelId="{CE901A21-4ADB-47E5-A1EB-264389CFAEE8}" type="presOf" srcId="{26C1E4D1-0930-444F-943A-A52B41B4A354}" destId="{0DD2E05D-8EF9-4AD0-9585-5BAA8FDCEE4E}" srcOrd="0" destOrd="0" presId="urn:microsoft.com/office/officeart/2005/8/layout/vProcess5"/>
    <dgm:cxn modelId="{C3F6B631-EAFF-4FDF-899F-763424D74CC7}" type="presOf" srcId="{47A05CAF-523A-4F92-9B72-BD14A44AAD62}" destId="{E1D1F76E-C14E-4563-84F3-9C92A29F5E10}" srcOrd="0" destOrd="0" presId="urn:microsoft.com/office/officeart/2005/8/layout/vProcess5"/>
    <dgm:cxn modelId="{A3D35139-710A-4400-9D74-53D4F7B66854}" type="presOf" srcId="{D977A726-585E-41AE-A9F8-7134D4163F80}" destId="{6A58CD86-2D09-4C55-9B97-A2D04B45C638}" srcOrd="1" destOrd="0" presId="urn:microsoft.com/office/officeart/2005/8/layout/vProcess5"/>
    <dgm:cxn modelId="{2E80D377-9482-454D-8E29-F9837ABE676F}" srcId="{C636C6AC-4219-47FB-B2B7-CB14C9E162A4}" destId="{47A05CAF-523A-4F92-9B72-BD14A44AAD62}" srcOrd="1" destOrd="0" parTransId="{6EA1EBE2-9993-4D95-B5F0-8E12CF649ABA}" sibTransId="{1D9975E4-1530-4D24-9B51-5205D934971C}"/>
    <dgm:cxn modelId="{2657AF82-1A3D-4FE9-A3E1-EBC1005F23C6}" type="presOf" srcId="{D977A726-585E-41AE-A9F8-7134D4163F80}" destId="{FF2AB085-8991-4AB4-81FA-AAAB29A407D9}" srcOrd="0" destOrd="0" presId="urn:microsoft.com/office/officeart/2005/8/layout/vProcess5"/>
    <dgm:cxn modelId="{E80E3DB7-C45A-4FED-B6EF-D0CB25DBD082}" type="presOf" srcId="{47A05CAF-523A-4F92-9B72-BD14A44AAD62}" destId="{160C06BA-F3D4-4A33-B043-70CEF814DC2A}" srcOrd="1" destOrd="0" presId="urn:microsoft.com/office/officeart/2005/8/layout/vProcess5"/>
    <dgm:cxn modelId="{5ACB51BE-971E-4363-AC38-688DF491304D}" srcId="{C636C6AC-4219-47FB-B2B7-CB14C9E162A4}" destId="{D977A726-585E-41AE-A9F8-7134D4163F80}" srcOrd="0" destOrd="0" parTransId="{56C6E839-3B8E-4422-81DD-C27861F65ECA}" sibTransId="{26C1E4D1-0930-444F-943A-A52B41B4A354}"/>
    <dgm:cxn modelId="{2719E9E3-35F9-438A-9B79-72EBD6F6EE4D}" type="presOf" srcId="{C636C6AC-4219-47FB-B2B7-CB14C9E162A4}" destId="{3E899617-E6F2-4A1A-BBB1-21A925810F41}" srcOrd="0" destOrd="0" presId="urn:microsoft.com/office/officeart/2005/8/layout/vProcess5"/>
    <dgm:cxn modelId="{675BEB3D-7E4B-4437-99AC-3185943A5B75}" type="presParOf" srcId="{3E899617-E6F2-4A1A-BBB1-21A925810F41}" destId="{891C846C-2F00-438F-AE72-C427D70B60E8}" srcOrd="0" destOrd="0" presId="urn:microsoft.com/office/officeart/2005/8/layout/vProcess5"/>
    <dgm:cxn modelId="{7605A580-1D5C-41B0-ACBE-A44A7A53C0D7}" type="presParOf" srcId="{3E899617-E6F2-4A1A-BBB1-21A925810F41}" destId="{FF2AB085-8991-4AB4-81FA-AAAB29A407D9}" srcOrd="1" destOrd="0" presId="urn:microsoft.com/office/officeart/2005/8/layout/vProcess5"/>
    <dgm:cxn modelId="{35750472-2982-4B79-AEBD-EE7426C58BEB}" type="presParOf" srcId="{3E899617-E6F2-4A1A-BBB1-21A925810F41}" destId="{E1D1F76E-C14E-4563-84F3-9C92A29F5E10}" srcOrd="2" destOrd="0" presId="urn:microsoft.com/office/officeart/2005/8/layout/vProcess5"/>
    <dgm:cxn modelId="{BF06F870-1A74-40C4-B5A3-952272120B31}" type="presParOf" srcId="{3E899617-E6F2-4A1A-BBB1-21A925810F41}" destId="{0DD2E05D-8EF9-4AD0-9585-5BAA8FDCEE4E}" srcOrd="3" destOrd="0" presId="urn:microsoft.com/office/officeart/2005/8/layout/vProcess5"/>
    <dgm:cxn modelId="{7EBD62B9-5CC2-464A-BEB3-482460012D08}" type="presParOf" srcId="{3E899617-E6F2-4A1A-BBB1-21A925810F41}" destId="{6A58CD86-2D09-4C55-9B97-A2D04B45C638}" srcOrd="4" destOrd="0" presId="urn:microsoft.com/office/officeart/2005/8/layout/vProcess5"/>
    <dgm:cxn modelId="{F5933792-5D4B-417B-AD35-F51DB24115CE}" type="presParOf" srcId="{3E899617-E6F2-4A1A-BBB1-21A925810F41}" destId="{160C06BA-F3D4-4A33-B043-70CEF814DC2A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FC5B78C-CC82-4F93-AB54-A3DEE40ED4EE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CA94EA53-48F5-4707-AC63-32FD4B5A7210}">
          <dgm:prSet/>
          <dgm:spPr>
            <a:solidFill>
              <a:srgbClr val="7030A0"/>
            </a:solidFill>
          </dgm:spPr>
          <dgm:t>
            <a:bodyPr/>
            <a:lstStyle/>
            <a:p>
              <a:r>
                <a:rPr lang="sl-SI" dirty="0"/>
                <a:t>Vsa mesta, kjer je vsota manjša od dodanega števila se ne spremenijo. </a:t>
              </a:r>
              <a14:m>
                <m:oMath xmlns:m="http://schemas.openxmlformats.org/officeDocument/2006/math">
                  <m:sSub>
                    <m:sSubPr>
                      <m:ctrlPr>
                        <a:rPr lang="sl-SI" i="1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sl-SI" b="0" i="1" smtClean="0">
                          <a:latin typeface="Cambria Math" panose="02040503050406030204" pitchFamily="18" charset="0"/>
                        </a:rPr>
                        <m:t>𝑎</m:t>
                      </m:r>
                    </m:e>
                    <m:sub>
                      <m:r>
                        <a:rPr lang="sl-SI" b="0" i="1" smtClean="0">
                          <a:latin typeface="Cambria Math" panose="02040503050406030204" pitchFamily="18" charset="0"/>
                        </a:rPr>
                        <m:t>𝑖𝑗</m:t>
                      </m:r>
                    </m:sub>
                  </m:sSub>
                  <m:r>
                    <a:rPr lang="sl-SI" b="0" i="1" smtClean="0">
                      <a:latin typeface="Cambria Math" panose="02040503050406030204" pitchFamily="18" charset="0"/>
                    </a:rPr>
                    <m:t>=</m:t>
                  </m:r>
                  <m:sSub>
                    <m:sSubPr>
                      <m:ctrlPr>
                        <a:rPr lang="sl-SI" i="1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sl-SI" b="0" i="1" smtClean="0">
                          <a:latin typeface="Cambria Math" panose="02040503050406030204" pitchFamily="18" charset="0"/>
                        </a:rPr>
                        <m:t>𝑎</m:t>
                      </m:r>
                    </m:e>
                    <m:sub>
                      <m:r>
                        <a:rPr lang="sl-SI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l-SI" b="0" i="1" smtClean="0">
                          <a:latin typeface="Cambria Math" panose="02040503050406030204" pitchFamily="18" charset="0"/>
                        </a:rPr>
                        <m:t>−1</m:t>
                      </m:r>
                      <m:r>
                        <a:rPr lang="sl-SI" b="0" i="1" smtClean="0">
                          <a:latin typeface="Cambria Math" panose="02040503050406030204" pitchFamily="18" charset="0"/>
                        </a:rPr>
                        <m:t>𝑗</m:t>
                      </m:r>
                    </m:sub>
                  </m:sSub>
                </m:oMath>
              </a14:m>
              <a:endParaRPr lang="en-US" dirty="0"/>
            </a:p>
          </dgm:t>
        </dgm:pt>
      </mc:Choice>
      <mc:Fallback xmlns="">
        <dgm:pt modelId="{CA94EA53-48F5-4707-AC63-32FD4B5A7210}">
          <dgm:prSet/>
          <dgm:spPr>
            <a:solidFill>
              <a:srgbClr val="7030A0"/>
            </a:solidFill>
          </dgm:spPr>
          <dgm:t>
            <a:bodyPr/>
            <a:lstStyle/>
            <a:p>
              <a:r>
                <a:rPr lang="sl-SI" dirty="0"/>
                <a:t>Vsa mesta, kjer je vsota manjša od dodanega števila se ne spremenijo. </a:t>
              </a:r>
              <a:r>
                <a:rPr lang="sl-SI" b="0" i="0">
                  <a:latin typeface="Cambria Math" panose="02040503050406030204" pitchFamily="18" charset="0"/>
                </a:rPr>
                <a:t>𝑎_𝑖𝑗=𝑎_(𝑖−1𝑗)</a:t>
              </a:r>
              <a:endParaRPr lang="en-US" dirty="0"/>
            </a:p>
          </dgm:t>
        </dgm:pt>
      </mc:Fallback>
    </mc:AlternateContent>
    <dgm:pt modelId="{056D5205-41F4-4059-A4EF-9C06E4AFE8BE}" type="parTrans" cxnId="{6175A09A-8D60-4B9F-813C-3091AADCAE55}">
      <dgm:prSet/>
      <dgm:spPr/>
      <dgm:t>
        <a:bodyPr/>
        <a:lstStyle/>
        <a:p>
          <a:endParaRPr lang="en-US"/>
        </a:p>
      </dgm:t>
    </dgm:pt>
    <dgm:pt modelId="{7596FBCD-E6B9-444B-BDBE-BE0D813FCBAC}" type="sibTrans" cxnId="{6175A09A-8D60-4B9F-813C-3091AADCAE55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8A3E44E4-8F02-4B93-A099-D970F06BF08B}">
          <dgm:prSet/>
          <dgm:spPr>
            <a:solidFill>
              <a:srgbClr val="0070C0"/>
            </a:solidFill>
          </dgm:spPr>
          <dgm:t>
            <a:bodyPr/>
            <a:lstStyle/>
            <a:p>
              <a:r>
                <a:rPr lang="sl-SI" dirty="0"/>
                <a:t>Za mesta, kjer je vsota večja/enaka od danega števila(</a:t>
              </a:r>
              <a14:m>
                <m:oMath xmlns:m="http://schemas.openxmlformats.org/officeDocument/2006/math">
                  <m:r>
                    <a:rPr lang="sl-SI" b="0" i="1" smtClean="0">
                      <a:latin typeface="Cambria Math" panose="02040503050406030204" pitchFamily="18" charset="0"/>
                    </a:rPr>
                    <m:t>𝑘</m:t>
                  </m:r>
                </m:oMath>
              </a14:m>
              <a:r>
                <a:rPr lang="sl-SI" dirty="0"/>
                <a:t>) velja: </a:t>
              </a:r>
              <a14:m>
                <m:oMath xmlns:m="http://schemas.openxmlformats.org/officeDocument/2006/math">
                  <m:sSub>
                    <m:sSubPr>
                      <m:ctrlPr>
                        <a:rPr lang="sl-SI" i="1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sl-SI" b="0" i="1" smtClean="0">
                          <a:latin typeface="Cambria Math" panose="02040503050406030204" pitchFamily="18" charset="0"/>
                        </a:rPr>
                        <m:t>𝑎</m:t>
                      </m:r>
                    </m:e>
                    <m:sub>
                      <m:r>
                        <a:rPr lang="sl-SI" b="0" i="1" smtClean="0">
                          <a:latin typeface="Cambria Math" panose="02040503050406030204" pitchFamily="18" charset="0"/>
                        </a:rPr>
                        <m:t>𝑖𝑗</m:t>
                      </m:r>
                    </m:sub>
                  </m:sSub>
                  <m:r>
                    <a:rPr lang="sl-SI" b="0" i="1" smtClean="0">
                      <a:latin typeface="Cambria Math" panose="02040503050406030204" pitchFamily="18" charset="0"/>
                    </a:rPr>
                    <m:t>=</m:t>
                  </m:r>
                  <m:sSub>
                    <m:sSubPr>
                      <m:ctrlPr>
                        <a:rPr lang="sl-SI" i="1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sl-SI" b="0" i="1" smtClean="0">
                          <a:latin typeface="Cambria Math" panose="02040503050406030204" pitchFamily="18" charset="0"/>
                        </a:rPr>
                        <m:t>𝑎</m:t>
                      </m:r>
                    </m:e>
                    <m:sub>
                      <m:r>
                        <a:rPr lang="sl-SI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l-SI" b="0" i="1" smtClean="0">
                          <a:latin typeface="Cambria Math" panose="02040503050406030204" pitchFamily="18" charset="0"/>
                        </a:rPr>
                        <m:t>−1</m:t>
                      </m:r>
                      <m:r>
                        <a:rPr lang="sl-SI" b="0" i="1" smtClean="0">
                          <a:latin typeface="Cambria Math" panose="02040503050406030204" pitchFamily="18" charset="0"/>
                        </a:rPr>
                        <m:t>𝑗</m:t>
                      </m:r>
                    </m:sub>
                  </m:sSub>
                  <m:r>
                    <a:rPr lang="sl-SI" b="0" i="1" smtClean="0">
                      <a:latin typeface="Cambria Math" panose="02040503050406030204" pitchFamily="18" charset="0"/>
                    </a:rPr>
                    <m:t> </m:t>
                  </m:r>
                  <m:r>
                    <a:rPr lang="sl-SI" b="0" i="1" smtClean="0">
                      <a:latin typeface="Cambria Math" panose="02040503050406030204" pitchFamily="18" charset="0"/>
                    </a:rPr>
                    <m:t>𝑜𝑟</m:t>
                  </m:r>
                  <m:r>
                    <a:rPr lang="sl-SI" b="0" i="1" smtClean="0">
                      <a:latin typeface="Cambria Math" panose="02040503050406030204" pitchFamily="18" charset="0"/>
                    </a:rPr>
                    <m:t> </m:t>
                  </m:r>
                  <m:sSub>
                    <m:sSubPr>
                      <m:ctrlPr>
                        <a:rPr lang="sl-SI" i="1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sl-SI" b="0" i="1" smtClean="0">
                          <a:latin typeface="Cambria Math" panose="02040503050406030204" pitchFamily="18" charset="0"/>
                        </a:rPr>
                        <m:t>𝑎</m:t>
                      </m:r>
                    </m:e>
                    <m:sub>
                      <m:r>
                        <a:rPr lang="sl-SI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l-SI" b="0" i="1" smtClean="0">
                          <a:latin typeface="Cambria Math" panose="02040503050406030204" pitchFamily="18" charset="0"/>
                        </a:rPr>
                        <m:t>−1</m:t>
                      </m:r>
                      <m:r>
                        <a:rPr lang="sl-SI" b="0" i="1" smtClean="0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sl-SI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l-SI" b="0" i="1" smtClean="0">
                          <a:latin typeface="Cambria Math" panose="02040503050406030204" pitchFamily="18" charset="0"/>
                        </a:rPr>
                        <m:t>𝑘</m:t>
                      </m:r>
                    </m:sub>
                  </m:sSub>
                </m:oMath>
              </a14:m>
              <a:r>
                <a:rPr lang="sl-SI" dirty="0"/>
                <a:t> </a:t>
              </a:r>
              <a:endParaRPr lang="en-US" dirty="0"/>
            </a:p>
          </dgm:t>
        </dgm:pt>
      </mc:Choice>
      <mc:Fallback xmlns="">
        <dgm:pt modelId="{8A3E44E4-8F02-4B93-A099-D970F06BF08B}">
          <dgm:prSet/>
          <dgm:spPr>
            <a:solidFill>
              <a:srgbClr val="0070C0"/>
            </a:solidFill>
          </dgm:spPr>
          <dgm:t>
            <a:bodyPr/>
            <a:lstStyle/>
            <a:p>
              <a:r>
                <a:rPr lang="sl-SI" dirty="0"/>
                <a:t>Za mesta, kjer je vsota večja/enaka od danega števila(</a:t>
              </a:r>
              <a:r>
                <a:rPr lang="sl-SI" b="0" i="0">
                  <a:latin typeface="Cambria Math" panose="02040503050406030204" pitchFamily="18" charset="0"/>
                </a:rPr>
                <a:t>𝑘</a:t>
              </a:r>
              <a:r>
                <a:rPr lang="sl-SI" dirty="0"/>
                <a:t>) velja: </a:t>
              </a:r>
              <a:r>
                <a:rPr lang="sl-SI" b="0" i="0">
                  <a:latin typeface="Cambria Math" panose="02040503050406030204" pitchFamily="18" charset="0"/>
                </a:rPr>
                <a:t>𝑎_𝑖𝑗=𝑎_(𝑖−1𝑗)  𝑜𝑟 𝑎_(𝑖−1𝑗−𝑘)</a:t>
              </a:r>
              <a:r>
                <a:rPr lang="sl-SI" dirty="0"/>
                <a:t> </a:t>
              </a:r>
              <a:endParaRPr lang="en-US" dirty="0"/>
            </a:p>
          </dgm:t>
        </dgm:pt>
      </mc:Fallback>
    </mc:AlternateContent>
    <dgm:pt modelId="{B6453355-975E-4F20-B49E-726E0AEF3291}" type="parTrans" cxnId="{5D3573B3-A105-4B9B-89E8-3CCD282193DF}">
      <dgm:prSet/>
      <dgm:spPr/>
      <dgm:t>
        <a:bodyPr/>
        <a:lstStyle/>
        <a:p>
          <a:endParaRPr lang="en-US"/>
        </a:p>
      </dgm:t>
    </dgm:pt>
    <dgm:pt modelId="{CB1EE783-5363-4821-96A9-506D474CF301}" type="sibTrans" cxnId="{5D3573B3-A105-4B9B-89E8-3CCD282193DF}">
      <dgm:prSet/>
      <dgm:spPr/>
      <dgm:t>
        <a:bodyPr/>
        <a:lstStyle/>
        <a:p>
          <a:endParaRPr lang="en-US"/>
        </a:p>
      </dgm:t>
    </dgm:pt>
    <dgm:pt modelId="{D06D8017-D834-48A2-8723-772D5CBB1184}">
      <dgm:prSet/>
      <dgm:spPr>
        <a:solidFill>
          <a:srgbClr val="FFC000"/>
        </a:solidFill>
      </dgm:spPr>
      <dgm:t>
        <a:bodyPr/>
        <a:lstStyle/>
        <a:p>
          <a:r>
            <a:rPr lang="sl-SI" dirty="0"/>
            <a:t>Če je v zadnjem stolpcu T, smo končali &lt;- obstaja podmnožica</a:t>
          </a:r>
        </a:p>
      </dgm:t>
    </dgm:pt>
    <dgm:pt modelId="{A0BFFA5C-F818-4E3B-A891-82876BF45D00}" type="parTrans" cxnId="{EB68E182-2838-4E79-B177-7986FA045831}">
      <dgm:prSet/>
      <dgm:spPr/>
      <dgm:t>
        <a:bodyPr/>
        <a:lstStyle/>
        <a:p>
          <a:endParaRPr lang="sl-SI"/>
        </a:p>
      </dgm:t>
    </dgm:pt>
    <dgm:pt modelId="{3F7311D1-ED0C-4BCA-BE5F-E34FCAF36637}" type="sibTrans" cxnId="{EB68E182-2838-4E79-B177-7986FA045831}">
      <dgm:prSet/>
      <dgm:spPr/>
      <dgm:t>
        <a:bodyPr/>
        <a:lstStyle/>
        <a:p>
          <a:endParaRPr lang="sl-SI"/>
        </a:p>
      </dgm:t>
    </dgm:pt>
    <dgm:pt modelId="{FD328925-3A02-4516-B798-81B33CE38D6B}" type="pres">
      <dgm:prSet presAssocID="{2FC5B78C-CC82-4F93-AB54-A3DEE40ED4EE}" presName="linear" presStyleCnt="0">
        <dgm:presLayoutVars>
          <dgm:animLvl val="lvl"/>
          <dgm:resizeHandles val="exact"/>
        </dgm:presLayoutVars>
      </dgm:prSet>
      <dgm:spPr/>
    </dgm:pt>
    <dgm:pt modelId="{7912D08E-7D20-464A-B912-F337A6DF8CED}" type="pres">
      <dgm:prSet presAssocID="{CA94EA53-48F5-4707-AC63-32FD4B5A721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062CD6D7-5E71-432E-9F65-4217B231A219}" type="pres">
      <dgm:prSet presAssocID="{7596FBCD-E6B9-444B-BDBE-BE0D813FCBAC}" presName="spacer" presStyleCnt="0"/>
      <dgm:spPr/>
    </dgm:pt>
    <dgm:pt modelId="{8F8885D1-42EF-4EC4-8264-CE42E5D1AC42}" type="pres">
      <dgm:prSet presAssocID="{8A3E44E4-8F02-4B93-A099-D970F06BF08B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48DEBA4F-4518-4743-9AB1-D6E22FD7099C}" type="pres">
      <dgm:prSet presAssocID="{CB1EE783-5363-4821-96A9-506D474CF301}" presName="spacer" presStyleCnt="0"/>
      <dgm:spPr/>
    </dgm:pt>
    <dgm:pt modelId="{5F1C932C-7313-43DB-B946-C44D7A5B2035}" type="pres">
      <dgm:prSet presAssocID="{D06D8017-D834-48A2-8723-772D5CBB1184}" presName="parentText" presStyleLbl="node1" presStyleIdx="2" presStyleCnt="3" custLinFactNeighborX="-70" custLinFactNeighborY="-42597">
        <dgm:presLayoutVars>
          <dgm:chMax val="0"/>
          <dgm:bulletEnabled val="1"/>
        </dgm:presLayoutVars>
      </dgm:prSet>
      <dgm:spPr/>
    </dgm:pt>
  </dgm:ptLst>
  <dgm:cxnLst>
    <dgm:cxn modelId="{E47BB049-BC81-460B-A018-671B6E7A55DE}" type="presOf" srcId="{8A3E44E4-8F02-4B93-A099-D970F06BF08B}" destId="{8F8885D1-42EF-4EC4-8264-CE42E5D1AC42}" srcOrd="0" destOrd="0" presId="urn:microsoft.com/office/officeart/2005/8/layout/vList2"/>
    <dgm:cxn modelId="{76FA3C6A-7A54-4035-954C-9B0A4605B578}" type="presOf" srcId="{D06D8017-D834-48A2-8723-772D5CBB1184}" destId="{5F1C932C-7313-43DB-B946-C44D7A5B2035}" srcOrd="0" destOrd="0" presId="urn:microsoft.com/office/officeart/2005/8/layout/vList2"/>
    <dgm:cxn modelId="{EB68E182-2838-4E79-B177-7986FA045831}" srcId="{2FC5B78C-CC82-4F93-AB54-A3DEE40ED4EE}" destId="{D06D8017-D834-48A2-8723-772D5CBB1184}" srcOrd="2" destOrd="0" parTransId="{A0BFFA5C-F818-4E3B-A891-82876BF45D00}" sibTransId="{3F7311D1-ED0C-4BCA-BE5F-E34FCAF36637}"/>
    <dgm:cxn modelId="{691CD394-E2DE-4C4D-BE83-5E1593DDC0CE}" type="presOf" srcId="{2FC5B78C-CC82-4F93-AB54-A3DEE40ED4EE}" destId="{FD328925-3A02-4516-B798-81B33CE38D6B}" srcOrd="0" destOrd="0" presId="urn:microsoft.com/office/officeart/2005/8/layout/vList2"/>
    <dgm:cxn modelId="{6175A09A-8D60-4B9F-813C-3091AADCAE55}" srcId="{2FC5B78C-CC82-4F93-AB54-A3DEE40ED4EE}" destId="{CA94EA53-48F5-4707-AC63-32FD4B5A7210}" srcOrd="0" destOrd="0" parTransId="{056D5205-41F4-4059-A4EF-9C06E4AFE8BE}" sibTransId="{7596FBCD-E6B9-444B-BDBE-BE0D813FCBAC}"/>
    <dgm:cxn modelId="{5D3573B3-A105-4B9B-89E8-3CCD282193DF}" srcId="{2FC5B78C-CC82-4F93-AB54-A3DEE40ED4EE}" destId="{8A3E44E4-8F02-4B93-A099-D970F06BF08B}" srcOrd="1" destOrd="0" parTransId="{B6453355-975E-4F20-B49E-726E0AEF3291}" sibTransId="{CB1EE783-5363-4821-96A9-506D474CF301}"/>
    <dgm:cxn modelId="{3B9847D6-8AD2-4915-AA71-312D0264C820}" type="presOf" srcId="{CA94EA53-48F5-4707-AC63-32FD4B5A7210}" destId="{7912D08E-7D20-464A-B912-F337A6DF8CED}" srcOrd="0" destOrd="0" presId="urn:microsoft.com/office/officeart/2005/8/layout/vList2"/>
    <dgm:cxn modelId="{D9D28B0B-DDBB-48AF-B4EA-3EF1A242E289}" type="presParOf" srcId="{FD328925-3A02-4516-B798-81B33CE38D6B}" destId="{7912D08E-7D20-464A-B912-F337A6DF8CED}" srcOrd="0" destOrd="0" presId="urn:microsoft.com/office/officeart/2005/8/layout/vList2"/>
    <dgm:cxn modelId="{56DB5CFB-036F-4535-B4F1-11B8E30AF022}" type="presParOf" srcId="{FD328925-3A02-4516-B798-81B33CE38D6B}" destId="{062CD6D7-5E71-432E-9F65-4217B231A219}" srcOrd="1" destOrd="0" presId="urn:microsoft.com/office/officeart/2005/8/layout/vList2"/>
    <dgm:cxn modelId="{5F7385A5-8AD1-44F1-B7DF-05CE5642B68E}" type="presParOf" srcId="{FD328925-3A02-4516-B798-81B33CE38D6B}" destId="{8F8885D1-42EF-4EC4-8264-CE42E5D1AC42}" srcOrd="2" destOrd="0" presId="urn:microsoft.com/office/officeart/2005/8/layout/vList2"/>
    <dgm:cxn modelId="{5FB91541-2CE4-4C37-B919-A8F660AA9326}" type="presParOf" srcId="{FD328925-3A02-4516-B798-81B33CE38D6B}" destId="{48DEBA4F-4518-4743-9AB1-D6E22FD7099C}" srcOrd="3" destOrd="0" presId="urn:microsoft.com/office/officeart/2005/8/layout/vList2"/>
    <dgm:cxn modelId="{9064C094-D9ED-4DF9-AF49-EEE84DEB16B2}" type="presParOf" srcId="{FD328925-3A02-4516-B798-81B33CE38D6B}" destId="{5F1C932C-7313-43DB-B946-C44D7A5B2035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FC5B78C-CC82-4F93-AB54-A3DEE40ED4EE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CA94EA53-48F5-4707-AC63-32FD4B5A7210}">
      <dgm:prSet/>
      <dgm:spPr>
        <a:blipFill>
          <a:blip xmlns:r="http://schemas.openxmlformats.org/officeDocument/2006/relationships" r:embed="rId1"/>
          <a:stretch>
            <a:fillRect l="-605" b="-5660"/>
          </a:stretch>
        </a:blipFill>
      </dgm:spPr>
      <dgm:t>
        <a:bodyPr/>
        <a:lstStyle/>
        <a:p>
          <a:r>
            <a:rPr lang="sl-SI">
              <a:noFill/>
            </a:rPr>
            <a:t> </a:t>
          </a:r>
        </a:p>
      </dgm:t>
    </dgm:pt>
    <dgm:pt modelId="{056D5205-41F4-4059-A4EF-9C06E4AFE8BE}" type="parTrans" cxnId="{6175A09A-8D60-4B9F-813C-3091AADCAE55}">
      <dgm:prSet/>
      <dgm:spPr/>
      <dgm:t>
        <a:bodyPr/>
        <a:lstStyle/>
        <a:p>
          <a:endParaRPr lang="en-US"/>
        </a:p>
      </dgm:t>
    </dgm:pt>
    <dgm:pt modelId="{7596FBCD-E6B9-444B-BDBE-BE0D813FCBAC}" type="sibTrans" cxnId="{6175A09A-8D60-4B9F-813C-3091AADCAE55}">
      <dgm:prSet/>
      <dgm:spPr/>
      <dgm:t>
        <a:bodyPr/>
        <a:lstStyle/>
        <a:p>
          <a:endParaRPr lang="en-US"/>
        </a:p>
      </dgm:t>
    </dgm:pt>
    <dgm:pt modelId="{8A3E44E4-8F02-4B93-A099-D970F06BF08B}">
      <dgm:prSet/>
      <dgm:spPr>
        <a:blipFill>
          <a:blip xmlns:r="http://schemas.openxmlformats.org/officeDocument/2006/relationships" r:embed="rId2"/>
          <a:stretch>
            <a:fillRect l="-605" b="-5660"/>
          </a:stretch>
        </a:blipFill>
      </dgm:spPr>
      <dgm:t>
        <a:bodyPr/>
        <a:lstStyle/>
        <a:p>
          <a:r>
            <a:rPr lang="sl-SI">
              <a:noFill/>
            </a:rPr>
            <a:t> </a:t>
          </a:r>
        </a:p>
      </dgm:t>
    </dgm:pt>
    <dgm:pt modelId="{B6453355-975E-4F20-B49E-726E0AEF3291}" type="parTrans" cxnId="{5D3573B3-A105-4B9B-89E8-3CCD282193DF}">
      <dgm:prSet/>
      <dgm:spPr/>
      <dgm:t>
        <a:bodyPr/>
        <a:lstStyle/>
        <a:p>
          <a:endParaRPr lang="en-US"/>
        </a:p>
      </dgm:t>
    </dgm:pt>
    <dgm:pt modelId="{CB1EE783-5363-4821-96A9-506D474CF301}" type="sibTrans" cxnId="{5D3573B3-A105-4B9B-89E8-3CCD282193DF}">
      <dgm:prSet/>
      <dgm:spPr/>
      <dgm:t>
        <a:bodyPr/>
        <a:lstStyle/>
        <a:p>
          <a:endParaRPr lang="en-US"/>
        </a:p>
      </dgm:t>
    </dgm:pt>
    <dgm:pt modelId="{D06D8017-D834-48A2-8723-772D5CBB1184}">
      <dgm:prSet/>
      <dgm:spPr>
        <a:solidFill>
          <a:srgbClr val="FFC000"/>
        </a:solidFill>
      </dgm:spPr>
      <dgm:t>
        <a:bodyPr/>
        <a:lstStyle/>
        <a:p>
          <a:r>
            <a:rPr lang="sl-SI" dirty="0"/>
            <a:t>Če je v zadnjem stolpcu T, smo končali &lt;- obstaja podmnožica</a:t>
          </a:r>
        </a:p>
      </dgm:t>
    </dgm:pt>
    <dgm:pt modelId="{A0BFFA5C-F818-4E3B-A891-82876BF45D00}" type="parTrans" cxnId="{EB68E182-2838-4E79-B177-7986FA045831}">
      <dgm:prSet/>
      <dgm:spPr/>
      <dgm:t>
        <a:bodyPr/>
        <a:lstStyle/>
        <a:p>
          <a:endParaRPr lang="sl-SI"/>
        </a:p>
      </dgm:t>
    </dgm:pt>
    <dgm:pt modelId="{3F7311D1-ED0C-4BCA-BE5F-E34FCAF36637}" type="sibTrans" cxnId="{EB68E182-2838-4E79-B177-7986FA045831}">
      <dgm:prSet/>
      <dgm:spPr/>
      <dgm:t>
        <a:bodyPr/>
        <a:lstStyle/>
        <a:p>
          <a:endParaRPr lang="sl-SI"/>
        </a:p>
      </dgm:t>
    </dgm:pt>
    <dgm:pt modelId="{FD328925-3A02-4516-B798-81B33CE38D6B}" type="pres">
      <dgm:prSet presAssocID="{2FC5B78C-CC82-4F93-AB54-A3DEE40ED4EE}" presName="linear" presStyleCnt="0">
        <dgm:presLayoutVars>
          <dgm:animLvl val="lvl"/>
          <dgm:resizeHandles val="exact"/>
        </dgm:presLayoutVars>
      </dgm:prSet>
      <dgm:spPr/>
    </dgm:pt>
    <dgm:pt modelId="{7912D08E-7D20-464A-B912-F337A6DF8CED}" type="pres">
      <dgm:prSet presAssocID="{CA94EA53-48F5-4707-AC63-32FD4B5A721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062CD6D7-5E71-432E-9F65-4217B231A219}" type="pres">
      <dgm:prSet presAssocID="{7596FBCD-E6B9-444B-BDBE-BE0D813FCBAC}" presName="spacer" presStyleCnt="0"/>
      <dgm:spPr/>
    </dgm:pt>
    <dgm:pt modelId="{8F8885D1-42EF-4EC4-8264-CE42E5D1AC42}" type="pres">
      <dgm:prSet presAssocID="{8A3E44E4-8F02-4B93-A099-D970F06BF08B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48DEBA4F-4518-4743-9AB1-D6E22FD7099C}" type="pres">
      <dgm:prSet presAssocID="{CB1EE783-5363-4821-96A9-506D474CF301}" presName="spacer" presStyleCnt="0"/>
      <dgm:spPr/>
    </dgm:pt>
    <dgm:pt modelId="{5F1C932C-7313-43DB-B946-C44D7A5B2035}" type="pres">
      <dgm:prSet presAssocID="{D06D8017-D834-48A2-8723-772D5CBB1184}" presName="parentText" presStyleLbl="node1" presStyleIdx="2" presStyleCnt="3" custLinFactNeighborX="-70" custLinFactNeighborY="-42597">
        <dgm:presLayoutVars>
          <dgm:chMax val="0"/>
          <dgm:bulletEnabled val="1"/>
        </dgm:presLayoutVars>
      </dgm:prSet>
      <dgm:spPr/>
    </dgm:pt>
  </dgm:ptLst>
  <dgm:cxnLst>
    <dgm:cxn modelId="{E47BB049-BC81-460B-A018-671B6E7A55DE}" type="presOf" srcId="{8A3E44E4-8F02-4B93-A099-D970F06BF08B}" destId="{8F8885D1-42EF-4EC4-8264-CE42E5D1AC42}" srcOrd="0" destOrd="0" presId="urn:microsoft.com/office/officeart/2005/8/layout/vList2"/>
    <dgm:cxn modelId="{76FA3C6A-7A54-4035-954C-9B0A4605B578}" type="presOf" srcId="{D06D8017-D834-48A2-8723-772D5CBB1184}" destId="{5F1C932C-7313-43DB-B946-C44D7A5B2035}" srcOrd="0" destOrd="0" presId="urn:microsoft.com/office/officeart/2005/8/layout/vList2"/>
    <dgm:cxn modelId="{EB68E182-2838-4E79-B177-7986FA045831}" srcId="{2FC5B78C-CC82-4F93-AB54-A3DEE40ED4EE}" destId="{D06D8017-D834-48A2-8723-772D5CBB1184}" srcOrd="2" destOrd="0" parTransId="{A0BFFA5C-F818-4E3B-A891-82876BF45D00}" sibTransId="{3F7311D1-ED0C-4BCA-BE5F-E34FCAF36637}"/>
    <dgm:cxn modelId="{691CD394-E2DE-4C4D-BE83-5E1593DDC0CE}" type="presOf" srcId="{2FC5B78C-CC82-4F93-AB54-A3DEE40ED4EE}" destId="{FD328925-3A02-4516-B798-81B33CE38D6B}" srcOrd="0" destOrd="0" presId="urn:microsoft.com/office/officeart/2005/8/layout/vList2"/>
    <dgm:cxn modelId="{6175A09A-8D60-4B9F-813C-3091AADCAE55}" srcId="{2FC5B78C-CC82-4F93-AB54-A3DEE40ED4EE}" destId="{CA94EA53-48F5-4707-AC63-32FD4B5A7210}" srcOrd="0" destOrd="0" parTransId="{056D5205-41F4-4059-A4EF-9C06E4AFE8BE}" sibTransId="{7596FBCD-E6B9-444B-BDBE-BE0D813FCBAC}"/>
    <dgm:cxn modelId="{5D3573B3-A105-4B9B-89E8-3CCD282193DF}" srcId="{2FC5B78C-CC82-4F93-AB54-A3DEE40ED4EE}" destId="{8A3E44E4-8F02-4B93-A099-D970F06BF08B}" srcOrd="1" destOrd="0" parTransId="{B6453355-975E-4F20-B49E-726E0AEF3291}" sibTransId="{CB1EE783-5363-4821-96A9-506D474CF301}"/>
    <dgm:cxn modelId="{3B9847D6-8AD2-4915-AA71-312D0264C820}" type="presOf" srcId="{CA94EA53-48F5-4707-AC63-32FD4B5A7210}" destId="{7912D08E-7D20-464A-B912-F337A6DF8CED}" srcOrd="0" destOrd="0" presId="urn:microsoft.com/office/officeart/2005/8/layout/vList2"/>
    <dgm:cxn modelId="{D9D28B0B-DDBB-48AF-B4EA-3EF1A242E289}" type="presParOf" srcId="{FD328925-3A02-4516-B798-81B33CE38D6B}" destId="{7912D08E-7D20-464A-B912-F337A6DF8CED}" srcOrd="0" destOrd="0" presId="urn:microsoft.com/office/officeart/2005/8/layout/vList2"/>
    <dgm:cxn modelId="{56DB5CFB-036F-4535-B4F1-11B8E30AF022}" type="presParOf" srcId="{FD328925-3A02-4516-B798-81B33CE38D6B}" destId="{062CD6D7-5E71-432E-9F65-4217B231A219}" srcOrd="1" destOrd="0" presId="urn:microsoft.com/office/officeart/2005/8/layout/vList2"/>
    <dgm:cxn modelId="{5F7385A5-8AD1-44F1-B7DF-05CE5642B68E}" type="presParOf" srcId="{FD328925-3A02-4516-B798-81B33CE38D6B}" destId="{8F8885D1-42EF-4EC4-8264-CE42E5D1AC42}" srcOrd="2" destOrd="0" presId="urn:microsoft.com/office/officeart/2005/8/layout/vList2"/>
    <dgm:cxn modelId="{5FB91541-2CE4-4C37-B919-A8F660AA9326}" type="presParOf" srcId="{FD328925-3A02-4516-B798-81B33CE38D6B}" destId="{48DEBA4F-4518-4743-9AB1-D6E22FD7099C}" srcOrd="3" destOrd="0" presId="urn:microsoft.com/office/officeart/2005/8/layout/vList2"/>
    <dgm:cxn modelId="{9064C094-D9ED-4DF9-AF49-EEE84DEB16B2}" type="presParOf" srcId="{FD328925-3A02-4516-B798-81B33CE38D6B}" destId="{5F1C932C-7313-43DB-B946-C44D7A5B2035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FC86EB-618A-4C4D-92C4-8441AFDE8609}">
      <dsp:nvSpPr>
        <dsp:cNvPr id="0" name=""/>
        <dsp:cNvSpPr/>
      </dsp:nvSpPr>
      <dsp:spPr>
        <a:xfrm>
          <a:off x="150910" y="107158"/>
          <a:ext cx="2772569" cy="2772569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600" kern="1200" dirty="0"/>
            <a:t>Seznam nenegativnih celih števil</a:t>
          </a:r>
          <a:endParaRPr lang="en-US" sz="2600" kern="1200" dirty="0"/>
        </a:p>
      </dsp:txBody>
      <dsp:txXfrm>
        <a:off x="556943" y="513191"/>
        <a:ext cx="1960503" cy="1960503"/>
      </dsp:txXfrm>
    </dsp:sp>
    <dsp:sp modelId="{E8883924-1152-40E9-AD87-BFD10745DF02}">
      <dsp:nvSpPr>
        <dsp:cNvPr id="0" name=""/>
        <dsp:cNvSpPr/>
      </dsp:nvSpPr>
      <dsp:spPr>
        <a:xfrm rot="6865098">
          <a:off x="3282888" y="1994968"/>
          <a:ext cx="970399" cy="998894"/>
        </a:xfrm>
        <a:prstGeom prst="triangl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0645C9-EED9-47C1-8BDF-63C30D7EB35F}">
      <dsp:nvSpPr>
        <dsp:cNvPr id="0" name=""/>
        <dsp:cNvSpPr/>
      </dsp:nvSpPr>
      <dsp:spPr>
        <a:xfrm>
          <a:off x="4432892" y="2303250"/>
          <a:ext cx="1849303" cy="1849303"/>
        </a:xfrm>
        <a:prstGeom prst="ellipse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kern="1200" dirty="0"/>
            <a:t>Ali obstaja podmnožica?</a:t>
          </a:r>
          <a:endParaRPr lang="en-US" sz="1800" kern="1200" dirty="0"/>
        </a:p>
      </dsp:txBody>
      <dsp:txXfrm>
        <a:off x="4703716" y="2574074"/>
        <a:ext cx="1307655" cy="1307655"/>
      </dsp:txXfrm>
    </dsp:sp>
    <dsp:sp modelId="{683EB0DC-F185-4E64-BF97-167348C684B8}">
      <dsp:nvSpPr>
        <dsp:cNvPr id="0" name=""/>
        <dsp:cNvSpPr/>
      </dsp:nvSpPr>
      <dsp:spPr>
        <a:xfrm rot="5400004">
          <a:off x="6803070" y="2728457"/>
          <a:ext cx="970399" cy="998894"/>
        </a:xfrm>
        <a:prstGeom prst="triangle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67DBAB-1854-4B36-8F7A-8B7F5E3A61E6}">
      <dsp:nvSpPr>
        <dsp:cNvPr id="0" name=""/>
        <dsp:cNvSpPr/>
      </dsp:nvSpPr>
      <dsp:spPr>
        <a:xfrm>
          <a:off x="8237801" y="1841622"/>
          <a:ext cx="2772569" cy="2772569"/>
        </a:xfrm>
        <a:prstGeom prst="ellipse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600" kern="1200" dirty="0"/>
            <a:t>Vsota števil v podmnožici enaka danemu številu </a:t>
          </a:r>
        </a:p>
      </dsp:txBody>
      <dsp:txXfrm>
        <a:off x="8643834" y="2247655"/>
        <a:ext cx="1960503" cy="19605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2AB085-8991-4AB4-81FA-AAAB29A407D9}">
      <dsp:nvSpPr>
        <dsp:cNvPr id="0" name=""/>
        <dsp:cNvSpPr/>
      </dsp:nvSpPr>
      <dsp:spPr>
        <a:xfrm>
          <a:off x="0" y="0"/>
          <a:ext cx="9413636" cy="16419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300" kern="1200" dirty="0"/>
            <a:t>Ustvarimo tabelo velikosti </a:t>
          </a:r>
          <a14:m xmlns:a14="http://schemas.microsoft.com/office/drawing/2010/main">
            <m:oMath xmlns:m="http://schemas.openxmlformats.org/officeDocument/2006/math">
              <m:r>
                <a:rPr lang="sl-SI" sz="2300" i="1" kern="1200">
                  <a:latin typeface="Cambria Math" panose="02040503050406030204" pitchFamily="18" charset="0"/>
                </a:rPr>
                <m:t> </m:t>
              </m:r>
              <m:r>
                <a:rPr lang="sl-SI" sz="2300" i="1" kern="1200">
                  <a:latin typeface="Cambria Math" panose="02040503050406030204" pitchFamily="18" charset="0"/>
                </a:rPr>
                <m:t>𝑛</m:t>
              </m:r>
              <m:r>
                <a:rPr lang="sl-SI" sz="2300" i="1" kern="1200">
                  <a:latin typeface="Cambria Math" panose="02040503050406030204" pitchFamily="18" charset="0"/>
                </a:rPr>
                <m:t>∗(</m:t>
              </m:r>
              <m:r>
                <a:rPr lang="sl-SI" sz="2300" i="1" kern="1200">
                  <a:latin typeface="Cambria Math" panose="02040503050406030204" pitchFamily="18" charset="0"/>
                </a:rPr>
                <m:t>𝑠</m:t>
              </m:r>
              <m:r>
                <a:rPr lang="sl-SI" sz="2300" i="1" kern="1200">
                  <a:latin typeface="Cambria Math" panose="02040503050406030204" pitchFamily="18" charset="0"/>
                </a:rPr>
                <m:t>+1), </m:t>
              </m:r>
            </m:oMath>
          </a14:m>
          <a:r>
            <a:rPr lang="sl-SI" sz="2300" kern="1200" dirty="0"/>
            <a:t>kjer je </a:t>
          </a:r>
          <a14:m xmlns:a14="http://schemas.microsoft.com/office/drawing/2010/main">
            <m:oMath xmlns:m="http://schemas.openxmlformats.org/officeDocument/2006/math">
              <m:r>
                <a:rPr lang="sl-SI" sz="2300" i="1" kern="1200">
                  <a:latin typeface="Cambria Math" panose="02040503050406030204" pitchFamily="18" charset="0"/>
                </a:rPr>
                <m:t>𝑛</m:t>
              </m:r>
            </m:oMath>
          </a14:m>
          <a:r>
            <a:rPr lang="sl-SI" sz="2300" kern="1200" dirty="0"/>
            <a:t> dolžina podane množice in </a:t>
          </a:r>
          <a14:m xmlns:a14="http://schemas.microsoft.com/office/drawing/2010/main">
            <m:oMath xmlns:m="http://schemas.openxmlformats.org/officeDocument/2006/math">
              <m:r>
                <a:rPr lang="sl-SI" sz="2300" i="1" kern="1200">
                  <a:latin typeface="Cambria Math" panose="02040503050406030204" pitchFamily="18" charset="0"/>
                </a:rPr>
                <m:t>𝑠</m:t>
              </m:r>
            </m:oMath>
          </a14:m>
          <a:r>
            <a:rPr lang="sl-SI" sz="2300" kern="1200" dirty="0"/>
            <a:t> vsota, ki  jo želimo dobiti.</a:t>
          </a:r>
        </a:p>
      </dsp:txBody>
      <dsp:txXfrm>
        <a:off x="48091" y="48091"/>
        <a:ext cx="7716558" cy="1545761"/>
      </dsp:txXfrm>
    </dsp:sp>
    <dsp:sp modelId="{E1D1F76E-C14E-4563-84F3-9C92A29F5E10}">
      <dsp:nvSpPr>
        <dsp:cNvPr id="0" name=""/>
        <dsp:cNvSpPr/>
      </dsp:nvSpPr>
      <dsp:spPr>
        <a:xfrm>
          <a:off x="1661229" y="2006820"/>
          <a:ext cx="9413636" cy="16419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300" kern="1200" dirty="0"/>
            <a:t>S sprotnim dodajanjem nekega števila v tabelo, preverjamo katere so vse možne vsote, ki jih lahko dobimo že z prej vstavljenimi števili in danim številom.</a:t>
          </a:r>
        </a:p>
      </dsp:txBody>
      <dsp:txXfrm>
        <a:off x="1709320" y="2054911"/>
        <a:ext cx="6588960" cy="1545761"/>
      </dsp:txXfrm>
    </dsp:sp>
    <dsp:sp modelId="{0DD2E05D-8EF9-4AD0-9585-5BAA8FDCEE4E}">
      <dsp:nvSpPr>
        <dsp:cNvPr id="0" name=""/>
        <dsp:cNvSpPr/>
      </dsp:nvSpPr>
      <dsp:spPr>
        <a:xfrm>
          <a:off x="8346372" y="1290750"/>
          <a:ext cx="1067263" cy="1067263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3600" kern="1200"/>
        </a:p>
      </dsp:txBody>
      <dsp:txXfrm>
        <a:off x="8586506" y="1290750"/>
        <a:ext cx="586995" cy="80311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12D08E-7D20-464A-B912-F337A6DF8CED}">
      <dsp:nvSpPr>
        <dsp:cNvPr id="0" name=""/>
        <dsp:cNvSpPr/>
      </dsp:nvSpPr>
      <dsp:spPr>
        <a:xfrm>
          <a:off x="0" y="322656"/>
          <a:ext cx="11074866" cy="631799"/>
        </a:xfrm>
        <a:prstGeom prst="roundRect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400" kern="1200" dirty="0"/>
            <a:t>Vsa mesta, kjer je vsota manjša od dodanega števila se ne spremenijo. </a:t>
          </a: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sl-SI" sz="2400" i="1" kern="1200" smtClean="0"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sl-SI" sz="2400" b="0" i="1" kern="1200" smtClean="0">
                      <a:latin typeface="Cambria Math" panose="02040503050406030204" pitchFamily="18" charset="0"/>
                    </a:rPr>
                    <m:t>𝑎</m:t>
                  </m:r>
                </m:e>
                <m:sub>
                  <m:r>
                    <a:rPr lang="sl-SI" sz="2400" b="0" i="1" kern="1200" smtClean="0">
                      <a:latin typeface="Cambria Math" panose="02040503050406030204" pitchFamily="18" charset="0"/>
                    </a:rPr>
                    <m:t>𝑖𝑗</m:t>
                  </m:r>
                </m:sub>
              </m:sSub>
              <m:r>
                <a:rPr lang="sl-SI" sz="2400" b="0" i="1" kern="1200" smtClean="0">
                  <a:latin typeface="Cambria Math" panose="02040503050406030204" pitchFamily="18" charset="0"/>
                </a:rPr>
                <m:t>=</m:t>
              </m:r>
              <m:sSub>
                <m:sSubPr>
                  <m:ctrlPr>
                    <a:rPr lang="sl-SI" sz="2400" i="1" kern="1200" smtClean="0"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sl-SI" sz="2400" b="0" i="1" kern="1200" smtClean="0">
                      <a:latin typeface="Cambria Math" panose="02040503050406030204" pitchFamily="18" charset="0"/>
                    </a:rPr>
                    <m:t>𝑎</m:t>
                  </m:r>
                </m:e>
                <m:sub>
                  <m:r>
                    <a:rPr lang="sl-SI" sz="2400" b="0" i="1" kern="1200" smtClean="0">
                      <a:latin typeface="Cambria Math" panose="02040503050406030204" pitchFamily="18" charset="0"/>
                    </a:rPr>
                    <m:t>𝑖</m:t>
                  </m:r>
                  <m:r>
                    <a:rPr lang="sl-SI" sz="2400" b="0" i="1" kern="1200" smtClean="0">
                      <a:latin typeface="Cambria Math" panose="02040503050406030204" pitchFamily="18" charset="0"/>
                    </a:rPr>
                    <m:t>−1</m:t>
                  </m:r>
                  <m:r>
                    <a:rPr lang="sl-SI" sz="2400" b="0" i="1" kern="1200" smtClean="0">
                      <a:latin typeface="Cambria Math" panose="02040503050406030204" pitchFamily="18" charset="0"/>
                    </a:rPr>
                    <m:t>𝑗</m:t>
                  </m:r>
                </m:sub>
              </m:sSub>
            </m:oMath>
          </a14:m>
          <a:endParaRPr lang="en-US" sz="2400" kern="1200" dirty="0"/>
        </a:p>
      </dsp:txBody>
      <dsp:txXfrm>
        <a:off x="30842" y="353498"/>
        <a:ext cx="11013182" cy="570115"/>
      </dsp:txXfrm>
    </dsp:sp>
    <dsp:sp modelId="{8F8885D1-42EF-4EC4-8264-CE42E5D1AC42}">
      <dsp:nvSpPr>
        <dsp:cNvPr id="0" name=""/>
        <dsp:cNvSpPr/>
      </dsp:nvSpPr>
      <dsp:spPr>
        <a:xfrm>
          <a:off x="0" y="1023576"/>
          <a:ext cx="11074866" cy="631799"/>
        </a:xfrm>
        <a:prstGeom prst="round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400" kern="1200" dirty="0"/>
            <a:t>Za mesta, kjer je vsota večja/enaka od danega števila(</a:t>
          </a:r>
          <a14:m xmlns:a14="http://schemas.microsoft.com/office/drawing/2010/main">
            <m:oMath xmlns:m="http://schemas.openxmlformats.org/officeDocument/2006/math">
              <m:r>
                <a:rPr lang="sl-SI" sz="2400" b="0" i="1" kern="1200" smtClean="0">
                  <a:latin typeface="Cambria Math" panose="02040503050406030204" pitchFamily="18" charset="0"/>
                </a:rPr>
                <m:t>𝑘</m:t>
              </m:r>
            </m:oMath>
          </a14:m>
          <a:r>
            <a:rPr lang="sl-SI" sz="2400" kern="1200" dirty="0"/>
            <a:t>) velja: </a:t>
          </a: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sl-SI" sz="2400" i="1" kern="1200" smtClean="0"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sl-SI" sz="2400" b="0" i="1" kern="1200" smtClean="0">
                      <a:latin typeface="Cambria Math" panose="02040503050406030204" pitchFamily="18" charset="0"/>
                    </a:rPr>
                    <m:t>𝑎</m:t>
                  </m:r>
                </m:e>
                <m:sub>
                  <m:r>
                    <a:rPr lang="sl-SI" sz="2400" b="0" i="1" kern="1200" smtClean="0">
                      <a:latin typeface="Cambria Math" panose="02040503050406030204" pitchFamily="18" charset="0"/>
                    </a:rPr>
                    <m:t>𝑖𝑗</m:t>
                  </m:r>
                </m:sub>
              </m:sSub>
              <m:r>
                <a:rPr lang="sl-SI" sz="2400" b="0" i="1" kern="1200" smtClean="0">
                  <a:latin typeface="Cambria Math" panose="02040503050406030204" pitchFamily="18" charset="0"/>
                </a:rPr>
                <m:t>=</m:t>
              </m:r>
              <m:sSub>
                <m:sSubPr>
                  <m:ctrlPr>
                    <a:rPr lang="sl-SI" sz="2400" i="1" kern="1200" smtClean="0"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sl-SI" sz="2400" b="0" i="1" kern="1200" smtClean="0">
                      <a:latin typeface="Cambria Math" panose="02040503050406030204" pitchFamily="18" charset="0"/>
                    </a:rPr>
                    <m:t>𝑎</m:t>
                  </m:r>
                </m:e>
                <m:sub>
                  <m:r>
                    <a:rPr lang="sl-SI" sz="2400" b="0" i="1" kern="1200" smtClean="0">
                      <a:latin typeface="Cambria Math" panose="02040503050406030204" pitchFamily="18" charset="0"/>
                    </a:rPr>
                    <m:t>𝑖</m:t>
                  </m:r>
                  <m:r>
                    <a:rPr lang="sl-SI" sz="2400" b="0" i="1" kern="1200" smtClean="0">
                      <a:latin typeface="Cambria Math" panose="02040503050406030204" pitchFamily="18" charset="0"/>
                    </a:rPr>
                    <m:t>−1</m:t>
                  </m:r>
                  <m:r>
                    <a:rPr lang="sl-SI" sz="2400" b="0" i="1" kern="1200" smtClean="0">
                      <a:latin typeface="Cambria Math" panose="02040503050406030204" pitchFamily="18" charset="0"/>
                    </a:rPr>
                    <m:t>𝑗</m:t>
                  </m:r>
                </m:sub>
              </m:sSub>
              <m:r>
                <a:rPr lang="sl-SI" sz="2400" b="0" i="1" kern="1200" smtClean="0">
                  <a:latin typeface="Cambria Math" panose="02040503050406030204" pitchFamily="18" charset="0"/>
                </a:rPr>
                <m:t> </m:t>
              </m:r>
              <m:r>
                <a:rPr lang="sl-SI" sz="2400" b="0" i="1" kern="1200" smtClean="0">
                  <a:latin typeface="Cambria Math" panose="02040503050406030204" pitchFamily="18" charset="0"/>
                </a:rPr>
                <m:t>𝑜𝑟</m:t>
              </m:r>
              <m:r>
                <a:rPr lang="sl-SI" sz="2400" b="0" i="1" kern="1200" smtClean="0">
                  <a:latin typeface="Cambria Math" panose="02040503050406030204" pitchFamily="18" charset="0"/>
                </a:rPr>
                <m:t> </m:t>
              </m:r>
              <m:sSub>
                <m:sSubPr>
                  <m:ctrlPr>
                    <a:rPr lang="sl-SI" sz="2400" i="1" kern="1200" smtClean="0"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sl-SI" sz="2400" b="0" i="1" kern="1200" smtClean="0">
                      <a:latin typeface="Cambria Math" panose="02040503050406030204" pitchFamily="18" charset="0"/>
                    </a:rPr>
                    <m:t>𝑎</m:t>
                  </m:r>
                </m:e>
                <m:sub>
                  <m:r>
                    <a:rPr lang="sl-SI" sz="2400" b="0" i="1" kern="1200" smtClean="0">
                      <a:latin typeface="Cambria Math" panose="02040503050406030204" pitchFamily="18" charset="0"/>
                    </a:rPr>
                    <m:t>𝑖</m:t>
                  </m:r>
                  <m:r>
                    <a:rPr lang="sl-SI" sz="2400" b="0" i="1" kern="1200" smtClean="0">
                      <a:latin typeface="Cambria Math" panose="02040503050406030204" pitchFamily="18" charset="0"/>
                    </a:rPr>
                    <m:t>−1</m:t>
                  </m:r>
                  <m:r>
                    <a:rPr lang="sl-SI" sz="2400" b="0" i="1" kern="1200" smtClean="0">
                      <a:latin typeface="Cambria Math" panose="02040503050406030204" pitchFamily="18" charset="0"/>
                    </a:rPr>
                    <m:t>𝑗</m:t>
                  </m:r>
                  <m:r>
                    <a:rPr lang="sl-SI" sz="2400" b="0" i="1" kern="1200" smtClean="0">
                      <a:latin typeface="Cambria Math" panose="02040503050406030204" pitchFamily="18" charset="0"/>
                    </a:rPr>
                    <m:t>−</m:t>
                  </m:r>
                  <m:r>
                    <a:rPr lang="sl-SI" sz="2400" b="0" i="1" kern="1200" smtClean="0">
                      <a:latin typeface="Cambria Math" panose="02040503050406030204" pitchFamily="18" charset="0"/>
                    </a:rPr>
                    <m:t>𝑘</m:t>
                  </m:r>
                </m:sub>
              </m:sSub>
            </m:oMath>
          </a14:m>
          <a:r>
            <a:rPr lang="sl-SI" sz="2400" kern="1200" dirty="0"/>
            <a:t> </a:t>
          </a:r>
          <a:endParaRPr lang="en-US" sz="2400" kern="1200" dirty="0"/>
        </a:p>
      </dsp:txBody>
      <dsp:txXfrm>
        <a:off x="30842" y="1054418"/>
        <a:ext cx="11013182" cy="570115"/>
      </dsp:txXfrm>
    </dsp:sp>
    <dsp:sp modelId="{5F1C932C-7313-43DB-B946-C44D7A5B2035}">
      <dsp:nvSpPr>
        <dsp:cNvPr id="0" name=""/>
        <dsp:cNvSpPr/>
      </dsp:nvSpPr>
      <dsp:spPr>
        <a:xfrm>
          <a:off x="0" y="1695053"/>
          <a:ext cx="11074866" cy="631799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400" kern="1200" dirty="0"/>
            <a:t>Če je v zadnjem stolpcu T, smo končali &lt;- obstaja podmnožica</a:t>
          </a:r>
        </a:p>
      </dsp:txBody>
      <dsp:txXfrm>
        <a:off x="30842" y="1725895"/>
        <a:ext cx="11013182" cy="5701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2">
  <dgm:title val=""/>
  <dgm:desc val=""/>
  <dgm:catLst>
    <dgm:cat type="process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/>
    </dgm:varLst>
    <dgm:choose name="Name0">
      <dgm:if name="Name1" func="var" arg="dir" op="equ" val="norm">
        <dgm:alg type="snake">
          <dgm:param type="grDir" val="tL"/>
          <dgm:param type="flowDir" val="col"/>
          <dgm:param type="contDir" val="revDir"/>
        </dgm:alg>
      </dgm:if>
      <dgm:else name="Name2">
        <dgm:alg type="snake">
          <dgm:param type="grDir" val="tR"/>
          <dgm:param type="flowDir" val="col"/>
          <dgm:param type="contDir" val="revDi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firstNode" refType="w"/>
      <dgm:constr type="w" for="ch" forName="lastNode" refType="w" refFor="ch" refForName="firstNode" op="equ"/>
      <dgm:constr type="w" for="ch" forName="middleNode" refType="w" refFor="ch" refForName="firstNode" op="equ"/>
      <dgm:constr type="h" for="ch" ptType="sibTrans" refType="w" refFor="ch" refForName="middleNode" op="equ" fact="0.35"/>
      <dgm:constr type="sp" refType="w" refFor="ch" refForName="middleNode" fact="0.5"/>
      <dgm:constr type="connDist" for="des" ptType="sibTrans" op="equ"/>
      <dgm:constr type="primFontSz" for="ch" forName="firstNode" val="65"/>
      <dgm:constr type="primFontSz" for="ch" forName="lastNode" refType="primFontSz" refFor="ch" refForName="firstNode" op="equ"/>
      <dgm:constr type="primFontSz" for="des" forName="shape" val="65"/>
      <dgm:constr type="primFontSz" for="des" forName="shape" refType="primFontSz" refFor="ch" refForName="firstNode" op="lte"/>
      <dgm:constr type="primFontSz" for="des" forName="shape" refType="primFontSz" refFor="ch" refForName="lastNode" op="lte"/>
    </dgm:constrLst>
    <dgm:ruleLst/>
    <dgm:forEach name="Name3" axis="ch" ptType="node">
      <dgm:choose name="Name4">
        <dgm:if name="Name5" axis="self" ptType="node" func="pos" op="equ" val="1">
          <dgm:layoutNode name="fir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if name="Name6" axis="self" ptType="node" func="revPos" op="equ" val="1">
          <dgm:layoutNode name="la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else name="Name7">
          <dgm:layoutNode name="middleNod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  <dgm:constr type="w" for="ch" forName="padding" refType="w"/>
              <dgm:constr type="h" for="ch" forName="padding" refType="h"/>
              <dgm:constr type="w" for="ch" forName="shape" refType="w" fact="0.667"/>
              <dgm:constr type="h" for="ch" forName="shape" refType="h" fact="0.667"/>
              <dgm:constr type="ctrX" for="ch" forName="shape" refType="w" fact="0.5"/>
              <dgm:constr type="ctrY" for="ch" forName="shape" refType="h" fact="0.5"/>
            </dgm:constrLst>
            <dgm:ruleLst/>
            <dgm:layoutNode name="padding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shape">
              <dgm:varLst>
                <dgm:bulletEnabled val="1"/>
              </dgm:varLst>
              <dgm:alg type="tx">
                <dgm:param type="txAnchorVertCh" val="mid"/>
              </dgm:alg>
              <dgm:shape xmlns:r="http://schemas.openxmlformats.org/officeDocument/2006/relationships" type="ellipse" r:blip="">
                <dgm:adjLst/>
              </dgm:shape>
              <dgm:presOf axis="desOrSelf" ptType="node"/>
              <dgm:constrLst>
                <dgm:constr type="h" refType="w"/>
                <dgm:constr type="tMarg" refType="primFontSz" fact="0.1"/>
                <dgm:constr type="bMarg" refType="primFontSz" fact="0.1"/>
                <dgm:constr type="lMarg" refType="primFontSz" fact="0.1"/>
                <dgm:constr type="r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  <dgm:forEach name="Name8" axis="followSib" ptType="sibTrans" cnt="1">
        <dgm:layoutNode name="sibTrans">
          <dgm:choose name="Name9">
            <dgm:if name="Name10" func="var" arg="dir" op="equ" val="norm">
              <dgm:choose name="Name11">
                <dgm:if name="Name12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3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4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if>
            <dgm:else name="Name15">
              <dgm:choose name="Name16">
                <dgm:if name="Name17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8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9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else>
          </dgm:choose>
          <dgm:shape xmlns:r="http://schemas.openxmlformats.org/officeDocument/2006/relationships" rot="90" type="triangle" r:blip="">
            <dgm:adjLst/>
          </dgm:shape>
          <dgm:presOf axis="self"/>
          <dgm:constrLst>
            <dgm:constr type="w" refType="h"/>
            <dgm:constr type="connDist"/>
            <dgm:constr type="begPad" refType="connDist" fact="0.25"/>
            <dgm:constr type="endPad" refType="connDist" fact="0.22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77394-0A20-4CF6-9066-CFC2C1C9D3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9149" y="389840"/>
            <a:ext cx="8281987" cy="2954655"/>
          </a:xfrm>
        </p:spPr>
        <p:txBody>
          <a:bodyPr anchor="t" anchorCtr="0">
            <a:normAutofit/>
          </a:bodyPr>
          <a:lstStyle>
            <a:lvl1pPr algn="l">
              <a:lnSpc>
                <a:spcPct val="100000"/>
              </a:lnSpc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10971F-8922-4B23-9C80-0643D7E350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149" y="3536951"/>
            <a:ext cx="8281989" cy="2555874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1BC074-1090-47AF-BDE8-3859BF574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A7947-E287-4738-8C82-07CE4F01EF03}" type="datetime2">
              <a:rPr lang="en-US" smtClean="0"/>
              <a:t>Wednesday, December 1, 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D6522F-D41A-4734-8BD1-BD6E5A37D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4D4206-406C-42A3-BBD4-44C043180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2184FF4-7029-4ED7-813A-192E60608764}"/>
              </a:ext>
            </a:extLst>
          </p:cNvPr>
          <p:cNvSpPr>
            <a:spLocks noChangeAspect="1"/>
          </p:cNvSpPr>
          <p:nvPr/>
        </p:nvSpPr>
        <p:spPr>
          <a:xfrm rot="2700000">
            <a:off x="612445" y="481888"/>
            <a:ext cx="1080000" cy="1262947"/>
          </a:xfrm>
          <a:custGeom>
            <a:avLst/>
            <a:gdLst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0 w 1080000"/>
              <a:gd name="connsiteY9" fmla="*/ 931034 h 1262947"/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540000 w 1080000"/>
              <a:gd name="connsiteY9" fmla="*/ 0 h 1262947"/>
              <a:gd name="connsiteX0" fmla="*/ 540000 w 1080000"/>
              <a:gd name="connsiteY0" fmla="*/ 0 h 1262947"/>
              <a:gd name="connsiteX1" fmla="*/ 1064374 w 1080000"/>
              <a:gd name="connsiteY1" fmla="*/ 931034 h 1262947"/>
              <a:gd name="connsiteX2" fmla="*/ 1069029 w 1080000"/>
              <a:gd name="connsiteY2" fmla="*/ 938533 h 1262947"/>
              <a:gd name="connsiteX3" fmla="*/ 1080000 w 1080000"/>
              <a:gd name="connsiteY3" fmla="*/ 992947 h 1262947"/>
              <a:gd name="connsiteX4" fmla="*/ 540000 w 1080000"/>
              <a:gd name="connsiteY4" fmla="*/ 1262947 h 1262947"/>
              <a:gd name="connsiteX5" fmla="*/ 0 w 1080000"/>
              <a:gd name="connsiteY5" fmla="*/ 992947 h 1262947"/>
              <a:gd name="connsiteX6" fmla="*/ 10971 w 1080000"/>
              <a:gd name="connsiteY6" fmla="*/ 938533 h 1262947"/>
              <a:gd name="connsiteX7" fmla="*/ 15626 w 1080000"/>
              <a:gd name="connsiteY7" fmla="*/ 931034 h 1262947"/>
              <a:gd name="connsiteX8" fmla="*/ 540000 w 1080000"/>
              <a:gd name="connsiteY8" fmla="*/ 0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AA7AB09-557C-41AD-9113-FF9F68FA1035}"/>
              </a:ext>
            </a:extLst>
          </p:cNvPr>
          <p:cNvSpPr/>
          <p:nvPr/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F99ECAA-1F11-4937-BBA6-51935AB44C9D}"/>
              </a:ext>
            </a:extLst>
          </p:cNvPr>
          <p:cNvSpPr>
            <a:spLocks noChangeAspect="1"/>
          </p:cNvSpPr>
          <p:nvPr/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9DE9FAB-6BBA-4CFE-B67D-77B47F01ECA4}"/>
              </a:ext>
            </a:extLst>
          </p:cNvPr>
          <p:cNvGrpSpPr/>
          <p:nvPr/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75871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79361-B9A1-48F2-9473-23DE30E2D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03906"/>
            <a:ext cx="11090275" cy="1333057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986779-C2F3-447D-85F7-F6B0E2C97D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661572-1A59-4E3B-BA65-3329E9468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EBD84-71F4-4271-8C46-0D47C0A9B12E}" type="datetime2">
              <a:rPr lang="en-US" smtClean="0"/>
              <a:t>Wednesday, December 1,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EF84F1-99FE-4F0B-9E76-F581C2C1B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B2D769-16B1-43C4-BF14-317553351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93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56583A-514F-4632-820D-E7EE236A46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73CBBB-7DDC-4437-8C7D-22A1C35202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C69EBF-DA20-4024-8006-B158D571E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0CE1-F450-4107-B2CB-17B18F8A3F4A}" type="datetime2">
              <a:rPr lang="en-US" smtClean="0"/>
              <a:t>Wednesday, December 1,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BAC8B9-14B5-4DF1-994D-AB47DB3BA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876582-5F9B-4F5E-AAD5-D608CB68E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619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3BDBC526-6DCD-4FF6-8395-D8C22E46E527}"/>
              </a:ext>
            </a:extLst>
          </p:cNvPr>
          <p:cNvGrpSpPr/>
          <p:nvPr/>
        </p:nvGrpSpPr>
        <p:grpSpPr>
          <a:xfrm>
            <a:off x="613998" y="5334748"/>
            <a:ext cx="678135" cy="990000"/>
            <a:chOff x="10490969" y="1448827"/>
            <a:chExt cx="678135" cy="990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2ECB475-568C-47AC-B16D-2E202DEB2DE0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68976" y="1743588"/>
              <a:ext cx="926985" cy="463493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127000" dist="50800" dir="1350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80D8764-525A-441E-B58F-068E82F09714}"/>
                </a:ext>
              </a:extLst>
            </p:cNvPr>
            <p:cNvSpPr/>
            <p:nvPr/>
          </p:nvSpPr>
          <p:spPr>
            <a:xfrm rot="8100000" flipH="1" flipV="1">
              <a:off x="11115555" y="1939340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1196109-6F2B-4738-B2FC-2CCC753AABD4}"/>
                </a:ext>
              </a:extLst>
            </p:cNvPr>
            <p:cNvSpPr/>
            <p:nvPr/>
          </p:nvSpPr>
          <p:spPr>
            <a:xfrm rot="8100000" flipH="1" flipV="1">
              <a:off x="10625042" y="1448827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7E468C2-69B8-470B-85E3-801A3CB1D7E2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92519" y="1686748"/>
              <a:ext cx="926985" cy="530086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20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1A4B040-51E3-4DA0-B21D-EEE173E75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1600" cy="1332000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A2CD90-429B-4A55-B6C8-DD6CE6994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113199"/>
            <a:ext cx="11090274" cy="3979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4EE704-5DCA-484E-85E0-0E3A7B1C5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8C025-CD7A-4966-867E-81CF82B15267}" type="datetime2">
              <a:rPr lang="en-US" smtClean="0"/>
              <a:t>Wednesday, December 1,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A69B66-1C18-44A2-93F7-97DED26F2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4B5A0-66FA-433A-8DC5-C097C63B4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682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4644CBB8-40B8-42F8-9172-07A476341DDA}"/>
              </a:ext>
            </a:extLst>
          </p:cNvPr>
          <p:cNvGrpSpPr/>
          <p:nvPr/>
        </p:nvGrpSpPr>
        <p:grpSpPr>
          <a:xfrm>
            <a:off x="356481" y="879007"/>
            <a:ext cx="734257" cy="760506"/>
            <a:chOff x="5243759" y="1363788"/>
            <a:chExt cx="734257" cy="760506"/>
          </a:xfrm>
        </p:grpSpPr>
        <p:sp>
          <p:nvSpPr>
            <p:cNvPr id="49" name="Freeform 5">
              <a:extLst>
                <a:ext uri="{FF2B5EF4-FFF2-40B4-BE49-F238E27FC236}">
                  <a16:creationId xmlns:a16="http://schemas.microsoft.com/office/drawing/2014/main" id="{35CE073E-302A-4AA7-98C7-8667DDDCFA18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0" name="Freeform 6">
              <a:extLst>
                <a:ext uri="{FF2B5EF4-FFF2-40B4-BE49-F238E27FC236}">
                  <a16:creationId xmlns:a16="http://schemas.microsoft.com/office/drawing/2014/main" id="{4FD1AE2F-DD70-4E93-B905-E052A23F0B1C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1" name="Freeform 8">
              <a:extLst>
                <a:ext uri="{FF2B5EF4-FFF2-40B4-BE49-F238E27FC236}">
                  <a16:creationId xmlns:a16="http://schemas.microsoft.com/office/drawing/2014/main" id="{E8D529E5-8838-47F0-98A4-2D46F11E499C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5DA2564-D3DB-48AD-83F0-6CC6B574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563" y="474345"/>
            <a:ext cx="11077574" cy="2954655"/>
          </a:xfrm>
        </p:spPr>
        <p:txBody>
          <a:bodyPr vert="horz" wrap="square" lIns="0" tIns="0" rIns="0" bIns="0" rtlCol="0" anchor="b" anchorCtr="0">
            <a:normAutofit/>
          </a:bodyPr>
          <a:lstStyle>
            <a:lvl1pPr>
              <a:defRPr lang="en-US" sz="64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403DDF-462A-45CE-931B-010AB4F73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09929-0719-4517-94D6-FDF7F99E70F6}" type="datetime2">
              <a:rPr lang="en-US" smtClean="0"/>
              <a:t>Wednesday, December 1,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E10702-2ACF-4768-9E91-8CB87B895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DFA722-391E-4FCF-8E15-0D7E2EC02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EEA752-36DA-440B-8747-0EB2914080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6271" y="3629772"/>
            <a:ext cx="11074866" cy="2678953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240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0BCC02B0-8581-4752-B7BC-3CE1EF17B9F7}"/>
              </a:ext>
            </a:extLst>
          </p:cNvPr>
          <p:cNvSpPr>
            <a:spLocks noChangeAspect="1"/>
          </p:cNvSpPr>
          <p:nvPr/>
        </p:nvSpPr>
        <p:spPr>
          <a:xfrm rot="18900000">
            <a:off x="11209132" y="4448189"/>
            <a:ext cx="999200" cy="1262947"/>
          </a:xfrm>
          <a:custGeom>
            <a:avLst/>
            <a:gdLst>
              <a:gd name="connsiteX0" fmla="*/ 540000 w 999200"/>
              <a:gd name="connsiteY0" fmla="*/ 0 h 1262947"/>
              <a:gd name="connsiteX1" fmla="*/ 999200 w 999200"/>
              <a:gd name="connsiteY1" fmla="*/ 815317 h 1262947"/>
              <a:gd name="connsiteX2" fmla="*/ 552185 w 999200"/>
              <a:gd name="connsiteY2" fmla="*/ 1262333 h 1262947"/>
              <a:gd name="connsiteX3" fmla="*/ 540000 w 999200"/>
              <a:gd name="connsiteY3" fmla="*/ 1262947 h 1262947"/>
              <a:gd name="connsiteX4" fmla="*/ 0 w 999200"/>
              <a:gd name="connsiteY4" fmla="*/ 992947 h 1262947"/>
              <a:gd name="connsiteX5" fmla="*/ 10971 w 999200"/>
              <a:gd name="connsiteY5" fmla="*/ 938533 h 1262947"/>
              <a:gd name="connsiteX6" fmla="*/ 15626 w 999200"/>
              <a:gd name="connsiteY6" fmla="*/ 931034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9200" h="1262947">
                <a:moveTo>
                  <a:pt x="540000" y="0"/>
                </a:moveTo>
                <a:lnTo>
                  <a:pt x="999200" y="815317"/>
                </a:lnTo>
                <a:lnTo>
                  <a:pt x="552185" y="1262333"/>
                </a:lnTo>
                <a:lnTo>
                  <a:pt x="540000" y="1262947"/>
                </a:ln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10200000" scaled="0"/>
          </a:gradFill>
          <a:ln>
            <a:noFill/>
          </a:ln>
          <a:effectLst>
            <a:innerShdw blurRad="254000" dist="101600" dir="42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EA0FF4DB-8180-4D26-AEAE-7ECDB670F71D}"/>
              </a:ext>
            </a:extLst>
          </p:cNvPr>
          <p:cNvSpPr/>
          <p:nvPr/>
        </p:nvSpPr>
        <p:spPr>
          <a:xfrm rot="2700000">
            <a:off x="11686937" y="4853516"/>
            <a:ext cx="540000" cy="978284"/>
          </a:xfrm>
          <a:custGeom>
            <a:avLst/>
            <a:gdLst>
              <a:gd name="connsiteX0" fmla="*/ 113288 w 540000"/>
              <a:gd name="connsiteY0" fmla="*/ 0 h 978284"/>
              <a:gd name="connsiteX1" fmla="*/ 539386 w 540000"/>
              <a:gd name="connsiteY1" fmla="*/ 426099 h 978284"/>
              <a:gd name="connsiteX2" fmla="*/ 540000 w 540000"/>
              <a:gd name="connsiteY2" fmla="*/ 438284 h 978284"/>
              <a:gd name="connsiteX3" fmla="*/ 270000 w 540000"/>
              <a:gd name="connsiteY3" fmla="*/ 978284 h 978284"/>
              <a:gd name="connsiteX4" fmla="*/ 0 w 540000"/>
              <a:gd name="connsiteY4" fmla="*/ 438284 h 978284"/>
              <a:gd name="connsiteX5" fmla="*/ 79081 w 540000"/>
              <a:gd name="connsiteY5" fmla="*/ 56446 h 978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0000" h="978284">
                <a:moveTo>
                  <a:pt x="113288" y="0"/>
                </a:moveTo>
                <a:lnTo>
                  <a:pt x="539386" y="426099"/>
                </a:lnTo>
                <a:lnTo>
                  <a:pt x="540000" y="438284"/>
                </a:lnTo>
                <a:cubicBezTo>
                  <a:pt x="540000" y="736518"/>
                  <a:pt x="419117" y="978284"/>
                  <a:pt x="270000" y="978284"/>
                </a:cubicBezTo>
                <a:cubicBezTo>
                  <a:pt x="120883" y="978284"/>
                  <a:pt x="0" y="736518"/>
                  <a:pt x="0" y="438284"/>
                </a:cubicBezTo>
                <a:cubicBezTo>
                  <a:pt x="0" y="289167"/>
                  <a:pt x="30220" y="154167"/>
                  <a:pt x="79081" y="56446"/>
                </a:cubicBezTo>
                <a:close/>
              </a:path>
            </a:pathLst>
          </a:custGeom>
          <a:solidFill>
            <a:schemeClr val="bg2">
              <a:lumMod val="90000"/>
              <a:lumOff val="10000"/>
            </a:schemeClr>
          </a:soli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443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94729CA3-91C4-4A89-9448-A2F0E409177A}"/>
              </a:ext>
            </a:extLst>
          </p:cNvPr>
          <p:cNvSpPr>
            <a:spLocks noChangeAspect="1"/>
          </p:cNvSpPr>
          <p:nvPr/>
        </p:nvSpPr>
        <p:spPr>
          <a:xfrm>
            <a:off x="11069864" y="33337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68347B7-45FA-4A01-924D-DC385B720B3E}"/>
              </a:ext>
            </a:extLst>
          </p:cNvPr>
          <p:cNvGrpSpPr/>
          <p:nvPr/>
        </p:nvGrpSpPr>
        <p:grpSpPr>
          <a:xfrm>
            <a:off x="331786" y="5528198"/>
            <a:ext cx="631474" cy="667800"/>
            <a:chOff x="2994153" y="1378666"/>
            <a:chExt cx="631474" cy="66780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1167DA1-25D1-4E60-A62E-42B6F56A96E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3039890" y="1332929"/>
              <a:ext cx="540000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B7B7215-A661-477E-91D0-CDBE5564D2B9}"/>
                </a:ext>
              </a:extLst>
            </p:cNvPr>
            <p:cNvSpPr/>
            <p:nvPr/>
          </p:nvSpPr>
          <p:spPr>
            <a:xfrm rot="8100000">
              <a:off x="3047090" y="1506466"/>
              <a:ext cx="270000" cy="54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978E540-142B-4A82-9C3F-E61BC190A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4" cy="13320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C6BF36-D4F5-4363-B440-BDAE50BBD4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2" y="2097175"/>
            <a:ext cx="5435600" cy="3995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362910-87AA-4E67-992D-8D4822FD89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5538" y="2097175"/>
            <a:ext cx="5435600" cy="3995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99A8AF-0998-4613-B1D8-C14ECBFFD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95673-5512-4AAA-9AEB-E00C61EC65D5}" type="datetime2">
              <a:rPr lang="en-US" smtClean="0"/>
              <a:t>Wednesday, December 1, 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E44EAA-B8A9-4428-A9DF-1174DA940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E5C381-C899-4BF9-B584-2D78074D1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183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FD65A50E-2F73-4426-8586-9731AFA2D2E0}"/>
              </a:ext>
            </a:extLst>
          </p:cNvPr>
          <p:cNvSpPr>
            <a:spLocks noChangeAspect="1"/>
          </p:cNvSpPr>
          <p:nvPr/>
        </p:nvSpPr>
        <p:spPr>
          <a:xfrm>
            <a:off x="11091612" y="5893466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89C080-4102-49AE-BDA9-59A4A67E2486}"/>
              </a:ext>
            </a:extLst>
          </p:cNvPr>
          <p:cNvSpPr/>
          <p:nvPr/>
        </p:nvSpPr>
        <p:spPr>
          <a:xfrm>
            <a:off x="11451612" y="5827878"/>
            <a:ext cx="379049" cy="360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E62014-F04C-495A-964E-6B888D49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7551" cy="1332000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sz="32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5DF027-E633-44EE-ACA0-C205930AA9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1881275"/>
            <a:ext cx="5437186" cy="535354"/>
          </a:xfrm>
        </p:spPr>
        <p:txBody>
          <a:bodyPr anchor="b">
            <a:normAutofit/>
          </a:bodyPr>
          <a:lstStyle>
            <a:lvl1pPr marL="0" indent="0">
              <a:buNone/>
              <a:defRPr sz="14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A4F363-FEEF-4CD2-A18E-17AE8D4851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0863" y="2577270"/>
            <a:ext cx="5429114" cy="35155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E50F8C-4D64-40FD-AE8C-6A1F3C2A84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12024" y="1881275"/>
            <a:ext cx="5436392" cy="535354"/>
          </a:xfrm>
        </p:spPr>
        <p:txBody>
          <a:bodyPr vert="horz" wrap="square" lIns="0" tIns="0" rIns="0" bIns="0" rtlCol="0" anchor="b">
            <a:normAutofit/>
          </a:bodyPr>
          <a:lstStyle>
            <a:lvl1pPr>
              <a:defRPr lang="en-US" sz="1400" b="0" cap="all" spc="200" baseline="0" dirty="0">
                <a:solidFill>
                  <a:schemeClr val="tx1"/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AC943E-DB2B-40E0-907F-8EA1404791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12023" y="2577270"/>
            <a:ext cx="5436391" cy="35155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CDCD5B-3F26-4AFA-8BD4-E5D8DD2AF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138FA-2E87-4873-8BBA-13E447C9A99A}" type="datetime2">
              <a:rPr lang="en-US" smtClean="0"/>
              <a:t>Wednesday, December 1, 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10D1EE-83A0-4FB5-9B25-8A73DE891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031C35-2E5B-491D-85ED-DB42A4FE1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322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2053C-0E9C-4159-B7C9-6AB743439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9149" y="550799"/>
            <a:ext cx="8283313" cy="5542025"/>
          </a:xfrm>
        </p:spPr>
        <p:txBody>
          <a:bodyPr vert="horz" wrap="square" lIns="0" tIns="0" rIns="0" bIns="0" rtlCol="0" anchor="ctr" anchorCtr="0">
            <a:normAutofit/>
          </a:bodyPr>
          <a:lstStyle>
            <a:lvl1pPr>
              <a:defRPr lang="en-US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F51F65-E111-4656-83BE-CFCDE2DD6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BB40A-97BD-4BFB-B639-0BFF95FDE8B7}" type="datetime2">
              <a:rPr lang="en-US" smtClean="0"/>
              <a:t>Wednesday, December 1, 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FF82CB-2D17-4918-821E-485475CF2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66589D-A056-4817-AE15-39D87FE13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E489F067-39E1-4757-BC11-6169A343F2E1}"/>
              </a:ext>
            </a:extLst>
          </p:cNvPr>
          <p:cNvSpPr>
            <a:spLocks noChangeAspect="1"/>
          </p:cNvSpPr>
          <p:nvPr/>
        </p:nvSpPr>
        <p:spPr>
          <a:xfrm rot="18900000" flipV="1">
            <a:off x="-410727" y="3958416"/>
            <a:ext cx="3536330" cy="1853969"/>
          </a:xfrm>
          <a:custGeom>
            <a:avLst/>
            <a:gdLst>
              <a:gd name="connsiteX0" fmla="*/ 3536330 w 3536330"/>
              <a:gd name="connsiteY0" fmla="*/ 1853969 h 1853969"/>
              <a:gd name="connsiteX1" fmla="*/ 1682362 w 3536330"/>
              <a:gd name="connsiteY1" fmla="*/ 0 h 1853969"/>
              <a:gd name="connsiteX2" fmla="*/ 52157 w 3536330"/>
              <a:gd name="connsiteY2" fmla="*/ 970257 h 1853969"/>
              <a:gd name="connsiteX3" fmla="*/ 0 w 3536330"/>
              <a:gd name="connsiteY3" fmla="*/ 1078528 h 1853969"/>
              <a:gd name="connsiteX4" fmla="*/ 757215 w 3536330"/>
              <a:gd name="connsiteY4" fmla="*/ 1835743 h 1853969"/>
              <a:gd name="connsiteX5" fmla="*/ 774211 w 3536330"/>
              <a:gd name="connsiteY5" fmla="*/ 1667149 h 1853969"/>
              <a:gd name="connsiteX6" fmla="*/ 1682362 w 3536330"/>
              <a:gd name="connsiteY6" fmla="*/ 926985 h 1853969"/>
              <a:gd name="connsiteX7" fmla="*/ 2609345 w 3536330"/>
              <a:gd name="connsiteY7" fmla="*/ 1853969 h 1853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36330" h="1853969">
                <a:moveTo>
                  <a:pt x="3536330" y="1853969"/>
                </a:moveTo>
                <a:cubicBezTo>
                  <a:pt x="3536330" y="830051"/>
                  <a:pt x="2706280" y="0"/>
                  <a:pt x="1682362" y="0"/>
                </a:cubicBezTo>
                <a:cubicBezTo>
                  <a:pt x="978418" y="0"/>
                  <a:pt x="366107" y="392328"/>
                  <a:pt x="52157" y="970257"/>
                </a:cubicBezTo>
                <a:lnTo>
                  <a:pt x="0" y="1078528"/>
                </a:lnTo>
                <a:lnTo>
                  <a:pt x="757215" y="1835743"/>
                </a:lnTo>
                <a:lnTo>
                  <a:pt x="774211" y="1667149"/>
                </a:lnTo>
                <a:cubicBezTo>
                  <a:pt x="860649" y="1244739"/>
                  <a:pt x="1234397" y="926985"/>
                  <a:pt x="1682362" y="926985"/>
                </a:cubicBezTo>
                <a:cubicBezTo>
                  <a:pt x="2194320" y="926985"/>
                  <a:pt x="2609345" y="1342010"/>
                  <a:pt x="2609345" y="1853969"/>
                </a:cubicBezTo>
                <a:close/>
              </a:path>
            </a:pathLst>
          </a:custGeom>
          <a:gradFill flip="none" rotWithShape="1">
            <a:gsLst>
              <a:gs pos="97000">
                <a:schemeClr val="bg2"/>
              </a:gs>
              <a:gs pos="31000">
                <a:schemeClr val="bg2">
                  <a:lumMod val="90000"/>
                  <a:lumOff val="10000"/>
                </a:schemeClr>
              </a:gs>
            </a:gsLst>
            <a:lin ang="15000000" scaled="0"/>
            <a:tileRect/>
          </a:gradFill>
          <a:ln>
            <a:noFill/>
          </a:ln>
          <a:effectLst>
            <a:innerShdw blurRad="355600" dist="101600" dir="16200000">
              <a:schemeClr val="accent1">
                <a:lumMod val="60000"/>
                <a:lumOff val="40000"/>
                <a:alpha val="8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DD231011-607F-42F1-B2D9-2BA8E91CC6AF}"/>
              </a:ext>
            </a:extLst>
          </p:cNvPr>
          <p:cNvSpPr>
            <a:spLocks noChangeAspect="1"/>
          </p:cNvSpPr>
          <p:nvPr/>
        </p:nvSpPr>
        <p:spPr>
          <a:xfrm rot="18900000" flipV="1">
            <a:off x="-481151" y="3649708"/>
            <a:ext cx="3478701" cy="2164843"/>
          </a:xfrm>
          <a:custGeom>
            <a:avLst/>
            <a:gdLst>
              <a:gd name="connsiteX0" fmla="*/ 3478701 w 3478701"/>
              <a:gd name="connsiteY0" fmla="*/ 2164843 h 2164843"/>
              <a:gd name="connsiteX1" fmla="*/ 1624733 w 3478701"/>
              <a:gd name="connsiteY1" fmla="*/ 0 h 2164843"/>
              <a:gd name="connsiteX2" fmla="*/ 87393 w 3478701"/>
              <a:gd name="connsiteY2" fmla="*/ 954459 h 2164843"/>
              <a:gd name="connsiteX3" fmla="*/ 0 w 3478701"/>
              <a:gd name="connsiteY3" fmla="*/ 1122434 h 2164843"/>
              <a:gd name="connsiteX4" fmla="*/ 736015 w 3478701"/>
              <a:gd name="connsiteY4" fmla="*/ 1858449 h 2164843"/>
              <a:gd name="connsiteX5" fmla="*/ 739424 w 3478701"/>
              <a:gd name="connsiteY5" fmla="*/ 1842964 h 2164843"/>
              <a:gd name="connsiteX6" fmla="*/ 1624733 w 3478701"/>
              <a:gd name="connsiteY6" fmla="*/ 1082422 h 2164843"/>
              <a:gd name="connsiteX7" fmla="*/ 2551716 w 3478701"/>
              <a:gd name="connsiteY7" fmla="*/ 2164843 h 2164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701" h="2164843">
                <a:moveTo>
                  <a:pt x="3478701" y="2164843"/>
                </a:moveTo>
                <a:cubicBezTo>
                  <a:pt x="3478701" y="969234"/>
                  <a:pt x="2648651" y="0"/>
                  <a:pt x="1624733" y="0"/>
                </a:cubicBezTo>
                <a:cubicBezTo>
                  <a:pt x="984784" y="0"/>
                  <a:pt x="420564" y="378607"/>
                  <a:pt x="87393" y="954459"/>
                </a:cubicBezTo>
                <a:lnTo>
                  <a:pt x="0" y="1122434"/>
                </a:lnTo>
                <a:lnTo>
                  <a:pt x="736015" y="1858449"/>
                </a:lnTo>
                <a:lnTo>
                  <a:pt x="739424" y="1842964"/>
                </a:lnTo>
                <a:cubicBezTo>
                  <a:pt x="856791" y="1402344"/>
                  <a:pt x="1208766" y="1082422"/>
                  <a:pt x="1624733" y="1082422"/>
                </a:cubicBezTo>
                <a:cubicBezTo>
                  <a:pt x="2136692" y="1082422"/>
                  <a:pt x="2551716" y="1567038"/>
                  <a:pt x="2551716" y="2164843"/>
                </a:cubicBezTo>
                <a:close/>
              </a:path>
            </a:pathLst>
          </a:custGeom>
          <a:solidFill>
            <a:schemeClr val="bg2">
              <a:lumMod val="50000"/>
              <a:lumOff val="50000"/>
              <a:alpha val="40000"/>
            </a:schemeClr>
          </a:solidFill>
          <a:ln>
            <a:noFill/>
          </a:ln>
          <a:effectLst>
            <a:softEdge rad="381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EC472EFA-56B5-4A41-8D4B-E9F37727F34D}"/>
              </a:ext>
            </a:extLst>
          </p:cNvPr>
          <p:cNvSpPr/>
          <p:nvPr/>
        </p:nvSpPr>
        <p:spPr>
          <a:xfrm rot="13500000" flipV="1">
            <a:off x="1512277" y="2840042"/>
            <a:ext cx="214196" cy="933178"/>
          </a:xfrm>
          <a:prstGeom prst="ellipse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33781B6C-21AD-489D-A3CB-522BB2AC543F}"/>
              </a:ext>
            </a:extLst>
          </p:cNvPr>
          <p:cNvSpPr>
            <a:spLocks noChangeAspect="1"/>
          </p:cNvSpPr>
          <p:nvPr/>
        </p:nvSpPr>
        <p:spPr>
          <a:xfrm>
            <a:off x="1780661" y="385236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01AD5B80-530E-44CD-8D4A-2796FB214CBF}"/>
              </a:ext>
            </a:extLst>
          </p:cNvPr>
          <p:cNvGrpSpPr/>
          <p:nvPr/>
        </p:nvGrpSpPr>
        <p:grpSpPr>
          <a:xfrm>
            <a:off x="623181" y="1514007"/>
            <a:ext cx="734257" cy="760506"/>
            <a:chOff x="5243759" y="1363788"/>
            <a:chExt cx="734257" cy="760506"/>
          </a:xfrm>
        </p:grpSpPr>
        <p:sp>
          <p:nvSpPr>
            <p:cNvPr id="52" name="Freeform 5">
              <a:extLst>
                <a:ext uri="{FF2B5EF4-FFF2-40B4-BE49-F238E27FC236}">
                  <a16:creationId xmlns:a16="http://schemas.microsoft.com/office/drawing/2014/main" id="{2F746AA8-9050-4515-9B17-BC850368529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3" name="Freeform 6">
              <a:extLst>
                <a:ext uri="{FF2B5EF4-FFF2-40B4-BE49-F238E27FC236}">
                  <a16:creationId xmlns:a16="http://schemas.microsoft.com/office/drawing/2014/main" id="{23EC1AC3-1698-46D5-80B7-F22F15E1A5E4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4" name="Freeform 8">
              <a:extLst>
                <a:ext uri="{FF2B5EF4-FFF2-40B4-BE49-F238E27FC236}">
                  <a16:creationId xmlns:a16="http://schemas.microsoft.com/office/drawing/2014/main" id="{73766156-553C-46EB-93FA-4F37CC0FF5CF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52101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9E0E3-ECF6-4CFE-8698-AEFEBCECC3C0}" type="datetime2">
              <a:rPr lang="en-US" smtClean="0"/>
              <a:t>Wednesday, December 1, 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000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78B0BE9-88B0-4883-9BA9-CD594C400EC1}"/>
              </a:ext>
            </a:extLst>
          </p:cNvPr>
          <p:cNvGrpSpPr/>
          <p:nvPr/>
        </p:nvGrpSpPr>
        <p:grpSpPr>
          <a:xfrm>
            <a:off x="4949631" y="5111861"/>
            <a:ext cx="1262947" cy="1335600"/>
            <a:chOff x="2678417" y="2427951"/>
            <a:chExt cx="1262947" cy="13356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59DCBF3-7AFA-4CD1-A918-BC6DDE674E6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2769891" y="2336477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6964A02-96E1-4654-9187-DDDE7409F75B}"/>
                </a:ext>
              </a:extLst>
            </p:cNvPr>
            <p:cNvSpPr/>
            <p:nvPr/>
          </p:nvSpPr>
          <p:spPr>
            <a:xfrm rot="8100000">
              <a:off x="2784291" y="26835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F3FF76C-A012-4CDA-8AE7-E94139557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5" cy="984885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1A4C80-DC38-4641-924F-90D6078CF5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5775" y="1750060"/>
            <a:ext cx="7345362" cy="4342765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C42771-D3A7-4072-85DC-B7C5E530E8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863" y="1750060"/>
            <a:ext cx="3565525" cy="434276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D47AB1-6EB5-4E2C-B4A7-42DC643E9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462FC-960E-4740-921F-B36862979F21}" type="datetime2">
              <a:rPr lang="en-US" smtClean="0"/>
              <a:t>Wednesday, December 1, 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A9D15F-B6ED-46E1-9840-0B625880E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AEB023-7A5E-4087-B75E-A38A80EE5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342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F98F1FBA-F8BB-42CF-8B3E-D19AAFEE96C1}"/>
              </a:ext>
            </a:extLst>
          </p:cNvPr>
          <p:cNvGrpSpPr/>
          <p:nvPr/>
        </p:nvGrpSpPr>
        <p:grpSpPr>
          <a:xfrm>
            <a:off x="334964" y="5115518"/>
            <a:ext cx="734257" cy="760506"/>
            <a:chOff x="5243759" y="1363788"/>
            <a:chExt cx="734257" cy="760506"/>
          </a:xfrm>
        </p:grpSpPr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60EE09DD-C3DB-4266-BCC3-A765CFFBF37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id="{5F301FE0-96DC-4EFB-BBEE-AED762C337C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id="{3BEAD276-8850-4C0C-9777-8537000D522A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E5EE0A0-B07E-479B-9684-4BD09FA43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75409"/>
            <a:ext cx="4500562" cy="984885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sz="32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1893A9-3462-4F51-83AE-5D2F124B98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67324" y="575409"/>
            <a:ext cx="6373813" cy="5733316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A9240C-79C0-4A88-A476-725DE1B9C2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863" y="1776195"/>
            <a:ext cx="4500562" cy="4532530"/>
          </a:xfrm>
        </p:spPr>
        <p:txBody>
          <a:bodyPr anchor="t" anchorCtr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7D2D6F-49E8-4217-A908-2D9E43583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BC9E2-CB44-4C05-9BB5-496C18A241E0}" type="datetime2">
              <a:rPr lang="en-US" smtClean="0"/>
              <a:t>Wednesday, December 1, 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1C4440-6B8D-4A24-A807-8B1302A3D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CFE189-E20B-4108-B290-244424336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751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028302-E866-455D-8898-536230275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50800"/>
            <a:ext cx="11090275" cy="1333057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/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94E72B-F0CF-4BC4-B509-A1C4508BE4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3" y="2113862"/>
            <a:ext cx="11091600" cy="3978963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ACE49D-C22F-4540-AC09-E421D2A2ED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0863" y="6507212"/>
            <a:ext cx="262890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9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246CB39B-5F4C-4A7E-9BE3-AAFD45576D16}" type="datetime2">
              <a:rPr lang="en-US" smtClean="0"/>
              <a:t>Wednesday, December 1, 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D5C3BE-317E-49E8-82B5-C8A7EC9C8A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9150" y="6507212"/>
            <a:ext cx="637921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9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574E12-6C16-431F-B2CE-E4B15916BA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48863" y="6507212"/>
            <a:ext cx="1692274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9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41957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4800" kern="120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spcAft>
          <a:spcPts val="800"/>
        </a:spcAft>
        <a:buFont typeface="Arial" panose="020B0604020202020204" pitchFamily="34" charset="0"/>
        <a:buChar char="•"/>
        <a:defRPr sz="20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6FhG--P7z0&amp;ab_channel=TusharRoy-CodingMadeSimple" TargetMode="External"/><Relationship Id="rId2" Type="http://schemas.openxmlformats.org/officeDocument/2006/relationships/hyperlink" Target="https://www.geeksforgeeks.org/subset-sum-problem-dp-25/" TargetMode="Externa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en.wikipedia.org/wiki/Subset_sum_problem" TargetMode="External"/><Relationship Id="rId4" Type="http://schemas.openxmlformats.org/officeDocument/2006/relationships/hyperlink" Target="https://sites.cs.queensu.ca/courses/cisc365/Labs/Week%204/2019%20Week%204%20+%205%20Lab.pdf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1DB043B4-68C6-45B9-82AC-A5800EADB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61D31072-AFE8-4A4F-A088-FBE19275DD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4" y="1051551"/>
            <a:ext cx="3565524" cy="2384898"/>
          </a:xfrm>
        </p:spPr>
        <p:txBody>
          <a:bodyPr anchor="b">
            <a:normAutofit/>
          </a:bodyPr>
          <a:lstStyle/>
          <a:p>
            <a:r>
              <a:rPr lang="sl-SI" sz="4800" dirty="0"/>
              <a:t>PROBLEM VSOTE PODMNOŽIC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CAD2E7A0-3948-4D83-B600-15D7766DE3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3647" y="3776955"/>
            <a:ext cx="3565525" cy="2204721"/>
          </a:xfrm>
        </p:spPr>
        <p:txBody>
          <a:bodyPr>
            <a:normAutofit/>
          </a:bodyPr>
          <a:lstStyle/>
          <a:p>
            <a:pPr algn="l"/>
            <a:r>
              <a:rPr lang="sl-SI" sz="2000" dirty="0"/>
              <a:t>Marko Marinković in Tit Arnšek</a:t>
            </a:r>
            <a:br>
              <a:rPr lang="sl-SI" sz="2000" dirty="0"/>
            </a:br>
            <a:r>
              <a:rPr lang="sl-SI" sz="2000" dirty="0"/>
              <a:t>Fakulteta za matematiko in fiziko</a:t>
            </a:r>
            <a:br>
              <a:rPr lang="sl-SI" sz="2000" dirty="0"/>
            </a:br>
            <a:r>
              <a:rPr lang="sl-SI" sz="2000" dirty="0"/>
              <a:t>Univerza v Ljubljani</a:t>
            </a:r>
            <a:br>
              <a:rPr lang="sl-SI" sz="2000" dirty="0"/>
            </a:br>
            <a:r>
              <a:rPr lang="sl-SI" sz="2000" dirty="0"/>
              <a:t>2. december 2021 </a:t>
            </a:r>
          </a:p>
          <a:p>
            <a:endParaRPr lang="sl-SI" sz="2000" dirty="0">
              <a:solidFill>
                <a:schemeClr val="tx1">
                  <a:alpha val="60000"/>
                </a:schemeClr>
              </a:solidFill>
            </a:endParaRPr>
          </a:p>
        </p:txBody>
      </p:sp>
      <p:grpSp>
        <p:nvGrpSpPr>
          <p:cNvPr id="16" name="Group 10">
            <a:extLst>
              <a:ext uri="{FF2B5EF4-FFF2-40B4-BE49-F238E27FC236}">
                <a16:creationId xmlns:a16="http://schemas.microsoft.com/office/drawing/2014/main" id="{4592A8CB-0B0A-43A5-86F4-712B0C4696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41850" y="444676"/>
            <a:ext cx="667802" cy="631474"/>
            <a:chOff x="10478914" y="1506691"/>
            <a:chExt cx="667802" cy="631474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C63B2AC-3D19-416D-A37F-2DDA8A3651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8100000">
              <a:off x="10606715" y="1506691"/>
              <a:ext cx="540001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101600" dist="50800" dir="732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8A474391-1271-45F9-A39C-8641371ABC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>
              <a:off x="10613915" y="1424627"/>
              <a:ext cx="270000" cy="540001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18" name="Picture 3" descr="Complex maths formulae on a blackboard">
            <a:extLst>
              <a:ext uri="{FF2B5EF4-FFF2-40B4-BE49-F238E27FC236}">
                <a16:creationId xmlns:a16="http://schemas.microsoft.com/office/drawing/2014/main" id="{52F969F7-1EC3-406F-8EC8-1634DA55FE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18" r="3395" b="-1"/>
          <a:stretch/>
        </p:blipFill>
        <p:spPr>
          <a:xfrm>
            <a:off x="4743450" y="10"/>
            <a:ext cx="7448551" cy="6857990"/>
          </a:xfrm>
          <a:custGeom>
            <a:avLst/>
            <a:gdLst/>
            <a:ahLst/>
            <a:cxnLst/>
            <a:rect l="l" t="t" r="r" b="b"/>
            <a:pathLst>
              <a:path w="7448551" h="6858000">
                <a:moveTo>
                  <a:pt x="0" y="0"/>
                </a:moveTo>
                <a:lnTo>
                  <a:pt x="7448551" y="0"/>
                </a:lnTo>
                <a:lnTo>
                  <a:pt x="7448551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41AC6C06-99FE-4BA1-BC82-8406A424CD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90000">
                <a:schemeClr val="bg2">
                  <a:alpha val="60000"/>
                </a:schemeClr>
              </a:gs>
              <a:gs pos="28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AEC842D-C905-4DEA-B1C3-CA51995C57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21219" y="5433223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3068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Označba mesta besedila 2">
                <a:extLst>
                  <a:ext uri="{FF2B5EF4-FFF2-40B4-BE49-F238E27FC236}">
                    <a16:creationId xmlns:a16="http://schemas.microsoft.com/office/drawing/2014/main" id="{B870FC52-3218-4EF7-9FE3-15BD512E571C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159801" y="423434"/>
                <a:ext cx="11074866" cy="929878"/>
              </a:xfrm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l-SI" i="1" dirty="0" smtClean="0">
                          <a:latin typeface="Cambria Math" panose="02040503050406030204" pitchFamily="18" charset="0"/>
                        </a:rPr>
                        <m:t>𝑀𝑛</m:t>
                      </m:r>
                      <m:r>
                        <a:rPr lang="sl-SI" i="1" dirty="0"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sl-SI" i="1" dirty="0" smtClean="0">
                          <a:latin typeface="Cambria Math" panose="02040503050406030204" pitchFamily="18" charset="0"/>
                        </a:rPr>
                        <m:t> [2,3,15,10,6,7] ; </m:t>
                      </m:r>
                      <m:r>
                        <a:rPr lang="sl-SI" i="1" dirty="0">
                          <a:latin typeface="Cambria Math" panose="02040503050406030204" pitchFamily="18" charset="0"/>
                        </a:rPr>
                        <m:t>𝑣𝑠𝑜𝑡𝑎</m:t>
                      </m:r>
                      <m:r>
                        <a:rPr lang="sl-SI" i="1" dirty="0">
                          <a:latin typeface="Cambria Math" panose="02040503050406030204" pitchFamily="18" charset="0"/>
                        </a:rPr>
                        <m:t> = 11</m:t>
                      </m:r>
                    </m:oMath>
                  </m:oMathPara>
                </a14:m>
                <a:endParaRPr lang="sl-SI" dirty="0"/>
              </a:p>
              <a:p>
                <a:endParaRPr lang="sl-SI" dirty="0"/>
              </a:p>
            </p:txBody>
          </p:sp>
        </mc:Choice>
        <mc:Fallback xmlns="">
          <p:sp>
            <p:nvSpPr>
              <p:cNvPr id="3" name="Označba mesta besedila 2">
                <a:extLst>
                  <a:ext uri="{FF2B5EF4-FFF2-40B4-BE49-F238E27FC236}">
                    <a16:creationId xmlns:a16="http://schemas.microsoft.com/office/drawing/2014/main" id="{B870FC52-3218-4EF7-9FE3-15BD512E571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59801" y="423434"/>
                <a:ext cx="11074866" cy="929878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Tabela 6">
            <a:extLst>
              <a:ext uri="{FF2B5EF4-FFF2-40B4-BE49-F238E27FC236}">
                <a16:creationId xmlns:a16="http://schemas.microsoft.com/office/drawing/2014/main" id="{C24B24F5-DC1D-4442-9269-341C4E78A9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8373337"/>
              </p:ext>
            </p:extLst>
          </p:nvPr>
        </p:nvGraphicFramePr>
        <p:xfrm>
          <a:off x="1633236" y="2131060"/>
          <a:ext cx="812799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5230">
                  <a:extLst>
                    <a:ext uri="{9D8B030D-6E8A-4147-A177-3AD203B41FA5}">
                      <a16:colId xmlns:a16="http://schemas.microsoft.com/office/drawing/2014/main" val="1356655182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2308860724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1029845085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315702120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1582426855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142458991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2413023326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1887960094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206706724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251965508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3698679081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1509121662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13916770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40928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07700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91487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56595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34457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54033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0482859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7" name="Pravokotnik 6">
                <a:extLst>
                  <a:ext uri="{FF2B5EF4-FFF2-40B4-BE49-F238E27FC236}">
                    <a16:creationId xmlns:a16="http://schemas.microsoft.com/office/drawing/2014/main" id="{578D6A37-41C1-4A4E-B7CB-9E810C161904}"/>
                  </a:ext>
                </a:extLst>
              </p:cNvPr>
              <p:cNvSpPr/>
              <p:nvPr/>
            </p:nvSpPr>
            <p:spPr>
              <a:xfrm>
                <a:off x="159801" y="948871"/>
                <a:ext cx="1997028" cy="404441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i="1" dirty="0" smtClean="0">
                          <a:latin typeface="Cambria Math" panose="02040503050406030204" pitchFamily="18" charset="0"/>
                        </a:rPr>
                        <m:t> [2,3,15,10,6,7]</m:t>
                      </m:r>
                    </m:oMath>
                  </m:oMathPara>
                </a14:m>
                <a:endParaRPr lang="sl-SI" dirty="0"/>
              </a:p>
            </p:txBody>
          </p:sp>
        </mc:Choice>
        <mc:Fallback xmlns="">
          <p:sp>
            <p:nvSpPr>
              <p:cNvPr id="7" name="Pravokotnik 6">
                <a:extLst>
                  <a:ext uri="{FF2B5EF4-FFF2-40B4-BE49-F238E27FC236}">
                    <a16:creationId xmlns:a16="http://schemas.microsoft.com/office/drawing/2014/main" id="{578D6A37-41C1-4A4E-B7CB-9E810C16190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01" y="948871"/>
                <a:ext cx="1997028" cy="404441"/>
              </a:xfrm>
              <a:prstGeom prst="rect">
                <a:avLst/>
              </a:prstGeom>
              <a:blipFill>
                <a:blip r:embed="rId3"/>
                <a:stretch>
                  <a:fillRect b="-8955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577999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a 5">
            <a:extLst>
              <a:ext uri="{FF2B5EF4-FFF2-40B4-BE49-F238E27FC236}">
                <a16:creationId xmlns:a16="http://schemas.microsoft.com/office/drawing/2014/main" id="{FF95DECD-F366-489E-8993-2CBCD1B24D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4775547"/>
              </p:ext>
            </p:extLst>
          </p:nvPr>
        </p:nvGraphicFramePr>
        <p:xfrm>
          <a:off x="1598826" y="1425963"/>
          <a:ext cx="8127996" cy="20030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7333">
                  <a:extLst>
                    <a:ext uri="{9D8B030D-6E8A-4147-A177-3AD203B41FA5}">
                      <a16:colId xmlns:a16="http://schemas.microsoft.com/office/drawing/2014/main" val="3303482272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2070181702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4095613868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4270891502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3485703874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596161045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200392480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1658169971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3500674793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3859516210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2318060813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677614889"/>
                    </a:ext>
                  </a:extLst>
                </a:gridCol>
              </a:tblGrid>
              <a:tr h="423831"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5340171"/>
                  </a:ext>
                </a:extLst>
              </a:tr>
              <a:tr h="731544">
                <a:tc>
                  <a:txBody>
                    <a:bodyPr/>
                    <a:lstStyle/>
                    <a:p>
                      <a:r>
                        <a:rPr lang="sl-SI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dirty="0"/>
                        <a:t>…</a:t>
                      </a:r>
                    </a:p>
                    <a:p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dirty="0"/>
                        <a:t>…</a:t>
                      </a:r>
                    </a:p>
                    <a:p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dirty="0"/>
                        <a:t>…</a:t>
                      </a:r>
                    </a:p>
                    <a:p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dirty="0"/>
                        <a:t>…</a:t>
                      </a:r>
                    </a:p>
                    <a:p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dirty="0"/>
                        <a:t>…</a:t>
                      </a:r>
                    </a:p>
                    <a:p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dirty="0"/>
                        <a:t>…</a:t>
                      </a:r>
                    </a:p>
                    <a:p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dirty="0"/>
                        <a:t>…</a:t>
                      </a:r>
                    </a:p>
                    <a:p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dirty="0"/>
                        <a:t>…</a:t>
                      </a:r>
                    </a:p>
                    <a:p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dirty="0"/>
                        <a:t>…</a:t>
                      </a:r>
                    </a:p>
                    <a:p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dirty="0"/>
                        <a:t>…</a:t>
                      </a:r>
                    </a:p>
                    <a:p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dirty="0"/>
                        <a:t>…</a:t>
                      </a:r>
                    </a:p>
                    <a:p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3889384"/>
                  </a:ext>
                </a:extLst>
              </a:tr>
              <a:tr h="42383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dirty="0"/>
                        <a:t>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4721511"/>
                  </a:ext>
                </a:extLst>
              </a:tr>
              <a:tr h="423831">
                <a:tc>
                  <a:txBody>
                    <a:bodyPr/>
                    <a:lstStyle/>
                    <a:p>
                      <a:r>
                        <a:rPr lang="sl-SI" b="1" dirty="0">
                          <a:solidFill>
                            <a:schemeClr val="bg1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3829343"/>
                  </a:ext>
                </a:extLst>
              </a:tr>
            </a:tbl>
          </a:graphicData>
        </a:graphic>
      </p:graphicFrame>
      <p:cxnSp>
        <p:nvCxnSpPr>
          <p:cNvPr id="7" name="Raven puščični povezovalnik 6">
            <a:extLst>
              <a:ext uri="{FF2B5EF4-FFF2-40B4-BE49-F238E27FC236}">
                <a16:creationId xmlns:a16="http://schemas.microsoft.com/office/drawing/2014/main" id="{F58C0B6C-0CF1-4C0C-9897-0C141D34D759}"/>
              </a:ext>
            </a:extLst>
          </p:cNvPr>
          <p:cNvCxnSpPr/>
          <p:nvPr/>
        </p:nvCxnSpPr>
        <p:spPr>
          <a:xfrm flipV="1">
            <a:off x="2619155" y="2915394"/>
            <a:ext cx="0" cy="297711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Raven puščični povezovalnik 7">
            <a:extLst>
              <a:ext uri="{FF2B5EF4-FFF2-40B4-BE49-F238E27FC236}">
                <a16:creationId xmlns:a16="http://schemas.microsoft.com/office/drawing/2014/main" id="{B028CD73-3EE9-4310-866A-BC720F10B3BE}"/>
              </a:ext>
            </a:extLst>
          </p:cNvPr>
          <p:cNvCxnSpPr/>
          <p:nvPr/>
        </p:nvCxnSpPr>
        <p:spPr>
          <a:xfrm flipV="1">
            <a:off x="3278373" y="2915394"/>
            <a:ext cx="0" cy="297711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" name="Raven puščični povezovalnik 8">
            <a:extLst>
              <a:ext uri="{FF2B5EF4-FFF2-40B4-BE49-F238E27FC236}">
                <a16:creationId xmlns:a16="http://schemas.microsoft.com/office/drawing/2014/main" id="{D12C83AF-8F96-4980-A825-DE9D66F37760}"/>
              </a:ext>
            </a:extLst>
          </p:cNvPr>
          <p:cNvCxnSpPr/>
          <p:nvPr/>
        </p:nvCxnSpPr>
        <p:spPr>
          <a:xfrm flipV="1">
            <a:off x="3990754" y="2915394"/>
            <a:ext cx="0" cy="297711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Raven povezovalnik 14">
            <a:extLst>
              <a:ext uri="{FF2B5EF4-FFF2-40B4-BE49-F238E27FC236}">
                <a16:creationId xmlns:a16="http://schemas.microsoft.com/office/drawing/2014/main" id="{74FFE25A-2C98-470C-98A4-30380644D789}"/>
              </a:ext>
            </a:extLst>
          </p:cNvPr>
          <p:cNvCxnSpPr/>
          <p:nvPr/>
        </p:nvCxnSpPr>
        <p:spPr>
          <a:xfrm flipV="1">
            <a:off x="4476307" y="2915393"/>
            <a:ext cx="0" cy="297712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ven puščični povezovalnik 16">
            <a:extLst>
              <a:ext uri="{FF2B5EF4-FFF2-40B4-BE49-F238E27FC236}">
                <a16:creationId xmlns:a16="http://schemas.microsoft.com/office/drawing/2014/main" id="{8B83926F-A6E2-48CD-B7BA-8720009E6E52}"/>
              </a:ext>
            </a:extLst>
          </p:cNvPr>
          <p:cNvCxnSpPr/>
          <p:nvPr/>
        </p:nvCxnSpPr>
        <p:spPr>
          <a:xfrm flipH="1">
            <a:off x="2785730" y="2915394"/>
            <a:ext cx="1690577" cy="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ven puščični povezovalnik 17">
            <a:extLst>
              <a:ext uri="{FF2B5EF4-FFF2-40B4-BE49-F238E27FC236}">
                <a16:creationId xmlns:a16="http://schemas.microsoft.com/office/drawing/2014/main" id="{E7838F7E-74AE-4C05-BA73-3694A4126BB1}"/>
              </a:ext>
            </a:extLst>
          </p:cNvPr>
          <p:cNvCxnSpPr/>
          <p:nvPr/>
        </p:nvCxnSpPr>
        <p:spPr>
          <a:xfrm flipV="1">
            <a:off x="4621619" y="2915393"/>
            <a:ext cx="0" cy="297711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0" name="Označba mesta besedila 2">
                <a:extLst>
                  <a:ext uri="{FF2B5EF4-FFF2-40B4-BE49-F238E27FC236}">
                    <a16:creationId xmlns:a16="http://schemas.microsoft.com/office/drawing/2014/main" id="{9F1664EC-9D26-4872-8865-1952DBDF315E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830815260"/>
                  </p:ext>
                </p:extLst>
              </p:nvPr>
            </p:nvGraphicFramePr>
            <p:xfrm>
              <a:off x="566271" y="3629772"/>
              <a:ext cx="11074866" cy="2678953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20" name="Označba mesta besedila 2">
                <a:extLst>
                  <a:ext uri="{FF2B5EF4-FFF2-40B4-BE49-F238E27FC236}">
                    <a16:creationId xmlns:a16="http://schemas.microsoft.com/office/drawing/2014/main" id="{9F1664EC-9D26-4872-8865-1952DBDF315E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830815260"/>
                  </p:ext>
                </p:extLst>
              </p:nvPr>
            </p:nvGraphicFramePr>
            <p:xfrm>
              <a:off x="566271" y="3629772"/>
              <a:ext cx="11074866" cy="2678953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  <p:sp>
        <p:nvSpPr>
          <p:cNvPr id="19" name="Elipsa 18">
            <a:extLst>
              <a:ext uri="{FF2B5EF4-FFF2-40B4-BE49-F238E27FC236}">
                <a16:creationId xmlns:a16="http://schemas.microsoft.com/office/drawing/2014/main" id="{EE6F324D-658A-410A-A943-49245748D77E}"/>
              </a:ext>
            </a:extLst>
          </p:cNvPr>
          <p:cNvSpPr/>
          <p:nvPr/>
        </p:nvSpPr>
        <p:spPr>
          <a:xfrm>
            <a:off x="9133369" y="2622998"/>
            <a:ext cx="412699" cy="375383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lang="sl-SI" b="1" dirty="0">
                <a:solidFill>
                  <a:schemeClr val="bg1"/>
                </a:solidFill>
              </a:rPr>
              <a:t>F</a:t>
            </a:r>
          </a:p>
        </p:txBody>
      </p:sp>
      <p:cxnSp>
        <p:nvCxnSpPr>
          <p:cNvPr id="21" name="Raven povezovalnik 20">
            <a:extLst>
              <a:ext uri="{FF2B5EF4-FFF2-40B4-BE49-F238E27FC236}">
                <a16:creationId xmlns:a16="http://schemas.microsoft.com/office/drawing/2014/main" id="{36732D2C-2922-4DF1-BDFA-96AC4AFDB558}"/>
              </a:ext>
            </a:extLst>
          </p:cNvPr>
          <p:cNvCxnSpPr/>
          <p:nvPr/>
        </p:nvCxnSpPr>
        <p:spPr>
          <a:xfrm flipV="1">
            <a:off x="7223052" y="2915393"/>
            <a:ext cx="0" cy="297712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aven puščični povezovalnik 21">
            <a:extLst>
              <a:ext uri="{FF2B5EF4-FFF2-40B4-BE49-F238E27FC236}">
                <a16:creationId xmlns:a16="http://schemas.microsoft.com/office/drawing/2014/main" id="{D09B7E40-88F2-4AD2-AF76-1A75F6E21ABD}"/>
              </a:ext>
            </a:extLst>
          </p:cNvPr>
          <p:cNvCxnSpPr/>
          <p:nvPr/>
        </p:nvCxnSpPr>
        <p:spPr>
          <a:xfrm flipH="1">
            <a:off x="5532475" y="2915394"/>
            <a:ext cx="1690577" cy="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Raven puščični povezovalnik 22">
            <a:extLst>
              <a:ext uri="{FF2B5EF4-FFF2-40B4-BE49-F238E27FC236}">
                <a16:creationId xmlns:a16="http://schemas.microsoft.com/office/drawing/2014/main" id="{7999E8A4-93C3-41E3-B2D3-4455F50D727C}"/>
              </a:ext>
            </a:extLst>
          </p:cNvPr>
          <p:cNvCxnSpPr/>
          <p:nvPr/>
        </p:nvCxnSpPr>
        <p:spPr>
          <a:xfrm flipV="1">
            <a:off x="7389629" y="2915393"/>
            <a:ext cx="0" cy="297711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4" name="Raven povezovalnik 23">
            <a:extLst>
              <a:ext uri="{FF2B5EF4-FFF2-40B4-BE49-F238E27FC236}">
                <a16:creationId xmlns:a16="http://schemas.microsoft.com/office/drawing/2014/main" id="{9A5BAC1F-322D-4526-825C-113AF10D92C2}"/>
              </a:ext>
            </a:extLst>
          </p:cNvPr>
          <p:cNvCxnSpPr/>
          <p:nvPr/>
        </p:nvCxnSpPr>
        <p:spPr>
          <a:xfrm flipV="1">
            <a:off x="9194406" y="2915393"/>
            <a:ext cx="0" cy="297712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Raven puščični povezovalnik 24">
            <a:extLst>
              <a:ext uri="{FF2B5EF4-FFF2-40B4-BE49-F238E27FC236}">
                <a16:creationId xmlns:a16="http://schemas.microsoft.com/office/drawing/2014/main" id="{A6FA79EC-B3DF-4E36-B244-FC11B8EB8BAE}"/>
              </a:ext>
            </a:extLst>
          </p:cNvPr>
          <p:cNvCxnSpPr/>
          <p:nvPr/>
        </p:nvCxnSpPr>
        <p:spPr>
          <a:xfrm flipH="1">
            <a:off x="7503829" y="2915393"/>
            <a:ext cx="1690577" cy="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Raven puščični povezovalnik 25">
            <a:extLst>
              <a:ext uri="{FF2B5EF4-FFF2-40B4-BE49-F238E27FC236}">
                <a16:creationId xmlns:a16="http://schemas.microsoft.com/office/drawing/2014/main" id="{1DC3E619-ED92-402C-8333-A0CB89509812}"/>
              </a:ext>
            </a:extLst>
          </p:cNvPr>
          <p:cNvCxnSpPr/>
          <p:nvPr/>
        </p:nvCxnSpPr>
        <p:spPr>
          <a:xfrm flipV="1">
            <a:off x="9339718" y="2915393"/>
            <a:ext cx="0" cy="297711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343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0" grpId="0">
        <p:bldAsOne/>
      </p:bldGraphic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Označba mesta besedila 2">
                <a:extLst>
                  <a:ext uri="{FF2B5EF4-FFF2-40B4-BE49-F238E27FC236}">
                    <a16:creationId xmlns:a16="http://schemas.microsoft.com/office/drawing/2014/main" id="{B870FC52-3218-4EF7-9FE3-15BD512E571C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296118" y="214989"/>
                <a:ext cx="11074866" cy="612886"/>
              </a:xfrm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l-SI" i="1" dirty="0" smtClean="0">
                          <a:latin typeface="Cambria Math" panose="02040503050406030204" pitchFamily="18" charset="0"/>
                        </a:rPr>
                        <m:t>𝑀𝑛</m:t>
                      </m:r>
                      <m:r>
                        <a:rPr lang="sl-SI" i="1" dirty="0">
                          <a:latin typeface="Cambria Math" panose="02040503050406030204" pitchFamily="18" charset="0"/>
                        </a:rPr>
                        <m:t> = … ; </m:t>
                      </m:r>
                      <m:r>
                        <a:rPr lang="sl-SI" i="1" dirty="0">
                          <a:latin typeface="Cambria Math" panose="02040503050406030204" pitchFamily="18" charset="0"/>
                        </a:rPr>
                        <m:t>𝑣𝑠𝑜𝑡𝑎</m:t>
                      </m:r>
                      <m:r>
                        <a:rPr lang="sl-SI" i="1" dirty="0">
                          <a:latin typeface="Cambria Math" panose="02040503050406030204" pitchFamily="18" charset="0"/>
                        </a:rPr>
                        <m:t> = 11</m:t>
                      </m:r>
                    </m:oMath>
                  </m:oMathPara>
                </a14:m>
                <a:endParaRPr lang="sl-SI" dirty="0"/>
              </a:p>
              <a:p>
                <a:endParaRPr lang="sl-SI" dirty="0"/>
              </a:p>
            </p:txBody>
          </p:sp>
        </mc:Choice>
        <mc:Fallback xmlns="">
          <p:sp>
            <p:nvSpPr>
              <p:cNvPr id="3" name="Označba mesta besedila 2">
                <a:extLst>
                  <a:ext uri="{FF2B5EF4-FFF2-40B4-BE49-F238E27FC236}">
                    <a16:creationId xmlns:a16="http://schemas.microsoft.com/office/drawing/2014/main" id="{B870FC52-3218-4EF7-9FE3-15BD512E571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96118" y="214989"/>
                <a:ext cx="11074866" cy="612886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Tabela 6">
            <a:extLst>
              <a:ext uri="{FF2B5EF4-FFF2-40B4-BE49-F238E27FC236}">
                <a16:creationId xmlns:a16="http://schemas.microsoft.com/office/drawing/2014/main" id="{C24B24F5-DC1D-4442-9269-341C4E78A9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5538727"/>
              </p:ext>
            </p:extLst>
          </p:nvPr>
        </p:nvGraphicFramePr>
        <p:xfrm>
          <a:off x="1633236" y="2131060"/>
          <a:ext cx="812799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5230">
                  <a:extLst>
                    <a:ext uri="{9D8B030D-6E8A-4147-A177-3AD203B41FA5}">
                      <a16:colId xmlns:a16="http://schemas.microsoft.com/office/drawing/2014/main" val="1356655182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2308860724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1029845085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315702120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1582426855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142458991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2413023326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1887960094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206706724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251965508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3698679081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1509121662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13916770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40928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07700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91487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56595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34457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54033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0482859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7" name="Pravokotnik 6">
                <a:extLst>
                  <a:ext uri="{FF2B5EF4-FFF2-40B4-BE49-F238E27FC236}">
                    <a16:creationId xmlns:a16="http://schemas.microsoft.com/office/drawing/2014/main" id="{578D6A37-41C1-4A4E-B7CB-9E810C161904}"/>
                  </a:ext>
                </a:extLst>
              </p:cNvPr>
              <p:cNvSpPr/>
              <p:nvPr/>
            </p:nvSpPr>
            <p:spPr>
              <a:xfrm>
                <a:off x="296118" y="831273"/>
                <a:ext cx="1997028" cy="404441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i="1" dirty="0" smtClean="0">
                          <a:latin typeface="Cambria Math" panose="02040503050406030204" pitchFamily="18" charset="0"/>
                        </a:rPr>
                        <m:t> [2,3,15,10,6,7]</m:t>
                      </m:r>
                    </m:oMath>
                  </m:oMathPara>
                </a14:m>
                <a:endParaRPr lang="sl-SI" dirty="0"/>
              </a:p>
            </p:txBody>
          </p:sp>
        </mc:Choice>
        <mc:Fallback xmlns="">
          <p:sp>
            <p:nvSpPr>
              <p:cNvPr id="7" name="Pravokotnik 6">
                <a:extLst>
                  <a:ext uri="{FF2B5EF4-FFF2-40B4-BE49-F238E27FC236}">
                    <a16:creationId xmlns:a16="http://schemas.microsoft.com/office/drawing/2014/main" id="{578D6A37-41C1-4A4E-B7CB-9E810C16190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118" y="831273"/>
                <a:ext cx="1997028" cy="404441"/>
              </a:xfrm>
              <a:prstGeom prst="rect">
                <a:avLst/>
              </a:prstGeom>
              <a:blipFill>
                <a:blip r:embed="rId3"/>
                <a:stretch>
                  <a:fillRect b="-8824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691784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Označba mesta besedila 2">
                <a:extLst>
                  <a:ext uri="{FF2B5EF4-FFF2-40B4-BE49-F238E27FC236}">
                    <a16:creationId xmlns:a16="http://schemas.microsoft.com/office/drawing/2014/main" id="{B870FC52-3218-4EF7-9FE3-15BD512E571C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296118" y="280844"/>
                <a:ext cx="11074866" cy="693016"/>
              </a:xfrm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l-SI" i="1" dirty="0" smtClean="0">
                          <a:latin typeface="Cambria Math" panose="02040503050406030204" pitchFamily="18" charset="0"/>
                        </a:rPr>
                        <m:t>𝑀𝑛</m:t>
                      </m:r>
                      <m:r>
                        <a:rPr lang="sl-SI" i="1" dirty="0">
                          <a:latin typeface="Cambria Math" panose="02040503050406030204" pitchFamily="18" charset="0"/>
                        </a:rPr>
                        <m:t> = [2,3,15,10,6,7] ; </m:t>
                      </m:r>
                      <m:r>
                        <a:rPr lang="sl-SI" i="1" dirty="0">
                          <a:latin typeface="Cambria Math" panose="02040503050406030204" pitchFamily="18" charset="0"/>
                        </a:rPr>
                        <m:t>𝑣𝑠𝑜𝑡𝑎</m:t>
                      </m:r>
                      <m:r>
                        <a:rPr lang="sl-SI" i="1" dirty="0">
                          <a:latin typeface="Cambria Math" panose="02040503050406030204" pitchFamily="18" charset="0"/>
                        </a:rPr>
                        <m:t> = 11</m:t>
                      </m:r>
                    </m:oMath>
                  </m:oMathPara>
                </a14:m>
                <a:endParaRPr lang="sl-SI" dirty="0"/>
              </a:p>
              <a:p>
                <a:endParaRPr lang="sl-SI" dirty="0"/>
              </a:p>
            </p:txBody>
          </p:sp>
        </mc:Choice>
        <mc:Fallback xmlns="">
          <p:sp>
            <p:nvSpPr>
              <p:cNvPr id="3" name="Označba mesta besedila 2">
                <a:extLst>
                  <a:ext uri="{FF2B5EF4-FFF2-40B4-BE49-F238E27FC236}">
                    <a16:creationId xmlns:a16="http://schemas.microsoft.com/office/drawing/2014/main" id="{B870FC52-3218-4EF7-9FE3-15BD512E571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96118" y="280844"/>
                <a:ext cx="11074866" cy="693016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Tabela 6">
            <a:extLst>
              <a:ext uri="{FF2B5EF4-FFF2-40B4-BE49-F238E27FC236}">
                <a16:creationId xmlns:a16="http://schemas.microsoft.com/office/drawing/2014/main" id="{C24B24F5-DC1D-4442-9269-341C4E78A9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0776153"/>
              </p:ext>
            </p:extLst>
          </p:nvPr>
        </p:nvGraphicFramePr>
        <p:xfrm>
          <a:off x="1633239" y="1743421"/>
          <a:ext cx="812799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5230">
                  <a:extLst>
                    <a:ext uri="{9D8B030D-6E8A-4147-A177-3AD203B41FA5}">
                      <a16:colId xmlns:a16="http://schemas.microsoft.com/office/drawing/2014/main" val="1356655182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2308860724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1029845085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315702120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1582426855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142458991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2413023326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1887960094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206706724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251965508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3698679081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1509121662"/>
                    </a:ext>
                  </a:extLst>
                </a:gridCol>
                <a:gridCol w="625230">
                  <a:extLst>
                    <a:ext uri="{9D8B030D-6E8A-4147-A177-3AD203B41FA5}">
                      <a16:colId xmlns:a16="http://schemas.microsoft.com/office/drawing/2014/main" val="13916770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40928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b="1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b="1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b="1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b="1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b="1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b="1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b="1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b="1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b="1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b="1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b="1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b="1" dirty="0"/>
                        <a:t>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62492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07700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91487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56595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34457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54033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0482859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7" name="Pravokotnik 6">
                <a:extLst>
                  <a:ext uri="{FF2B5EF4-FFF2-40B4-BE49-F238E27FC236}">
                    <a16:creationId xmlns:a16="http://schemas.microsoft.com/office/drawing/2014/main" id="{578D6A37-41C1-4A4E-B7CB-9E810C161904}"/>
                  </a:ext>
                </a:extLst>
              </p:cNvPr>
              <p:cNvSpPr/>
              <p:nvPr/>
            </p:nvSpPr>
            <p:spPr>
              <a:xfrm>
                <a:off x="296118" y="831273"/>
                <a:ext cx="1997028" cy="404441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i="1" dirty="0" smtClean="0">
                          <a:latin typeface="Cambria Math" panose="02040503050406030204" pitchFamily="18" charset="0"/>
                        </a:rPr>
                        <m:t> [2,3,15,10,6,7]</m:t>
                      </m:r>
                    </m:oMath>
                  </m:oMathPara>
                </a14:m>
                <a:endParaRPr lang="sl-SI" dirty="0"/>
              </a:p>
            </p:txBody>
          </p:sp>
        </mc:Choice>
        <mc:Fallback xmlns="">
          <p:sp>
            <p:nvSpPr>
              <p:cNvPr id="7" name="Pravokotnik 6">
                <a:extLst>
                  <a:ext uri="{FF2B5EF4-FFF2-40B4-BE49-F238E27FC236}">
                    <a16:creationId xmlns:a16="http://schemas.microsoft.com/office/drawing/2014/main" id="{578D6A37-41C1-4A4E-B7CB-9E810C16190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118" y="831273"/>
                <a:ext cx="1997028" cy="404441"/>
              </a:xfrm>
              <a:prstGeom prst="rect">
                <a:avLst/>
              </a:prstGeom>
              <a:blipFill>
                <a:blip r:embed="rId3"/>
                <a:stretch>
                  <a:fillRect b="-8824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Povezovalnik: ukrivljeno 7">
            <a:extLst>
              <a:ext uri="{FF2B5EF4-FFF2-40B4-BE49-F238E27FC236}">
                <a16:creationId xmlns:a16="http://schemas.microsoft.com/office/drawing/2014/main" id="{A295B47D-A9A6-4D70-BE54-8A3C9103AE9C}"/>
              </a:ext>
            </a:extLst>
          </p:cNvPr>
          <p:cNvCxnSpPr/>
          <p:nvPr/>
        </p:nvCxnSpPr>
        <p:spPr>
          <a:xfrm rot="5400000" flipH="1" flipV="1">
            <a:off x="9856382" y="1469630"/>
            <a:ext cx="1095153" cy="627321"/>
          </a:xfrm>
          <a:prstGeom prst="curvedConnector3">
            <a:avLst>
              <a:gd name="adj1" fmla="val 1456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ravokotnik 9">
            <a:extLst>
              <a:ext uri="{FF2B5EF4-FFF2-40B4-BE49-F238E27FC236}">
                <a16:creationId xmlns:a16="http://schemas.microsoft.com/office/drawing/2014/main" id="{555E4393-17D6-4AE3-ACC2-25969E016147}"/>
              </a:ext>
            </a:extLst>
          </p:cNvPr>
          <p:cNvSpPr/>
          <p:nvPr/>
        </p:nvSpPr>
        <p:spPr>
          <a:xfrm>
            <a:off x="9427534" y="138255"/>
            <a:ext cx="2764466" cy="9781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Na začetku dodamo še eno vrstico, da ne preverjamo, ali smo v prvi vrstici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Označba mesta besedila 2">
                <a:extLst>
                  <a:ext uri="{FF2B5EF4-FFF2-40B4-BE49-F238E27FC236}">
                    <a16:creationId xmlns:a16="http://schemas.microsoft.com/office/drawing/2014/main" id="{94906887-71DD-45AD-A960-62A7C00F6C2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96118" y="5254096"/>
                <a:ext cx="11074866" cy="693016"/>
              </a:xfrm>
              <a:prstGeom prst="rect">
                <a:avLst/>
              </a:prstGeom>
            </p:spPr>
            <p:txBody>
              <a:bodyPr vert="horz" wrap="square" lIns="0" tIns="0" rIns="0" bIns="0" rtlCol="0">
                <a:normAutofit/>
              </a:bodyPr>
              <a:lstStyle>
                <a:lvl1pPr marL="0" indent="0" algn="l" defTabSz="914400" rtl="0" eaLnBrk="1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800"/>
                  </a:spcAft>
                  <a:buFont typeface="Arial" panose="020B0604020202020204" pitchFamily="34" charset="0"/>
                  <a:buNone/>
                  <a:defRPr sz="2400" kern="1200">
                    <a:solidFill>
                      <a:schemeClr val="tx1">
                        <a:alpha val="80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914400" rtl="0" eaLnBrk="1" latinLnBrk="0" hangingPunct="1">
                  <a:lnSpc>
                    <a:spcPct val="110000"/>
                  </a:lnSpc>
                  <a:spcBef>
                    <a:spcPts val="500"/>
                  </a:spcBef>
                  <a:spcAft>
                    <a:spcPts val="800"/>
                  </a:spcAft>
                  <a:buFont typeface="Arial" panose="020B0604020202020204" pitchFamily="34" charset="0"/>
                  <a:buNone/>
                  <a:defRPr sz="20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914400" rtl="0" eaLnBrk="1" latinLnBrk="0" hangingPunct="1">
                  <a:lnSpc>
                    <a:spcPct val="110000"/>
                  </a:lnSpc>
                  <a:spcBef>
                    <a:spcPts val="500"/>
                  </a:spcBef>
                  <a:spcAft>
                    <a:spcPts val="800"/>
                  </a:spcAft>
                  <a:buFont typeface="Arial" panose="020B0604020202020204" pitchFamily="34" charset="0"/>
                  <a:buNone/>
                  <a:defRPr sz="18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914400" rtl="0" eaLnBrk="1" latinLnBrk="0" hangingPunct="1">
                  <a:lnSpc>
                    <a:spcPct val="110000"/>
                  </a:lnSpc>
                  <a:spcBef>
                    <a:spcPts val="500"/>
                  </a:spcBef>
                  <a:spcAft>
                    <a:spcPts val="800"/>
                  </a:spcAft>
                  <a:buFont typeface="Arial" panose="020B0604020202020204" pitchFamily="34" charset="0"/>
                  <a:buNone/>
                  <a:defRPr sz="16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914400" rtl="0" eaLnBrk="1" latinLnBrk="0" hangingPunct="1">
                  <a:lnSpc>
                    <a:spcPct val="110000"/>
                  </a:lnSpc>
                  <a:spcBef>
                    <a:spcPts val="500"/>
                  </a:spcBef>
                  <a:spcAft>
                    <a:spcPts val="800"/>
                  </a:spcAft>
                  <a:buFont typeface="Arial" panose="020B0604020202020204" pitchFamily="34" charset="0"/>
                  <a:buNone/>
                  <a:defRPr sz="16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sl-SI" dirty="0"/>
                  <a:t>Časovna zahtevnost O(</a:t>
                </a:r>
                <a14:m>
                  <m:oMath xmlns:m="http://schemas.openxmlformats.org/officeDocument/2006/math">
                    <m:r>
                      <a:rPr lang="sl-SI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sl-SI" b="0" i="1" smtClean="0">
                        <a:latin typeface="Cambria Math" panose="02040503050406030204" pitchFamily="18" charset="0"/>
                      </a:rPr>
                      <m:t>∗</m:t>
                    </m:r>
                    <m:r>
                      <a:rPr lang="sl-SI" b="0" i="1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sl-SI" dirty="0"/>
                  <a:t>)</a:t>
                </a:r>
              </a:p>
            </p:txBody>
          </p:sp>
        </mc:Choice>
        <mc:Fallback xmlns="">
          <p:sp>
            <p:nvSpPr>
              <p:cNvPr id="9" name="Označba mesta besedila 2">
                <a:extLst>
                  <a:ext uri="{FF2B5EF4-FFF2-40B4-BE49-F238E27FC236}">
                    <a16:creationId xmlns:a16="http://schemas.microsoft.com/office/drawing/2014/main" id="{94906887-71DD-45AD-A960-62A7C00F6C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118" y="5254096"/>
                <a:ext cx="11074866" cy="693016"/>
              </a:xfrm>
              <a:prstGeom prst="rect">
                <a:avLst/>
              </a:prstGeom>
              <a:blipFill>
                <a:blip r:embed="rId4"/>
                <a:stretch>
                  <a:fillRect l="-1707" t="-11404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08849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2184FF4-7029-4ED7-813A-192E60608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612445" y="481888"/>
            <a:ext cx="1080000" cy="1262947"/>
          </a:xfrm>
          <a:custGeom>
            <a:avLst/>
            <a:gdLst/>
            <a:ahLst/>
            <a:cxnLst/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AA7AB09-557C-41AD-9113-FF9F68FA1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F99ECAA-1F11-4937-BBA6-51935AB44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9DE9FAB-6BBA-4CFE-B67D-77B47F01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5" name="Freeform: Shape 13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14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" name="Oval 15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" name="Oval 16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1DB043B4-68C6-45B9-82AC-A5800EADB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D4EA4DF-0E7C-4098-86F6-7D0ACAEFC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7859713" cy="6857998"/>
          </a:xfrm>
          <a:prstGeom prst="rect">
            <a:avLst/>
          </a:prstGeom>
          <a:gradFill flip="none" rotWithShape="1">
            <a:gsLst>
              <a:gs pos="50000">
                <a:schemeClr val="bg2">
                  <a:alpha val="60000"/>
                </a:schemeClr>
              </a:gs>
              <a:gs pos="0">
                <a:schemeClr val="bg2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E05BC49-0F00-4C85-9AF5-A0CC5B39C8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90000">
                <a:schemeClr val="bg2">
                  <a:alpha val="60000"/>
                </a:schemeClr>
              </a:gs>
              <a:gs pos="28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 descr="prednosti in slabosti facebook oglaševanja - Web Center">
            <a:extLst>
              <a:ext uri="{FF2B5EF4-FFF2-40B4-BE49-F238E27FC236}">
                <a16:creationId xmlns:a16="http://schemas.microsoft.com/office/drawing/2014/main" id="{B389EC80-382A-44E1-B176-9B5283C4ED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7625"/>
            <a:ext cx="12192000" cy="6850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Tabela 3">
            <a:extLst>
              <a:ext uri="{FF2B5EF4-FFF2-40B4-BE49-F238E27FC236}">
                <a16:creationId xmlns:a16="http://schemas.microsoft.com/office/drawing/2014/main" id="{645CB771-A4E7-4C70-BE3A-C8FD8581EF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1983903"/>
              </p:ext>
            </p:extLst>
          </p:nvPr>
        </p:nvGraphicFramePr>
        <p:xfrm>
          <a:off x="1508936" y="796205"/>
          <a:ext cx="8784357" cy="533550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928119">
                  <a:extLst>
                    <a:ext uri="{9D8B030D-6E8A-4147-A177-3AD203B41FA5}">
                      <a16:colId xmlns:a16="http://schemas.microsoft.com/office/drawing/2014/main" val="2300268355"/>
                    </a:ext>
                  </a:extLst>
                </a:gridCol>
                <a:gridCol w="2928119">
                  <a:extLst>
                    <a:ext uri="{9D8B030D-6E8A-4147-A177-3AD203B41FA5}">
                      <a16:colId xmlns:a16="http://schemas.microsoft.com/office/drawing/2014/main" val="3777631558"/>
                    </a:ext>
                  </a:extLst>
                </a:gridCol>
                <a:gridCol w="2928119">
                  <a:extLst>
                    <a:ext uri="{9D8B030D-6E8A-4147-A177-3AD203B41FA5}">
                      <a16:colId xmlns:a16="http://schemas.microsoft.com/office/drawing/2014/main" val="2964194353"/>
                    </a:ext>
                  </a:extLst>
                </a:gridCol>
              </a:tblGrid>
              <a:tr h="1778502">
                <a:tc>
                  <a:txBody>
                    <a:bodyPr/>
                    <a:lstStyle/>
                    <a:p>
                      <a:endParaRPr lang="sl-SI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  <a:alpha val="0"/>
                          </a:schemeClr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0">
                          <a:srgbClr val="00B0F0">
                            <a:alpha val="41000"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sl-SI" dirty="0" err="1">
                          <a:solidFill>
                            <a:schemeClr val="bg1"/>
                          </a:solidFill>
                        </a:rPr>
                        <a:t>Horowitz</a:t>
                      </a:r>
                      <a:r>
                        <a:rPr lang="sl-SI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sl-SI" dirty="0" err="1">
                          <a:solidFill>
                            <a:schemeClr val="bg1"/>
                          </a:solidFill>
                        </a:rPr>
                        <a:t>and</a:t>
                      </a:r>
                      <a:r>
                        <a:rPr lang="sl-SI" dirty="0">
                          <a:solidFill>
                            <a:schemeClr val="bg1"/>
                          </a:solidFill>
                        </a:rPr>
                        <a:t> Sahni</a:t>
                      </a: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  <a:alpha val="0"/>
                          </a:schemeClr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0">
                          <a:srgbClr val="00B0F0">
                            <a:alpha val="41000"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sl-SI" dirty="0">
                          <a:solidFill>
                            <a:schemeClr val="bg1"/>
                          </a:solidFill>
                        </a:rPr>
                        <a:t>Dinamično</a:t>
                      </a:r>
                    </a:p>
                    <a:p>
                      <a:r>
                        <a:rPr lang="sl-SI" dirty="0">
                          <a:solidFill>
                            <a:schemeClr val="bg1"/>
                          </a:solidFill>
                        </a:rPr>
                        <a:t>programiranje</a:t>
                      </a: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  <a:alpha val="0"/>
                          </a:schemeClr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0">
                          <a:srgbClr val="00B0F0">
                            <a:alpha val="41000"/>
                          </a:srgb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501656608"/>
                  </a:ext>
                </a:extLst>
              </a:tr>
              <a:tr h="1778502">
                <a:tc>
                  <a:txBody>
                    <a:bodyPr/>
                    <a:lstStyle/>
                    <a:p>
                      <a:r>
                        <a:rPr lang="sl-SI" b="1" dirty="0"/>
                        <a:t>PREDNOSTI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92D050"/>
                        </a:gs>
                        <a:gs pos="0">
                          <a:schemeClr val="accent2">
                            <a:lumMod val="45000"/>
                            <a:lumOff val="55000"/>
                            <a:alpha val="0"/>
                          </a:schemeClr>
                        </a:gs>
                        <a:gs pos="0">
                          <a:schemeClr val="accent2">
                            <a:lumMod val="45000"/>
                            <a:lumOff val="55000"/>
                          </a:schemeClr>
                        </a:gs>
                        <a:gs pos="0">
                          <a:srgbClr val="92D050">
                            <a:alpha val="46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Lahko izpišemo rešitev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92D050"/>
                        </a:gs>
                        <a:gs pos="0">
                          <a:schemeClr val="accent2">
                            <a:lumMod val="45000"/>
                            <a:lumOff val="55000"/>
                            <a:alpha val="0"/>
                          </a:schemeClr>
                        </a:gs>
                        <a:gs pos="0">
                          <a:schemeClr val="accent2">
                            <a:lumMod val="45000"/>
                            <a:lumOff val="55000"/>
                          </a:schemeClr>
                        </a:gs>
                        <a:gs pos="0">
                          <a:srgbClr val="92D050">
                            <a:alpha val="46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V večini primerov hitrejši algoritem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92D050"/>
                        </a:gs>
                        <a:gs pos="0">
                          <a:schemeClr val="accent2">
                            <a:lumMod val="45000"/>
                            <a:lumOff val="55000"/>
                            <a:alpha val="0"/>
                          </a:schemeClr>
                        </a:gs>
                        <a:gs pos="0">
                          <a:schemeClr val="accent2">
                            <a:lumMod val="45000"/>
                            <a:lumOff val="55000"/>
                          </a:schemeClr>
                        </a:gs>
                        <a:gs pos="0">
                          <a:srgbClr val="92D050">
                            <a:alpha val="46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446756002"/>
                  </a:ext>
                </a:extLst>
              </a:tr>
              <a:tr h="1778502">
                <a:tc>
                  <a:txBody>
                    <a:bodyPr/>
                    <a:lstStyle/>
                    <a:p>
                      <a:r>
                        <a:rPr lang="sl-SI" b="1" dirty="0"/>
                        <a:t>SLABOSTI</a:t>
                      </a: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  <a:alpha val="0"/>
                          </a:schemeClr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0">
                          <a:srgbClr val="DF6457">
                            <a:alpha val="54000"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Eksponentna časovna zahtevnost</a:t>
                      </a: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  <a:alpha val="0"/>
                          </a:schemeClr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0">
                          <a:srgbClr val="DF6457">
                            <a:alpha val="54000"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Odvisna je od željene vsote</a:t>
                      </a:r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  <a:alpha val="0"/>
                          </a:schemeClr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0">
                          <a:srgbClr val="DF6457">
                            <a:alpha val="54000"/>
                          </a:srgb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4646321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45695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67F02D6-0578-466D-92BF-1EB9E7E75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822" y="-90003"/>
            <a:ext cx="11077574" cy="1094173"/>
          </a:xfrm>
        </p:spPr>
        <p:txBody>
          <a:bodyPr/>
          <a:lstStyle/>
          <a:p>
            <a:r>
              <a:rPr lang="sl-SI" dirty="0"/>
              <a:t>ČASOVNA PRIMERLJIVOST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002B8CAB-2C1A-4D4D-978B-7F4AD74BD1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4329" y="925813"/>
            <a:ext cx="11074866" cy="394998"/>
          </a:xfrm>
        </p:spPr>
        <p:txBody>
          <a:bodyPr>
            <a:normAutofit fontScale="85000" lnSpcReduction="20000"/>
          </a:bodyPr>
          <a:lstStyle/>
          <a:p>
            <a:endParaRPr lang="sl-SI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sl-SI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sl-SI" dirty="0"/>
          </a:p>
          <a:p>
            <a:endParaRPr lang="sl-SI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PoljeZBesedilom 5">
                <a:extLst>
                  <a:ext uri="{FF2B5EF4-FFF2-40B4-BE49-F238E27FC236}">
                    <a16:creationId xmlns:a16="http://schemas.microsoft.com/office/drawing/2014/main" id="{6D8EA08C-D695-41AB-9840-A60172C396AB}"/>
                  </a:ext>
                </a:extLst>
              </p:cNvPr>
              <p:cNvSpPr txBox="1"/>
              <p:nvPr/>
            </p:nvSpPr>
            <p:spPr>
              <a:xfrm>
                <a:off x="1343233" y="1123312"/>
                <a:ext cx="3219151" cy="50783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l-SI" dirty="0"/>
                  <a:t> n          |  H-S                 D-P</a:t>
                </a:r>
              </a:p>
              <a:p>
                <a:r>
                  <a:rPr lang="sl-SI" dirty="0"/>
                  <a:t>----------------------------------------</a:t>
                </a:r>
              </a:p>
              <a:p>
                <a:r>
                  <a:rPr lang="sl-SI" dirty="0"/>
                  <a:t>         29 | 0.2662268   0.0451989 </a:t>
                </a:r>
              </a:p>
              <a:p>
                <a:r>
                  <a:rPr lang="sl-SI" dirty="0"/>
                  <a:t>         30 | 0.2854395   0.0435808 </a:t>
                </a:r>
              </a:p>
              <a:p>
                <a:r>
                  <a:rPr lang="sl-SI" dirty="0"/>
                  <a:t>         31 | 0.4484577   0.0514030 </a:t>
                </a:r>
              </a:p>
              <a:p>
                <a:r>
                  <a:rPr lang="sl-SI" dirty="0"/>
                  <a:t>         32 | 0.7898862   0.0741315 </a:t>
                </a:r>
              </a:p>
              <a:p>
                <a:r>
                  <a:rPr lang="sl-SI" dirty="0"/>
                  <a:t>         33 | 1.0533640   0.0522525 </a:t>
                </a:r>
              </a:p>
              <a:p>
                <a:r>
                  <a:rPr lang="sl-SI" dirty="0"/>
                  <a:t>         34 | 1.3099179   0.0720112 </a:t>
                </a:r>
              </a:p>
              <a:p>
                <a:r>
                  <a:rPr lang="sl-SI" dirty="0"/>
                  <a:t>         35 | 2.0442269   0.0520713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sl-SI" b="0" i="1" smtClean="0">
                          <a:latin typeface="Cambria Math" panose="02040503050406030204" pitchFamily="18" charset="0"/>
                        </a:rPr>
                        <m:t>=5000</m:t>
                      </m:r>
                    </m:oMath>
                  </m:oMathPara>
                </a14:m>
                <a:endParaRPr lang="sl-SI" dirty="0"/>
              </a:p>
              <a:p>
                <a:r>
                  <a:rPr lang="sl-SI" dirty="0"/>
                  <a:t>         35    |                       0.0231917  </a:t>
                </a:r>
              </a:p>
              <a:p>
                <a:r>
                  <a:rPr lang="sl-SI" dirty="0"/>
                  <a:t>        100   |                      0.0708508  </a:t>
                </a:r>
              </a:p>
              <a:p>
                <a:r>
                  <a:rPr lang="sl-SI" dirty="0"/>
                  <a:t>        200   |                      0.1320362  </a:t>
                </a:r>
              </a:p>
              <a:p>
                <a:r>
                  <a:rPr lang="sl-SI" dirty="0"/>
                  <a:t>        500   |                      0.3918216  </a:t>
                </a:r>
              </a:p>
              <a:p>
                <a:r>
                  <a:rPr lang="sl-SI" dirty="0"/>
                  <a:t>       1000 |                      0.8550508  </a:t>
                </a:r>
              </a:p>
              <a:p>
                <a:r>
                  <a:rPr lang="sl-SI" dirty="0"/>
                  <a:t>       2000 |                      1.6365085  </a:t>
                </a:r>
              </a:p>
              <a:p>
                <a:r>
                  <a:rPr lang="sl-SI" dirty="0"/>
                  <a:t>       4000 |                      3.5645850  </a:t>
                </a:r>
              </a:p>
              <a:p>
                <a:r>
                  <a:rPr lang="sl-SI" dirty="0"/>
                  <a:t>       8000 |                      7.4960508  </a:t>
                </a:r>
              </a:p>
            </p:txBody>
          </p:sp>
        </mc:Choice>
        <mc:Fallback>
          <p:sp>
            <p:nvSpPr>
              <p:cNvPr id="6" name="PoljeZBesedilom 5">
                <a:extLst>
                  <a:ext uri="{FF2B5EF4-FFF2-40B4-BE49-F238E27FC236}">
                    <a16:creationId xmlns:a16="http://schemas.microsoft.com/office/drawing/2014/main" id="{6D8EA08C-D695-41AB-9840-A60172C396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3233" y="1123312"/>
                <a:ext cx="3219151" cy="5078313"/>
              </a:xfrm>
              <a:prstGeom prst="rect">
                <a:avLst/>
              </a:prstGeom>
              <a:blipFill>
                <a:blip r:embed="rId2"/>
                <a:stretch>
                  <a:fillRect l="-1515" t="-600" r="-758" b="-960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Slika 9">
            <a:extLst>
              <a:ext uri="{FF2B5EF4-FFF2-40B4-BE49-F238E27FC236}">
                <a16:creationId xmlns:a16="http://schemas.microsoft.com/office/drawing/2014/main" id="{288021BE-E558-444B-9790-E243559239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1287" y="1123312"/>
            <a:ext cx="3641947" cy="2731460"/>
          </a:xfrm>
          <a:prstGeom prst="rect">
            <a:avLst/>
          </a:prstGeom>
        </p:spPr>
      </p:pic>
      <p:pic>
        <p:nvPicPr>
          <p:cNvPr id="12" name="Slika 11">
            <a:extLst>
              <a:ext uri="{FF2B5EF4-FFF2-40B4-BE49-F238E27FC236}">
                <a16:creationId xmlns:a16="http://schemas.microsoft.com/office/drawing/2014/main" id="{DF3C6714-40D8-44A2-BA97-3FC741EC9A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1287" y="3973914"/>
            <a:ext cx="3641947" cy="2684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6847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26E0C77-17A7-4778-9A67-2FE898DA1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563" y="474346"/>
            <a:ext cx="11077574" cy="784004"/>
          </a:xfrm>
        </p:spPr>
        <p:txBody>
          <a:bodyPr>
            <a:normAutofit fontScale="90000"/>
          </a:bodyPr>
          <a:lstStyle/>
          <a:p>
            <a:r>
              <a:rPr lang="sl-SI" dirty="0"/>
              <a:t>Viri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86EE8D89-ED0A-4B5C-9CFB-A059B5CF29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6271" y="1384184"/>
            <a:ext cx="11074866" cy="492454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Subset</a:t>
            </a: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Sum Problem | DP-25, </a:t>
            </a:r>
            <a:r>
              <a:rPr lang="sl-SI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https://www.geeksforgeeks.org/subset-sum-problem-dp-25/</a:t>
            </a: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Subset</a:t>
            </a: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Sum Problem </a:t>
            </a:r>
            <a:r>
              <a:rPr lang="sl-SI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Dynamic</a:t>
            </a: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l-SI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Programming</a:t>
            </a: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l-SI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https://www.youtube.com/watch?v=s6FhG--P7z0&amp;ab_channel=TusharRoy-CodingMadeSimple</a:t>
            </a: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Week</a:t>
            </a: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4 AND </a:t>
            </a:r>
            <a:r>
              <a:rPr lang="sl-SI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Week</a:t>
            </a: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5 Lab Problem: </a:t>
            </a:r>
            <a:r>
              <a:rPr lang="sl-SI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Subset</a:t>
            </a: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Sum, </a:t>
            </a:r>
            <a:r>
              <a:rPr lang="sl-SI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https://sites.cs.queensu.ca/courses/cisc365/Labs/Week%204/2019%20Week%204%20+%205%20Lab.pdf</a:t>
            </a: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Wikipedia</a:t>
            </a:r>
            <a:r>
              <a:rPr lang="sl-SI" sz="1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sl-SI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sl-SI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l-SI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Free</a:t>
            </a:r>
            <a:r>
              <a:rPr lang="sl-SI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l-SI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Encyclopedia</a:t>
            </a:r>
            <a:r>
              <a:rPr lang="sl-SI" sz="1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sl-SI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https://en.wikipedia.org/wiki/Subset_sum_problem</a:t>
            </a: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l-SI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065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5402B8F-4FC3-43E3-A560-C66E4C5CA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563" y="474345"/>
            <a:ext cx="11077574" cy="3250367"/>
          </a:xfrm>
        </p:spPr>
        <p:txBody>
          <a:bodyPr/>
          <a:lstStyle/>
          <a:p>
            <a:pPr algn="ctr"/>
            <a:r>
              <a:rPr lang="sl-SI" dirty="0"/>
              <a:t>Hvala za vašo pozornost!</a:t>
            </a:r>
          </a:p>
        </p:txBody>
      </p:sp>
    </p:spTree>
    <p:extLst>
      <p:ext uri="{BB962C8B-B14F-4D97-AF65-F5344CB8AC3E}">
        <p14:creationId xmlns:p14="http://schemas.microsoft.com/office/powerpoint/2010/main" val="2797343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0B7752B-728D-4CA3-8923-C4F7F7702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D0FF50E-4844-4852-B668-6583A83799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3777175"/>
          </a:xfrm>
          <a:prstGeom prst="rect">
            <a:avLst/>
          </a:prstGeom>
          <a:solidFill>
            <a:schemeClr val="bg2">
              <a:lumMod val="10000"/>
              <a:lumOff val="90000"/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Označba mesta vsebine 2">
            <a:extLst>
              <a:ext uri="{FF2B5EF4-FFF2-40B4-BE49-F238E27FC236}">
                <a16:creationId xmlns:a16="http://schemas.microsoft.com/office/drawing/2014/main" id="{A5C5119A-6BD8-4E7D-829D-32DE268B60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2338782"/>
              </p:ext>
            </p:extLst>
          </p:nvPr>
        </p:nvGraphicFramePr>
        <p:xfrm>
          <a:off x="550863" y="549275"/>
          <a:ext cx="11090276" cy="6179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2" name="Skupina 11">
            <a:extLst>
              <a:ext uri="{FF2B5EF4-FFF2-40B4-BE49-F238E27FC236}">
                <a16:creationId xmlns:a16="http://schemas.microsoft.com/office/drawing/2014/main" id="{374FC878-2B0C-4DDC-A023-452E43AC5AE0}"/>
              </a:ext>
            </a:extLst>
          </p:cNvPr>
          <p:cNvGrpSpPr/>
          <p:nvPr/>
        </p:nvGrpSpPr>
        <p:grpSpPr>
          <a:xfrm>
            <a:off x="550861" y="3777175"/>
            <a:ext cx="2772569" cy="2772569"/>
            <a:chOff x="106521" y="202588"/>
            <a:chExt cx="2772569" cy="2772569"/>
          </a:xfrm>
        </p:grpSpPr>
        <p:sp>
          <p:nvSpPr>
            <p:cNvPr id="13" name="Elipsa 12">
              <a:extLst>
                <a:ext uri="{FF2B5EF4-FFF2-40B4-BE49-F238E27FC236}">
                  <a16:creationId xmlns:a16="http://schemas.microsoft.com/office/drawing/2014/main" id="{44186175-EF4D-4057-AA83-21E72AC36D22}"/>
                </a:ext>
              </a:extLst>
            </p:cNvPr>
            <p:cNvSpPr/>
            <p:nvPr/>
          </p:nvSpPr>
          <p:spPr>
            <a:xfrm>
              <a:off x="106521" y="202588"/>
              <a:ext cx="2772569" cy="2772569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Elipsa 4">
              <a:extLst>
                <a:ext uri="{FF2B5EF4-FFF2-40B4-BE49-F238E27FC236}">
                  <a16:creationId xmlns:a16="http://schemas.microsoft.com/office/drawing/2014/main" id="{EEC75BC4-B87C-45E6-BAC2-15307D9E8542}"/>
                </a:ext>
              </a:extLst>
            </p:cNvPr>
            <p:cNvSpPr txBox="1"/>
            <p:nvPr/>
          </p:nvSpPr>
          <p:spPr>
            <a:xfrm>
              <a:off x="512555" y="608622"/>
              <a:ext cx="1960503" cy="196050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7940" tIns="27940" rIns="27940" bIns="27940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sl-SI" sz="2600" kern="1200" dirty="0"/>
                <a:t>Pozitivno število </a:t>
              </a:r>
              <a:endParaRPr lang="en-US" sz="2600" kern="1200" dirty="0"/>
            </a:p>
          </p:txBody>
        </p:sp>
      </p:grpSp>
      <p:sp>
        <p:nvSpPr>
          <p:cNvPr id="15" name="Enakokraki trikotnik 14">
            <a:extLst>
              <a:ext uri="{FF2B5EF4-FFF2-40B4-BE49-F238E27FC236}">
                <a16:creationId xmlns:a16="http://schemas.microsoft.com/office/drawing/2014/main" id="{5112915B-F676-47F2-A3B2-CA94AC270F8F}"/>
              </a:ext>
            </a:extLst>
          </p:cNvPr>
          <p:cNvSpPr/>
          <p:nvPr/>
        </p:nvSpPr>
        <p:spPr>
          <a:xfrm rot="3350942">
            <a:off x="3864105" y="3982103"/>
            <a:ext cx="970399" cy="998894"/>
          </a:xfrm>
          <a:prstGeom prst="triangle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cxnSp>
        <p:nvCxnSpPr>
          <p:cNvPr id="17" name="Povezovalnik: ukrivljeno 16">
            <a:extLst>
              <a:ext uri="{FF2B5EF4-FFF2-40B4-BE49-F238E27FC236}">
                <a16:creationId xmlns:a16="http://schemas.microsoft.com/office/drawing/2014/main" id="{24A45E66-5E95-452E-8FDD-1D98CD42D17C}"/>
              </a:ext>
            </a:extLst>
          </p:cNvPr>
          <p:cNvCxnSpPr/>
          <p:nvPr/>
        </p:nvCxnSpPr>
        <p:spPr>
          <a:xfrm rot="10800000" flipV="1">
            <a:off x="3663603" y="5299969"/>
            <a:ext cx="6146223" cy="577048"/>
          </a:xfrm>
          <a:prstGeom prst="curvedConnector3">
            <a:avLst>
              <a:gd name="adj1" fmla="val 168"/>
            </a:avLst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0861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3E4F2DC-BC31-4F17-A0CC-2BE68A149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877" y="261385"/>
            <a:ext cx="11091600" cy="928223"/>
          </a:xfrm>
        </p:spPr>
        <p:txBody>
          <a:bodyPr/>
          <a:lstStyle/>
          <a:p>
            <a:r>
              <a:rPr lang="sl-SI" dirty="0"/>
              <a:t>Primer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značba mesta vsebine 2">
                <a:extLst>
                  <a:ext uri="{FF2B5EF4-FFF2-40B4-BE49-F238E27FC236}">
                    <a16:creationId xmlns:a16="http://schemas.microsoft.com/office/drawing/2014/main" id="{AC0C3E2A-CC91-4548-A45C-9334F5FF8C7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20043" y="1189608"/>
                <a:ext cx="11090274" cy="3979625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sl-SI" i="1" dirty="0" smtClean="0">
                        <a:latin typeface="Cambria Math" panose="02040503050406030204" pitchFamily="18" charset="0"/>
                      </a:rPr>
                      <m:t>𝑀𝑛</m:t>
                    </m:r>
                    <m:r>
                      <a:rPr lang="sl-SI" i="1" dirty="0">
                        <a:latin typeface="Cambria Math" panose="02040503050406030204" pitchFamily="18" charset="0"/>
                      </a:rPr>
                      <m:t> = [1,3,6,7,33,8,15]; </m:t>
                    </m:r>
                    <m:r>
                      <a:rPr lang="sl-SI" i="1" dirty="0">
                        <a:latin typeface="Cambria Math" panose="02040503050406030204" pitchFamily="18" charset="0"/>
                      </a:rPr>
                      <m:t>𝑣𝑠𝑜𝑡𝑎</m:t>
                    </m:r>
                    <m:r>
                      <a:rPr lang="sl-SI" i="1" dirty="0">
                        <a:latin typeface="Cambria Math" panose="02040503050406030204" pitchFamily="18" charset="0"/>
                      </a:rPr>
                      <m:t> = 16</m:t>
                    </m:r>
                  </m:oMath>
                </a14:m>
                <a:endParaRPr lang="sl-SI" dirty="0"/>
              </a:p>
              <a:p>
                <a:endParaRPr lang="sl-SI" dirty="0"/>
              </a:p>
              <a:p>
                <a14:m>
                  <m:oMath xmlns:m="http://schemas.openxmlformats.org/officeDocument/2006/math">
                    <m:r>
                      <a:rPr lang="sl-SI" i="1" dirty="0" smtClean="0">
                        <a:latin typeface="Cambria Math" panose="02040503050406030204" pitchFamily="18" charset="0"/>
                      </a:rPr>
                      <m:t>𝑀𝑛</m:t>
                    </m:r>
                    <m:r>
                      <a:rPr lang="sl-SI" i="1" dirty="0">
                        <a:latin typeface="Cambria Math" panose="02040503050406030204" pitchFamily="18" charset="0"/>
                      </a:rPr>
                      <m:t> = [1,3,6,7,33,8,15]; </m:t>
                    </m:r>
                    <m:r>
                      <a:rPr lang="sl-SI" i="1" dirty="0">
                        <a:latin typeface="Cambria Math" panose="02040503050406030204" pitchFamily="18" charset="0"/>
                      </a:rPr>
                      <m:t>𝑣𝑠𝑜𝑡𝑎</m:t>
                    </m:r>
                    <m:r>
                      <a:rPr lang="sl-SI" i="1" dirty="0">
                        <a:latin typeface="Cambria Math" panose="02040503050406030204" pitchFamily="18" charset="0"/>
                      </a:rPr>
                      <m:t> = 33</m:t>
                    </m:r>
                  </m:oMath>
                </a14:m>
                <a:endParaRPr lang="sl-SI" dirty="0"/>
              </a:p>
              <a:p>
                <a:endParaRPr lang="sl-SI" dirty="0"/>
              </a:p>
              <a:p>
                <a14:m>
                  <m:oMath xmlns:m="http://schemas.openxmlformats.org/officeDocument/2006/math">
                    <m:r>
                      <a:rPr lang="sl-SI" i="1" dirty="0" smtClean="0">
                        <a:latin typeface="Cambria Math" panose="02040503050406030204" pitchFamily="18" charset="0"/>
                      </a:rPr>
                      <m:t>𝑀𝑛</m:t>
                    </m:r>
                    <m:r>
                      <a:rPr lang="sl-SI" i="1" dirty="0">
                        <a:latin typeface="Cambria Math" panose="02040503050406030204" pitchFamily="18" charset="0"/>
                      </a:rPr>
                      <m:t> = [1,3,6,7,33,8,15]; </m:t>
                    </m:r>
                    <m:r>
                      <a:rPr lang="sl-SI" i="1" dirty="0">
                        <a:latin typeface="Cambria Math" panose="02040503050406030204" pitchFamily="18" charset="0"/>
                      </a:rPr>
                      <m:t>𝑣𝑠𝑜𝑡𝑎</m:t>
                    </m:r>
                    <m:r>
                      <a:rPr lang="sl-SI" i="1" dirty="0">
                        <a:latin typeface="Cambria Math" panose="02040503050406030204" pitchFamily="18" charset="0"/>
                      </a:rPr>
                      <m:t> = 5</m:t>
                    </m:r>
                  </m:oMath>
                </a14:m>
                <a:endParaRPr lang="sl-SI" dirty="0"/>
              </a:p>
              <a:p>
                <a:endParaRPr lang="sl-SI" dirty="0"/>
              </a:p>
              <a:p>
                <a:endParaRPr lang="sl-SI" dirty="0"/>
              </a:p>
            </p:txBody>
          </p:sp>
        </mc:Choice>
        <mc:Fallback xmlns="">
          <p:sp>
            <p:nvSpPr>
              <p:cNvPr id="3" name="Označba mesta vsebine 2">
                <a:extLst>
                  <a:ext uri="{FF2B5EF4-FFF2-40B4-BE49-F238E27FC236}">
                    <a16:creationId xmlns:a16="http://schemas.microsoft.com/office/drawing/2014/main" id="{AC0C3E2A-CC91-4548-A45C-9334F5FF8C7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0043" y="1189608"/>
                <a:ext cx="11090274" cy="3979625"/>
              </a:xfrm>
              <a:blipFill>
                <a:blip r:embed="rId2"/>
                <a:stretch>
                  <a:fillRect l="-1319" t="-1378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Pravokotnik 4">
                <a:extLst>
                  <a:ext uri="{FF2B5EF4-FFF2-40B4-BE49-F238E27FC236}">
                    <a16:creationId xmlns:a16="http://schemas.microsoft.com/office/drawing/2014/main" id="{170D2C93-7FBF-463F-804B-450ECC1C9D13}"/>
                  </a:ext>
                </a:extLst>
              </p:cNvPr>
              <p:cNvSpPr/>
              <p:nvPr/>
            </p:nvSpPr>
            <p:spPr>
              <a:xfrm>
                <a:off x="434343" y="1590075"/>
                <a:ext cx="1997028" cy="404441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i="1" dirty="0" smtClean="0">
                          <a:latin typeface="Cambria Math" panose="02040503050406030204" pitchFamily="18" charset="0"/>
                        </a:rPr>
                        <m:t> [1,3,6,7,33,8,15]</m:t>
                      </m:r>
                    </m:oMath>
                  </m:oMathPara>
                </a14:m>
                <a:endParaRPr lang="sl-SI" dirty="0"/>
              </a:p>
            </p:txBody>
          </p:sp>
        </mc:Choice>
        <mc:Fallback xmlns="">
          <p:sp>
            <p:nvSpPr>
              <p:cNvPr id="5" name="Pravokotnik 4">
                <a:extLst>
                  <a:ext uri="{FF2B5EF4-FFF2-40B4-BE49-F238E27FC236}">
                    <a16:creationId xmlns:a16="http://schemas.microsoft.com/office/drawing/2014/main" id="{170D2C93-7FBF-463F-804B-450ECC1C9D1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343" y="1590075"/>
                <a:ext cx="1997028" cy="404441"/>
              </a:xfrm>
              <a:prstGeom prst="rect">
                <a:avLst/>
              </a:prstGeom>
              <a:blipFill>
                <a:blip r:embed="rId3"/>
                <a:stretch>
                  <a:fillRect b="-8955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Raven puščični povezovalnik 6">
            <a:extLst>
              <a:ext uri="{FF2B5EF4-FFF2-40B4-BE49-F238E27FC236}">
                <a16:creationId xmlns:a16="http://schemas.microsoft.com/office/drawing/2014/main" id="{82B8AD42-4E54-423B-A560-EB8B907603F5}"/>
              </a:ext>
            </a:extLst>
          </p:cNvPr>
          <p:cNvCxnSpPr/>
          <p:nvPr/>
        </p:nvCxnSpPr>
        <p:spPr>
          <a:xfrm>
            <a:off x="2971800" y="1800225"/>
            <a:ext cx="2066925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ravokotnik 7">
            <a:extLst>
              <a:ext uri="{FF2B5EF4-FFF2-40B4-BE49-F238E27FC236}">
                <a16:creationId xmlns:a16="http://schemas.microsoft.com/office/drawing/2014/main" id="{BDFF8575-E8B4-4274-8E67-4CDC646FCE42}"/>
              </a:ext>
            </a:extLst>
          </p:cNvPr>
          <p:cNvSpPr/>
          <p:nvPr/>
        </p:nvSpPr>
        <p:spPr>
          <a:xfrm>
            <a:off x="5496094" y="1598004"/>
            <a:ext cx="824807" cy="40444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i="0" dirty="0">
                <a:latin typeface="+mj-lt"/>
              </a:rPr>
              <a:t> [1,15]</a:t>
            </a:r>
            <a:endParaRPr lang="sl-SI" dirty="0"/>
          </a:p>
        </p:txBody>
      </p:sp>
      <p:sp>
        <p:nvSpPr>
          <p:cNvPr id="9" name="Pravokotnik 8">
            <a:extLst>
              <a:ext uri="{FF2B5EF4-FFF2-40B4-BE49-F238E27FC236}">
                <a16:creationId xmlns:a16="http://schemas.microsoft.com/office/drawing/2014/main" id="{B7E17590-32CF-43A9-B388-4AC828E84745}"/>
              </a:ext>
            </a:extLst>
          </p:cNvPr>
          <p:cNvSpPr/>
          <p:nvPr/>
        </p:nvSpPr>
        <p:spPr>
          <a:xfrm>
            <a:off x="6454067" y="1590074"/>
            <a:ext cx="824807" cy="40444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i="0" dirty="0">
                <a:latin typeface="+mj-lt"/>
              </a:rPr>
              <a:t>[1,7,8]</a:t>
            </a:r>
            <a:endParaRPr lang="sl-SI" dirty="0"/>
          </a:p>
        </p:txBody>
      </p:sp>
      <p:sp>
        <p:nvSpPr>
          <p:cNvPr id="10" name="Pravokotnik 9">
            <a:extLst>
              <a:ext uri="{FF2B5EF4-FFF2-40B4-BE49-F238E27FC236}">
                <a16:creationId xmlns:a16="http://schemas.microsoft.com/office/drawing/2014/main" id="{E17428DA-6CE9-4A27-9B3B-A48CFC5A274B}"/>
              </a:ext>
            </a:extLst>
          </p:cNvPr>
          <p:cNvSpPr/>
          <p:nvPr/>
        </p:nvSpPr>
        <p:spPr>
          <a:xfrm>
            <a:off x="7464491" y="1583647"/>
            <a:ext cx="824807" cy="40444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i="0">
                <a:latin typeface="+mj-lt"/>
              </a:rPr>
              <a:t>[3,6,7]</a:t>
            </a:r>
            <a:endParaRPr lang="sl-SI" dirty="0"/>
          </a:p>
        </p:txBody>
      </p:sp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9BB53F8E-E420-42AD-9E3E-B3ED7087379F}"/>
              </a:ext>
            </a:extLst>
          </p:cNvPr>
          <p:cNvSpPr txBox="1"/>
          <p:nvPr/>
        </p:nvSpPr>
        <p:spPr>
          <a:xfrm>
            <a:off x="8522007" y="1479225"/>
            <a:ext cx="3173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800" dirty="0">
                <a:solidFill>
                  <a:srgbClr val="00B050"/>
                </a:solidFill>
              </a:rPr>
              <a:t>✓</a:t>
            </a:r>
          </a:p>
        </p:txBody>
      </p:sp>
      <p:cxnSp>
        <p:nvCxnSpPr>
          <p:cNvPr id="13" name="Raven puščični povezovalnik 12">
            <a:extLst>
              <a:ext uri="{FF2B5EF4-FFF2-40B4-BE49-F238E27FC236}">
                <a16:creationId xmlns:a16="http://schemas.microsoft.com/office/drawing/2014/main" id="{ABF0A134-A821-4851-8F3E-7D6859503E6A}"/>
              </a:ext>
            </a:extLst>
          </p:cNvPr>
          <p:cNvCxnSpPr/>
          <p:nvPr/>
        </p:nvCxnSpPr>
        <p:spPr>
          <a:xfrm>
            <a:off x="2971800" y="3052759"/>
            <a:ext cx="2066925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Pravokotnik 13">
                <a:extLst>
                  <a:ext uri="{FF2B5EF4-FFF2-40B4-BE49-F238E27FC236}">
                    <a16:creationId xmlns:a16="http://schemas.microsoft.com/office/drawing/2014/main" id="{08106E26-B956-4A08-8794-09E5EEF65847}"/>
                  </a:ext>
                </a:extLst>
              </p:cNvPr>
              <p:cNvSpPr/>
              <p:nvPr/>
            </p:nvSpPr>
            <p:spPr>
              <a:xfrm>
                <a:off x="5496094" y="2833821"/>
                <a:ext cx="824807" cy="404441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i="1" dirty="0" smtClean="0">
                          <a:latin typeface="Cambria Math" panose="02040503050406030204" pitchFamily="18" charset="0"/>
                        </a:rPr>
                        <m:t> [33]</m:t>
                      </m:r>
                    </m:oMath>
                  </m:oMathPara>
                </a14:m>
                <a:endParaRPr lang="sl-SI" dirty="0"/>
              </a:p>
            </p:txBody>
          </p:sp>
        </mc:Choice>
        <mc:Fallback xmlns="">
          <p:sp>
            <p:nvSpPr>
              <p:cNvPr id="14" name="Pravokotnik 13">
                <a:extLst>
                  <a:ext uri="{FF2B5EF4-FFF2-40B4-BE49-F238E27FC236}">
                    <a16:creationId xmlns:a16="http://schemas.microsoft.com/office/drawing/2014/main" id="{08106E26-B956-4A08-8794-09E5EEF6584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6094" y="2833821"/>
                <a:ext cx="824807" cy="404441"/>
              </a:xfrm>
              <a:prstGeom prst="rect">
                <a:avLst/>
              </a:prstGeom>
              <a:blipFill>
                <a:blip r:embed="rId4"/>
                <a:stretch>
                  <a:fillRect b="-8955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PoljeZBesedilom 14">
            <a:extLst>
              <a:ext uri="{FF2B5EF4-FFF2-40B4-BE49-F238E27FC236}">
                <a16:creationId xmlns:a16="http://schemas.microsoft.com/office/drawing/2014/main" id="{0940E6F5-5534-4837-84DD-E8E7F9892534}"/>
              </a:ext>
            </a:extLst>
          </p:cNvPr>
          <p:cNvSpPr txBox="1"/>
          <p:nvPr/>
        </p:nvSpPr>
        <p:spPr>
          <a:xfrm>
            <a:off x="6549094" y="2731760"/>
            <a:ext cx="3173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800" dirty="0">
                <a:solidFill>
                  <a:srgbClr val="00B050"/>
                </a:solidFill>
              </a:rPr>
              <a:t>✓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Pravokotnik 16">
                <a:extLst>
                  <a:ext uri="{FF2B5EF4-FFF2-40B4-BE49-F238E27FC236}">
                    <a16:creationId xmlns:a16="http://schemas.microsoft.com/office/drawing/2014/main" id="{CDDF61CA-96C1-4A09-91D3-21D406F52496}"/>
                  </a:ext>
                </a:extLst>
              </p:cNvPr>
              <p:cNvSpPr/>
              <p:nvPr/>
            </p:nvSpPr>
            <p:spPr>
              <a:xfrm>
                <a:off x="408825" y="2850539"/>
                <a:ext cx="1997028" cy="404441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sl-SI" dirty="0"/>
                  <a:t> </a:t>
                </a:r>
                <a14:m>
                  <m:oMath xmlns:m="http://schemas.openxmlformats.org/officeDocument/2006/math">
                    <m:r>
                      <a:rPr lang="sl-SI" i="1" dirty="0" smtClean="0">
                        <a:latin typeface="Cambria Math" panose="02040503050406030204" pitchFamily="18" charset="0"/>
                      </a:rPr>
                      <m:t>[1,3,6,7,33,8,15]</m:t>
                    </m:r>
                  </m:oMath>
                </a14:m>
                <a:endParaRPr lang="sl-SI" dirty="0"/>
              </a:p>
            </p:txBody>
          </p:sp>
        </mc:Choice>
        <mc:Fallback xmlns="">
          <p:sp>
            <p:nvSpPr>
              <p:cNvPr id="17" name="Pravokotnik 16">
                <a:extLst>
                  <a:ext uri="{FF2B5EF4-FFF2-40B4-BE49-F238E27FC236}">
                    <a16:creationId xmlns:a16="http://schemas.microsoft.com/office/drawing/2014/main" id="{CDDF61CA-96C1-4A09-91D3-21D406F5249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825" y="2850539"/>
                <a:ext cx="1997028" cy="404441"/>
              </a:xfrm>
              <a:prstGeom prst="rect">
                <a:avLst/>
              </a:prstGeom>
              <a:blipFill>
                <a:blip r:embed="rId5"/>
                <a:stretch>
                  <a:fillRect b="-8955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Pravokotnik 18">
                <a:extLst>
                  <a:ext uri="{FF2B5EF4-FFF2-40B4-BE49-F238E27FC236}">
                    <a16:creationId xmlns:a16="http://schemas.microsoft.com/office/drawing/2014/main" id="{76EFA634-243A-4C31-BA67-146DC4A04640}"/>
                  </a:ext>
                </a:extLst>
              </p:cNvPr>
              <p:cNvSpPr/>
              <p:nvPr/>
            </p:nvSpPr>
            <p:spPr>
              <a:xfrm>
                <a:off x="408825" y="3908782"/>
                <a:ext cx="1997028" cy="404441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i="1" dirty="0" smtClean="0">
                          <a:latin typeface="Cambria Math" panose="02040503050406030204" pitchFamily="18" charset="0"/>
                        </a:rPr>
                        <m:t> [1,3,6,7,33,8,15]</m:t>
                      </m:r>
                    </m:oMath>
                  </m:oMathPara>
                </a14:m>
                <a:endParaRPr lang="sl-SI" dirty="0"/>
              </a:p>
            </p:txBody>
          </p:sp>
        </mc:Choice>
        <mc:Fallback xmlns="">
          <p:sp>
            <p:nvSpPr>
              <p:cNvPr id="19" name="Pravokotnik 18">
                <a:extLst>
                  <a:ext uri="{FF2B5EF4-FFF2-40B4-BE49-F238E27FC236}">
                    <a16:creationId xmlns:a16="http://schemas.microsoft.com/office/drawing/2014/main" id="{76EFA634-243A-4C31-BA67-146DC4A0464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825" y="3908782"/>
                <a:ext cx="1997028" cy="404441"/>
              </a:xfrm>
              <a:prstGeom prst="rect">
                <a:avLst/>
              </a:prstGeom>
              <a:blipFill>
                <a:blip r:embed="rId6"/>
                <a:stretch>
                  <a:fillRect b="-7353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Raven puščični povezovalnik 19">
            <a:extLst>
              <a:ext uri="{FF2B5EF4-FFF2-40B4-BE49-F238E27FC236}">
                <a16:creationId xmlns:a16="http://schemas.microsoft.com/office/drawing/2014/main" id="{E26B999A-318B-4E6A-B72C-6E2128B927C9}"/>
              </a:ext>
            </a:extLst>
          </p:cNvPr>
          <p:cNvCxnSpPr/>
          <p:nvPr/>
        </p:nvCxnSpPr>
        <p:spPr>
          <a:xfrm>
            <a:off x="2971799" y="4111002"/>
            <a:ext cx="2066925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Pravokotnik 20">
                <a:extLst>
                  <a:ext uri="{FF2B5EF4-FFF2-40B4-BE49-F238E27FC236}">
                    <a16:creationId xmlns:a16="http://schemas.microsoft.com/office/drawing/2014/main" id="{259BE595-47AE-440A-8A83-17D3E3CDD8EB}"/>
                  </a:ext>
                </a:extLst>
              </p:cNvPr>
              <p:cNvSpPr/>
              <p:nvPr/>
            </p:nvSpPr>
            <p:spPr>
              <a:xfrm>
                <a:off x="5496093" y="3923798"/>
                <a:ext cx="824807" cy="404441"/>
              </a:xfrm>
              <a:prstGeom prst="rect">
                <a:avLst/>
              </a:pr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i="1" dirty="0" smtClean="0">
                          <a:latin typeface="Cambria Math" panose="02040503050406030204" pitchFamily="18" charset="0"/>
                        </a:rPr>
                        <m:t> [ ]</m:t>
                      </m:r>
                    </m:oMath>
                  </m:oMathPara>
                </a14:m>
                <a:endParaRPr lang="sl-SI" dirty="0"/>
              </a:p>
            </p:txBody>
          </p:sp>
        </mc:Choice>
        <mc:Fallback xmlns="">
          <p:sp>
            <p:nvSpPr>
              <p:cNvPr id="21" name="Pravokotnik 20">
                <a:extLst>
                  <a:ext uri="{FF2B5EF4-FFF2-40B4-BE49-F238E27FC236}">
                    <a16:creationId xmlns:a16="http://schemas.microsoft.com/office/drawing/2014/main" id="{259BE595-47AE-440A-8A83-17D3E3CDD8E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6093" y="3923798"/>
                <a:ext cx="824807" cy="404441"/>
              </a:xfrm>
              <a:prstGeom prst="rect">
                <a:avLst/>
              </a:prstGeom>
              <a:blipFill>
                <a:blip r:embed="rId7"/>
                <a:stretch>
                  <a:fillRect b="-1060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PoljeZBesedilom 22">
            <a:extLst>
              <a:ext uri="{FF2B5EF4-FFF2-40B4-BE49-F238E27FC236}">
                <a16:creationId xmlns:a16="http://schemas.microsoft.com/office/drawing/2014/main" id="{E624B1CD-537B-4784-B7C8-1C9C2C59393C}"/>
              </a:ext>
            </a:extLst>
          </p:cNvPr>
          <p:cNvSpPr txBox="1"/>
          <p:nvPr/>
        </p:nvSpPr>
        <p:spPr>
          <a:xfrm>
            <a:off x="6477538" y="3911795"/>
            <a:ext cx="6014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dirty="0"/>
              <a:t>❌</a:t>
            </a:r>
          </a:p>
        </p:txBody>
      </p:sp>
    </p:spTree>
    <p:extLst>
      <p:ext uri="{BB962C8B-B14F-4D97-AF65-F5344CB8AC3E}">
        <p14:creationId xmlns:p14="http://schemas.microsoft.com/office/powerpoint/2010/main" val="3488667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  <p:bldP spid="12" grpId="0"/>
      <p:bldP spid="14" grpId="0" animBg="1"/>
      <p:bldP spid="15" grpId="0"/>
      <p:bldP spid="17" grpId="0" animBg="1"/>
      <p:bldP spid="19" grpId="0" animBg="1"/>
      <p:bldP spid="21" grpId="0" animBg="1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75A0962-71F9-44EA-A99F-509DE2E7B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8984"/>
            <a:ext cx="11091600" cy="1332000"/>
          </a:xfrm>
        </p:spPr>
        <p:txBody>
          <a:bodyPr/>
          <a:lstStyle/>
          <a:p>
            <a:r>
              <a:rPr lang="sl-SI" dirty="0"/>
              <a:t>Kaj pa tukaj?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značba mesta vsebine 2">
                <a:extLst>
                  <a:ext uri="{FF2B5EF4-FFF2-40B4-BE49-F238E27FC236}">
                    <a16:creationId xmlns:a16="http://schemas.microsoft.com/office/drawing/2014/main" id="{3C72078D-6588-4FDB-8967-2FAD8B33B04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42504" y="1400984"/>
                <a:ext cx="11891000" cy="3575742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i="1" dirty="0" smtClean="0">
                          <a:latin typeface="Cambria Math" panose="02040503050406030204" pitchFamily="18" charset="0"/>
                        </a:rPr>
                        <m:t>𝑀𝑛</m:t>
                      </m:r>
                      <m:r>
                        <a:rPr lang="sl-SI" i="1" dirty="0">
                          <a:latin typeface="Cambria Math" panose="02040503050406030204" pitchFamily="18" charset="0"/>
                        </a:rPr>
                        <m:t> = [86, 50, 49, 42, 83, 8, 90, 56, 6, 26, 73, 8, 47, 21, 4, 24, 15, 57, 61, 100, 66, 86, 68, 99, 40, 22, 43, 32, 89, 92]</m:t>
                      </m:r>
                    </m:oMath>
                  </m:oMathPara>
                </a14:m>
                <a:endParaRPr lang="sl-SI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l-SI" i="1" dirty="0" smtClean="0">
                          <a:latin typeface="Cambria Math" panose="02040503050406030204" pitchFamily="18" charset="0"/>
                        </a:rPr>
                        <m:t>𝑣𝑠𝑜𝑡𝑎</m:t>
                      </m:r>
                      <m:r>
                        <a:rPr lang="sl-SI" i="1" dirty="0" smtClean="0">
                          <a:latin typeface="Cambria Math" panose="02040503050406030204" pitchFamily="18" charset="0"/>
                        </a:rPr>
                        <m:t> = 1100</m:t>
                      </m:r>
                    </m:oMath>
                  </m:oMathPara>
                </a14:m>
                <a:endParaRPr lang="sl-SI" dirty="0"/>
              </a:p>
              <a:p>
                <a:endParaRPr lang="sl-SI" dirty="0"/>
              </a:p>
              <a:p>
                <a:endParaRPr lang="sl-SI" dirty="0"/>
              </a:p>
              <a:p>
                <a:endParaRPr lang="sl-SI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s-ES" i="1" dirty="0" smtClean="0">
                          <a:latin typeface="Cambria Math" panose="02040503050406030204" pitchFamily="18" charset="0"/>
                        </a:rPr>
                        <m:t>[86, 50, 49, 21, 24, 15, 57, 61, 100, 66, 86, 68, 99, 40, 22, 43, 32, 89, 92]</m:t>
                      </m:r>
                    </m:oMath>
                  </m:oMathPara>
                </a14:m>
                <a:endParaRPr lang="sl-SI" dirty="0"/>
              </a:p>
            </p:txBody>
          </p:sp>
        </mc:Choice>
        <mc:Fallback xmlns="">
          <p:sp>
            <p:nvSpPr>
              <p:cNvPr id="3" name="Označba mesta vsebine 2">
                <a:extLst>
                  <a:ext uri="{FF2B5EF4-FFF2-40B4-BE49-F238E27FC236}">
                    <a16:creationId xmlns:a16="http://schemas.microsoft.com/office/drawing/2014/main" id="{3C72078D-6588-4FDB-8967-2FAD8B33B04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2504" y="1400984"/>
                <a:ext cx="11891000" cy="3575742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PoljeZBesedilom 4">
            <a:extLst>
              <a:ext uri="{FF2B5EF4-FFF2-40B4-BE49-F238E27FC236}">
                <a16:creationId xmlns:a16="http://schemas.microsoft.com/office/drawing/2014/main" id="{4D7FD335-9FA5-43D4-8932-CDCEF18612B1}"/>
              </a:ext>
            </a:extLst>
          </p:cNvPr>
          <p:cNvSpPr txBox="1"/>
          <p:nvPr/>
        </p:nvSpPr>
        <p:spPr>
          <a:xfrm>
            <a:off x="7656576" y="3660648"/>
            <a:ext cx="92659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7200" dirty="0">
                <a:solidFill>
                  <a:srgbClr val="00B050"/>
                </a:solidFill>
              </a:rPr>
              <a:t>✓</a:t>
            </a:r>
          </a:p>
        </p:txBody>
      </p:sp>
    </p:spTree>
    <p:extLst>
      <p:ext uri="{BB962C8B-B14F-4D97-AF65-F5344CB8AC3E}">
        <p14:creationId xmlns:p14="http://schemas.microsoft.com/office/powerpoint/2010/main" val="360702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5C289AA-A136-4D48-8701-A19B7C0C5D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520" y="239697"/>
            <a:ext cx="11077574" cy="958789"/>
          </a:xfrm>
        </p:spPr>
        <p:txBody>
          <a:bodyPr>
            <a:normAutofit fontScale="90000"/>
          </a:bodyPr>
          <a:lstStyle/>
          <a:p>
            <a:r>
              <a:rPr lang="sl-SI" dirty="0"/>
              <a:t>1. </a:t>
            </a:r>
            <a:r>
              <a:rPr lang="sl-SI" dirty="0" err="1"/>
              <a:t>Brute</a:t>
            </a:r>
            <a:r>
              <a:rPr lang="sl-SI" dirty="0"/>
              <a:t> – </a:t>
            </a:r>
            <a:r>
              <a:rPr lang="sl-SI" dirty="0" err="1"/>
              <a:t>force</a:t>
            </a:r>
            <a:endParaRPr lang="sl-SI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značba mesta besedila 2">
                <a:extLst>
                  <a:ext uri="{FF2B5EF4-FFF2-40B4-BE49-F238E27FC236}">
                    <a16:creationId xmlns:a16="http://schemas.microsoft.com/office/drawing/2014/main" id="{B3876ACE-97AA-42FA-BFB0-221403C19356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558567" y="1198486"/>
                <a:ext cx="11074866" cy="4287914"/>
              </a:xfrm>
            </p:spPr>
            <p:txBody>
              <a:bodyPr>
                <a:norm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sl-SI" dirty="0"/>
                  <a:t>Preverimo vse možne kombinacije in njihovo vsoto.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sl-SI" dirty="0"/>
                  <a:t>O(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l-SI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l-SI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sl-SI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sl-SI" b="0" i="1" smtClean="0">
                        <a:latin typeface="Cambria Math" panose="02040503050406030204" pitchFamily="18" charset="0"/>
                      </a:rPr>
                      <m:t>∗</m:t>
                    </m:r>
                    <m:r>
                      <a:rPr lang="sl-SI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sl-SI" dirty="0"/>
                  <a:t>) 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sl-SI" dirty="0"/>
              </a:p>
              <a:p>
                <a:r>
                  <a:rPr lang="sl-SI" dirty="0"/>
                  <a:t>Možne izboljšave: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sl-SI" dirty="0"/>
                  <a:t>Sproti preverjamo vsoto: O(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l-SI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l-SI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sl-SI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sl-SI" dirty="0"/>
                  <a:t>).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sl-SI" dirty="0"/>
              </a:p>
              <a:p>
                <a:endParaRPr lang="sl-SI" dirty="0"/>
              </a:p>
            </p:txBody>
          </p:sp>
        </mc:Choice>
        <mc:Fallback xmlns="">
          <p:sp>
            <p:nvSpPr>
              <p:cNvPr id="3" name="Označba mesta besedila 2">
                <a:extLst>
                  <a:ext uri="{FF2B5EF4-FFF2-40B4-BE49-F238E27FC236}">
                    <a16:creationId xmlns:a16="http://schemas.microsoft.com/office/drawing/2014/main" id="{B3876ACE-97AA-42FA-BFB0-221403C1935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558567" y="1198486"/>
                <a:ext cx="11074866" cy="4287914"/>
              </a:xfrm>
              <a:blipFill>
                <a:blip r:embed="rId2"/>
                <a:stretch>
                  <a:fillRect l="-1707" t="-1849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Slika 3">
            <a:extLst>
              <a:ext uri="{FF2B5EF4-FFF2-40B4-BE49-F238E27FC236}">
                <a16:creationId xmlns:a16="http://schemas.microsoft.com/office/drawing/2014/main" id="{EF96D0A7-5F13-4FE4-AA43-DFB849D3FD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6706" y="3256559"/>
            <a:ext cx="5201376" cy="1829055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D97E96F8-31CD-429A-9BD9-A08DF1E432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2480" y="1697883"/>
            <a:ext cx="8889059" cy="1059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598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jeZBesedilom 4">
            <a:extLst>
              <a:ext uri="{FF2B5EF4-FFF2-40B4-BE49-F238E27FC236}">
                <a16:creationId xmlns:a16="http://schemas.microsoft.com/office/drawing/2014/main" id="{BB97B904-A778-4A70-A0A4-5806E7F90FFC}"/>
              </a:ext>
            </a:extLst>
          </p:cNvPr>
          <p:cNvSpPr txBox="1"/>
          <p:nvPr/>
        </p:nvSpPr>
        <p:spPr>
          <a:xfrm>
            <a:off x="838900" y="528506"/>
            <a:ext cx="349295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dirty="0"/>
              <a:t>n           | B-f                  </a:t>
            </a:r>
          </a:p>
          <a:p>
            <a:r>
              <a:rPr lang="sl-SI" dirty="0"/>
              <a:t> -------------------------</a:t>
            </a:r>
          </a:p>
          <a:p>
            <a:r>
              <a:rPr lang="sl-SI" dirty="0"/>
              <a:t>         16 | 0.1027917</a:t>
            </a:r>
          </a:p>
          <a:p>
            <a:r>
              <a:rPr lang="sl-SI" dirty="0"/>
              <a:t>         17 | 0.1955683</a:t>
            </a:r>
          </a:p>
          <a:p>
            <a:r>
              <a:rPr lang="sl-SI" dirty="0"/>
              <a:t>         18 | 0.7095000</a:t>
            </a:r>
          </a:p>
          <a:p>
            <a:r>
              <a:rPr lang="sl-SI" dirty="0"/>
              <a:t>         19 | 1.4581612</a:t>
            </a:r>
          </a:p>
          <a:p>
            <a:r>
              <a:rPr lang="sl-SI" dirty="0"/>
              <a:t>         20 | 3.5688752</a:t>
            </a:r>
          </a:p>
          <a:p>
            <a:r>
              <a:rPr lang="sl-SI" dirty="0"/>
              <a:t>         21 | 5.5970702 </a:t>
            </a:r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6BD5ABE1-454F-460E-BFC1-A3FFDB3551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2486" y="533378"/>
            <a:ext cx="6640975" cy="4980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1575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B314160-F74E-4AAB-A78B-E207DC413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031" y="251788"/>
            <a:ext cx="11077574" cy="996518"/>
          </a:xfrm>
        </p:spPr>
        <p:txBody>
          <a:bodyPr/>
          <a:lstStyle/>
          <a:p>
            <a:r>
              <a:rPr lang="sl-SI" dirty="0"/>
              <a:t>2. </a:t>
            </a:r>
            <a:r>
              <a:rPr lang="sl-SI" dirty="0" err="1"/>
              <a:t>Horowitz</a:t>
            </a:r>
            <a:r>
              <a:rPr lang="sl-SI" dirty="0"/>
              <a:t> </a:t>
            </a:r>
            <a:r>
              <a:rPr lang="sl-SI" dirty="0" err="1"/>
              <a:t>and</a:t>
            </a:r>
            <a:r>
              <a:rPr lang="sl-SI" dirty="0"/>
              <a:t> Sahni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873031ED-5C6F-4BB1-98B8-AF0556627D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031" y="1248306"/>
            <a:ext cx="11074866" cy="3457918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dirty="0"/>
              <a:t>Dano množico razdelimo na dve enako veliki podmnožici.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dirty="0"/>
              <a:t>Na vsaki izvedemo prejšnji algoritem.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dirty="0"/>
              <a:t>„zlijemo“ rešitve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l-SI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sl-SI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dirty="0"/>
              <a:t>Časovna zahtevnost:</a:t>
            </a:r>
          </a:p>
          <a:p>
            <a:endParaRPr lang="sl-SI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Pravokotnik 3">
                <a:extLst>
                  <a:ext uri="{FF2B5EF4-FFF2-40B4-BE49-F238E27FC236}">
                    <a16:creationId xmlns:a16="http://schemas.microsoft.com/office/drawing/2014/main" id="{506CF2DA-CFFC-46D9-8D72-FE832ABA98C7}"/>
                  </a:ext>
                </a:extLst>
              </p:cNvPr>
              <p:cNvSpPr/>
              <p:nvPr/>
            </p:nvSpPr>
            <p:spPr>
              <a:xfrm>
                <a:off x="454323" y="2906087"/>
                <a:ext cx="1997028" cy="404441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i="1" dirty="0" smtClean="0">
                          <a:latin typeface="Cambria Math" panose="02040503050406030204" pitchFamily="18" charset="0"/>
                        </a:rPr>
                        <m:t> [3,1,6,8,15,7]</m:t>
                      </m:r>
                    </m:oMath>
                  </m:oMathPara>
                </a14:m>
                <a:endParaRPr lang="sl-SI" dirty="0"/>
              </a:p>
            </p:txBody>
          </p:sp>
        </mc:Choice>
        <mc:Fallback xmlns="">
          <p:sp>
            <p:nvSpPr>
              <p:cNvPr id="4" name="Pravokotnik 3">
                <a:extLst>
                  <a:ext uri="{FF2B5EF4-FFF2-40B4-BE49-F238E27FC236}">
                    <a16:creationId xmlns:a16="http://schemas.microsoft.com/office/drawing/2014/main" id="{506CF2DA-CFFC-46D9-8D72-FE832ABA98C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323" y="2906087"/>
                <a:ext cx="1997028" cy="404441"/>
              </a:xfrm>
              <a:prstGeom prst="rect">
                <a:avLst/>
              </a:prstGeom>
              <a:blipFill>
                <a:blip r:embed="rId3"/>
                <a:stretch>
                  <a:fillRect b="-8955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PoljeZBesedilom 5">
                <a:extLst>
                  <a:ext uri="{FF2B5EF4-FFF2-40B4-BE49-F238E27FC236}">
                    <a16:creationId xmlns:a16="http://schemas.microsoft.com/office/drawing/2014/main" id="{739A3EEA-8326-4246-931F-58E9AEBA06BD}"/>
                  </a:ext>
                </a:extLst>
              </p:cNvPr>
              <p:cNvSpPr txBox="1"/>
              <p:nvPr/>
            </p:nvSpPr>
            <p:spPr>
              <a:xfrm>
                <a:off x="3498210" y="3741490"/>
                <a:ext cx="1117550" cy="4754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l-SI" sz="2400" dirty="0">
                    <a:solidFill>
                      <a:schemeClr val="tx1">
                        <a:lumMod val="75000"/>
                      </a:schemeClr>
                    </a:solidFill>
                  </a:rPr>
                  <a:t>O(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l-SI" sz="2400" smtClean="0">
                            <a:solidFill>
                              <a:schemeClr val="tx1">
                                <a:lumMod val="75000"/>
                              </a:schemeClr>
                            </a:solidFill>
                          </a:rPr>
                        </m:ctrlPr>
                      </m:sSupPr>
                      <m:e>
                        <m:r>
                          <a:rPr lang="sl-SI" sz="2400" b="0" i="0" smtClean="0">
                            <a:solidFill>
                              <a:schemeClr val="tx1">
                                <a:lumMod val="75000"/>
                              </a:schemeClr>
                            </a:solidFill>
                          </a:rPr>
                          <m:t>2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sl-SI" sz="2400" b="0" i="0" smtClean="0">
                            <a:solidFill>
                              <a:schemeClr val="tx1">
                                <a:lumMod val="75000"/>
                              </a:schemeClr>
                            </a:solidFill>
                          </a:rPr>
                          <m:t>n</m:t>
                        </m:r>
                        <m:r>
                          <a:rPr lang="sl-SI" sz="2400" b="0" i="0" smtClean="0">
                            <a:solidFill>
                              <a:schemeClr val="tx1">
                                <a:lumMod val="75000"/>
                              </a:schemeClr>
                            </a:solidFill>
                          </a:rPr>
                          <m:t>/2</m:t>
                        </m:r>
                      </m:sup>
                    </m:sSup>
                  </m:oMath>
                </a14:m>
                <a:r>
                  <a:rPr lang="sl-SI" sz="2400" dirty="0">
                    <a:solidFill>
                      <a:schemeClr val="tx1">
                        <a:lumMod val="75000"/>
                      </a:schemeClr>
                    </a:solidFill>
                  </a:rPr>
                  <a:t>)</a:t>
                </a:r>
              </a:p>
            </p:txBody>
          </p:sp>
        </mc:Choice>
        <mc:Fallback>
          <p:sp>
            <p:nvSpPr>
              <p:cNvPr id="6" name="PoljeZBesedilom 5">
                <a:extLst>
                  <a:ext uri="{FF2B5EF4-FFF2-40B4-BE49-F238E27FC236}">
                    <a16:creationId xmlns:a16="http://schemas.microsoft.com/office/drawing/2014/main" id="{739A3EEA-8326-4246-931F-58E9AEBA06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8210" y="3741490"/>
                <a:ext cx="1117550" cy="475451"/>
              </a:xfrm>
              <a:prstGeom prst="rect">
                <a:avLst/>
              </a:prstGeom>
              <a:blipFill>
                <a:blip r:embed="rId4"/>
                <a:stretch>
                  <a:fillRect l="-8743" t="-6410" r="-7104" b="-29487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639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jeZBesedilom 3">
            <a:extLst>
              <a:ext uri="{FF2B5EF4-FFF2-40B4-BE49-F238E27FC236}">
                <a16:creationId xmlns:a16="http://schemas.microsoft.com/office/drawing/2014/main" id="{DEED1D2E-1708-4DFF-B954-E7D229998E9C}"/>
              </a:ext>
            </a:extLst>
          </p:cNvPr>
          <p:cNvSpPr txBox="1"/>
          <p:nvPr/>
        </p:nvSpPr>
        <p:spPr>
          <a:xfrm>
            <a:off x="611034" y="625509"/>
            <a:ext cx="3312125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 n           | B-f                   H-S</a:t>
            </a:r>
          </a:p>
          <a:p>
            <a:r>
              <a:rPr lang="sl-SI" dirty="0"/>
              <a:t> ----------------------------------------</a:t>
            </a:r>
          </a:p>
          <a:p>
            <a:r>
              <a:rPr lang="sl-SI" dirty="0"/>
              <a:t>         16 | 0.1027917   0.0009978 </a:t>
            </a:r>
          </a:p>
          <a:p>
            <a:r>
              <a:rPr lang="sl-SI" dirty="0"/>
              <a:t>         17 | 0.1955683   0.0019615 </a:t>
            </a:r>
          </a:p>
          <a:p>
            <a:r>
              <a:rPr lang="sl-SI" dirty="0"/>
              <a:t>         18 | 0.7095000   0.0033056 </a:t>
            </a:r>
          </a:p>
          <a:p>
            <a:r>
              <a:rPr lang="sl-SI" dirty="0"/>
              <a:t>         19 | 1.4581612   0.0054660 </a:t>
            </a:r>
          </a:p>
          <a:p>
            <a:r>
              <a:rPr lang="sl-SI" dirty="0"/>
              <a:t>         20 | 3.5688752   0.0054228 </a:t>
            </a:r>
          </a:p>
          <a:p>
            <a:r>
              <a:rPr lang="sl-SI" dirty="0"/>
              <a:t>         21 | 5.5970702   0.0099784 </a:t>
            </a:r>
          </a:p>
          <a:p>
            <a:r>
              <a:rPr lang="sl-SI" dirty="0"/>
              <a:t>         …       </a:t>
            </a:r>
          </a:p>
          <a:p>
            <a:r>
              <a:rPr lang="sl-SI" dirty="0"/>
              <a:t>         26 |                         0.0430884 </a:t>
            </a:r>
          </a:p>
          <a:p>
            <a:r>
              <a:rPr lang="sl-SI" dirty="0"/>
              <a:t>         27 |                         0.0709443 </a:t>
            </a:r>
          </a:p>
          <a:p>
            <a:r>
              <a:rPr lang="sl-SI" dirty="0"/>
              <a:t>         28 |                         0.1345878 </a:t>
            </a:r>
          </a:p>
          <a:p>
            <a:r>
              <a:rPr lang="sl-SI" dirty="0"/>
              <a:t>         29 |                         0.2162971 </a:t>
            </a:r>
          </a:p>
          <a:p>
            <a:r>
              <a:rPr lang="sl-SI" dirty="0"/>
              <a:t>         30 |                         0.2836938  </a:t>
            </a:r>
          </a:p>
          <a:p>
            <a:r>
              <a:rPr lang="sl-SI" dirty="0"/>
              <a:t>         31 |                         0.4773741 </a:t>
            </a:r>
          </a:p>
          <a:p>
            <a:r>
              <a:rPr lang="sl-SI" dirty="0"/>
              <a:t>         32 |                         0.6458452  </a:t>
            </a:r>
          </a:p>
          <a:p>
            <a:r>
              <a:rPr lang="sl-SI" dirty="0"/>
              <a:t>         33 |                         0.9808559 </a:t>
            </a:r>
          </a:p>
          <a:p>
            <a:r>
              <a:rPr lang="sl-SI" dirty="0"/>
              <a:t>         34 |                         1.5354025 </a:t>
            </a:r>
          </a:p>
          <a:p>
            <a:r>
              <a:rPr lang="sl-SI" dirty="0"/>
              <a:t>         35 |                         2.3518004 </a:t>
            </a: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76B5AB28-A18E-4446-AA8A-4FC1EBD79E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887" y="204687"/>
            <a:ext cx="3988691" cy="2991518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C6B3F0ED-EA10-4E8A-8954-8B1CAB50BE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887" y="3429000"/>
            <a:ext cx="3988691" cy="2991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095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6A4A18C-99C2-444B-8F62-08225D61E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723" y="213064"/>
            <a:ext cx="11077574" cy="1955307"/>
          </a:xfrm>
        </p:spPr>
        <p:txBody>
          <a:bodyPr/>
          <a:lstStyle/>
          <a:p>
            <a:r>
              <a:rPr lang="sl-SI" dirty="0"/>
              <a:t>3. Rešitev z dinamičnim programiranjem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Diagram 6">
                <a:extLst>
                  <a:ext uri="{FF2B5EF4-FFF2-40B4-BE49-F238E27FC236}">
                    <a16:creationId xmlns:a16="http://schemas.microsoft.com/office/drawing/2014/main" id="{84CE22E7-A97D-4008-A8ED-B29F4F9D5CC3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456096205"/>
                  </p:ext>
                </p:extLst>
              </p:nvPr>
            </p:nvGraphicFramePr>
            <p:xfrm>
              <a:off x="264431" y="2470203"/>
              <a:ext cx="11074866" cy="3648764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7" name="Diagram 6">
                <a:extLst>
                  <a:ext uri="{FF2B5EF4-FFF2-40B4-BE49-F238E27FC236}">
                    <a16:creationId xmlns:a16="http://schemas.microsoft.com/office/drawing/2014/main" id="{84CE22E7-A97D-4008-A8ED-B29F4F9D5CC3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456096205"/>
                  </p:ext>
                </p:extLst>
              </p:nvPr>
            </p:nvGraphicFramePr>
            <p:xfrm>
              <a:off x="264431" y="2470203"/>
              <a:ext cx="11074866" cy="3648764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620510966"/>
      </p:ext>
    </p:extLst>
  </p:cSld>
  <p:clrMapOvr>
    <a:masterClrMapping/>
  </p:clrMapOvr>
</p:sld>
</file>

<file path=ppt/theme/theme1.xml><?xml version="1.0" encoding="utf-8"?>
<a:theme xmlns:a="http://schemas.openxmlformats.org/drawingml/2006/main" name="3DFloatVTI">
  <a:themeElements>
    <a:clrScheme name="Office">
      <a:dk1>
        <a:srgbClr val="000000"/>
      </a:dk1>
      <a:lt1>
        <a:srgbClr val="FFFFFF"/>
      </a:lt1>
      <a:dk2>
        <a:srgbClr val="1D242E"/>
      </a:dk2>
      <a:lt2>
        <a:srgbClr val="F2F1F1"/>
      </a:lt2>
      <a:accent1>
        <a:srgbClr val="4472C4"/>
      </a:accent1>
      <a:accent2>
        <a:srgbClr val="ED7D31"/>
      </a:accent2>
      <a:accent3>
        <a:srgbClr val="A3A3A3"/>
      </a:accent3>
      <a:accent4>
        <a:srgbClr val="CF9B00"/>
      </a:accent4>
      <a:accent5>
        <a:srgbClr val="5B9BD5"/>
      </a:accent5>
      <a:accent6>
        <a:srgbClr val="70AD47"/>
      </a:accent6>
      <a:hlink>
        <a:srgbClr val="D26012"/>
      </a:hlink>
      <a:folHlink>
        <a:srgbClr val="9A5879"/>
      </a:folHlink>
    </a:clrScheme>
    <a:fontScheme name="Float">
      <a:majorFont>
        <a:latin typeface="Sitka Heading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DFloatVTI" id="{F59BA300-ED19-4B39-9AE3-7882B1DE8B78}" vid="{0FEC63E3-719F-4F50-9F1E-5B8BAF39109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1451</TotalTime>
  <Words>885</Words>
  <Application>Microsoft Office PowerPoint</Application>
  <PresentationFormat>Širokozaslonsko</PresentationFormat>
  <Paragraphs>251</Paragraphs>
  <Slides>17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17</vt:i4>
      </vt:variant>
    </vt:vector>
  </HeadingPairs>
  <TitlesOfParts>
    <vt:vector size="23" baseType="lpstr">
      <vt:lpstr>Arial</vt:lpstr>
      <vt:lpstr>Calibri</vt:lpstr>
      <vt:lpstr>Cambria Math</vt:lpstr>
      <vt:lpstr>Sitka Heading</vt:lpstr>
      <vt:lpstr>Source Sans Pro</vt:lpstr>
      <vt:lpstr>3DFloatVTI</vt:lpstr>
      <vt:lpstr>PROBLEM VSOTE PODMNOŽIC</vt:lpstr>
      <vt:lpstr>PowerPointova predstavitev</vt:lpstr>
      <vt:lpstr>Primer</vt:lpstr>
      <vt:lpstr>Kaj pa tukaj?</vt:lpstr>
      <vt:lpstr>1. Brute – force</vt:lpstr>
      <vt:lpstr>PowerPointova predstavitev</vt:lpstr>
      <vt:lpstr>2. Horowitz and Sahni</vt:lpstr>
      <vt:lpstr>PowerPointova predstavitev</vt:lpstr>
      <vt:lpstr>3. Rešitev z dinamičnim programiranjem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ČASOVNA PRIMERLJIVOST</vt:lpstr>
      <vt:lpstr>Viri</vt:lpstr>
      <vt:lpstr>Hvala za vašo pozornost!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PROBLEM VSOTE PODMNOŽIC</dc:title>
  <dc:creator>Arnšek, Tit</dc:creator>
  <cp:lastModifiedBy>Marinković, Marko</cp:lastModifiedBy>
  <cp:revision>16</cp:revision>
  <dcterms:created xsi:type="dcterms:W3CDTF">2021-11-28T09:53:02Z</dcterms:created>
  <dcterms:modified xsi:type="dcterms:W3CDTF">2021-12-01T21:05:25Z</dcterms:modified>
</cp:coreProperties>
</file>