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2"/>
  </p:notesMasterIdLst>
  <p:handoutMasterIdLst>
    <p:handoutMasterId r:id="rId23"/>
  </p:handoutMasterIdLst>
  <p:sldIdLst>
    <p:sldId id="310" r:id="rId2"/>
    <p:sldId id="291" r:id="rId3"/>
    <p:sldId id="294" r:id="rId4"/>
    <p:sldId id="298" r:id="rId5"/>
    <p:sldId id="302" r:id="rId6"/>
    <p:sldId id="303" r:id="rId7"/>
    <p:sldId id="304" r:id="rId8"/>
    <p:sldId id="305" r:id="rId9"/>
    <p:sldId id="306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321" r:id="rId20"/>
    <p:sldId id="322" r:id="rId21"/>
  </p:sldIdLst>
  <p:sldSz cx="9144000" cy="6858000" type="screen4x3"/>
  <p:notesSz cx="7099300" cy="10234613"/>
  <p:custDataLst>
    <p:tags r:id="rId2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21FF85"/>
    <a:srgbClr val="FF000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36" autoAdjust="0"/>
  </p:normalViewPr>
  <p:slideViewPr>
    <p:cSldViewPr>
      <p:cViewPr varScale="1">
        <p:scale>
          <a:sx n="109" d="100"/>
          <a:sy n="109" d="100"/>
        </p:scale>
        <p:origin x="112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71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236702B-5DC1-4C8F-9068-A75312E6755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2793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2513"/>
            <a:ext cx="5203825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62079D9-8568-4B15-BDB3-1B7A7A1680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0165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/>
              <a:t>Click to edit Master title style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sl-SI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139E7-F086-45EB-9540-E3BBB8B3821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19814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354B9C-43BE-4B73-BA5D-45E0078449F5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3763556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2CFB3-2C9F-409F-AD8A-B3355659BDB7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921252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D76B0-8087-40C5-A511-E360ECF08D7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193354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17C3A-BAE6-4D9C-8888-3F0A8FDF3D09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1734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7253D-D48C-4208-BAD2-5B4D30C41B04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935489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50DF98-538C-432E-9CB3-009F395C2272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352596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80BC-9A5F-42E4-95E5-B4F488F12C39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586757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4F351-C6A4-4674-8E65-DF340AD1CEDE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3593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89BF8-9F9A-4285-9BE6-B759F2794B55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179383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2DFFF-BBC2-47B3-90B5-D54887D24B40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918540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title style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97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2897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898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6086595-3478-4ADB-9757-913A9D7BA6A2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5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1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l-SI" smtClean="0"/>
              <a:t>SQL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smtClean="0"/>
              <a:t>združevanje tabel - ponovitev</a:t>
            </a:r>
          </a:p>
          <a:p>
            <a:r>
              <a:rPr lang="sl-SI" smtClean="0"/>
              <a:t>Vrstni red izvajanja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Celoten stavek SELECT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l-SI" sz="1500" smtClean="0">
                <a:latin typeface="Courier New" pitchFamily="49" charset="0"/>
              </a:rPr>
              <a:t>SELECT [STRAIGHT_JOIN] [SQL_SMALL_RESULT] [SQL_BIG_RESULT] [SQL_BUFFER_RESULT] [SQL_CACHE | SQL_NO_CACHE] [SQL_CALC_FOUND_ROWS] [HIGH_PRIORITY] [DISTINCT | DISTINCTROW | ALL] select_expression,... [INTO {OUTFILE | DUMPFILE} 'file_name' export_options] [FROM table_references [WHERE where_definition] [GROUP BY {unsigned_integer | col_name | formula} [ASC | DESC], ... [WITH ROLLUP]] [HAVING where_definition] [ORDER BY {unsigned_integer | col_name | formula} [ASC | DESC] ,...] [LIMIT [offset,] row_count | row_count OFFSET offset] [PROCEDURE procedure_name(argument_list)] [FOR UPDATE | LOCK IN SHARE MODE]] </a:t>
            </a:r>
            <a:br>
              <a:rPr lang="sl-SI" sz="1500" smtClean="0">
                <a:latin typeface="Courier New" pitchFamily="49" charset="0"/>
              </a:rPr>
            </a:br>
            <a:r>
              <a:rPr lang="sl-SI" sz="1500" smtClean="0">
                <a:latin typeface="Courier New" pitchFamily="49" charset="0"/>
              </a:rPr>
              <a:t/>
            </a:r>
            <a:br>
              <a:rPr lang="sl-SI" sz="1500" smtClean="0">
                <a:latin typeface="Courier New" pitchFamily="49" charset="0"/>
              </a:rPr>
            </a:br>
            <a:r>
              <a:rPr lang="sl-SI" sz="1500" smtClean="0">
                <a:latin typeface="Courier New" pitchFamily="49" charset="0"/>
              </a:rPr>
              <a:t>table_references: table_reference, table_references table_reference [INNER | CROSS] JOIN table_reference [join_condition] table_reference STRAIGHT_JOIN table_reference table_reference LEFT [OUTER] JOIN table_reference [join_condition] table_reference NATURAL [LEFT [OUTER]] JOIN table_reference table_reference RIGHT [OUTER] JOIN table_reference [join_condition] table_reference NATURAL [RIGHT [OUTER]] JOIN table_reference </a:t>
            </a:r>
            <a:br>
              <a:rPr lang="sl-SI" sz="1500" smtClean="0">
                <a:latin typeface="Courier New" pitchFamily="49" charset="0"/>
              </a:rPr>
            </a:br>
            <a:r>
              <a:rPr lang="sl-SI" sz="1500" smtClean="0">
                <a:latin typeface="Courier New" pitchFamily="49" charset="0"/>
              </a:rPr>
              <a:t/>
            </a:r>
            <a:br>
              <a:rPr lang="sl-SI" sz="1500" smtClean="0">
                <a:latin typeface="Courier New" pitchFamily="49" charset="0"/>
              </a:rPr>
            </a:br>
            <a:r>
              <a:rPr lang="sl-SI" sz="1500" smtClean="0">
                <a:latin typeface="Courier New" pitchFamily="49" charset="0"/>
              </a:rPr>
              <a:t>table_reference: table_name [[AS] alias] [[USE INDEX (key_list)] | [IGNORE INDEX (key_list)] | [FORCE INDEX (key_list)]] </a:t>
            </a:r>
            <a:br>
              <a:rPr lang="sl-SI" sz="1500" smtClean="0">
                <a:latin typeface="Courier New" pitchFamily="49" charset="0"/>
              </a:rPr>
            </a:br>
            <a:r>
              <a:rPr lang="sl-SI" sz="1500" smtClean="0">
                <a:latin typeface="Courier New" pitchFamily="49" charset="0"/>
              </a:rPr>
              <a:t/>
            </a:r>
            <a:br>
              <a:rPr lang="sl-SI" sz="1500" smtClean="0">
                <a:latin typeface="Courier New" pitchFamily="49" charset="0"/>
              </a:rPr>
            </a:br>
            <a:r>
              <a:rPr lang="sl-SI" sz="1500" smtClean="0">
                <a:latin typeface="Courier New" pitchFamily="49" charset="0"/>
              </a:rPr>
              <a:t>join_condition: ON conditional_expr | USING (column_list)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Primer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mtClean="0"/>
              <a:t>Dve tabeli Naročniki in NarocilaNarocnikov</a:t>
            </a:r>
          </a:p>
          <a:p>
            <a:endParaRPr lang="sl-SI" smtClean="0"/>
          </a:p>
          <a:p>
            <a:endParaRPr lang="sl-SI" smtClean="0"/>
          </a:p>
          <a:p>
            <a:endParaRPr lang="sl-SI" smtClean="0"/>
          </a:p>
          <a:p>
            <a:endParaRPr lang="sl-SI" smtClean="0"/>
          </a:p>
          <a:p>
            <a:endParaRPr lang="sl-SI" smtClean="0"/>
          </a:p>
          <a:p>
            <a:r>
              <a:rPr lang="sl-SI" smtClean="0"/>
              <a:t>Želimo izpisati skupno količino vseh naročnikov, ki se pišejo Kmetec in ki so naročali več kot enkrat</a:t>
            </a:r>
          </a:p>
          <a:p>
            <a:endParaRPr lang="sl-SI" smtClean="0"/>
          </a:p>
          <a:p>
            <a:endParaRPr lang="sl-SI" smtClean="0"/>
          </a:p>
          <a:p>
            <a:pPr>
              <a:buFont typeface="Wingdings" pitchFamily="2" charset="2"/>
              <a:buNone/>
            </a:pPr>
            <a:endParaRPr lang="sl-SI" smtClean="0"/>
          </a:p>
        </p:txBody>
      </p:sp>
      <p:sp>
        <p:nvSpPr>
          <p:cNvPr id="1434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57313" y="2071688"/>
          <a:ext cx="5668962" cy="731836"/>
        </p:xfrm>
        <a:graphic>
          <a:graphicData uri="http://schemas.openxmlformats.org/drawingml/2006/table">
            <a:tbl>
              <a:tblPr/>
              <a:tblGrid>
                <a:gridCol w="1889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9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07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9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NID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NIme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NPriimek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9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Damjan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9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Aljaž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9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Špela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Prezelj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357313" y="3071813"/>
          <a:ext cx="5668963" cy="914400"/>
        </p:xfrm>
        <a:graphic>
          <a:graphicData uri="http://schemas.openxmlformats.org/drawingml/2006/table">
            <a:tbl>
              <a:tblPr/>
              <a:tblGrid>
                <a:gridCol w="1889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98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98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NID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NarociloID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Kolicina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NULL</a:t>
                      </a: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643063" y="5786438"/>
          <a:ext cx="5716588" cy="365760"/>
        </p:xfrm>
        <a:graphic>
          <a:graphicData uri="http://schemas.openxmlformats.org/drawingml/2006/table">
            <a:tbl>
              <a:tblPr/>
              <a:tblGrid>
                <a:gridCol w="1217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5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4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94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94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25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b="1" dirty="0">
                          <a:latin typeface="Times New Roman"/>
                          <a:ea typeface="Times New Roman"/>
                          <a:cs typeface="Times New Roman"/>
                        </a:rPr>
                        <a:t>NID</a:t>
                      </a: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NIme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NPriimek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StNar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b="1">
                          <a:latin typeface="Times New Roman"/>
                          <a:ea typeface="Times New Roman"/>
                          <a:cs typeface="Times New Roman"/>
                        </a:rPr>
                        <a:t>Kol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5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Damjan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Kmetec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76" marR="685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Poizvedba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sl-SI" sz="2000" dirty="0" smtClean="0"/>
              <a:t>SELECT </a:t>
            </a:r>
            <a:r>
              <a:rPr lang="sl-SI" sz="2000" dirty="0" err="1" smtClean="0"/>
              <a:t>Nar.NID</a:t>
            </a:r>
            <a:r>
              <a:rPr lang="sl-SI" sz="2000" dirty="0" smtClean="0"/>
              <a:t>, </a:t>
            </a:r>
            <a:r>
              <a:rPr lang="sl-SI" sz="2000" dirty="0" err="1" smtClean="0"/>
              <a:t>Nar.NIme</a:t>
            </a:r>
            <a:r>
              <a:rPr lang="sl-SI" sz="2000" dirty="0" smtClean="0"/>
              <a:t>, </a:t>
            </a:r>
            <a:r>
              <a:rPr lang="sl-SI" sz="2000" dirty="0" err="1" smtClean="0"/>
              <a:t>Nar.NPriimek</a:t>
            </a:r>
            <a:r>
              <a:rPr lang="sl-SI" sz="2000" dirty="0" smtClean="0"/>
              <a:t>, COUNT(</a:t>
            </a:r>
            <a:r>
              <a:rPr lang="sl-SI" sz="2000" dirty="0" err="1" smtClean="0"/>
              <a:t>NNar.NarociloID</a:t>
            </a:r>
            <a:r>
              <a:rPr lang="sl-SI" sz="2000" dirty="0" smtClean="0"/>
              <a:t>) </a:t>
            </a:r>
            <a:r>
              <a:rPr lang="en-US" sz="2000" dirty="0" smtClean="0"/>
              <a:t>AS </a:t>
            </a:r>
            <a:r>
              <a:rPr lang="sl-SI" sz="2000" dirty="0" err="1" smtClean="0"/>
              <a:t>StNar</a:t>
            </a:r>
            <a:r>
              <a:rPr lang="sl-SI" sz="2000" dirty="0" smtClean="0"/>
              <a:t>,                SUM(</a:t>
            </a:r>
            <a:r>
              <a:rPr lang="sl-SI" sz="2000" dirty="0" err="1" smtClean="0"/>
              <a:t>Nnar.Kolicina</a:t>
            </a:r>
            <a:r>
              <a:rPr lang="sl-SI" sz="2000" dirty="0" smtClean="0"/>
              <a:t>) </a:t>
            </a:r>
            <a:r>
              <a:rPr lang="en-US" sz="2000" dirty="0" smtClean="0"/>
              <a:t>AS </a:t>
            </a:r>
            <a:r>
              <a:rPr lang="sl-SI" sz="2000" dirty="0" smtClean="0"/>
              <a:t>Kol  </a:t>
            </a:r>
            <a:r>
              <a:rPr lang="sl-SI" sz="2000" dirty="0" smtClean="0"/>
              <a:t/>
            </a:r>
            <a:br>
              <a:rPr lang="sl-SI" sz="2000" dirty="0" smtClean="0"/>
            </a:br>
            <a:r>
              <a:rPr lang="sl-SI" sz="2000" dirty="0" smtClean="0"/>
              <a:t/>
            </a:r>
            <a:br>
              <a:rPr lang="sl-SI" sz="2000" dirty="0" smtClean="0"/>
            </a:br>
            <a:r>
              <a:rPr lang="sl-SI" sz="2000" dirty="0" smtClean="0"/>
              <a:t>FROM </a:t>
            </a:r>
            <a:r>
              <a:rPr lang="sl-SI" sz="2000" dirty="0" err="1" smtClean="0"/>
              <a:t>Narocniki</a:t>
            </a:r>
            <a:r>
              <a:rPr lang="sl-SI" sz="2000" dirty="0" smtClean="0"/>
              <a:t> Nar LEFT OUTER JOIN </a:t>
            </a:r>
            <a:r>
              <a:rPr lang="sl-SI" sz="2000" dirty="0" err="1" smtClean="0"/>
              <a:t>NarocilaNarocnikov</a:t>
            </a:r>
            <a:r>
              <a:rPr lang="sl-SI" sz="2000" dirty="0" smtClean="0"/>
              <a:t> </a:t>
            </a:r>
            <a:r>
              <a:rPr lang="sl-SI" sz="2000" dirty="0" err="1" smtClean="0"/>
              <a:t>NNar</a:t>
            </a:r>
            <a:r>
              <a:rPr lang="sl-SI" sz="2000" dirty="0" smtClean="0"/>
              <a:t> ON                                </a:t>
            </a:r>
            <a:r>
              <a:rPr lang="sl-SI" sz="2000" dirty="0" err="1" smtClean="0"/>
              <a:t>Nar.NID</a:t>
            </a:r>
            <a:r>
              <a:rPr lang="sl-SI" sz="2000" dirty="0" smtClean="0"/>
              <a:t> = </a:t>
            </a:r>
            <a:r>
              <a:rPr lang="sl-SI" sz="2000" dirty="0" err="1" smtClean="0"/>
              <a:t>NNar.NarocnikID</a:t>
            </a:r>
            <a:r>
              <a:rPr lang="sl-SI" sz="2000" dirty="0" smtClean="0"/>
              <a:t/>
            </a:r>
            <a:br>
              <a:rPr lang="sl-SI" sz="2000" dirty="0" smtClean="0"/>
            </a:br>
            <a:r>
              <a:rPr lang="sl-SI" sz="2000" dirty="0" smtClean="0"/>
              <a:t/>
            </a:r>
            <a:br>
              <a:rPr lang="sl-SI" sz="2000" dirty="0" smtClean="0"/>
            </a:br>
            <a:r>
              <a:rPr lang="sl-SI" sz="2000" dirty="0" smtClean="0"/>
              <a:t>WHERE </a:t>
            </a:r>
            <a:r>
              <a:rPr lang="sl-SI" sz="2000" dirty="0" err="1" smtClean="0"/>
              <a:t>Nar.NarocnikPriimek</a:t>
            </a:r>
            <a:r>
              <a:rPr lang="sl-SI" sz="2000" dirty="0" smtClean="0"/>
              <a:t> = 'Kmetec'</a:t>
            </a:r>
            <a:br>
              <a:rPr lang="sl-SI" sz="2000" dirty="0" smtClean="0"/>
            </a:br>
            <a:r>
              <a:rPr lang="sl-SI" sz="2000" dirty="0" smtClean="0"/>
              <a:t/>
            </a:r>
            <a:br>
              <a:rPr lang="sl-SI" sz="2000" dirty="0" smtClean="0"/>
            </a:br>
            <a:r>
              <a:rPr lang="sl-SI" sz="2000" dirty="0" smtClean="0"/>
              <a:t>GROUP BY </a:t>
            </a:r>
            <a:r>
              <a:rPr lang="en-US" sz="2000" dirty="0" err="1" smtClean="0"/>
              <a:t>Nar.NID</a:t>
            </a:r>
            <a:r>
              <a:rPr lang="sl-SI" sz="2000" dirty="0" smtClean="0"/>
              <a:t>, </a:t>
            </a:r>
            <a:r>
              <a:rPr lang="en-US" sz="2000" dirty="0" smtClean="0"/>
              <a:t>Nar.</a:t>
            </a:r>
            <a:r>
              <a:rPr lang="sl-SI" sz="2000" dirty="0" err="1" smtClean="0"/>
              <a:t>NIme</a:t>
            </a:r>
            <a:r>
              <a:rPr lang="sl-SI" sz="2000" dirty="0" smtClean="0"/>
              <a:t> </a:t>
            </a:r>
            <a:r>
              <a:rPr lang="sl-SI" sz="2000" dirty="0" smtClean="0"/>
              <a:t>, </a:t>
            </a:r>
            <a:r>
              <a:rPr lang="sl-SI" sz="2000" dirty="0" smtClean="0"/>
              <a:t>Nar</a:t>
            </a:r>
            <a:r>
              <a:rPr lang="en-US" sz="2000" dirty="0" smtClean="0"/>
              <a:t>.N</a:t>
            </a:r>
            <a:r>
              <a:rPr lang="sl-SI" sz="2000" dirty="0" smtClean="0"/>
              <a:t>Priimek</a:t>
            </a:r>
            <a:r>
              <a:rPr lang="sl-SI" sz="2000" dirty="0" smtClean="0"/>
              <a:t/>
            </a:r>
            <a:br>
              <a:rPr lang="sl-SI" sz="2000" dirty="0" smtClean="0"/>
            </a:br>
            <a:r>
              <a:rPr lang="sl-SI" sz="2000" dirty="0" smtClean="0"/>
              <a:t>HAVING </a:t>
            </a:r>
            <a:r>
              <a:rPr lang="sl-SI" sz="2000" dirty="0" smtClean="0"/>
              <a:t>COUNT(</a:t>
            </a:r>
            <a:r>
              <a:rPr lang="en-US" sz="2000" dirty="0" smtClean="0"/>
              <a:t>N</a:t>
            </a:r>
            <a:r>
              <a:rPr lang="sl-SI" sz="2000" dirty="0" smtClean="0"/>
              <a:t>nar</a:t>
            </a:r>
            <a:r>
              <a:rPr lang="en-US" sz="2000" dirty="0" smtClean="0"/>
              <a:t>.Nar</a:t>
            </a:r>
            <a:r>
              <a:rPr lang="sl-SI" sz="2000" dirty="0" err="1" smtClean="0"/>
              <a:t>ociloID</a:t>
            </a:r>
            <a:r>
              <a:rPr lang="sl-SI" sz="2000" dirty="0" smtClean="0"/>
              <a:t>) &gt; 1 </a:t>
            </a:r>
            <a:br>
              <a:rPr lang="sl-SI" sz="2000" dirty="0" smtClean="0"/>
            </a:br>
            <a:r>
              <a:rPr lang="sl-SI" sz="2000" dirty="0" smtClean="0"/>
              <a:t/>
            </a:r>
            <a:br>
              <a:rPr lang="sl-SI" sz="2000" dirty="0" smtClean="0"/>
            </a:br>
            <a:r>
              <a:rPr lang="sl-SI" sz="2000" dirty="0" smtClean="0"/>
              <a:t>ORDER BY </a:t>
            </a:r>
            <a:r>
              <a:rPr lang="en-US" sz="2000" dirty="0" err="1" smtClean="0"/>
              <a:t>StNar</a:t>
            </a:r>
            <a:r>
              <a:rPr lang="sl-SI" sz="2000" dirty="0" smtClean="0"/>
              <a:t>   </a:t>
            </a:r>
          </a:p>
          <a:p>
            <a:endParaRPr lang="sl-SI" sz="2000" dirty="0" smtClean="0"/>
          </a:p>
        </p:txBody>
      </p:sp>
      <p:sp>
        <p:nvSpPr>
          <p:cNvPr id="1536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Vrstni red izvajanja 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smtClean="0"/>
          </a:p>
          <a:p>
            <a:pPr>
              <a:buFont typeface="Wingdings" pitchFamily="2" charset="2"/>
              <a:buNone/>
            </a:pPr>
            <a:r>
              <a:rPr lang="sl-SI" smtClean="0"/>
              <a:t>(7)SELECT &lt;seznam&gt; (8) DISTINCT (10) TOP</a:t>
            </a:r>
          </a:p>
          <a:p>
            <a:pPr>
              <a:buFont typeface="Wingdings" pitchFamily="2" charset="2"/>
              <a:buNone/>
            </a:pPr>
            <a:r>
              <a:rPr lang="sl-SI" smtClean="0"/>
              <a:t>(1)  FROM &lt;leva table&gt;</a:t>
            </a:r>
          </a:p>
          <a:p>
            <a:pPr>
              <a:buFont typeface="Wingdings" pitchFamily="2" charset="2"/>
              <a:buNone/>
            </a:pPr>
            <a:r>
              <a:rPr lang="sl-SI" smtClean="0"/>
              <a:t>(3)    &lt;tip združevanja&gt; JOIN &lt;desna tabela&gt;</a:t>
            </a:r>
          </a:p>
          <a:p>
            <a:pPr>
              <a:buFont typeface="Wingdings" pitchFamily="2" charset="2"/>
              <a:buNone/>
            </a:pPr>
            <a:r>
              <a:rPr lang="sl-SI" smtClean="0"/>
              <a:t>(2)      ON &lt;pogoji združevanja&gt;</a:t>
            </a:r>
          </a:p>
          <a:p>
            <a:pPr>
              <a:buFont typeface="Wingdings" pitchFamily="2" charset="2"/>
              <a:buNone/>
            </a:pPr>
            <a:r>
              <a:rPr lang="sl-SI" smtClean="0"/>
              <a:t>(4)  WHERE &lt;omejitveni pogoji&gt;</a:t>
            </a:r>
          </a:p>
          <a:p>
            <a:pPr>
              <a:buFont typeface="Wingdings" pitchFamily="2" charset="2"/>
              <a:buNone/>
            </a:pPr>
            <a:r>
              <a:rPr lang="sl-SI" smtClean="0"/>
              <a:t>(5)  GROUP BY &lt;razvrščanje v skupine&gt;</a:t>
            </a:r>
          </a:p>
          <a:p>
            <a:pPr>
              <a:buFont typeface="Wingdings" pitchFamily="2" charset="2"/>
              <a:buNone/>
            </a:pPr>
            <a:r>
              <a:rPr lang="sl-SI" smtClean="0"/>
              <a:t>(6)  HAVING &lt;omejitveni pogoji&gt;</a:t>
            </a:r>
          </a:p>
          <a:p>
            <a:pPr>
              <a:buFont typeface="Wingdings" pitchFamily="2" charset="2"/>
              <a:buNone/>
            </a:pPr>
            <a:r>
              <a:rPr lang="sl-SI" smtClean="0"/>
              <a:t>(9)  ORDER BY &lt;urejanje&gt;</a:t>
            </a:r>
          </a:p>
        </p:txBody>
      </p:sp>
      <p:sp>
        <p:nvSpPr>
          <p:cNvPr id="1638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Prvi korak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000" smtClean="0"/>
              <a:t>FROM Narocniki Nar ... JOIN NarocilaNarocnikov NNar</a:t>
            </a:r>
          </a:p>
          <a:p>
            <a:endParaRPr lang="sl-SI" sz="2400" smtClean="0"/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57313" y="2428875"/>
          <a:ext cx="5716587" cy="2499360"/>
        </p:xfrm>
        <a:graphic>
          <a:graphicData uri="http://schemas.openxmlformats.org/drawingml/2006/table">
            <a:tbl>
              <a:tblPr/>
              <a:tblGrid>
                <a:gridCol w="88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6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0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47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Nar.NID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Nar.NIme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Nar.NPriimek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NNar.NID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NNar.NarociloID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NNar.Kolicina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Damjan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Damjan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Damjan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Damjan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NULL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Aljaž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Aljaž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Aljaž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Aljaž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NULL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Špela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Prezelj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8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Špela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Prezelj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8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Špela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Prezelj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28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Špela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Prezelj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NULL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Drugi korak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sl-SI" sz="2400" dirty="0" smtClean="0"/>
              <a:t>Filter ON (</a:t>
            </a:r>
            <a:r>
              <a:rPr lang="sl-SI" sz="2400" dirty="0" err="1" smtClean="0"/>
              <a:t>Nar.NarocnikID</a:t>
            </a:r>
            <a:r>
              <a:rPr lang="sl-SI" sz="2400" dirty="0" smtClean="0"/>
              <a:t> = </a:t>
            </a:r>
            <a:r>
              <a:rPr lang="sl-SI" sz="2400" dirty="0" err="1" smtClean="0"/>
              <a:t>NNar.NarocnikID</a:t>
            </a:r>
            <a:r>
              <a:rPr lang="sl-SI" sz="2400" dirty="0" smtClean="0"/>
              <a:t>)</a:t>
            </a:r>
          </a:p>
          <a:p>
            <a:pPr>
              <a:defRPr/>
            </a:pPr>
            <a:r>
              <a:rPr lang="sl-SI" dirty="0" smtClean="0"/>
              <a:t>Izvedemo primerjanja</a:t>
            </a:r>
          </a:p>
          <a:p>
            <a:pPr>
              <a:defRPr/>
            </a:pPr>
            <a:endParaRPr lang="sl-SI" dirty="0" smtClean="0"/>
          </a:p>
          <a:p>
            <a:pPr>
              <a:defRPr/>
            </a:pPr>
            <a:endParaRPr lang="sl-SI" dirty="0" smtClean="0"/>
          </a:p>
          <a:p>
            <a:pPr>
              <a:defRPr/>
            </a:pPr>
            <a:endParaRPr lang="sl-SI" dirty="0" smtClean="0"/>
          </a:p>
          <a:p>
            <a:pPr>
              <a:defRPr/>
            </a:pPr>
            <a:endParaRPr lang="sl-SI" dirty="0" smtClean="0"/>
          </a:p>
          <a:p>
            <a:pPr>
              <a:defRPr/>
            </a:pPr>
            <a:endParaRPr lang="sl-SI" dirty="0" smtClean="0"/>
          </a:p>
          <a:p>
            <a:pPr>
              <a:defRPr/>
            </a:pPr>
            <a:endParaRPr lang="sl-SI" sz="1050" dirty="0" smtClean="0"/>
          </a:p>
          <a:p>
            <a:pPr>
              <a:defRPr/>
            </a:pPr>
            <a:r>
              <a:rPr lang="sl-SI" dirty="0" smtClean="0"/>
              <a:t>obdržimo vrstice s TRUE</a:t>
            </a:r>
          </a:p>
          <a:p>
            <a:pPr>
              <a:defRPr/>
            </a:pPr>
            <a:endParaRPr lang="sl-SI" dirty="0"/>
          </a:p>
        </p:txBody>
      </p:sp>
      <p:sp>
        <p:nvSpPr>
          <p:cNvPr id="1843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14438" y="2357438"/>
          <a:ext cx="6429375" cy="2378077"/>
        </p:xfrm>
        <a:graphic>
          <a:graphicData uri="http://schemas.openxmlformats.org/drawingml/2006/table">
            <a:tbl>
              <a:tblPr/>
              <a:tblGrid>
                <a:gridCol w="814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1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72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3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319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667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2929">
                <a:tc gridSpan="2">
                  <a:txBody>
                    <a:bodyPr/>
                    <a:lstStyle/>
                    <a:p>
                      <a:pPr marL="0" marR="0" lvl="0" indent="-1143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Nar.NID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Nar.NIme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Nar.NPriimek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NNar.NID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NNar.NarociloID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NNar.Kolicina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929">
                <a:tc gridSpan="2">
                  <a:txBody>
                    <a:bodyPr/>
                    <a:lstStyle/>
                    <a:p>
                      <a:pPr marL="0" marR="0" lvl="0" indent="-1143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TRUE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Damjan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929">
                <a:tc>
                  <a:txBody>
                    <a:bodyPr/>
                    <a:lstStyle/>
                    <a:p>
                      <a:pPr marL="0" marR="0" lvl="0" indent="-1143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TRUE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-1143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Damjan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929">
                <a:tc gridSpan="2">
                  <a:txBody>
                    <a:bodyPr/>
                    <a:lstStyle/>
                    <a:p>
                      <a:pPr marL="0" marR="0" lvl="0" indent="-1143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FALSE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Damjan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929">
                <a:tc gridSpan="2">
                  <a:txBody>
                    <a:bodyPr/>
                    <a:lstStyle/>
                    <a:p>
                      <a:pPr marL="0" marR="0" lvl="0" indent="-1143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UNKNOWN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Damjan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NULL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929">
                <a:tc gridSpan="2">
                  <a:txBody>
                    <a:bodyPr/>
                    <a:lstStyle/>
                    <a:p>
                      <a:pPr marL="0" marR="0" lvl="0" indent="-1143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FALSE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Aljaž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929">
                <a:tc gridSpan="2">
                  <a:txBody>
                    <a:bodyPr/>
                    <a:lstStyle/>
                    <a:p>
                      <a:pPr marL="0" marR="0" lvl="0" indent="-1143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FALSE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Aljaž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929">
                <a:tc gridSpan="2">
                  <a:txBody>
                    <a:bodyPr/>
                    <a:lstStyle/>
                    <a:p>
                      <a:pPr marL="0" marR="0" lvl="0" indent="-1143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FALSE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Aljaž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929">
                <a:tc gridSpan="2">
                  <a:txBody>
                    <a:bodyPr/>
                    <a:lstStyle/>
                    <a:p>
                      <a:pPr marL="0" marR="0" lvl="0" indent="-1143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UNKNOWN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Aljaž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NULL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929">
                <a:tc gridSpan="2">
                  <a:txBody>
                    <a:bodyPr/>
                    <a:lstStyle/>
                    <a:p>
                      <a:pPr marL="0" marR="0" lvl="0" indent="-1143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FALSE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Špela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Prezelj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929">
                <a:tc gridSpan="2">
                  <a:txBody>
                    <a:bodyPr/>
                    <a:lstStyle/>
                    <a:p>
                      <a:pPr marL="0" marR="0" lvl="0" indent="-1143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FALSE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Špela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Prezelj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929">
                <a:tc gridSpan="2">
                  <a:txBody>
                    <a:bodyPr/>
                    <a:lstStyle/>
                    <a:p>
                      <a:pPr marL="0" marR="0" lvl="0" indent="-1143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TRUE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Špela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Prezelj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2929">
                <a:tc gridSpan="2">
                  <a:txBody>
                    <a:bodyPr/>
                    <a:lstStyle/>
                    <a:p>
                      <a:pPr marL="0" marR="0" lvl="0" indent="-1143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UNKNOWN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Špela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Prezelj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NULL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428750" y="5357813"/>
          <a:ext cx="6286499" cy="731836"/>
        </p:xfrm>
        <a:graphic>
          <a:graphicData uri="http://schemas.openxmlformats.org/drawingml/2006/table">
            <a:tbl>
              <a:tblPr/>
              <a:tblGrid>
                <a:gridCol w="811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30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84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65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62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305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14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2959">
                <a:tc gridSpan="2">
                  <a:txBody>
                    <a:bodyPr/>
                    <a:lstStyle/>
                    <a:p>
                      <a:pPr indent="-114935" algn="ctr">
                        <a:spcAft>
                          <a:spcPts val="0"/>
                        </a:spcAft>
                      </a:pPr>
                      <a:endParaRPr lang="sl-SI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Nar.NID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Nar.NIme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Nar.NPriimek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NNar.NID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NNar.NarociloID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NNar.Kolicina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959">
                <a:tc gridSpan="2">
                  <a:txBody>
                    <a:bodyPr/>
                    <a:lstStyle/>
                    <a:p>
                      <a:pPr indent="-114935" algn="ctr"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TRUE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Damjan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Kmetec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959">
                <a:tc>
                  <a:txBody>
                    <a:bodyPr/>
                    <a:lstStyle/>
                    <a:p>
                      <a:pPr indent="-114935" algn="ctr"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 TRUE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-114935" algn="ctr"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Damjan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Kmetec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959">
                <a:tc gridSpan="2">
                  <a:txBody>
                    <a:bodyPr/>
                    <a:lstStyle/>
                    <a:p>
                      <a:pPr indent="-114935" algn="ctr">
                        <a:spcAft>
                          <a:spcPts val="0"/>
                        </a:spcAft>
                      </a:pPr>
                      <a:r>
                        <a:rPr lang="sl-SI" sz="1000">
                          <a:latin typeface="Times New Roman"/>
                          <a:ea typeface="Times New Roman"/>
                          <a:cs typeface="Times New Roman"/>
                        </a:rPr>
                        <a:t>TRUE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Špela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Prezelj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Zunanje združevanje</a:t>
            </a:r>
          </a:p>
        </p:txBody>
      </p:sp>
      <p:sp>
        <p:nvSpPr>
          <p:cNvPr id="1945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19460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mtClean="0"/>
              <a:t>Dodamo "leve" oz "desne vrstice"</a:t>
            </a:r>
          </a:p>
        </p:txBody>
      </p:sp>
      <p:graphicFrame>
        <p:nvGraphicFramePr>
          <p:cNvPr id="7" name="Content Placeholder 4"/>
          <p:cNvGraphicFramePr>
            <a:graphicFrameLocks noGrp="1"/>
          </p:cNvGraphicFramePr>
          <p:nvPr/>
        </p:nvGraphicFramePr>
        <p:xfrm>
          <a:off x="714375" y="2857500"/>
          <a:ext cx="8001000" cy="884239"/>
        </p:xfrm>
        <a:graphic>
          <a:graphicData uri="http://schemas.openxmlformats.org/drawingml/2006/table">
            <a:tbl>
              <a:tblPr/>
              <a:tblGrid>
                <a:gridCol w="124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8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4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97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33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524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Nar.NID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Nar.NIme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Nar.NPriimek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NNar.NID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NNar.NarociloID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NNar.Kolicina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Damjan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Damjan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Aljaž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NULL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NULL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NULL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Špela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Prezelj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8377" marR="783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Where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i="1" smtClean="0"/>
              <a:t>WHERE Nar.NPriimek = 'Kmetec'</a:t>
            </a:r>
            <a:endParaRPr lang="sl-SI" smtClean="0"/>
          </a:p>
          <a:p>
            <a:endParaRPr lang="sl-SI" smtClean="0"/>
          </a:p>
        </p:txBody>
      </p:sp>
      <p:sp>
        <p:nvSpPr>
          <p:cNvPr id="2048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14438" y="2571750"/>
          <a:ext cx="6429375" cy="701676"/>
        </p:xfrm>
        <a:graphic>
          <a:graphicData uri="http://schemas.openxmlformats.org/drawingml/2006/table">
            <a:tbl>
              <a:tblPr/>
              <a:tblGrid>
                <a:gridCol w="1000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0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9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44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61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52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Nar.NID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Nar.NIme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Nar.NPriimek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NNar.NID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NNar.NarociloID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NNar.Kolicina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0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Damjan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0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Damjan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30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Aljaž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NULL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NULL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NULL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Group By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i="1" dirty="0" smtClean="0"/>
              <a:t>GROUP BY </a:t>
            </a:r>
            <a:r>
              <a:rPr lang="sl-SI" i="1" dirty="0" smtClean="0"/>
              <a:t>Nar</a:t>
            </a:r>
            <a:r>
              <a:rPr lang="en-US" i="1" dirty="0" smtClean="0"/>
              <a:t>.N</a:t>
            </a:r>
            <a:r>
              <a:rPr lang="sl-SI" i="1" dirty="0" smtClean="0"/>
              <a:t>ID</a:t>
            </a:r>
            <a:r>
              <a:rPr lang="sl-SI" i="1" dirty="0" smtClean="0"/>
              <a:t>, </a:t>
            </a:r>
            <a:r>
              <a:rPr lang="sl-SI" i="1" dirty="0" smtClean="0"/>
              <a:t>Nar</a:t>
            </a:r>
            <a:r>
              <a:rPr lang="en-US" i="1" dirty="0" smtClean="0"/>
              <a:t>.</a:t>
            </a:r>
            <a:r>
              <a:rPr lang="en-US" i="1" dirty="0" err="1" smtClean="0"/>
              <a:t>Im</a:t>
            </a:r>
            <a:r>
              <a:rPr lang="sl-SI" i="1" dirty="0" smtClean="0"/>
              <a:t>e </a:t>
            </a:r>
            <a:r>
              <a:rPr lang="sl-SI" i="1" dirty="0" smtClean="0"/>
              <a:t>, </a:t>
            </a:r>
            <a:r>
              <a:rPr lang="sl-SI" i="1" dirty="0" smtClean="0"/>
              <a:t>Nar</a:t>
            </a:r>
            <a:r>
              <a:rPr lang="en-US" i="1" dirty="0" smtClean="0"/>
              <a:t>.N</a:t>
            </a:r>
            <a:r>
              <a:rPr lang="sl-SI" i="1" dirty="0" smtClean="0"/>
              <a:t>Priimek</a:t>
            </a:r>
            <a:r>
              <a:rPr lang="sl-SI" dirty="0" smtClean="0"/>
              <a:t>    </a:t>
            </a:r>
          </a:p>
          <a:p>
            <a:endParaRPr lang="sl-SI" dirty="0" smtClean="0"/>
          </a:p>
        </p:txBody>
      </p:sp>
      <p:sp>
        <p:nvSpPr>
          <p:cNvPr id="2150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57250" y="3000375"/>
          <a:ext cx="6645275" cy="701676"/>
        </p:xfrm>
        <a:graphic>
          <a:graphicData uri="http://schemas.openxmlformats.org/drawingml/2006/table">
            <a:tbl>
              <a:tblPr/>
              <a:tblGrid>
                <a:gridCol w="1033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2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6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4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2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52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Nar.NID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Nar.NIme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Nar.NPriimek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NNar.NID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NNar.NarociloID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NNar.Kolicina</a:t>
                      </a: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0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Damjan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0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30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Aljaž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Kmetec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NULL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NULL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NULL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S Having izločimo skupine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i="1" dirty="0" smtClean="0"/>
              <a:t>HAVING </a:t>
            </a:r>
            <a:r>
              <a:rPr lang="sl-SI" i="1" dirty="0" smtClean="0"/>
              <a:t>COUNT(Nar</a:t>
            </a:r>
            <a:r>
              <a:rPr lang="en-US" i="1" dirty="0" smtClean="0"/>
              <a:t>.N</a:t>
            </a:r>
            <a:r>
              <a:rPr lang="sl-SI" i="1" dirty="0" smtClean="0"/>
              <a:t>ID</a:t>
            </a:r>
            <a:r>
              <a:rPr lang="sl-SI" i="1" dirty="0" smtClean="0"/>
              <a:t>) &gt; 1</a:t>
            </a:r>
            <a:endParaRPr lang="sl-SI" dirty="0" smtClean="0"/>
          </a:p>
        </p:txBody>
      </p:sp>
      <p:sp>
        <p:nvSpPr>
          <p:cNvPr id="2253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14375" y="3000375"/>
          <a:ext cx="6788150" cy="518160"/>
        </p:xfrm>
        <a:graphic>
          <a:graphicData uri="http://schemas.openxmlformats.org/drawingml/2006/table">
            <a:tbl>
              <a:tblPr/>
              <a:tblGrid>
                <a:gridCol w="10555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98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0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51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1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53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522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Nar.NID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Nar.NIme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Nar.NPriimek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NNar.NID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NNar.NarociloID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NNar.Kolicina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Damjan</a:t>
                      </a: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Kmetec</a:t>
                      </a: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6" marR="6858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Združene tabele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14313" y="1285875"/>
          <a:ext cx="2147887" cy="2225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7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946"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Leto</a:t>
                      </a:r>
                      <a:endParaRPr lang="sl-SI" sz="1800" dirty="0"/>
                    </a:p>
                  </a:txBody>
                  <a:tcPr marL="91441" marR="91441" marT="45733" marB="45733"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Kraj</a:t>
                      </a:r>
                      <a:endParaRPr lang="sl-SI" sz="1800" dirty="0"/>
                    </a:p>
                  </a:txBody>
                  <a:tcPr marL="91441" marR="91441" marT="45733" marB="457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r"/>
                      <a:r>
                        <a:rPr lang="sl-SI" sz="1800" dirty="0"/>
                        <a:t>1896</a:t>
                      </a:r>
                    </a:p>
                  </a:txBody>
                  <a:tcPr marL="91441" marR="91441" marT="45733" marB="45733" anchor="ctr"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Atene</a:t>
                      </a:r>
                      <a:endParaRPr lang="sl-SI" sz="1800" dirty="0"/>
                    </a:p>
                  </a:txBody>
                  <a:tcPr marL="91441" marR="91441" marT="45733" marB="4573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r"/>
                      <a:r>
                        <a:rPr lang="sl-SI" sz="1800"/>
                        <a:t>1948</a:t>
                      </a:r>
                    </a:p>
                  </a:txBody>
                  <a:tcPr marL="91441" marR="91441" marT="45733" marB="45733" anchor="ctr"/>
                </a:tc>
                <a:tc>
                  <a:txBody>
                    <a:bodyPr/>
                    <a:lstStyle/>
                    <a:p>
                      <a:r>
                        <a:rPr lang="sl-SI" sz="1800" dirty="0"/>
                        <a:t>London</a:t>
                      </a:r>
                    </a:p>
                  </a:txBody>
                  <a:tcPr marL="91441" marR="91441" marT="45733" marB="4573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r"/>
                      <a:r>
                        <a:rPr lang="sl-SI" sz="1800"/>
                        <a:t>2004</a:t>
                      </a:r>
                    </a:p>
                  </a:txBody>
                  <a:tcPr marL="91441" marR="91441" marT="45733" marB="45733" anchor="ctr"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Atene</a:t>
                      </a:r>
                      <a:endParaRPr lang="sl-SI" sz="1800" dirty="0"/>
                    </a:p>
                  </a:txBody>
                  <a:tcPr marL="91441" marR="91441" marT="45733" marB="4573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r"/>
                      <a:r>
                        <a:rPr lang="sl-SI" sz="1800"/>
                        <a:t>2008</a:t>
                      </a:r>
                    </a:p>
                  </a:txBody>
                  <a:tcPr marL="91441" marR="91441" marT="45733" marB="45733" anchor="ctr"/>
                </a:tc>
                <a:tc>
                  <a:txBody>
                    <a:bodyPr/>
                    <a:lstStyle/>
                    <a:p>
                      <a:r>
                        <a:rPr lang="sl-SI" sz="1800" dirty="0"/>
                        <a:t>Beijing</a:t>
                      </a:r>
                    </a:p>
                  </a:txBody>
                  <a:tcPr marL="91441" marR="91441" marT="45733" marB="4573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r"/>
                      <a:r>
                        <a:rPr lang="sl-SI" sz="1800"/>
                        <a:t>2012</a:t>
                      </a:r>
                    </a:p>
                  </a:txBody>
                  <a:tcPr marL="91441" marR="91441" marT="45733" marB="45733" anchor="ctr"/>
                </a:tc>
                <a:tc>
                  <a:txBody>
                    <a:bodyPr/>
                    <a:lstStyle/>
                    <a:p>
                      <a:r>
                        <a:rPr lang="sl-SI" sz="1800" dirty="0"/>
                        <a:t>London</a:t>
                      </a:r>
                    </a:p>
                  </a:txBody>
                  <a:tcPr marL="91441" marR="91441" marT="45733" marB="4573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7" name="Content Placeholder 5"/>
          <p:cNvGraphicFramePr>
            <a:graphicFrameLocks noGrp="1"/>
          </p:cNvGraphicFramePr>
          <p:nvPr>
            <p:ph idx="1"/>
          </p:nvPr>
        </p:nvGraphicFramePr>
        <p:xfrm>
          <a:off x="4143375" y="1571625"/>
          <a:ext cx="2571750" cy="1482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Kraj</a:t>
                      </a:r>
                      <a:endParaRPr lang="sl-SI" sz="1800" dirty="0"/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Država</a:t>
                      </a:r>
                      <a:endParaRPr lang="sl-SI" sz="1800" dirty="0"/>
                    </a:p>
                  </a:txBody>
                  <a:tcPr marL="91439" marR="91439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Atene</a:t>
                      </a:r>
                      <a:endParaRPr lang="sl-SI" sz="1800" dirty="0"/>
                    </a:p>
                  </a:txBody>
                  <a:tcPr marL="91439" marR="91439" marT="45700" marB="45700" anchor="ctr"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Grčija</a:t>
                      </a:r>
                      <a:endParaRPr lang="sl-SI" sz="1800" dirty="0"/>
                    </a:p>
                  </a:txBody>
                  <a:tcPr marL="91439" marR="91439" marT="45700" marB="457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sl-SI" sz="1800" dirty="0"/>
                        <a:t>London</a:t>
                      </a:r>
                    </a:p>
                  </a:txBody>
                  <a:tcPr marL="91439" marR="91439" marT="45700" marB="45700" anchor="ctr"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Anglija</a:t>
                      </a:r>
                      <a:endParaRPr lang="sl-SI" sz="1800" dirty="0"/>
                    </a:p>
                  </a:txBody>
                  <a:tcPr marL="91439" marR="91439" marT="45700" marB="457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Sydney</a:t>
                      </a:r>
                      <a:endParaRPr lang="sl-SI" sz="1800" dirty="0"/>
                    </a:p>
                  </a:txBody>
                  <a:tcPr marL="91439" marR="91439" marT="45700" marB="45700" anchor="ctr"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Avstralija</a:t>
                      </a:r>
                      <a:endParaRPr lang="sl-SI" sz="1800" dirty="0"/>
                    </a:p>
                  </a:txBody>
                  <a:tcPr marL="91439" marR="91439" marT="45700" marB="457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71625" y="3786188"/>
          <a:ext cx="3978275" cy="2560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86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16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805"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Leto</a:t>
                      </a:r>
                      <a:endParaRPr lang="sl-SI" sz="1800" dirty="0"/>
                    </a:p>
                  </a:txBody>
                  <a:tcPr marL="91425" marR="91425" marT="45726" marB="45726"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Kraj</a:t>
                      </a:r>
                      <a:endParaRPr lang="sl-SI" sz="1800" dirty="0"/>
                    </a:p>
                  </a:txBody>
                  <a:tcPr marL="91425" marR="91425" marT="45726" marB="45726"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Država</a:t>
                      </a:r>
                      <a:endParaRPr lang="sl-SI" sz="1800" dirty="0"/>
                    </a:p>
                  </a:txBody>
                  <a:tcPr marL="91425" marR="91425" marT="45726" marB="4572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05">
                <a:tc>
                  <a:txBody>
                    <a:bodyPr/>
                    <a:lstStyle/>
                    <a:p>
                      <a:pPr algn="r"/>
                      <a:r>
                        <a:rPr lang="sl-SI" sz="1800" dirty="0"/>
                        <a:t>1896</a:t>
                      </a:r>
                    </a:p>
                  </a:txBody>
                  <a:tcPr marL="91425" marR="91425" marT="45726" marB="45726" anchor="ctr"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Atene</a:t>
                      </a:r>
                      <a:endParaRPr lang="sl-SI" sz="1800" dirty="0"/>
                    </a:p>
                  </a:txBody>
                  <a:tcPr marL="91425" marR="91425" marT="45726" marB="45726" anchor="ctr"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Grčija</a:t>
                      </a:r>
                      <a:endParaRPr lang="sl-SI" sz="1800" dirty="0"/>
                    </a:p>
                  </a:txBody>
                  <a:tcPr marL="91425" marR="91425" marT="45726" marB="45726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05">
                <a:tc>
                  <a:txBody>
                    <a:bodyPr/>
                    <a:lstStyle/>
                    <a:p>
                      <a:pPr algn="r"/>
                      <a:r>
                        <a:rPr lang="sl-SI" sz="1800"/>
                        <a:t>1948</a:t>
                      </a:r>
                    </a:p>
                  </a:txBody>
                  <a:tcPr marL="91425" marR="91425" marT="45726" marB="45726" anchor="ctr"/>
                </a:tc>
                <a:tc>
                  <a:txBody>
                    <a:bodyPr/>
                    <a:lstStyle/>
                    <a:p>
                      <a:r>
                        <a:rPr lang="sl-SI" sz="1800" dirty="0"/>
                        <a:t>London</a:t>
                      </a:r>
                    </a:p>
                  </a:txBody>
                  <a:tcPr marL="91425" marR="91425" marT="45726" marB="45726" anchor="ctr"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Anglija</a:t>
                      </a:r>
                      <a:endParaRPr lang="sl-SI" sz="1800" dirty="0"/>
                    </a:p>
                  </a:txBody>
                  <a:tcPr marL="91425" marR="91425" marT="45726" marB="45726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05">
                <a:tc>
                  <a:txBody>
                    <a:bodyPr/>
                    <a:lstStyle/>
                    <a:p>
                      <a:pPr algn="r"/>
                      <a:r>
                        <a:rPr lang="sl-SI" sz="1800"/>
                        <a:t>2004</a:t>
                      </a:r>
                    </a:p>
                  </a:txBody>
                  <a:tcPr marL="91425" marR="91425" marT="45726" marB="45726" anchor="ctr"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Atene</a:t>
                      </a:r>
                      <a:endParaRPr lang="sl-SI" sz="1800" dirty="0"/>
                    </a:p>
                  </a:txBody>
                  <a:tcPr marL="91425" marR="91425" marT="45726" marB="45726" anchor="ctr"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Grčija</a:t>
                      </a:r>
                      <a:endParaRPr lang="sl-SI" sz="1800" dirty="0"/>
                    </a:p>
                  </a:txBody>
                  <a:tcPr marL="91425" marR="91425" marT="45726" marB="45726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05">
                <a:tc>
                  <a:txBody>
                    <a:bodyPr/>
                    <a:lstStyle/>
                    <a:p>
                      <a:pPr algn="r"/>
                      <a:r>
                        <a:rPr lang="sl-SI" sz="1800"/>
                        <a:t>2008</a:t>
                      </a:r>
                    </a:p>
                  </a:txBody>
                  <a:tcPr marL="91425" marR="91425" marT="45726" marB="45726" anchor="ctr"/>
                </a:tc>
                <a:tc>
                  <a:txBody>
                    <a:bodyPr/>
                    <a:lstStyle/>
                    <a:p>
                      <a:r>
                        <a:rPr lang="sl-SI" sz="1800" dirty="0"/>
                        <a:t>Beijing</a:t>
                      </a:r>
                    </a:p>
                  </a:txBody>
                  <a:tcPr marL="91425" marR="91425" marT="45726" marB="45726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1800" dirty="0" smtClean="0"/>
                    </a:p>
                  </a:txBody>
                  <a:tcPr marL="91425" marR="91425" marT="45726" marB="4572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05">
                <a:tc>
                  <a:txBody>
                    <a:bodyPr/>
                    <a:lstStyle/>
                    <a:p>
                      <a:pPr algn="r"/>
                      <a:r>
                        <a:rPr lang="sl-SI" sz="1800"/>
                        <a:t>2012</a:t>
                      </a:r>
                    </a:p>
                  </a:txBody>
                  <a:tcPr marL="91425" marR="91425" marT="45726" marB="45726" anchor="ctr"/>
                </a:tc>
                <a:tc>
                  <a:txBody>
                    <a:bodyPr/>
                    <a:lstStyle/>
                    <a:p>
                      <a:r>
                        <a:rPr lang="sl-SI" sz="1800" dirty="0"/>
                        <a:t>London</a:t>
                      </a:r>
                    </a:p>
                  </a:txBody>
                  <a:tcPr marL="91425" marR="91425" marT="45726" marB="45726" anchor="ctr"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Anglija</a:t>
                      </a:r>
                      <a:endParaRPr lang="sl-SI" sz="1800" dirty="0"/>
                    </a:p>
                  </a:txBody>
                  <a:tcPr marL="91425" marR="91425" marT="45726" marB="4572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05">
                <a:tc>
                  <a:txBody>
                    <a:bodyPr/>
                    <a:lstStyle/>
                    <a:p>
                      <a:pPr algn="r"/>
                      <a:endParaRPr lang="sl-SI" sz="1800" dirty="0"/>
                    </a:p>
                  </a:txBody>
                  <a:tcPr marL="91425" marR="91425" marT="45726" marB="45726" anchor="ctr"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Sydney</a:t>
                      </a:r>
                      <a:endParaRPr lang="sl-SI" sz="1800" dirty="0"/>
                    </a:p>
                  </a:txBody>
                  <a:tcPr marL="91425" marR="91425" marT="45726" marB="45726" anchor="ctr"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Avstralija</a:t>
                      </a:r>
                      <a:endParaRPr lang="sl-SI" sz="1800" dirty="0"/>
                    </a:p>
                  </a:txBody>
                  <a:tcPr marL="91425" marR="91425" marT="45726" marB="45726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 bwMode="auto">
          <a:xfrm>
            <a:off x="2214563" y="3500438"/>
            <a:ext cx="571500" cy="500062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 bwMode="auto">
          <a:xfrm rot="10800000" flipV="1">
            <a:off x="3357563" y="3143250"/>
            <a:ext cx="1000125" cy="857250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000750" y="3429000"/>
            <a:ext cx="29289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sl-SI"/>
              <a:t> seveda moramo računati na nepopolne podatke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In sedaj so na vrsti stolpci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i="1" smtClean="0"/>
              <a:t>SELECT Nar.NID, Nar.NIme, Nar.NPriimek, COUNT(NNar.NarociloID) StNar,                SUM(Nnar.Kolicina) Kol</a:t>
            </a:r>
          </a:p>
          <a:p>
            <a:endParaRPr lang="sl-SI" smtClean="0"/>
          </a:p>
          <a:p>
            <a:endParaRPr lang="sl-SI" smtClean="0"/>
          </a:p>
        </p:txBody>
      </p:sp>
      <p:sp>
        <p:nvSpPr>
          <p:cNvPr id="2355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43000" y="3571875"/>
          <a:ext cx="6129338" cy="335280"/>
        </p:xfrm>
        <a:graphic>
          <a:graphicData uri="http://schemas.openxmlformats.org/drawingml/2006/table">
            <a:tbl>
              <a:tblPr/>
              <a:tblGrid>
                <a:gridCol w="1096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21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0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77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22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Nar.NID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Nar.NIme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Nar.NPriimek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NNar.NarociloID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000" b="1">
                          <a:latin typeface="Times New Roman"/>
                          <a:ea typeface="Times New Roman"/>
                          <a:cs typeface="Times New Roman"/>
                        </a:rPr>
                        <a:t>NNar.Kolicina</a:t>
                      </a:r>
                      <a:endParaRPr lang="sl-SI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7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Damjan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Kmetec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3" marR="685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OI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SELECT * FROM oi INNER JOIN kraji ON (oi.kraj = kraji.kraj)</a:t>
            </a:r>
          </a:p>
          <a:p>
            <a:pPr eaLnBrk="1" hangingPunct="1"/>
            <a:endParaRPr lang="sl-SI" smtClean="0"/>
          </a:p>
        </p:txBody>
      </p:sp>
      <p:sp>
        <p:nvSpPr>
          <p:cNvPr id="614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6" name="Content Placeholder 5"/>
          <p:cNvGraphicFramePr>
            <a:graphicFrameLocks/>
          </p:cNvGraphicFramePr>
          <p:nvPr/>
        </p:nvGraphicFramePr>
        <p:xfrm>
          <a:off x="285750" y="2286000"/>
          <a:ext cx="1857375" cy="2051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2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1842"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Leto</a:t>
                      </a:r>
                      <a:endParaRPr lang="sl-SI" sz="1200" dirty="0"/>
                    </a:p>
                  </a:txBody>
                  <a:tcPr marL="91439" marR="91439" marT="45706" marB="45706"/>
                </a:tc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Kraj</a:t>
                      </a:r>
                      <a:endParaRPr lang="sl-SI" sz="1200" dirty="0"/>
                    </a:p>
                  </a:txBody>
                  <a:tcPr marL="91439" marR="91439" marT="45706" marB="4570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842">
                <a:tc>
                  <a:txBody>
                    <a:bodyPr/>
                    <a:lstStyle/>
                    <a:p>
                      <a:pPr algn="r"/>
                      <a:r>
                        <a:rPr lang="sl-SI" sz="1200" dirty="0"/>
                        <a:t>1896</a:t>
                      </a:r>
                    </a:p>
                  </a:txBody>
                  <a:tcPr marL="91439" marR="91439" marT="45706" marB="45706" anchor="ctr"/>
                </a:tc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Atene</a:t>
                      </a:r>
                      <a:endParaRPr lang="sl-SI" sz="1200" dirty="0"/>
                    </a:p>
                  </a:txBody>
                  <a:tcPr marL="91439" marR="91439" marT="45706" marB="45706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842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1948</a:t>
                      </a:r>
                    </a:p>
                  </a:txBody>
                  <a:tcPr marL="91439" marR="91439" marT="45706" marB="45706" anchor="ctr"/>
                </a:tc>
                <a:tc>
                  <a:txBody>
                    <a:bodyPr/>
                    <a:lstStyle/>
                    <a:p>
                      <a:r>
                        <a:rPr lang="sl-SI" sz="1200" dirty="0"/>
                        <a:t>London</a:t>
                      </a:r>
                    </a:p>
                  </a:txBody>
                  <a:tcPr marL="91439" marR="91439" marT="45706" marB="45706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842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2004</a:t>
                      </a:r>
                    </a:p>
                  </a:txBody>
                  <a:tcPr marL="91439" marR="91439" marT="45706" marB="45706" anchor="ctr"/>
                </a:tc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Atene</a:t>
                      </a:r>
                      <a:endParaRPr lang="sl-SI" sz="1200" dirty="0"/>
                    </a:p>
                  </a:txBody>
                  <a:tcPr marL="91439" marR="91439" marT="45706" marB="45706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842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2008</a:t>
                      </a:r>
                    </a:p>
                  </a:txBody>
                  <a:tcPr marL="91439" marR="91439" marT="45706" marB="45706" anchor="ctr"/>
                </a:tc>
                <a:tc>
                  <a:txBody>
                    <a:bodyPr/>
                    <a:lstStyle/>
                    <a:p>
                      <a:r>
                        <a:rPr lang="sl-SI" sz="1200" dirty="0"/>
                        <a:t>Beijing</a:t>
                      </a:r>
                    </a:p>
                  </a:txBody>
                  <a:tcPr marL="91439" marR="91439" marT="45706" marB="45706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1842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2012</a:t>
                      </a:r>
                    </a:p>
                  </a:txBody>
                  <a:tcPr marL="91439" marR="91439" marT="45706" marB="45706" anchor="ctr"/>
                </a:tc>
                <a:tc>
                  <a:txBody>
                    <a:bodyPr/>
                    <a:lstStyle/>
                    <a:p>
                      <a:r>
                        <a:rPr lang="sl-SI" sz="1200" dirty="0"/>
                        <a:t>London</a:t>
                      </a:r>
                    </a:p>
                  </a:txBody>
                  <a:tcPr marL="91439" marR="91439" marT="45706" marB="45706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172" name="Date Placeholder 3"/>
          <p:cNvSpPr txBox="1">
            <a:spLocks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z="1200"/>
              <a:t>Matija Lokar, FMF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/>
        </p:nvGraphicFramePr>
        <p:xfrm>
          <a:off x="6000750" y="2214563"/>
          <a:ext cx="1928814" cy="1035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4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44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8763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Kraj</a:t>
                      </a:r>
                      <a:endParaRPr lang="sl-SI" sz="1000" dirty="0"/>
                    </a:p>
                  </a:txBody>
                  <a:tcPr marL="91439" marR="91439" marT="45748" marB="45748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Država</a:t>
                      </a:r>
                      <a:endParaRPr lang="sl-SI" sz="1000" dirty="0"/>
                    </a:p>
                  </a:txBody>
                  <a:tcPr marL="91439" marR="91439" marT="45748" marB="457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Atene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Grčija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r>
                        <a:rPr lang="sl-SI" sz="1000" dirty="0"/>
                        <a:t>London</a:t>
                      </a:r>
                    </a:p>
                  </a:txBody>
                  <a:tcPr marL="91439" marR="91439" marT="45748" marB="45748" anchor="ctr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Anglija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Sydney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Avstralija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643313" y="4714875"/>
          <a:ext cx="4389437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26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3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88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1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5752"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Leto</a:t>
                      </a:r>
                      <a:endParaRPr lang="sl-SI" sz="1600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Kraj</a:t>
                      </a:r>
                      <a:endParaRPr lang="sl-SI" sz="1600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Kraj</a:t>
                      </a:r>
                      <a:endParaRPr lang="sl-SI" sz="1600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Država</a:t>
                      </a:r>
                      <a:endParaRPr lang="sl-SI" sz="1600" dirty="0"/>
                    </a:p>
                  </a:txBody>
                  <a:tcPr marL="91443" marR="9144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1896</a:t>
                      </a:r>
                    </a:p>
                  </a:txBody>
                  <a:tcPr marL="91443" marR="91443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Atene</a:t>
                      </a:r>
                      <a:endParaRPr lang="sl-SI" sz="1600" dirty="0"/>
                    </a:p>
                  </a:txBody>
                  <a:tcPr marL="91443" marR="91443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Atene</a:t>
                      </a:r>
                      <a:endParaRPr lang="sl-SI" sz="1600" dirty="0"/>
                    </a:p>
                  </a:txBody>
                  <a:tcPr marL="91443" marR="91443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Grčija</a:t>
                      </a:r>
                      <a:endParaRPr lang="sl-SI" sz="1600" dirty="0"/>
                    </a:p>
                  </a:txBody>
                  <a:tcPr marL="91443" marR="9144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r"/>
                      <a:r>
                        <a:rPr lang="sl-SI" sz="1600"/>
                        <a:t>1948</a:t>
                      </a:r>
                    </a:p>
                  </a:txBody>
                  <a:tcPr marL="91443" marR="91443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London</a:t>
                      </a:r>
                    </a:p>
                  </a:txBody>
                  <a:tcPr marL="91443" marR="91443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London</a:t>
                      </a:r>
                    </a:p>
                  </a:txBody>
                  <a:tcPr marL="91443" marR="91443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Anglija</a:t>
                      </a:r>
                      <a:endParaRPr lang="sl-SI" sz="1600" dirty="0"/>
                    </a:p>
                  </a:txBody>
                  <a:tcPr marL="91443" marR="9144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r"/>
                      <a:r>
                        <a:rPr lang="sl-SI" sz="1600"/>
                        <a:t>2004</a:t>
                      </a:r>
                    </a:p>
                  </a:txBody>
                  <a:tcPr marL="91443" marR="91443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Atene</a:t>
                      </a:r>
                      <a:endParaRPr lang="sl-SI" sz="1600" dirty="0"/>
                    </a:p>
                  </a:txBody>
                  <a:tcPr marL="91443" marR="91443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Atene</a:t>
                      </a:r>
                      <a:endParaRPr lang="sl-SI" sz="1600" dirty="0"/>
                    </a:p>
                  </a:txBody>
                  <a:tcPr marL="91443" marR="91443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Grčija</a:t>
                      </a:r>
                      <a:endParaRPr lang="sl-SI" sz="1600" dirty="0"/>
                    </a:p>
                  </a:txBody>
                  <a:tcPr marL="91443" marR="9144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2012</a:t>
                      </a:r>
                    </a:p>
                  </a:txBody>
                  <a:tcPr marL="91443" marR="91443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London</a:t>
                      </a:r>
                    </a:p>
                  </a:txBody>
                  <a:tcPr marL="91443" marR="91443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London</a:t>
                      </a:r>
                    </a:p>
                  </a:txBody>
                  <a:tcPr marL="91443" marR="91443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Anglija</a:t>
                      </a:r>
                      <a:endParaRPr lang="sl-SI" sz="1600" dirty="0"/>
                    </a:p>
                  </a:txBody>
                  <a:tcPr marL="91443" marR="9144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 bwMode="auto">
          <a:xfrm>
            <a:off x="2286000" y="4286250"/>
            <a:ext cx="1214438" cy="500063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 bwMode="auto">
          <a:xfrm rot="5400000">
            <a:off x="4929188" y="3357562"/>
            <a:ext cx="1214438" cy="1071563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OI</a:t>
            </a:r>
          </a:p>
        </p:txBody>
      </p:sp>
      <p:sp>
        <p:nvSpPr>
          <p:cNvPr id="717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6" name="Content Placeholder 5"/>
          <p:cNvGraphicFramePr>
            <a:graphicFrameLocks/>
          </p:cNvGraphicFramePr>
          <p:nvPr/>
        </p:nvGraphicFramePr>
        <p:xfrm>
          <a:off x="214313" y="1357313"/>
          <a:ext cx="1857375" cy="1995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2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5752"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Leto</a:t>
                      </a:r>
                      <a:endParaRPr lang="sl-SI" sz="12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Kraj</a:t>
                      </a:r>
                      <a:endParaRPr lang="sl-SI" sz="1200" dirty="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 dirty="0"/>
                        <a:t>1896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Atene</a:t>
                      </a:r>
                      <a:endParaRPr lang="sl-SI" sz="1200" dirty="0"/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1948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/>
                        <a:t>London</a:t>
                      </a:r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2004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Atene</a:t>
                      </a:r>
                      <a:endParaRPr lang="sl-SI" sz="1200" dirty="0"/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2008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/>
                        <a:t>Beijing</a:t>
                      </a:r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2012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/>
                        <a:t>London</a:t>
                      </a:r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195" name="Date Placeholder 3"/>
          <p:cNvSpPr txBox="1">
            <a:spLocks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z="1200"/>
              <a:t>Matija Lokar, FMF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/>
        </p:nvGraphicFramePr>
        <p:xfrm>
          <a:off x="2571750" y="1357313"/>
          <a:ext cx="1928814" cy="1035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4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44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8763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Kraj</a:t>
                      </a:r>
                      <a:endParaRPr lang="sl-SI" sz="1000" dirty="0"/>
                    </a:p>
                  </a:txBody>
                  <a:tcPr marL="91439" marR="91439" marT="45748" marB="45748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Država</a:t>
                      </a:r>
                      <a:endParaRPr lang="sl-SI" sz="1000" dirty="0"/>
                    </a:p>
                  </a:txBody>
                  <a:tcPr marL="91439" marR="91439" marT="45748" marB="457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Atene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Grčija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r>
                        <a:rPr lang="sl-SI" sz="1000" dirty="0"/>
                        <a:t>London</a:t>
                      </a:r>
                    </a:p>
                  </a:txBody>
                  <a:tcPr marL="91439" marR="91439" marT="45748" marB="45748" anchor="ctr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Anglija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Sydney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Avstralija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85813" y="4143375"/>
          <a:ext cx="3390900" cy="2011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2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17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227"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Leto</a:t>
                      </a:r>
                      <a:endParaRPr lang="sl-SI" sz="1600" dirty="0"/>
                    </a:p>
                  </a:txBody>
                  <a:tcPr marL="91452" marR="91452" marT="45708" marB="45708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Kraj</a:t>
                      </a:r>
                      <a:endParaRPr lang="sl-SI" sz="1600" dirty="0"/>
                    </a:p>
                  </a:txBody>
                  <a:tcPr marL="91452" marR="91452" marT="45708" marB="45708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Država</a:t>
                      </a:r>
                      <a:endParaRPr lang="sl-SI" sz="1600" dirty="0"/>
                    </a:p>
                  </a:txBody>
                  <a:tcPr marL="91452" marR="91452" marT="45708" marB="457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1896</a:t>
                      </a:r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Atene</a:t>
                      </a:r>
                      <a:endParaRPr lang="sl-SI" sz="1600" dirty="0"/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Grčija</a:t>
                      </a:r>
                      <a:endParaRPr lang="sl-SI" sz="1600" dirty="0"/>
                    </a:p>
                  </a:txBody>
                  <a:tcPr marL="91452" marR="91452" marT="45708" marB="4570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/>
                        <a:t>1948</a:t>
                      </a:r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London</a:t>
                      </a:r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Anglija</a:t>
                      </a:r>
                      <a:endParaRPr lang="sl-SI" sz="1600" dirty="0"/>
                    </a:p>
                  </a:txBody>
                  <a:tcPr marL="91452" marR="91452" marT="45708" marB="4570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/>
                        <a:t>2004</a:t>
                      </a:r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Atene</a:t>
                      </a:r>
                      <a:endParaRPr lang="sl-SI" sz="1600" dirty="0"/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Grčija</a:t>
                      </a:r>
                      <a:endParaRPr lang="sl-SI" sz="1600" dirty="0"/>
                    </a:p>
                  </a:txBody>
                  <a:tcPr marL="91452" marR="91452" marT="45708" marB="4570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 smtClean="0"/>
                        <a:t>2008</a:t>
                      </a:r>
                      <a:endParaRPr lang="sl-SI" sz="1600" dirty="0"/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Beijing</a:t>
                      </a:r>
                      <a:endParaRPr lang="sl-SI" sz="1600" dirty="0"/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endParaRPr lang="sl-SI" sz="1600" dirty="0"/>
                    </a:p>
                  </a:txBody>
                  <a:tcPr marL="91452" marR="91452" marT="45708" marB="4570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2012</a:t>
                      </a:r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London</a:t>
                      </a:r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Anglija</a:t>
                      </a:r>
                      <a:endParaRPr lang="sl-SI" sz="1600" dirty="0"/>
                    </a:p>
                  </a:txBody>
                  <a:tcPr marL="91452" marR="91452" marT="45708" marB="4570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 bwMode="auto">
          <a:xfrm>
            <a:off x="1357313" y="3429000"/>
            <a:ext cx="928687" cy="714375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 bwMode="auto">
          <a:xfrm rot="5400000">
            <a:off x="2071688" y="2643187"/>
            <a:ext cx="1714500" cy="1285875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4857750" y="4214813"/>
          <a:ext cx="3462338" cy="2011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2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7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18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227"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Leto</a:t>
                      </a:r>
                      <a:endParaRPr lang="sl-SI" sz="1600" dirty="0"/>
                    </a:p>
                  </a:txBody>
                  <a:tcPr marL="91458" marR="91458" marT="45708" marB="45708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Kraj</a:t>
                      </a:r>
                      <a:endParaRPr lang="sl-SI" sz="1600" dirty="0"/>
                    </a:p>
                  </a:txBody>
                  <a:tcPr marL="91458" marR="91458" marT="45708" marB="45708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Država</a:t>
                      </a:r>
                      <a:endParaRPr lang="sl-SI" sz="1600" dirty="0"/>
                    </a:p>
                  </a:txBody>
                  <a:tcPr marL="91458" marR="91458" marT="45708" marB="457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1896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Atene</a:t>
                      </a:r>
                      <a:endParaRPr lang="sl-SI" sz="1600" dirty="0"/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Grčija</a:t>
                      </a:r>
                      <a:endParaRPr lang="sl-SI" sz="1600" dirty="0"/>
                    </a:p>
                  </a:txBody>
                  <a:tcPr marL="91458" marR="91458" marT="45708" marB="4570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2004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Atene</a:t>
                      </a:r>
                      <a:endParaRPr lang="sl-SI" sz="1600" dirty="0"/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Grčija</a:t>
                      </a:r>
                      <a:endParaRPr lang="sl-SI" sz="1600" dirty="0"/>
                    </a:p>
                  </a:txBody>
                  <a:tcPr marL="91458" marR="91458" marT="45708" marB="4570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1948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London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Anglija</a:t>
                      </a:r>
                      <a:endParaRPr lang="sl-SI" sz="1600" dirty="0"/>
                    </a:p>
                  </a:txBody>
                  <a:tcPr marL="91458" marR="91458" marT="45708" marB="4570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2012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London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Anglija</a:t>
                      </a:r>
                      <a:endParaRPr lang="sl-SI" sz="1600" dirty="0"/>
                    </a:p>
                  </a:txBody>
                  <a:tcPr marL="91458" marR="91458" marT="45708" marB="4570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endParaRPr lang="sl-SI" sz="1600" dirty="0"/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Sydney</a:t>
                      </a:r>
                      <a:endParaRPr lang="sl-SI" sz="1600" dirty="0"/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Avstralija</a:t>
                      </a:r>
                      <a:endParaRPr lang="sl-SI" sz="1600" dirty="0"/>
                    </a:p>
                  </a:txBody>
                  <a:tcPr marL="91458" marR="91458" marT="45708" marB="4570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6" name="Straight Arrow Connector 15"/>
          <p:cNvCxnSpPr/>
          <p:nvPr/>
        </p:nvCxnSpPr>
        <p:spPr bwMode="auto">
          <a:xfrm>
            <a:off x="1357313" y="3429000"/>
            <a:ext cx="4357687" cy="785813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 bwMode="auto">
          <a:xfrm>
            <a:off x="3571875" y="2428875"/>
            <a:ext cx="2357438" cy="1785938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OI - LEFT OUTER JOIN</a:t>
            </a:r>
          </a:p>
        </p:txBody>
      </p:sp>
      <p:sp>
        <p:nvSpPr>
          <p:cNvPr id="819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6" name="Content Placeholder 5"/>
          <p:cNvGraphicFramePr>
            <a:graphicFrameLocks/>
          </p:cNvGraphicFramePr>
          <p:nvPr/>
        </p:nvGraphicFramePr>
        <p:xfrm>
          <a:off x="214313" y="1357313"/>
          <a:ext cx="1857375" cy="1995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2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5752"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Leto</a:t>
                      </a:r>
                      <a:endParaRPr lang="sl-SI" sz="12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Kraj</a:t>
                      </a:r>
                      <a:endParaRPr lang="sl-SI" sz="1200" dirty="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 dirty="0"/>
                        <a:t>1896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Atene</a:t>
                      </a:r>
                      <a:endParaRPr lang="sl-SI" sz="1200" dirty="0"/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1948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/>
                        <a:t>London</a:t>
                      </a:r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2004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Atene</a:t>
                      </a:r>
                      <a:endParaRPr lang="sl-SI" sz="1200" dirty="0"/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2008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/>
                        <a:t>Beijing</a:t>
                      </a:r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2012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/>
                        <a:t>London</a:t>
                      </a:r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219" name="Date Placeholder 3"/>
          <p:cNvSpPr txBox="1">
            <a:spLocks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z="1200"/>
              <a:t>Matija Lokar, FMF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/>
        </p:nvGraphicFramePr>
        <p:xfrm>
          <a:off x="2214563" y="1357313"/>
          <a:ext cx="1928812" cy="1035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4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8763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Kraj</a:t>
                      </a:r>
                      <a:endParaRPr lang="sl-SI" sz="1000" dirty="0"/>
                    </a:p>
                  </a:txBody>
                  <a:tcPr marL="91439" marR="91439" marT="45748" marB="45748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Država</a:t>
                      </a:r>
                      <a:endParaRPr lang="sl-SI" sz="1000" dirty="0"/>
                    </a:p>
                  </a:txBody>
                  <a:tcPr marL="91439" marR="91439" marT="45748" marB="457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Atene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Grčija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r>
                        <a:rPr lang="sl-SI" sz="1000" dirty="0"/>
                        <a:t>London</a:t>
                      </a:r>
                    </a:p>
                  </a:txBody>
                  <a:tcPr marL="91439" marR="91439" marT="45748" marB="45748" anchor="ctr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Anglija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Sydney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Avstralija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85813" y="4143375"/>
          <a:ext cx="3390900" cy="2011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2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17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227"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Leto</a:t>
                      </a:r>
                      <a:endParaRPr lang="sl-SI" sz="1600" dirty="0"/>
                    </a:p>
                  </a:txBody>
                  <a:tcPr marL="91452" marR="91452" marT="45708" marB="45708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Kraj</a:t>
                      </a:r>
                      <a:endParaRPr lang="sl-SI" sz="1600" dirty="0"/>
                    </a:p>
                  </a:txBody>
                  <a:tcPr marL="91452" marR="91452" marT="45708" marB="45708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Država</a:t>
                      </a:r>
                      <a:endParaRPr lang="sl-SI" sz="1600" dirty="0"/>
                    </a:p>
                  </a:txBody>
                  <a:tcPr marL="91452" marR="91452" marT="45708" marB="457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1896</a:t>
                      </a:r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Atene</a:t>
                      </a:r>
                      <a:endParaRPr lang="sl-SI" sz="1600" dirty="0"/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Grčija</a:t>
                      </a:r>
                      <a:endParaRPr lang="sl-SI" sz="1600" dirty="0"/>
                    </a:p>
                  </a:txBody>
                  <a:tcPr marL="91452" marR="91452" marT="45708" marB="4570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/>
                        <a:t>1948</a:t>
                      </a:r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London</a:t>
                      </a:r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Anglija</a:t>
                      </a:r>
                      <a:endParaRPr lang="sl-SI" sz="1600" dirty="0"/>
                    </a:p>
                  </a:txBody>
                  <a:tcPr marL="91452" marR="91452" marT="45708" marB="4570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/>
                        <a:t>2004</a:t>
                      </a:r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Atene</a:t>
                      </a:r>
                      <a:endParaRPr lang="sl-SI" sz="1600" dirty="0"/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Grčija</a:t>
                      </a:r>
                      <a:endParaRPr lang="sl-SI" sz="1600" dirty="0"/>
                    </a:p>
                  </a:txBody>
                  <a:tcPr marL="91452" marR="91452" marT="45708" marB="4570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 smtClean="0"/>
                        <a:t>2008</a:t>
                      </a:r>
                      <a:endParaRPr lang="sl-SI" sz="1600" dirty="0"/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Beijing</a:t>
                      </a:r>
                      <a:endParaRPr lang="sl-SI" sz="1600" dirty="0"/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endParaRPr lang="sl-SI" sz="1600" dirty="0"/>
                    </a:p>
                  </a:txBody>
                  <a:tcPr marL="91452" marR="91452" marT="45708" marB="4570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2012</a:t>
                      </a:r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London</a:t>
                      </a:r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Anglija</a:t>
                      </a:r>
                      <a:endParaRPr lang="sl-SI" sz="1600" dirty="0"/>
                    </a:p>
                  </a:txBody>
                  <a:tcPr marL="91452" marR="91452" marT="45708" marB="4570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 bwMode="auto">
          <a:xfrm>
            <a:off x="1357313" y="3429000"/>
            <a:ext cx="928687" cy="714375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 bwMode="auto">
          <a:xfrm rot="5400000">
            <a:off x="2071688" y="2643187"/>
            <a:ext cx="1714500" cy="1285875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143375" y="1643063"/>
            <a:ext cx="4857750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 </a:t>
            </a:r>
            <a:r>
              <a:rPr lang="sl-SI" sz="1600">
                <a:latin typeface="Courier New" pitchFamily="49" charset="0"/>
                <a:cs typeface="Courier New" pitchFamily="49" charset="0"/>
              </a:rPr>
              <a:t>SELECT oi.leto, oi.kraj, kraji.drzava</a:t>
            </a:r>
          </a:p>
          <a:p>
            <a:pPr eaLnBrk="1" hangingPunct="1"/>
            <a:r>
              <a:rPr lang="sl-SI" sz="1600">
                <a:latin typeface="Courier New" pitchFamily="49" charset="0"/>
                <a:cs typeface="Courier New" pitchFamily="49" charset="0"/>
              </a:rPr>
              <a:t> FROM oi LEFT OUTER JOIN kraji ON </a:t>
            </a:r>
          </a:p>
          <a:p>
            <a:pPr eaLnBrk="1" hangingPunct="1"/>
            <a:r>
              <a:rPr lang="sl-SI" sz="1600">
                <a:latin typeface="Courier New" pitchFamily="49" charset="0"/>
                <a:cs typeface="Courier New" pitchFamily="49" charset="0"/>
              </a:rPr>
              <a:t> (oi.kraj = kraji.kraj)</a:t>
            </a:r>
            <a:endParaRPr lang="sl-SI" sz="20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143375" y="2786063"/>
            <a:ext cx="4857750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 </a:t>
            </a:r>
            <a:r>
              <a:rPr lang="sl-SI" sz="1600">
                <a:latin typeface="Courier New" pitchFamily="49" charset="0"/>
                <a:cs typeface="Courier New" pitchFamily="49" charset="0"/>
              </a:rPr>
              <a:t>SELECT oi.leto, oi.kraj, kraji.drzava</a:t>
            </a:r>
          </a:p>
          <a:p>
            <a:pPr eaLnBrk="1" hangingPunct="1"/>
            <a:r>
              <a:rPr lang="sl-SI" sz="1600">
                <a:latin typeface="Courier New" pitchFamily="49" charset="0"/>
                <a:cs typeface="Courier New" pitchFamily="49" charset="0"/>
              </a:rPr>
              <a:t> FROM kraji LEFT OUTER JOIN oi ON </a:t>
            </a:r>
          </a:p>
          <a:p>
            <a:pPr eaLnBrk="1" hangingPunct="1"/>
            <a:r>
              <a:rPr lang="sl-SI" sz="1600">
                <a:latin typeface="Courier New" pitchFamily="49" charset="0"/>
                <a:cs typeface="Courier New" pitchFamily="49" charset="0"/>
              </a:rPr>
              <a:t> (oi.kraj = kraji.kraj)</a:t>
            </a:r>
            <a:endParaRPr lang="sl-SI" sz="200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225785"/>
              </p:ext>
            </p:extLst>
          </p:nvPr>
        </p:nvGraphicFramePr>
        <p:xfrm>
          <a:off x="4572000" y="4143375"/>
          <a:ext cx="3573299" cy="2011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2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87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18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227"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Leto</a:t>
                      </a:r>
                      <a:endParaRPr lang="sl-SI" sz="1600" dirty="0"/>
                    </a:p>
                  </a:txBody>
                  <a:tcPr marL="91458" marR="91458" marT="45708" marB="45708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Kraj</a:t>
                      </a:r>
                      <a:endParaRPr lang="sl-SI" sz="1600" dirty="0"/>
                    </a:p>
                  </a:txBody>
                  <a:tcPr marL="91458" marR="91458" marT="45708" marB="45708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Država</a:t>
                      </a:r>
                      <a:endParaRPr lang="sl-SI" sz="1600" dirty="0"/>
                    </a:p>
                  </a:txBody>
                  <a:tcPr marL="91458" marR="91458" marT="45708" marB="457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1896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Atene</a:t>
                      </a:r>
                      <a:endParaRPr lang="sl-SI" sz="1600" dirty="0"/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Grčija</a:t>
                      </a:r>
                      <a:endParaRPr lang="sl-SI" sz="1600" dirty="0"/>
                    </a:p>
                  </a:txBody>
                  <a:tcPr marL="91458" marR="91458" marT="45708" marB="4570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2004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Atene</a:t>
                      </a:r>
                      <a:endParaRPr lang="sl-SI" sz="1600" dirty="0"/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Grčija</a:t>
                      </a:r>
                      <a:endParaRPr lang="sl-SI" sz="1600" dirty="0"/>
                    </a:p>
                  </a:txBody>
                  <a:tcPr marL="91458" marR="91458" marT="45708" marB="4570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1948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London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Anglija</a:t>
                      </a:r>
                      <a:endParaRPr lang="sl-SI" sz="1600" dirty="0"/>
                    </a:p>
                  </a:txBody>
                  <a:tcPr marL="91458" marR="91458" marT="45708" marB="4570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2012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London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Anglija</a:t>
                      </a:r>
                      <a:endParaRPr lang="sl-SI" sz="1600" dirty="0"/>
                    </a:p>
                  </a:txBody>
                  <a:tcPr marL="91458" marR="91458" marT="45708" marB="4570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endParaRPr lang="sl-SI" sz="1600" dirty="0"/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>
                          <a:solidFill>
                            <a:srgbClr val="FF0000"/>
                          </a:solidFill>
                        </a:rPr>
                        <a:t>Sydney?</a:t>
                      </a:r>
                      <a:endParaRPr lang="sl-SI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Avstralija</a:t>
                      </a:r>
                      <a:endParaRPr lang="sl-SI" sz="1600" dirty="0"/>
                    </a:p>
                  </a:txBody>
                  <a:tcPr marL="91458" marR="91458" marT="45708" marB="4570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9" name="Straight Arrow Connector 18"/>
          <p:cNvCxnSpPr/>
          <p:nvPr/>
        </p:nvCxnSpPr>
        <p:spPr bwMode="auto">
          <a:xfrm>
            <a:off x="1357313" y="3429000"/>
            <a:ext cx="4786312" cy="714375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 bwMode="auto">
          <a:xfrm>
            <a:off x="3571875" y="2428875"/>
            <a:ext cx="2571750" cy="1714500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OI – RIGHT OUTER JOIN</a:t>
            </a:r>
          </a:p>
        </p:txBody>
      </p:sp>
      <p:sp>
        <p:nvSpPr>
          <p:cNvPr id="921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6" name="Content Placeholder 5"/>
          <p:cNvGraphicFramePr>
            <a:graphicFrameLocks/>
          </p:cNvGraphicFramePr>
          <p:nvPr/>
        </p:nvGraphicFramePr>
        <p:xfrm>
          <a:off x="214313" y="1357313"/>
          <a:ext cx="1857375" cy="1995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2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5752"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Leto</a:t>
                      </a:r>
                      <a:endParaRPr lang="sl-SI" sz="12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Kraj</a:t>
                      </a:r>
                      <a:endParaRPr lang="sl-SI" sz="1200" dirty="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 dirty="0"/>
                        <a:t>1896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Atene</a:t>
                      </a:r>
                      <a:endParaRPr lang="sl-SI" sz="1200" dirty="0"/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1948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/>
                        <a:t>London</a:t>
                      </a:r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2004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Atene</a:t>
                      </a:r>
                      <a:endParaRPr lang="sl-SI" sz="1200" dirty="0"/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2008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/>
                        <a:t>Beijing</a:t>
                      </a:r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2012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/>
                        <a:t>London</a:t>
                      </a:r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243" name="Date Placeholder 3"/>
          <p:cNvSpPr txBox="1">
            <a:spLocks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z="1200"/>
              <a:t>Matija Lokar, FMF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/>
        </p:nvGraphicFramePr>
        <p:xfrm>
          <a:off x="2214563" y="1357313"/>
          <a:ext cx="1928812" cy="1035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4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8763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Kraj</a:t>
                      </a:r>
                      <a:endParaRPr lang="sl-SI" sz="1000" dirty="0"/>
                    </a:p>
                  </a:txBody>
                  <a:tcPr marL="91439" marR="91439" marT="45748" marB="45748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Država</a:t>
                      </a:r>
                      <a:endParaRPr lang="sl-SI" sz="1000" dirty="0"/>
                    </a:p>
                  </a:txBody>
                  <a:tcPr marL="91439" marR="91439" marT="45748" marB="457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Atene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Grčija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r>
                        <a:rPr lang="sl-SI" sz="1000" dirty="0"/>
                        <a:t>London</a:t>
                      </a:r>
                    </a:p>
                  </a:txBody>
                  <a:tcPr marL="91439" marR="91439" marT="45748" marB="45748" anchor="ctr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Anglija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Sydney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Avstralija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85813" y="4143375"/>
          <a:ext cx="3390900" cy="2011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2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17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227"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Leto</a:t>
                      </a:r>
                      <a:endParaRPr lang="sl-SI" sz="1600" dirty="0"/>
                    </a:p>
                  </a:txBody>
                  <a:tcPr marL="91452" marR="91452" marT="45708" marB="45708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Kraj</a:t>
                      </a:r>
                      <a:endParaRPr lang="sl-SI" sz="1600" dirty="0"/>
                    </a:p>
                  </a:txBody>
                  <a:tcPr marL="91452" marR="91452" marT="45708" marB="45708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Država</a:t>
                      </a:r>
                      <a:endParaRPr lang="sl-SI" sz="1600" dirty="0"/>
                    </a:p>
                  </a:txBody>
                  <a:tcPr marL="91452" marR="91452" marT="45708" marB="457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1896</a:t>
                      </a:r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Atene</a:t>
                      </a:r>
                      <a:endParaRPr lang="sl-SI" sz="1600" dirty="0"/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Grčija</a:t>
                      </a:r>
                      <a:endParaRPr lang="sl-SI" sz="1600" dirty="0"/>
                    </a:p>
                  </a:txBody>
                  <a:tcPr marL="91452" marR="91452" marT="45708" marB="4570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2004</a:t>
                      </a:r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Atene</a:t>
                      </a:r>
                      <a:endParaRPr lang="sl-SI" sz="1600" dirty="0"/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Grčija</a:t>
                      </a:r>
                      <a:endParaRPr lang="sl-SI" sz="1600" dirty="0"/>
                    </a:p>
                  </a:txBody>
                  <a:tcPr marL="91452" marR="91452" marT="45708" marB="4570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1948</a:t>
                      </a:r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London</a:t>
                      </a:r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Anglija</a:t>
                      </a:r>
                      <a:endParaRPr lang="sl-SI" sz="1600" dirty="0"/>
                    </a:p>
                  </a:txBody>
                  <a:tcPr marL="91452" marR="91452" marT="45708" marB="4570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2012</a:t>
                      </a:r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London</a:t>
                      </a:r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Anglija</a:t>
                      </a:r>
                      <a:endParaRPr lang="sl-SI" sz="1600" dirty="0"/>
                    </a:p>
                  </a:txBody>
                  <a:tcPr marL="91452" marR="91452" marT="45708" marB="4570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 smtClean="0"/>
                        <a:t>2008</a:t>
                      </a:r>
                      <a:endParaRPr lang="sl-SI" sz="1600" dirty="0"/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Beijing</a:t>
                      </a:r>
                      <a:endParaRPr lang="sl-SI" sz="1600" dirty="0"/>
                    </a:p>
                  </a:txBody>
                  <a:tcPr marL="91452" marR="91452" marT="45708" marB="45708" anchor="ctr"/>
                </a:tc>
                <a:tc>
                  <a:txBody>
                    <a:bodyPr/>
                    <a:lstStyle/>
                    <a:p>
                      <a:endParaRPr lang="sl-SI" sz="1600" dirty="0"/>
                    </a:p>
                  </a:txBody>
                  <a:tcPr marL="91452" marR="91452" marT="45708" marB="4570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 bwMode="auto">
          <a:xfrm>
            <a:off x="1357313" y="3429000"/>
            <a:ext cx="928687" cy="714375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 bwMode="auto">
          <a:xfrm rot="5400000">
            <a:off x="2071688" y="2643187"/>
            <a:ext cx="1714500" cy="1285875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143375" y="1643063"/>
            <a:ext cx="4857750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 </a:t>
            </a:r>
            <a:r>
              <a:rPr lang="sl-SI" sz="1600">
                <a:latin typeface="Courier New" pitchFamily="49" charset="0"/>
                <a:cs typeface="Courier New" pitchFamily="49" charset="0"/>
              </a:rPr>
              <a:t>SELECT oi.leto, oi.kraj, kraji.drzava</a:t>
            </a:r>
          </a:p>
          <a:p>
            <a:pPr eaLnBrk="1" hangingPunct="1"/>
            <a:r>
              <a:rPr lang="sl-SI" sz="1600">
                <a:latin typeface="Courier New" pitchFamily="49" charset="0"/>
                <a:cs typeface="Courier New" pitchFamily="49" charset="0"/>
              </a:rPr>
              <a:t> FROM kraji RIGHT OUTER JOIN oi ON </a:t>
            </a:r>
          </a:p>
          <a:p>
            <a:pPr eaLnBrk="1" hangingPunct="1"/>
            <a:r>
              <a:rPr lang="sl-SI" sz="1600">
                <a:latin typeface="Courier New" pitchFamily="49" charset="0"/>
                <a:cs typeface="Courier New" pitchFamily="49" charset="0"/>
              </a:rPr>
              <a:t> (oi.kraj = kraji.kraj)</a:t>
            </a:r>
            <a:endParaRPr lang="sl-SI" sz="20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143375" y="2786063"/>
            <a:ext cx="4857750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 </a:t>
            </a:r>
            <a:r>
              <a:rPr lang="sl-SI" sz="1600">
                <a:latin typeface="Courier New" pitchFamily="49" charset="0"/>
                <a:cs typeface="Courier New" pitchFamily="49" charset="0"/>
              </a:rPr>
              <a:t>SELECT oi.leto, oi.kraj, kraji.drzava</a:t>
            </a:r>
          </a:p>
          <a:p>
            <a:pPr eaLnBrk="1" hangingPunct="1"/>
            <a:r>
              <a:rPr lang="sl-SI" sz="1600">
                <a:latin typeface="Courier New" pitchFamily="49" charset="0"/>
                <a:cs typeface="Courier New" pitchFamily="49" charset="0"/>
              </a:rPr>
              <a:t> FROM oi RIGHT OUTER JOIN kraji ON </a:t>
            </a:r>
          </a:p>
          <a:p>
            <a:pPr eaLnBrk="1" hangingPunct="1"/>
            <a:r>
              <a:rPr lang="sl-SI" sz="1600">
                <a:latin typeface="Courier New" pitchFamily="49" charset="0"/>
                <a:cs typeface="Courier New" pitchFamily="49" charset="0"/>
              </a:rPr>
              <a:t> (oi.kraj = kraji.kraj)</a:t>
            </a:r>
            <a:endParaRPr lang="sl-SI" sz="200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832253"/>
              </p:ext>
            </p:extLst>
          </p:nvPr>
        </p:nvGraphicFramePr>
        <p:xfrm>
          <a:off x="4572000" y="4143375"/>
          <a:ext cx="3573299" cy="2011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2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87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18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227"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Leto</a:t>
                      </a:r>
                      <a:endParaRPr lang="sl-SI" sz="1600" dirty="0"/>
                    </a:p>
                  </a:txBody>
                  <a:tcPr marL="91458" marR="91458" marT="45708" marB="45708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Kraj</a:t>
                      </a:r>
                      <a:endParaRPr lang="sl-SI" sz="1600" dirty="0"/>
                    </a:p>
                  </a:txBody>
                  <a:tcPr marL="91458" marR="91458" marT="45708" marB="45708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Država</a:t>
                      </a:r>
                      <a:endParaRPr lang="sl-SI" sz="1600" dirty="0"/>
                    </a:p>
                  </a:txBody>
                  <a:tcPr marL="91458" marR="91458" marT="45708" marB="457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1896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Atene</a:t>
                      </a:r>
                      <a:endParaRPr lang="sl-SI" sz="1600" dirty="0"/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Grčija</a:t>
                      </a:r>
                      <a:endParaRPr lang="sl-SI" sz="1600" dirty="0"/>
                    </a:p>
                  </a:txBody>
                  <a:tcPr marL="91458" marR="91458" marT="45708" marB="4570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1948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London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Anglija</a:t>
                      </a:r>
                      <a:endParaRPr lang="sl-SI" sz="1600" dirty="0"/>
                    </a:p>
                  </a:txBody>
                  <a:tcPr marL="91458" marR="91458" marT="45708" marB="4570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2004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Atene</a:t>
                      </a:r>
                      <a:endParaRPr lang="sl-SI" sz="1600" dirty="0"/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Grčija</a:t>
                      </a:r>
                      <a:endParaRPr lang="sl-SI" sz="1600" dirty="0"/>
                    </a:p>
                  </a:txBody>
                  <a:tcPr marL="91458" marR="91458" marT="45708" marB="4570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2012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London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Anglija</a:t>
                      </a:r>
                      <a:endParaRPr lang="sl-SI" sz="1600" dirty="0"/>
                    </a:p>
                  </a:txBody>
                  <a:tcPr marL="91458" marR="91458" marT="45708" marB="4570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endParaRPr lang="sl-SI" sz="1600" dirty="0"/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>
                          <a:solidFill>
                            <a:srgbClr val="FF0000"/>
                          </a:solidFill>
                        </a:rPr>
                        <a:t>Sydney?</a:t>
                      </a:r>
                      <a:endParaRPr lang="sl-SI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Avstralija</a:t>
                      </a:r>
                      <a:endParaRPr lang="sl-SI" sz="1600" dirty="0"/>
                    </a:p>
                  </a:txBody>
                  <a:tcPr marL="91458" marR="91458" marT="45708" marB="4570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9" name="Straight Arrow Connector 18"/>
          <p:cNvCxnSpPr/>
          <p:nvPr/>
        </p:nvCxnSpPr>
        <p:spPr bwMode="auto">
          <a:xfrm>
            <a:off x="1357313" y="3429000"/>
            <a:ext cx="4786312" cy="714375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 bwMode="auto">
          <a:xfrm>
            <a:off x="3571875" y="2428875"/>
            <a:ext cx="2571750" cy="1714500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OI –OUTER JOIN</a:t>
            </a:r>
          </a:p>
        </p:txBody>
      </p:sp>
      <p:sp>
        <p:nvSpPr>
          <p:cNvPr id="1024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6" name="Content Placeholder 5"/>
          <p:cNvGraphicFramePr>
            <a:graphicFrameLocks/>
          </p:cNvGraphicFramePr>
          <p:nvPr/>
        </p:nvGraphicFramePr>
        <p:xfrm>
          <a:off x="214313" y="1357313"/>
          <a:ext cx="1857375" cy="1995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2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5752"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Leto</a:t>
                      </a:r>
                      <a:endParaRPr lang="sl-SI" sz="12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Kraj</a:t>
                      </a:r>
                      <a:endParaRPr lang="sl-SI" sz="1200" dirty="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 dirty="0"/>
                        <a:t>1896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Atene</a:t>
                      </a:r>
                      <a:endParaRPr lang="sl-SI" sz="1200" dirty="0"/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1948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/>
                        <a:t>London</a:t>
                      </a:r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2004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Atene</a:t>
                      </a:r>
                      <a:endParaRPr lang="sl-SI" sz="1200" dirty="0"/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2008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/>
                        <a:t>Beijing</a:t>
                      </a:r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2012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/>
                        <a:t>London</a:t>
                      </a:r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67" name="Date Placeholder 3"/>
          <p:cNvSpPr txBox="1">
            <a:spLocks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z="1200"/>
              <a:t>Matija Lokar, FMF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/>
        </p:nvGraphicFramePr>
        <p:xfrm>
          <a:off x="2214563" y="1357313"/>
          <a:ext cx="1928812" cy="1035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4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8763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Kraj</a:t>
                      </a:r>
                      <a:endParaRPr lang="sl-SI" sz="1000" dirty="0"/>
                    </a:p>
                  </a:txBody>
                  <a:tcPr marL="91439" marR="91439" marT="45748" marB="45748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Država</a:t>
                      </a:r>
                      <a:endParaRPr lang="sl-SI" sz="1000" dirty="0"/>
                    </a:p>
                  </a:txBody>
                  <a:tcPr marL="91439" marR="91439" marT="45748" marB="457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Atene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Grčija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r>
                        <a:rPr lang="sl-SI" sz="1000" dirty="0"/>
                        <a:t>London</a:t>
                      </a:r>
                    </a:p>
                  </a:txBody>
                  <a:tcPr marL="91439" marR="91439" marT="45748" marB="45748" anchor="ctr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Anglija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Sydney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Avstralija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85813" y="4143375"/>
          <a:ext cx="3378200" cy="2011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0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9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85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227"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Leto</a:t>
                      </a:r>
                      <a:endParaRPr lang="sl-SI" sz="1600" dirty="0"/>
                    </a:p>
                  </a:txBody>
                  <a:tcPr marL="91460" marR="91460" marT="45708" marB="45708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Kraj</a:t>
                      </a:r>
                      <a:endParaRPr lang="sl-SI" sz="1600" dirty="0"/>
                    </a:p>
                  </a:txBody>
                  <a:tcPr marL="91460" marR="91460" marT="45708" marB="45708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Država</a:t>
                      </a:r>
                      <a:endParaRPr lang="sl-SI" sz="1600" dirty="0"/>
                    </a:p>
                  </a:txBody>
                  <a:tcPr marL="91460" marR="91460" marT="45708" marB="457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1896</a:t>
                      </a:r>
                    </a:p>
                  </a:txBody>
                  <a:tcPr marL="91460" marR="91460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Atene</a:t>
                      </a:r>
                      <a:endParaRPr lang="sl-SI" sz="1600" dirty="0"/>
                    </a:p>
                  </a:txBody>
                  <a:tcPr marL="91460" marR="91460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Grčija</a:t>
                      </a:r>
                      <a:endParaRPr lang="sl-SI" sz="1600" dirty="0"/>
                    </a:p>
                  </a:txBody>
                  <a:tcPr marL="91460" marR="91460" marT="45708" marB="4570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1948</a:t>
                      </a:r>
                    </a:p>
                  </a:txBody>
                  <a:tcPr marL="91460" marR="91460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London</a:t>
                      </a:r>
                    </a:p>
                  </a:txBody>
                  <a:tcPr marL="91460" marR="91460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Anglija</a:t>
                      </a:r>
                      <a:endParaRPr lang="sl-SI" sz="1600" dirty="0"/>
                    </a:p>
                  </a:txBody>
                  <a:tcPr marL="91460" marR="91460" marT="45708" marB="4570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2004</a:t>
                      </a:r>
                    </a:p>
                  </a:txBody>
                  <a:tcPr marL="91460" marR="91460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Atene</a:t>
                      </a:r>
                      <a:endParaRPr lang="sl-SI" sz="1600" dirty="0"/>
                    </a:p>
                  </a:txBody>
                  <a:tcPr marL="91460" marR="91460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Grčija</a:t>
                      </a:r>
                      <a:endParaRPr lang="sl-SI" sz="1600" dirty="0"/>
                    </a:p>
                  </a:txBody>
                  <a:tcPr marL="91460" marR="91460" marT="45708" marB="4570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 smtClean="0"/>
                        <a:t>2008</a:t>
                      </a:r>
                      <a:endParaRPr lang="sl-SI" sz="1600" dirty="0"/>
                    </a:p>
                  </a:txBody>
                  <a:tcPr marL="91460" marR="91460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Beijing</a:t>
                      </a:r>
                      <a:endParaRPr lang="sl-SI" sz="1600" dirty="0"/>
                    </a:p>
                  </a:txBody>
                  <a:tcPr marL="91460" marR="91460" marT="45708" marB="45708" anchor="ctr"/>
                </a:tc>
                <a:tc>
                  <a:txBody>
                    <a:bodyPr/>
                    <a:lstStyle/>
                    <a:p>
                      <a:pPr algn="r"/>
                      <a:endParaRPr lang="sl-SI" sz="1600" dirty="0"/>
                    </a:p>
                  </a:txBody>
                  <a:tcPr marL="91460" marR="91460" marT="45708" marB="45708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2012</a:t>
                      </a:r>
                    </a:p>
                  </a:txBody>
                  <a:tcPr marL="91460" marR="91460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London</a:t>
                      </a:r>
                    </a:p>
                  </a:txBody>
                  <a:tcPr marL="91460" marR="91460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Anglija</a:t>
                      </a:r>
                      <a:endParaRPr lang="sl-SI" sz="1600" dirty="0"/>
                    </a:p>
                  </a:txBody>
                  <a:tcPr marL="91460" marR="91460" marT="45708" marB="4570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 bwMode="auto">
          <a:xfrm>
            <a:off x="1357313" y="3429000"/>
            <a:ext cx="928687" cy="714375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 bwMode="auto">
          <a:xfrm rot="5400000">
            <a:off x="2071688" y="2643187"/>
            <a:ext cx="1714500" cy="1285875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143375" y="1643063"/>
            <a:ext cx="4857750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 </a:t>
            </a:r>
            <a:r>
              <a:rPr lang="sl-SI" sz="1600">
                <a:latin typeface="Courier New" pitchFamily="49" charset="0"/>
                <a:cs typeface="Courier New" pitchFamily="49" charset="0"/>
              </a:rPr>
              <a:t>SELECT oi.leto, oi.kraj, kraji.drzava</a:t>
            </a:r>
          </a:p>
          <a:p>
            <a:pPr eaLnBrk="1" hangingPunct="1"/>
            <a:r>
              <a:rPr lang="sl-SI" sz="1600">
                <a:latin typeface="Courier New" pitchFamily="49" charset="0"/>
                <a:cs typeface="Courier New" pitchFamily="49" charset="0"/>
              </a:rPr>
              <a:t> FROM oi LEFT OUTER JOIN kraji ON </a:t>
            </a:r>
          </a:p>
          <a:p>
            <a:pPr eaLnBrk="1" hangingPunct="1"/>
            <a:r>
              <a:rPr lang="sl-SI" sz="1600">
                <a:latin typeface="Courier New" pitchFamily="49" charset="0"/>
                <a:cs typeface="Courier New" pitchFamily="49" charset="0"/>
              </a:rPr>
              <a:t> (oi.kraj = kraji.kraj)</a:t>
            </a:r>
            <a:endParaRPr lang="sl-SI" sz="20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143375" y="2786063"/>
            <a:ext cx="4857750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 </a:t>
            </a:r>
            <a:r>
              <a:rPr lang="sl-SI" sz="1600">
                <a:latin typeface="Courier New" pitchFamily="49" charset="0"/>
                <a:cs typeface="Courier New" pitchFamily="49" charset="0"/>
              </a:rPr>
              <a:t>SELECT oi.leto, oi.kraj, kraji.drzava</a:t>
            </a:r>
          </a:p>
          <a:p>
            <a:pPr eaLnBrk="1" hangingPunct="1"/>
            <a:r>
              <a:rPr lang="sl-SI" sz="1600">
                <a:latin typeface="Courier New" pitchFamily="49" charset="0"/>
                <a:cs typeface="Courier New" pitchFamily="49" charset="0"/>
              </a:rPr>
              <a:t> FROM oi RIGHT OUTER JOIN kraji ON </a:t>
            </a:r>
          </a:p>
          <a:p>
            <a:pPr eaLnBrk="1" hangingPunct="1"/>
            <a:r>
              <a:rPr lang="sl-SI" sz="1600">
                <a:latin typeface="Courier New" pitchFamily="49" charset="0"/>
                <a:cs typeface="Courier New" pitchFamily="49" charset="0"/>
              </a:rPr>
              <a:t> (oi.kraj = kraji.kraj)</a:t>
            </a:r>
            <a:endParaRPr lang="sl-SI" sz="200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538781"/>
              </p:ext>
            </p:extLst>
          </p:nvPr>
        </p:nvGraphicFramePr>
        <p:xfrm>
          <a:off x="4572000" y="4143375"/>
          <a:ext cx="3573299" cy="2011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2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87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18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227"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Leto</a:t>
                      </a:r>
                      <a:endParaRPr lang="sl-SI" sz="1600" dirty="0"/>
                    </a:p>
                  </a:txBody>
                  <a:tcPr marL="91458" marR="91458" marT="45708" marB="45708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Kraj</a:t>
                      </a:r>
                      <a:endParaRPr lang="sl-SI" sz="1600" dirty="0"/>
                    </a:p>
                  </a:txBody>
                  <a:tcPr marL="91458" marR="91458" marT="45708" marB="45708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Država</a:t>
                      </a:r>
                      <a:endParaRPr lang="sl-SI" sz="1600" dirty="0"/>
                    </a:p>
                  </a:txBody>
                  <a:tcPr marL="91458" marR="91458" marT="45708" marB="457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1896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Atene</a:t>
                      </a:r>
                      <a:endParaRPr lang="sl-SI" sz="1600" dirty="0"/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Grčija</a:t>
                      </a:r>
                      <a:endParaRPr lang="sl-SI" sz="1600" dirty="0"/>
                    </a:p>
                  </a:txBody>
                  <a:tcPr marL="91458" marR="91458" marT="45708" marB="4570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1948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London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Anglija</a:t>
                      </a:r>
                      <a:endParaRPr lang="sl-SI" sz="1600" dirty="0"/>
                    </a:p>
                  </a:txBody>
                  <a:tcPr marL="91458" marR="91458" marT="45708" marB="4570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2004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Atene</a:t>
                      </a:r>
                      <a:endParaRPr lang="sl-SI" sz="1600" dirty="0"/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Grčija</a:t>
                      </a:r>
                      <a:endParaRPr lang="sl-SI" sz="1600" dirty="0"/>
                    </a:p>
                  </a:txBody>
                  <a:tcPr marL="91458" marR="91458" marT="45708" marB="4570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2012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London</a:t>
                      </a: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Anglija</a:t>
                      </a:r>
                      <a:endParaRPr lang="sl-SI" sz="1600" dirty="0"/>
                    </a:p>
                  </a:txBody>
                  <a:tcPr marL="91458" marR="91458" marT="45708" marB="4570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27">
                <a:tc>
                  <a:txBody>
                    <a:bodyPr/>
                    <a:lstStyle/>
                    <a:p>
                      <a:pPr algn="r"/>
                      <a:endParaRPr lang="sl-SI" sz="1600" dirty="0"/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>
                          <a:solidFill>
                            <a:srgbClr val="FF0000"/>
                          </a:solidFill>
                        </a:rPr>
                        <a:t>Sydney?</a:t>
                      </a:r>
                      <a:endParaRPr lang="sl-SI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1458" marR="91458" marT="45708" marB="45708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Avstralija</a:t>
                      </a:r>
                      <a:endParaRPr lang="sl-SI" sz="1600" dirty="0"/>
                    </a:p>
                  </a:txBody>
                  <a:tcPr marL="91458" marR="91458" marT="45708" marB="4570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9" name="Straight Arrow Connector 18"/>
          <p:cNvCxnSpPr/>
          <p:nvPr/>
        </p:nvCxnSpPr>
        <p:spPr bwMode="auto">
          <a:xfrm>
            <a:off x="1357313" y="3429000"/>
            <a:ext cx="4786312" cy="714375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 bwMode="auto">
          <a:xfrm>
            <a:off x="3571875" y="2428875"/>
            <a:ext cx="2571750" cy="1714500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" name="Rounded Rectangle 15"/>
          <p:cNvSpPr>
            <a:spLocks noChangeArrowheads="1"/>
          </p:cNvSpPr>
          <p:nvPr/>
        </p:nvSpPr>
        <p:spPr bwMode="auto">
          <a:xfrm>
            <a:off x="5286375" y="1928813"/>
            <a:ext cx="571500" cy="285750"/>
          </a:xfrm>
          <a:prstGeom prst="roundRect">
            <a:avLst>
              <a:gd name="adj" fmla="val 16667"/>
            </a:avLst>
          </a:prstGeom>
          <a:noFill/>
          <a:ln w="28575" algn="ctr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sl-SI"/>
          </a:p>
        </p:txBody>
      </p:sp>
      <p:sp>
        <p:nvSpPr>
          <p:cNvPr id="18" name="Rounded Rectangle 17"/>
          <p:cNvSpPr>
            <a:spLocks noChangeArrowheads="1"/>
          </p:cNvSpPr>
          <p:nvPr/>
        </p:nvSpPr>
        <p:spPr bwMode="auto">
          <a:xfrm>
            <a:off x="5286375" y="3071813"/>
            <a:ext cx="714375" cy="285750"/>
          </a:xfrm>
          <a:prstGeom prst="roundRect">
            <a:avLst>
              <a:gd name="adj" fmla="val 16667"/>
            </a:avLst>
          </a:prstGeom>
          <a:noFill/>
          <a:ln w="28575" algn="ctr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OI – FULL OUTER JOIN</a:t>
            </a:r>
          </a:p>
        </p:txBody>
      </p:sp>
      <p:sp>
        <p:nvSpPr>
          <p:cNvPr id="1126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6" name="Content Placeholder 5"/>
          <p:cNvGraphicFramePr>
            <a:graphicFrameLocks/>
          </p:cNvGraphicFramePr>
          <p:nvPr/>
        </p:nvGraphicFramePr>
        <p:xfrm>
          <a:off x="214313" y="1357313"/>
          <a:ext cx="1857375" cy="1995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2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5752"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Leto</a:t>
                      </a:r>
                      <a:endParaRPr lang="sl-SI" sz="12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Kraj</a:t>
                      </a:r>
                      <a:endParaRPr lang="sl-SI" sz="1200" dirty="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 dirty="0"/>
                        <a:t>1896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Atene</a:t>
                      </a:r>
                      <a:endParaRPr lang="sl-SI" sz="1200" dirty="0"/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1948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/>
                        <a:t>London</a:t>
                      </a:r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2004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Atene</a:t>
                      </a:r>
                      <a:endParaRPr lang="sl-SI" sz="1200" dirty="0"/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2008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/>
                        <a:t>Beijing</a:t>
                      </a:r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2012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/>
                        <a:t>London</a:t>
                      </a:r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291" name="Date Placeholder 3"/>
          <p:cNvSpPr txBox="1">
            <a:spLocks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z="1200"/>
              <a:t>Matija Lokar, FMF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/>
        </p:nvGraphicFramePr>
        <p:xfrm>
          <a:off x="2214563" y="1357313"/>
          <a:ext cx="1928812" cy="1035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4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8763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Kraj</a:t>
                      </a:r>
                      <a:endParaRPr lang="sl-SI" sz="1000" dirty="0"/>
                    </a:p>
                  </a:txBody>
                  <a:tcPr marL="91439" marR="91439" marT="45748" marB="45748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Država</a:t>
                      </a:r>
                      <a:endParaRPr lang="sl-SI" sz="1000" dirty="0"/>
                    </a:p>
                  </a:txBody>
                  <a:tcPr marL="91439" marR="91439" marT="45748" marB="457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Atene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Grčija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r>
                        <a:rPr lang="sl-SI" sz="1000" dirty="0"/>
                        <a:t>London</a:t>
                      </a:r>
                    </a:p>
                  </a:txBody>
                  <a:tcPr marL="91439" marR="91439" marT="45748" marB="45748" anchor="ctr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Anglija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Sydney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Avstralija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911478"/>
              </p:ext>
            </p:extLst>
          </p:nvPr>
        </p:nvGraphicFramePr>
        <p:xfrm>
          <a:off x="2428875" y="4071938"/>
          <a:ext cx="3462338" cy="2346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2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7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18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189"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Leto</a:t>
                      </a:r>
                      <a:endParaRPr lang="sl-SI" sz="1600" dirty="0"/>
                    </a:p>
                  </a:txBody>
                  <a:tcPr marL="91458" marR="91458" marT="45699" marB="45699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Kraj</a:t>
                      </a:r>
                      <a:endParaRPr lang="sl-SI" sz="1600" dirty="0"/>
                    </a:p>
                  </a:txBody>
                  <a:tcPr marL="91458" marR="91458" marT="45699" marB="45699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Država</a:t>
                      </a:r>
                      <a:endParaRPr lang="sl-SI" sz="1600" dirty="0"/>
                    </a:p>
                  </a:txBody>
                  <a:tcPr marL="91458" marR="91458" marT="45699" marB="4569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189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1896</a:t>
                      </a:r>
                    </a:p>
                  </a:txBody>
                  <a:tcPr marL="91458" marR="91458" marT="45699" marB="45699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Atene</a:t>
                      </a:r>
                      <a:endParaRPr lang="sl-SI" sz="1600" dirty="0"/>
                    </a:p>
                  </a:txBody>
                  <a:tcPr marL="91458" marR="91458" marT="45699" marB="45699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Grčija</a:t>
                      </a:r>
                      <a:endParaRPr lang="sl-SI" sz="1600" dirty="0"/>
                    </a:p>
                  </a:txBody>
                  <a:tcPr marL="91458" marR="91458" marT="45699" marB="4569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189">
                <a:tc>
                  <a:txBody>
                    <a:bodyPr/>
                    <a:lstStyle/>
                    <a:p>
                      <a:pPr algn="r"/>
                      <a:r>
                        <a:rPr lang="sl-SI" sz="1600"/>
                        <a:t>1948</a:t>
                      </a:r>
                    </a:p>
                  </a:txBody>
                  <a:tcPr marL="91458" marR="91458" marT="45699" marB="45699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London</a:t>
                      </a:r>
                    </a:p>
                  </a:txBody>
                  <a:tcPr marL="91458" marR="91458" marT="45699" marB="45699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Anglija</a:t>
                      </a:r>
                      <a:endParaRPr lang="sl-SI" sz="1600" dirty="0"/>
                    </a:p>
                  </a:txBody>
                  <a:tcPr marL="91458" marR="91458" marT="45699" marB="45699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189">
                <a:tc>
                  <a:txBody>
                    <a:bodyPr/>
                    <a:lstStyle/>
                    <a:p>
                      <a:pPr algn="r"/>
                      <a:r>
                        <a:rPr lang="sl-SI" sz="1600"/>
                        <a:t>2004</a:t>
                      </a:r>
                    </a:p>
                  </a:txBody>
                  <a:tcPr marL="91458" marR="91458" marT="45699" marB="45699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Atene</a:t>
                      </a:r>
                      <a:endParaRPr lang="sl-SI" sz="1600" dirty="0"/>
                    </a:p>
                  </a:txBody>
                  <a:tcPr marL="91458" marR="91458" marT="45699" marB="45699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Grčija</a:t>
                      </a:r>
                      <a:endParaRPr lang="sl-SI" sz="1600" dirty="0"/>
                    </a:p>
                  </a:txBody>
                  <a:tcPr marL="91458" marR="91458" marT="45699" marB="45699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189">
                <a:tc>
                  <a:txBody>
                    <a:bodyPr/>
                    <a:lstStyle/>
                    <a:p>
                      <a:pPr algn="r"/>
                      <a:r>
                        <a:rPr lang="sl-SI" sz="1600" dirty="0" smtClean="0"/>
                        <a:t>2008</a:t>
                      </a:r>
                      <a:endParaRPr lang="sl-SI" sz="1600" dirty="0"/>
                    </a:p>
                  </a:txBody>
                  <a:tcPr marL="91458" marR="91458" marT="45699" marB="45699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Beijing</a:t>
                      </a:r>
                      <a:endParaRPr lang="sl-SI" sz="1600" dirty="0"/>
                    </a:p>
                  </a:txBody>
                  <a:tcPr marL="91458" marR="91458" marT="45699" marB="45699" anchor="ctr"/>
                </a:tc>
                <a:tc>
                  <a:txBody>
                    <a:bodyPr/>
                    <a:lstStyle/>
                    <a:p>
                      <a:endParaRPr lang="sl-SI" sz="1600" dirty="0"/>
                    </a:p>
                  </a:txBody>
                  <a:tcPr marL="91458" marR="91458" marT="45699" marB="4569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189">
                <a:tc>
                  <a:txBody>
                    <a:bodyPr/>
                    <a:lstStyle/>
                    <a:p>
                      <a:pPr algn="r"/>
                      <a:r>
                        <a:rPr lang="sl-SI" sz="1600" dirty="0"/>
                        <a:t>2012</a:t>
                      </a:r>
                    </a:p>
                  </a:txBody>
                  <a:tcPr marL="91458" marR="91458" marT="45699" marB="45699" anchor="ctr"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London</a:t>
                      </a:r>
                    </a:p>
                  </a:txBody>
                  <a:tcPr marL="91458" marR="91458" marT="45699" marB="45699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Anglija</a:t>
                      </a:r>
                      <a:endParaRPr lang="sl-SI" sz="1600" dirty="0"/>
                    </a:p>
                  </a:txBody>
                  <a:tcPr marL="91458" marR="91458" marT="45699" marB="4569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189">
                <a:tc>
                  <a:txBody>
                    <a:bodyPr/>
                    <a:lstStyle/>
                    <a:p>
                      <a:pPr algn="r"/>
                      <a:endParaRPr lang="sl-SI" sz="1600" dirty="0"/>
                    </a:p>
                  </a:txBody>
                  <a:tcPr marL="91458" marR="91458" marT="45699" marB="45699" anchor="ctr"/>
                </a:tc>
                <a:tc>
                  <a:txBody>
                    <a:bodyPr/>
                    <a:lstStyle/>
                    <a:p>
                      <a:endParaRPr lang="sl-SI" sz="1600" dirty="0"/>
                    </a:p>
                  </a:txBody>
                  <a:tcPr marL="91458" marR="91458" marT="45699" marB="45699" anchor="ctr"/>
                </a:tc>
                <a:tc>
                  <a:txBody>
                    <a:bodyPr/>
                    <a:lstStyle/>
                    <a:p>
                      <a:r>
                        <a:rPr lang="sl-SI" sz="1600" dirty="0" smtClean="0"/>
                        <a:t>Avstralija</a:t>
                      </a:r>
                      <a:endParaRPr lang="sl-SI" sz="1600" dirty="0"/>
                    </a:p>
                  </a:txBody>
                  <a:tcPr marL="91458" marR="91458" marT="45699" marB="45699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 bwMode="auto">
          <a:xfrm>
            <a:off x="2071688" y="3357563"/>
            <a:ext cx="1714500" cy="714375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 bwMode="auto">
          <a:xfrm rot="16200000" flipH="1">
            <a:off x="2786062" y="3071813"/>
            <a:ext cx="1643063" cy="357188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143375" y="1643063"/>
            <a:ext cx="4857750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 </a:t>
            </a:r>
            <a:r>
              <a:rPr lang="sl-SI" sz="1600">
                <a:latin typeface="Courier New" pitchFamily="49" charset="0"/>
                <a:cs typeface="Courier New" pitchFamily="49" charset="0"/>
              </a:rPr>
              <a:t>SELECT oi.leto, oi.kraj, kraji.drzava</a:t>
            </a:r>
          </a:p>
          <a:p>
            <a:pPr eaLnBrk="1" hangingPunct="1"/>
            <a:r>
              <a:rPr lang="sl-SI" sz="1600">
                <a:latin typeface="Courier New" pitchFamily="49" charset="0"/>
                <a:cs typeface="Courier New" pitchFamily="49" charset="0"/>
              </a:rPr>
              <a:t> FROM oi FULL OUTER JOIN kraji ON </a:t>
            </a:r>
          </a:p>
          <a:p>
            <a:pPr eaLnBrk="1" hangingPunct="1"/>
            <a:r>
              <a:rPr lang="sl-SI" sz="1600">
                <a:latin typeface="Courier New" pitchFamily="49" charset="0"/>
                <a:cs typeface="Courier New" pitchFamily="49" charset="0"/>
              </a:rPr>
              <a:t> (oi.kraj = kraji.kraj)</a:t>
            </a:r>
            <a:endParaRPr lang="sl-SI" sz="200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3786190" y="4581128"/>
            <a:ext cx="3105147" cy="1656186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68313" y="117475"/>
            <a:ext cx="8001000" cy="684213"/>
          </a:xfrm>
        </p:spPr>
        <p:txBody>
          <a:bodyPr/>
          <a:lstStyle/>
          <a:p>
            <a:pPr eaLnBrk="1" hangingPunct="1"/>
            <a:r>
              <a:rPr lang="sl-SI" smtClean="0"/>
              <a:t>OI – JOIN(i)</a:t>
            </a:r>
          </a:p>
        </p:txBody>
      </p:sp>
      <p:sp>
        <p:nvSpPr>
          <p:cNvPr id="12291" name="Date Placeholder 3"/>
          <p:cNvSpPr>
            <a:spLocks noGrp="1"/>
          </p:cNvSpPr>
          <p:nvPr>
            <p:ph type="dt" sz="quarter" idx="10"/>
          </p:nvPr>
        </p:nvSpPr>
        <p:spPr>
          <a:xfrm>
            <a:off x="539750" y="6548438"/>
            <a:ext cx="19812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6" name="Content Placeholder 5"/>
          <p:cNvGraphicFramePr>
            <a:graphicFrameLocks/>
          </p:cNvGraphicFramePr>
          <p:nvPr/>
        </p:nvGraphicFramePr>
        <p:xfrm>
          <a:off x="214313" y="1285875"/>
          <a:ext cx="1857375" cy="1995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2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5752"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Leto</a:t>
                      </a:r>
                      <a:endParaRPr lang="sl-SI" sz="12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Kraj</a:t>
                      </a:r>
                      <a:endParaRPr lang="sl-SI" sz="1200" dirty="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 dirty="0"/>
                        <a:t>1896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Atene</a:t>
                      </a:r>
                      <a:endParaRPr lang="sl-SI" sz="1200" dirty="0"/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1948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/>
                        <a:t>London</a:t>
                      </a:r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2004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Atene</a:t>
                      </a:r>
                      <a:endParaRPr lang="sl-SI" sz="1200" dirty="0"/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2008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/>
                        <a:t>Beijing</a:t>
                      </a:r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1947">
                <a:tc>
                  <a:txBody>
                    <a:bodyPr/>
                    <a:lstStyle/>
                    <a:p>
                      <a:pPr algn="r"/>
                      <a:r>
                        <a:rPr lang="sl-SI" sz="1200"/>
                        <a:t>2012</a:t>
                      </a:r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sl-SI" sz="1200" dirty="0"/>
                        <a:t>London</a:t>
                      </a:r>
                    </a:p>
                  </a:txBody>
                  <a:tcPr marL="91439" marR="91439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315" name="Date Placeholder 3"/>
          <p:cNvSpPr txBox="1">
            <a:spLocks/>
          </p:cNvSpPr>
          <p:nvPr/>
        </p:nvSpPr>
        <p:spPr bwMode="auto">
          <a:xfrm>
            <a:off x="539750" y="6548438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z="1200"/>
              <a:t>Matija Lokar, FMF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/>
        </p:nvGraphicFramePr>
        <p:xfrm>
          <a:off x="2214563" y="1285875"/>
          <a:ext cx="1928812" cy="1035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4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8763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Kraj</a:t>
                      </a:r>
                      <a:endParaRPr lang="sl-SI" sz="1000" dirty="0"/>
                    </a:p>
                  </a:txBody>
                  <a:tcPr marL="91439" marR="91439" marT="45748" marB="45748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Država</a:t>
                      </a:r>
                      <a:endParaRPr lang="sl-SI" sz="1000" dirty="0"/>
                    </a:p>
                  </a:txBody>
                  <a:tcPr marL="91439" marR="91439" marT="45748" marB="457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Atene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Grčija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r>
                        <a:rPr lang="sl-SI" sz="1000" dirty="0"/>
                        <a:t>London</a:t>
                      </a:r>
                    </a:p>
                  </a:txBody>
                  <a:tcPr marL="91439" marR="91439" marT="45748" marB="45748" anchor="ctr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Anglija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Sydney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Avstralija</a:t>
                      </a:r>
                      <a:endParaRPr lang="sl-SI" sz="1000" dirty="0"/>
                    </a:p>
                  </a:txBody>
                  <a:tcPr marL="91439" marR="91439" marT="45748" marB="4574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42706"/>
              </p:ext>
            </p:extLst>
          </p:nvPr>
        </p:nvGraphicFramePr>
        <p:xfrm>
          <a:off x="0" y="3929063"/>
          <a:ext cx="2428875" cy="200025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507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69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4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Leto</a:t>
                      </a:r>
                      <a:endParaRPr lang="sl-SI" sz="1000" dirty="0"/>
                    </a:p>
                  </a:txBody>
                  <a:tcPr marL="91441" marR="9144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Kraj</a:t>
                      </a:r>
                      <a:endParaRPr lang="sl-SI" sz="1000" dirty="0"/>
                    </a:p>
                  </a:txBody>
                  <a:tcPr marL="91441" marR="91441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Država</a:t>
                      </a:r>
                      <a:endParaRPr lang="sl-SI" sz="1000" dirty="0"/>
                    </a:p>
                  </a:txBody>
                  <a:tcPr marL="91441" marR="9144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/>
                      <a:r>
                        <a:rPr lang="sl-SI" sz="1000" dirty="0"/>
                        <a:t>1896</a:t>
                      </a:r>
                    </a:p>
                  </a:txBody>
                  <a:tcPr marL="91441" marR="9144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Atene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Grčija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/>
                      <a:r>
                        <a:rPr lang="sl-SI" sz="1000"/>
                        <a:t>1948</a:t>
                      </a:r>
                    </a:p>
                  </a:txBody>
                  <a:tcPr marL="91441" marR="9144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/>
                        <a:t>London</a:t>
                      </a:r>
                    </a:p>
                  </a:txBody>
                  <a:tcPr marL="91441" marR="9144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Anglija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/>
                      <a:r>
                        <a:rPr lang="sl-SI" sz="1000"/>
                        <a:t>2004</a:t>
                      </a:r>
                    </a:p>
                  </a:txBody>
                  <a:tcPr marL="91441" marR="9144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Atene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Grčija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/>
                      <a:r>
                        <a:rPr lang="sl-SI" sz="1000" dirty="0" smtClean="0"/>
                        <a:t>2008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Beijing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sl-SI" sz="1000" dirty="0"/>
                    </a:p>
                  </a:txBody>
                  <a:tcPr marL="91441" marR="9144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/>
                      <a:r>
                        <a:rPr lang="sl-SI" sz="1000" dirty="0"/>
                        <a:t>2012</a:t>
                      </a:r>
                    </a:p>
                  </a:txBody>
                  <a:tcPr marL="91441" marR="9144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/>
                        <a:t>London</a:t>
                      </a:r>
                    </a:p>
                  </a:txBody>
                  <a:tcPr marL="91441" marR="9144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Anglija</a:t>
                      </a:r>
                      <a:endParaRPr lang="sl-SI" sz="1000" dirty="0"/>
                    </a:p>
                  </a:txBody>
                  <a:tcPr marL="91441" marR="9144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/>
                      <a:endParaRPr lang="sl-SI" sz="1000" dirty="0"/>
                    </a:p>
                  </a:txBody>
                  <a:tcPr marL="91441" marR="9144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sl-SI" sz="1000" dirty="0"/>
                    </a:p>
                  </a:txBody>
                  <a:tcPr marL="91441" marR="9144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Avstralija</a:t>
                      </a:r>
                      <a:endParaRPr lang="sl-SI" sz="1000" dirty="0"/>
                    </a:p>
                  </a:txBody>
                  <a:tcPr marL="91441" marR="91441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 bwMode="auto">
          <a:xfrm rot="10800000" flipV="1">
            <a:off x="857250" y="785813"/>
            <a:ext cx="3429000" cy="3143250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286250" y="142875"/>
            <a:ext cx="4857750" cy="8620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 </a:t>
            </a:r>
            <a:r>
              <a:rPr lang="sl-SI" sz="1600">
                <a:latin typeface="Courier New" pitchFamily="49" charset="0"/>
                <a:cs typeface="Courier New" pitchFamily="49" charset="0"/>
              </a:rPr>
              <a:t>SELECT oi.leto, oi.kraj, kraji.drzava</a:t>
            </a:r>
          </a:p>
          <a:p>
            <a:pPr eaLnBrk="1" hangingPunct="1"/>
            <a:r>
              <a:rPr lang="sl-SI" sz="1600">
                <a:latin typeface="Courier New" pitchFamily="49" charset="0"/>
                <a:cs typeface="Courier New" pitchFamily="49" charset="0"/>
              </a:rPr>
              <a:t> FROM oi </a:t>
            </a:r>
            <a:r>
              <a:rPr lang="sl-SI" sz="1600" b="1">
                <a:latin typeface="Courier New" pitchFamily="49" charset="0"/>
                <a:cs typeface="Courier New" pitchFamily="49" charset="0"/>
              </a:rPr>
              <a:t>FULL OUTER </a:t>
            </a:r>
            <a:r>
              <a:rPr lang="sl-SI" sz="1600">
                <a:latin typeface="Courier New" pitchFamily="49" charset="0"/>
                <a:cs typeface="Courier New" pitchFamily="49" charset="0"/>
              </a:rPr>
              <a:t>JOIN kraji ON </a:t>
            </a:r>
          </a:p>
          <a:p>
            <a:pPr eaLnBrk="1" hangingPunct="1"/>
            <a:r>
              <a:rPr lang="sl-SI" sz="1600">
                <a:latin typeface="Courier New" pitchFamily="49" charset="0"/>
                <a:cs typeface="Courier New" pitchFamily="49" charset="0"/>
              </a:rPr>
              <a:t> (oi.kraj = kraji.kraj)</a:t>
            </a:r>
            <a:endParaRPr lang="sl-SI" sz="200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1928813" y="4500563"/>
          <a:ext cx="2428875" cy="17145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507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69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4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Leto</a:t>
                      </a:r>
                      <a:endParaRPr lang="sl-SI" sz="1000" dirty="0"/>
                    </a:p>
                  </a:txBody>
                  <a:tcPr marL="91441" marR="91441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Kraj</a:t>
                      </a:r>
                      <a:endParaRPr lang="sl-SI" sz="1000" dirty="0"/>
                    </a:p>
                  </a:txBody>
                  <a:tcPr marL="91441" marR="91441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Država</a:t>
                      </a:r>
                      <a:endParaRPr lang="sl-SI" sz="1000" dirty="0"/>
                    </a:p>
                  </a:txBody>
                  <a:tcPr marL="91441" marR="91441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/>
                      <a:r>
                        <a:rPr lang="sl-SI" sz="1000" dirty="0"/>
                        <a:t>1896</a:t>
                      </a:r>
                    </a:p>
                  </a:txBody>
                  <a:tcPr marL="91441" marR="91441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Atene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Grčija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/>
                      <a:r>
                        <a:rPr lang="sl-SI" sz="1000"/>
                        <a:t>1948</a:t>
                      </a:r>
                    </a:p>
                  </a:txBody>
                  <a:tcPr marL="91441" marR="91441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/>
                        <a:t>London</a:t>
                      </a:r>
                    </a:p>
                  </a:txBody>
                  <a:tcPr marL="91441" marR="91441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Anglija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/>
                      <a:r>
                        <a:rPr lang="sl-SI" sz="1000"/>
                        <a:t>2004</a:t>
                      </a:r>
                    </a:p>
                  </a:txBody>
                  <a:tcPr marL="91441" marR="91441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Atene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Grčija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/>
                      <a:r>
                        <a:rPr lang="sl-SI" sz="1000" dirty="0" smtClean="0"/>
                        <a:t>2008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Beijing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sl-SI" sz="1000" dirty="0"/>
                    </a:p>
                  </a:txBody>
                  <a:tcPr marL="91441" marR="91441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/>
                      <a:r>
                        <a:rPr lang="sl-SI" sz="1000" dirty="0"/>
                        <a:t>2012</a:t>
                      </a:r>
                    </a:p>
                  </a:txBody>
                  <a:tcPr marL="91441" marR="91441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/>
                        <a:t>London</a:t>
                      </a:r>
                    </a:p>
                  </a:txBody>
                  <a:tcPr marL="91441" marR="91441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Anglija</a:t>
                      </a:r>
                      <a:endParaRPr lang="sl-SI" sz="1000" dirty="0"/>
                    </a:p>
                  </a:txBody>
                  <a:tcPr marL="91441" marR="91441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110671"/>
              </p:ext>
            </p:extLst>
          </p:nvPr>
        </p:nvGraphicFramePr>
        <p:xfrm>
          <a:off x="4000500" y="3786188"/>
          <a:ext cx="2428875" cy="17145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507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69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4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Leto</a:t>
                      </a:r>
                      <a:endParaRPr lang="sl-SI" sz="1000" dirty="0"/>
                    </a:p>
                  </a:txBody>
                  <a:tcPr marL="91441" marR="91441">
                    <a:solidFill>
                      <a:srgbClr val="21FF8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Kraj</a:t>
                      </a:r>
                      <a:endParaRPr lang="sl-SI" sz="1000" dirty="0"/>
                    </a:p>
                  </a:txBody>
                  <a:tcPr marL="91441" marR="91441">
                    <a:solidFill>
                      <a:srgbClr val="21FF8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Država</a:t>
                      </a:r>
                      <a:endParaRPr lang="sl-SI" sz="1000" dirty="0"/>
                    </a:p>
                  </a:txBody>
                  <a:tcPr marL="91441" marR="91441">
                    <a:solidFill>
                      <a:srgbClr val="21FF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/>
                      <a:r>
                        <a:rPr lang="sl-SI" sz="1000" dirty="0"/>
                        <a:t>1896</a:t>
                      </a:r>
                    </a:p>
                  </a:txBody>
                  <a:tcPr marL="91441" marR="91441" anchor="ctr">
                    <a:solidFill>
                      <a:srgbClr val="21FF8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Atene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21FF8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Grčija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21FF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/>
                      <a:r>
                        <a:rPr lang="sl-SI" sz="1000"/>
                        <a:t>1948</a:t>
                      </a:r>
                    </a:p>
                  </a:txBody>
                  <a:tcPr marL="91441" marR="91441" anchor="ctr">
                    <a:solidFill>
                      <a:srgbClr val="21FF8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/>
                        <a:t>London</a:t>
                      </a:r>
                    </a:p>
                  </a:txBody>
                  <a:tcPr marL="91441" marR="91441" anchor="ctr">
                    <a:solidFill>
                      <a:srgbClr val="21FF8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Anglija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21FF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/>
                      <a:r>
                        <a:rPr lang="sl-SI" sz="1000"/>
                        <a:t>2004</a:t>
                      </a:r>
                    </a:p>
                  </a:txBody>
                  <a:tcPr marL="91441" marR="91441" anchor="ctr">
                    <a:solidFill>
                      <a:srgbClr val="21FF8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Atene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21FF8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Grčija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21FF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/>
                      <a:r>
                        <a:rPr lang="sl-SI" sz="1000" dirty="0"/>
                        <a:t>2012</a:t>
                      </a:r>
                    </a:p>
                  </a:txBody>
                  <a:tcPr marL="91441" marR="91441" anchor="ctr">
                    <a:solidFill>
                      <a:srgbClr val="21FF8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/>
                        <a:t>London</a:t>
                      </a:r>
                    </a:p>
                  </a:txBody>
                  <a:tcPr marL="91441" marR="91441" anchor="ctr">
                    <a:solidFill>
                      <a:srgbClr val="21FF8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Anglija</a:t>
                      </a:r>
                      <a:endParaRPr lang="sl-SI" sz="1000" dirty="0"/>
                    </a:p>
                  </a:txBody>
                  <a:tcPr marL="91441" marR="91441">
                    <a:solidFill>
                      <a:srgbClr val="21FF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/>
                      <a:endParaRPr lang="sl-SI" sz="1000" dirty="0"/>
                    </a:p>
                  </a:txBody>
                  <a:tcPr marL="91441" marR="91441" anchor="ctr">
                    <a:solidFill>
                      <a:srgbClr val="21FF85"/>
                    </a:solidFill>
                  </a:tcPr>
                </a:tc>
                <a:tc>
                  <a:txBody>
                    <a:bodyPr/>
                    <a:lstStyle/>
                    <a:p>
                      <a:endParaRPr lang="sl-SI" sz="1000" dirty="0"/>
                    </a:p>
                  </a:txBody>
                  <a:tcPr marL="91441" marR="91441" anchor="ctr">
                    <a:solidFill>
                      <a:srgbClr val="21FF8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Avstralija</a:t>
                      </a:r>
                      <a:endParaRPr lang="sl-SI" sz="1000" dirty="0"/>
                    </a:p>
                  </a:txBody>
                  <a:tcPr marL="91441" marR="91441">
                    <a:solidFill>
                      <a:srgbClr val="21FF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6572250" y="4572000"/>
          <a:ext cx="2428875" cy="142875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507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69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4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Leto</a:t>
                      </a:r>
                      <a:endParaRPr lang="sl-SI" sz="1000" dirty="0"/>
                    </a:p>
                  </a:txBody>
                  <a:tcPr marL="91441" marR="91441"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Kraj</a:t>
                      </a:r>
                      <a:endParaRPr lang="sl-SI" sz="1000" dirty="0"/>
                    </a:p>
                  </a:txBody>
                  <a:tcPr marL="91441" marR="91441"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Država</a:t>
                      </a:r>
                      <a:endParaRPr lang="sl-SI" sz="1000" dirty="0"/>
                    </a:p>
                  </a:txBody>
                  <a:tcPr marL="91441" marR="91441"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/>
                      <a:r>
                        <a:rPr lang="sl-SI" sz="1000" dirty="0"/>
                        <a:t>1896</a:t>
                      </a:r>
                    </a:p>
                  </a:txBody>
                  <a:tcPr marL="91441" marR="91441" anchor="ctr"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Atene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Grčija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/>
                      <a:r>
                        <a:rPr lang="sl-SI" sz="1000"/>
                        <a:t>1948</a:t>
                      </a:r>
                    </a:p>
                  </a:txBody>
                  <a:tcPr marL="91441" marR="91441" anchor="ctr"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/>
                        <a:t>London</a:t>
                      </a:r>
                    </a:p>
                  </a:txBody>
                  <a:tcPr marL="91441" marR="91441" anchor="ctr"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Anglija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/>
                      <a:r>
                        <a:rPr lang="sl-SI" sz="1000"/>
                        <a:t>2004</a:t>
                      </a:r>
                    </a:p>
                  </a:txBody>
                  <a:tcPr marL="91441" marR="91441" anchor="ctr"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Atene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Grčija</a:t>
                      </a:r>
                      <a:endParaRPr lang="sl-SI" sz="1000" dirty="0"/>
                    </a:p>
                  </a:txBody>
                  <a:tcPr marL="91441" marR="91441" anchor="ctr"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/>
                      <a:r>
                        <a:rPr lang="sl-SI" sz="1000" dirty="0"/>
                        <a:t>2012</a:t>
                      </a:r>
                    </a:p>
                  </a:txBody>
                  <a:tcPr marL="91441" marR="91441" anchor="ctr"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/>
                        <a:t>London</a:t>
                      </a:r>
                    </a:p>
                  </a:txBody>
                  <a:tcPr marL="91441" marR="91441" anchor="ctr"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000" dirty="0" smtClean="0"/>
                        <a:t>Anglija</a:t>
                      </a:r>
                      <a:endParaRPr lang="sl-SI" sz="1000" dirty="0"/>
                    </a:p>
                  </a:txBody>
                  <a:tcPr marL="91441" marR="91441"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286250" y="1071563"/>
            <a:ext cx="4857750" cy="8620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 </a:t>
            </a:r>
            <a:r>
              <a:rPr lang="sl-SI" sz="1600">
                <a:latin typeface="Courier New" pitchFamily="49" charset="0"/>
                <a:cs typeface="Courier New" pitchFamily="49" charset="0"/>
              </a:rPr>
              <a:t>SELECT oi.leto, oi.kraj, kraji.drzava</a:t>
            </a:r>
          </a:p>
          <a:p>
            <a:pPr eaLnBrk="1" hangingPunct="1"/>
            <a:r>
              <a:rPr lang="sl-SI" sz="1600">
                <a:latin typeface="Courier New" pitchFamily="49" charset="0"/>
                <a:cs typeface="Courier New" pitchFamily="49" charset="0"/>
              </a:rPr>
              <a:t> FROM oi </a:t>
            </a:r>
            <a:r>
              <a:rPr lang="sl-SI" sz="1600" b="1">
                <a:latin typeface="Courier New" pitchFamily="49" charset="0"/>
                <a:cs typeface="Courier New" pitchFamily="49" charset="0"/>
              </a:rPr>
              <a:t>LEFT OUTER </a:t>
            </a:r>
            <a:r>
              <a:rPr lang="sl-SI" sz="1600">
                <a:latin typeface="Courier New" pitchFamily="49" charset="0"/>
                <a:cs typeface="Courier New" pitchFamily="49" charset="0"/>
              </a:rPr>
              <a:t>JOIN kraji ON </a:t>
            </a:r>
          </a:p>
          <a:p>
            <a:pPr eaLnBrk="1" hangingPunct="1"/>
            <a:r>
              <a:rPr lang="sl-SI" sz="1600">
                <a:latin typeface="Courier New" pitchFamily="49" charset="0"/>
                <a:cs typeface="Courier New" pitchFamily="49" charset="0"/>
              </a:rPr>
              <a:t> (oi.kraj = kraji.kraj)</a:t>
            </a:r>
            <a:endParaRPr lang="sl-SI" sz="20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286250" y="2000250"/>
            <a:ext cx="4857750" cy="8620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 </a:t>
            </a:r>
            <a:r>
              <a:rPr lang="sl-SI" sz="1600">
                <a:latin typeface="Courier New" pitchFamily="49" charset="0"/>
                <a:cs typeface="Courier New" pitchFamily="49" charset="0"/>
              </a:rPr>
              <a:t>SELECT oi.leto, oi.kraj, kraji.drzava</a:t>
            </a:r>
          </a:p>
          <a:p>
            <a:pPr eaLnBrk="1" hangingPunct="1"/>
            <a:r>
              <a:rPr lang="sl-SI" sz="1600">
                <a:latin typeface="Courier New" pitchFamily="49" charset="0"/>
                <a:cs typeface="Courier New" pitchFamily="49" charset="0"/>
              </a:rPr>
              <a:t> FROM oi </a:t>
            </a:r>
            <a:r>
              <a:rPr lang="sl-SI" sz="1600" b="1">
                <a:latin typeface="Courier New" pitchFamily="49" charset="0"/>
                <a:cs typeface="Courier New" pitchFamily="49" charset="0"/>
              </a:rPr>
              <a:t>RIGHT OUTER </a:t>
            </a:r>
            <a:r>
              <a:rPr lang="sl-SI" sz="1600">
                <a:latin typeface="Courier New" pitchFamily="49" charset="0"/>
                <a:cs typeface="Courier New" pitchFamily="49" charset="0"/>
              </a:rPr>
              <a:t>JOIN kraji ON </a:t>
            </a:r>
          </a:p>
          <a:p>
            <a:pPr eaLnBrk="1" hangingPunct="1"/>
            <a:r>
              <a:rPr lang="sl-SI" sz="1600">
                <a:latin typeface="Courier New" pitchFamily="49" charset="0"/>
                <a:cs typeface="Courier New" pitchFamily="49" charset="0"/>
              </a:rPr>
              <a:t> (oi.kraj = kraji.kraj)</a:t>
            </a:r>
            <a:endParaRPr lang="sl-SI" sz="20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286250" y="2928938"/>
            <a:ext cx="4857750" cy="8620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 </a:t>
            </a:r>
            <a:r>
              <a:rPr lang="sl-SI" sz="1600">
                <a:latin typeface="Courier New" pitchFamily="49" charset="0"/>
                <a:cs typeface="Courier New" pitchFamily="49" charset="0"/>
              </a:rPr>
              <a:t>SELECT oi.leto, oi.kraj, kraji.drzava</a:t>
            </a:r>
          </a:p>
          <a:p>
            <a:pPr eaLnBrk="1" hangingPunct="1"/>
            <a:r>
              <a:rPr lang="sl-SI" sz="1600">
                <a:latin typeface="Courier New" pitchFamily="49" charset="0"/>
                <a:cs typeface="Courier New" pitchFamily="49" charset="0"/>
              </a:rPr>
              <a:t> FROM oi </a:t>
            </a:r>
            <a:r>
              <a:rPr lang="sl-SI" sz="1600" b="1">
                <a:latin typeface="Courier New" pitchFamily="49" charset="0"/>
                <a:cs typeface="Courier New" pitchFamily="49" charset="0"/>
              </a:rPr>
              <a:t>INNER </a:t>
            </a:r>
            <a:r>
              <a:rPr lang="sl-SI" sz="1600">
                <a:latin typeface="Courier New" pitchFamily="49" charset="0"/>
                <a:cs typeface="Courier New" pitchFamily="49" charset="0"/>
              </a:rPr>
              <a:t>JOIN kraji ON </a:t>
            </a:r>
          </a:p>
          <a:p>
            <a:pPr eaLnBrk="1" hangingPunct="1"/>
            <a:r>
              <a:rPr lang="sl-SI" sz="1600">
                <a:latin typeface="Courier New" pitchFamily="49" charset="0"/>
                <a:cs typeface="Courier New" pitchFamily="49" charset="0"/>
              </a:rPr>
              <a:t> (oi.kraj = kraji.kraj)</a:t>
            </a:r>
            <a:endParaRPr lang="sl-SI" sz="200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 bwMode="auto">
          <a:xfrm rot="5400000">
            <a:off x="1964532" y="2250281"/>
            <a:ext cx="3071812" cy="1571625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 bwMode="auto">
          <a:xfrm rot="16200000" flipH="1">
            <a:off x="7036594" y="4179094"/>
            <a:ext cx="714375" cy="71437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4" name="Shape 33"/>
          <p:cNvCxnSpPr>
            <a:stCxn id="24" idx="1"/>
          </p:cNvCxnSpPr>
          <p:nvPr/>
        </p:nvCxnSpPr>
        <p:spPr bwMode="auto">
          <a:xfrm rot="10800000" flipV="1">
            <a:off x="4071938" y="2430463"/>
            <a:ext cx="214312" cy="1355725"/>
          </a:xfrm>
          <a:prstGeom prst="bentConnector2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3" grpId="0" animBg="1"/>
      <p:bldP spid="24" grpId="0" animBg="1"/>
      <p:bldP spid="2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SQL&amp;quot;&quot;/&gt;&lt;property id=&quot;20307&quot; value=&quot;310&quot;/&gt;&lt;/object&gt;&lt;object type=&quot;3&quot; unique_id=&quot;10004&quot;&gt;&lt;property id=&quot;20148&quot; value=&quot;5&quot;/&gt;&lt;property id=&quot;20300&quot; value=&quot;Slide 2 - &amp;quot;Združene tabele&amp;quot;&quot;/&gt;&lt;property id=&quot;20307&quot; value=&quot;291&quot;/&gt;&lt;/object&gt;&lt;object type=&quot;3&quot; unique_id=&quot;10006&quot;&gt;&lt;property id=&quot;20148&quot; value=&quot;5&quot;/&gt;&lt;property id=&quot;20300&quot; value=&quot;Slide 3 - &amp;quot;OI&amp;quot;&quot;/&gt;&lt;property id=&quot;20307&quot; value=&quot;294&quot;/&gt;&lt;/object&gt;&lt;object type=&quot;3&quot; unique_id=&quot;10007&quot;&gt;&lt;property id=&quot;20148&quot; value=&quot;5&quot;/&gt;&lt;property id=&quot;20300&quot; value=&quot;Slide 4 - &amp;quot;OI&amp;quot;&quot;/&gt;&lt;property id=&quot;20307&quot; value=&quot;298&quot;/&gt;&lt;/object&gt;&lt;object type=&quot;3&quot; unique_id=&quot;10008&quot;&gt;&lt;property id=&quot;20148&quot; value=&quot;5&quot;/&gt;&lt;property id=&quot;20300&quot; value=&quot;Slide 5 - &amp;quot;OI - LEFT OUTER JOIN&amp;quot;&quot;/&gt;&lt;property id=&quot;20307&quot; value=&quot;302&quot;/&gt;&lt;/object&gt;&lt;object type=&quot;3&quot; unique_id=&quot;10009&quot;&gt;&lt;property id=&quot;20148&quot; value=&quot;5&quot;/&gt;&lt;property id=&quot;20300&quot; value=&quot;Slide 6 - &amp;quot;OI – RIGHT OUTER JOIN&amp;quot;&quot;/&gt;&lt;property id=&quot;20307&quot; value=&quot;303&quot;/&gt;&lt;/object&gt;&lt;object type=&quot;3&quot; unique_id=&quot;10010&quot;&gt;&lt;property id=&quot;20148&quot; value=&quot;5&quot;/&gt;&lt;property id=&quot;20300&quot; value=&quot;Slide 7 - &amp;quot;OI –OUTER JOIN&amp;quot;&quot;/&gt;&lt;property id=&quot;20307&quot; value=&quot;304&quot;/&gt;&lt;/object&gt;&lt;object type=&quot;3&quot; unique_id=&quot;10011&quot;&gt;&lt;property id=&quot;20148&quot; value=&quot;5&quot;/&gt;&lt;property id=&quot;20300&quot; value=&quot;Slide 8 - &amp;quot;OI – FULL OUTER JOIN&amp;quot;&quot;/&gt;&lt;property id=&quot;20307&quot; value=&quot;305&quot;/&gt;&lt;/object&gt;&lt;object type=&quot;3&quot; unique_id=&quot;10012&quot;&gt;&lt;property id=&quot;20148&quot; value=&quot;5&quot;/&gt;&lt;property id=&quot;20300&quot; value=&quot;Slide 9 - &amp;quot;OI – JOIN(i)&amp;quot;&quot;/&gt;&lt;property id=&quot;20307&quot; value=&quot;306&quot;/&gt;&lt;/object&gt;&lt;object type=&quot;3&quot; unique_id=&quot;10013&quot;&gt;&lt;property id=&quot;20148&quot; value=&quot;5&quot;/&gt;&lt;property id=&quot;20300&quot; value=&quot;Slide 10 - &amp;quot;Celoten stavek SELECT&amp;quot;&quot;/&gt;&lt;property id=&quot;20307&quot; value=&quot;312&quot;/&gt;&lt;/object&gt;&lt;object type=&quot;3&quot; unique_id=&quot;10014&quot;&gt;&lt;property id=&quot;20148&quot; value=&quot;5&quot;/&gt;&lt;property id=&quot;20300&quot; value=&quot;Slide 11 - &amp;quot;Primer&amp;quot;&quot;/&gt;&lt;property id=&quot;20307&quot; value=&quot;313&quot;/&gt;&lt;/object&gt;&lt;object type=&quot;3&quot; unique_id=&quot;10015&quot;&gt;&lt;property id=&quot;20148&quot; value=&quot;5&quot;/&gt;&lt;property id=&quot;20300&quot; value=&quot;Slide 12 - &amp;quot;Poizvedba&amp;quot;&quot;/&gt;&lt;property id=&quot;20307&quot; value=&quot;314&quot;/&gt;&lt;/object&gt;&lt;object type=&quot;3&quot; unique_id=&quot;10016&quot;&gt;&lt;property id=&quot;20148&quot; value=&quot;5&quot;/&gt;&lt;property id=&quot;20300&quot; value=&quot;Slide 13 - &amp;quot;Vrstni red izvajanja &amp;quot;&quot;/&gt;&lt;property id=&quot;20307&quot; value=&quot;315&quot;/&gt;&lt;/object&gt;&lt;object type=&quot;3&quot; unique_id=&quot;10017&quot;&gt;&lt;property id=&quot;20148&quot; value=&quot;5&quot;/&gt;&lt;property id=&quot;20300&quot; value=&quot;Slide 14 - &amp;quot;Prvi korak&amp;quot;&quot;/&gt;&lt;property id=&quot;20307&quot; value=&quot;316&quot;/&gt;&lt;/object&gt;&lt;object type=&quot;3&quot; unique_id=&quot;10018&quot;&gt;&lt;property id=&quot;20148&quot; value=&quot;5&quot;/&gt;&lt;property id=&quot;20300&quot; value=&quot;Slide 15 - &amp;quot;Drugi korak&amp;quot;&quot;/&gt;&lt;property id=&quot;20307&quot; value=&quot;317&quot;/&gt;&lt;/object&gt;&lt;object type=&quot;3&quot; unique_id=&quot;10019&quot;&gt;&lt;property id=&quot;20148&quot; value=&quot;5&quot;/&gt;&lt;property id=&quot;20300&quot; value=&quot;Slide 16 - &amp;quot;Zunanje združevanje&amp;quot;&quot;/&gt;&lt;property id=&quot;20307&quot; value=&quot;318&quot;/&gt;&lt;/object&gt;&lt;object type=&quot;3&quot; unique_id=&quot;10020&quot;&gt;&lt;property id=&quot;20148&quot; value=&quot;5&quot;/&gt;&lt;property id=&quot;20300&quot; value=&quot;Slide 17 - &amp;quot;Where&amp;quot;&quot;/&gt;&lt;property id=&quot;20307&quot; value=&quot;319&quot;/&gt;&lt;/object&gt;&lt;object type=&quot;3&quot; unique_id=&quot;10021&quot;&gt;&lt;property id=&quot;20148&quot; value=&quot;5&quot;/&gt;&lt;property id=&quot;20300&quot; value=&quot;Slide 18 - &amp;quot;Group By&amp;quot;&quot;/&gt;&lt;property id=&quot;20307&quot; value=&quot;320&quot;/&gt;&lt;/object&gt;&lt;object type=&quot;3&quot; unique_id=&quot;10022&quot;&gt;&lt;property id=&quot;20148&quot; value=&quot;5&quot;/&gt;&lt;property id=&quot;20300&quot; value=&quot;Slide 19 - &amp;quot;S Having izločimo skupine&amp;quot;&quot;/&gt;&lt;property id=&quot;20307&quot; value=&quot;321&quot;/&gt;&lt;/object&gt;&lt;object type=&quot;3&quot; unique_id=&quot;10023&quot;&gt;&lt;property id=&quot;20148&quot; value=&quot;5&quot;/&gt;&lt;property id=&quot;20300&quot; value=&quot;Slide 20 - &amp;quot;In sedaj so na vrsti stolpci&amp;quot;&quot;/&gt;&lt;property id=&quot;20307&quot; value=&quot;322&quot;/&gt;&lt;/object&gt;&lt;/object&gt;&lt;object type=&quot;8&quot; unique_id=&quot;1004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Branje_random_cast_</Template>
  <TotalTime>3977</TotalTime>
  <Words>1471</Words>
  <Application>Microsoft Office PowerPoint</Application>
  <PresentationFormat>On-screen Show (4:3)</PresentationFormat>
  <Paragraphs>868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Courier New</vt:lpstr>
      <vt:lpstr>Times New Roman</vt:lpstr>
      <vt:lpstr>Verdana</vt:lpstr>
      <vt:lpstr>Wingdings</vt:lpstr>
      <vt:lpstr>1_Profile</vt:lpstr>
      <vt:lpstr>SQL</vt:lpstr>
      <vt:lpstr>Združene tabele</vt:lpstr>
      <vt:lpstr>OI</vt:lpstr>
      <vt:lpstr>OI</vt:lpstr>
      <vt:lpstr>OI - LEFT OUTER JOIN</vt:lpstr>
      <vt:lpstr>OI – RIGHT OUTER JOIN</vt:lpstr>
      <vt:lpstr>OI –OUTER JOIN</vt:lpstr>
      <vt:lpstr>OI – FULL OUTER JOIN</vt:lpstr>
      <vt:lpstr>OI – JOIN(i)</vt:lpstr>
      <vt:lpstr>Celoten stavek SELECT</vt:lpstr>
      <vt:lpstr>Primer</vt:lpstr>
      <vt:lpstr>Poizvedba</vt:lpstr>
      <vt:lpstr>Vrstni red izvajanja </vt:lpstr>
      <vt:lpstr>Prvi korak</vt:lpstr>
      <vt:lpstr>Drugi korak</vt:lpstr>
      <vt:lpstr>Zunanje združevanje</vt:lpstr>
      <vt:lpstr>Where</vt:lpstr>
      <vt:lpstr>Group By</vt:lpstr>
      <vt:lpstr>S Having izločimo skupine</vt:lpstr>
      <vt:lpstr>In sedaj so na vrsti stolpci</vt:lpstr>
    </vt:vector>
  </TitlesOfParts>
  <Company>RC 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Algoritmi</dc:title>
  <dc:creator>Matija Lokar</dc:creator>
  <cp:lastModifiedBy>Matija Lokar</cp:lastModifiedBy>
  <cp:revision>115</cp:revision>
  <dcterms:created xsi:type="dcterms:W3CDTF">1998-10-28T10:06:14Z</dcterms:created>
  <dcterms:modified xsi:type="dcterms:W3CDTF">2021-10-24T08:14:59Z</dcterms:modified>
</cp:coreProperties>
</file>