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  <p:sldMasterId id="2147483778" r:id="rId2"/>
    <p:sldMasterId id="2147483779" r:id="rId3"/>
    <p:sldMasterId id="2147483780" r:id="rId4"/>
    <p:sldMasterId id="2147483781" r:id="rId5"/>
    <p:sldMasterId id="2147483782" r:id="rId6"/>
    <p:sldMasterId id="2147483783" r:id="rId7"/>
    <p:sldMasterId id="2147483784" r:id="rId8"/>
    <p:sldMasterId id="2147483785" r:id="rId9"/>
    <p:sldMasterId id="2147483786" r:id="rId10"/>
    <p:sldMasterId id="2147483787" r:id="rId11"/>
    <p:sldMasterId id="2147483788" r:id="rId12"/>
    <p:sldMasterId id="2147483789" r:id="rId13"/>
    <p:sldMasterId id="2147483933" r:id="rId14"/>
    <p:sldMasterId id="2147483945" r:id="rId15"/>
    <p:sldMasterId id="2147483957" r:id="rId16"/>
    <p:sldMasterId id="2147483969" r:id="rId17"/>
    <p:sldMasterId id="2147483981" r:id="rId18"/>
  </p:sldMasterIdLst>
  <p:notesMasterIdLst>
    <p:notesMasterId r:id="rId40"/>
  </p:notesMasterIdLst>
  <p:handoutMasterIdLst>
    <p:handoutMasterId r:id="rId41"/>
  </p:handoutMasterIdLst>
  <p:sldIdLst>
    <p:sldId id="341" r:id="rId19"/>
    <p:sldId id="342" r:id="rId20"/>
    <p:sldId id="343" r:id="rId21"/>
    <p:sldId id="345" r:id="rId22"/>
    <p:sldId id="344" r:id="rId23"/>
    <p:sldId id="347" r:id="rId24"/>
    <p:sldId id="348" r:id="rId25"/>
    <p:sldId id="349" r:id="rId26"/>
    <p:sldId id="350" r:id="rId27"/>
    <p:sldId id="351" r:id="rId28"/>
    <p:sldId id="352" r:id="rId29"/>
    <p:sldId id="355" r:id="rId30"/>
    <p:sldId id="356" r:id="rId31"/>
    <p:sldId id="357" r:id="rId32"/>
    <p:sldId id="358" r:id="rId33"/>
    <p:sldId id="359" r:id="rId34"/>
    <p:sldId id="360" r:id="rId35"/>
    <p:sldId id="361" r:id="rId36"/>
    <p:sldId id="362" r:id="rId37"/>
    <p:sldId id="363" r:id="rId38"/>
    <p:sldId id="364" r:id="rId39"/>
  </p:sldIdLst>
  <p:sldSz cx="9144000" cy="6858000" type="screen4x3"/>
  <p:notesSz cx="7099300" cy="10234613"/>
  <p:custDataLst>
    <p:tags r:id="rId4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2" d="100"/>
          <a:sy n="102" d="100"/>
        </p:scale>
        <p:origin x="9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9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42" Type="http://schemas.openxmlformats.org/officeDocument/2006/relationships/tags" Target="tags/tag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slide" Target="slides/slide20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slide" Target="slides/slide19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4688E5A-16FA-4AFE-930E-424F67CC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67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9214C73B-56D7-4406-AD79-AD9D750E1F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182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A7284-FFCF-4042-8F19-0F3AF6BBAC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988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2204-F75A-42F2-8A8C-ECD3A073DF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113260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90B52-01FC-4DF2-88B1-1A1051E2BA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64834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5E76-0F56-4B47-BFDA-F9DB267F18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45508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8BCA-ACF8-4153-A600-4C9DEE62D8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805081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BCFF4-427B-4111-BE60-2A541B59FC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959069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EBFD-0A13-4799-914E-D68198782A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502306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B5CAA-DBEE-4D16-86BD-9772268EDD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39857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48C18-B78B-4DCA-B779-A30B8D596E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565153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507DF-1B86-4279-B2F5-915BE9059B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210182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F6826-F05D-403D-8EC0-7798E65D453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88406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C6922-1652-4254-A8AC-23FE36E32BB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98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147D5-C9CB-4435-8A7E-0971473148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86358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5D891-1637-447A-B200-13D9D1EEFE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982503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2B9B8-B51E-4453-A7D9-A3F68FFB70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88301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D1FDA-CDCC-4CC1-A8AF-2572E0AC30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24999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8ECE0-9735-4BF1-B135-EA43AEE1559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141927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42FC-9EB5-43F7-92ED-C7AA68EE00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34586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D203F-C23A-4F2D-A3C4-F18836FC4E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37925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BBB6E-1575-4201-B507-EFEDE45941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589760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7797F-F207-454E-9E6D-FF230FFE20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686793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1649A-FB00-40E1-A74D-2F33D014AF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894206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AFBC8-26C5-4A97-B156-7AD7F2E6B8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37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F971B-202D-4C23-A9E8-8AE8A65BE9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609958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FE8B1-95F0-4C74-9560-9EBAF360D8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615038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9C67-46A8-4FBA-B2A2-08EFED88979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96391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A1046-F119-4752-8A25-007BF96AB4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961018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00C0A-9443-4314-97FE-59C48C2A1E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928796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2580C-872B-4BD7-88B5-61A88F3925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180121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A8F1F-EE22-442A-B123-63155B4016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46503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A4FD3-481D-4EA0-A50F-B686CDDA7D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073799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DBDA-E704-47C9-B2F9-81A80C7D71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479776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ADA50-8F30-4ED1-8821-B457749864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051929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4678-732D-4C24-BDD4-E8ABE62D97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474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AFA65-5FFF-4FB8-9107-3FC98EAFC6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428279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23CC7-DB95-46F5-96DD-A5E5A37B42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265762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A47ED-7E97-4D12-A279-C8098CD7C8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534848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03B33-6194-4C99-95E6-A24770DF1C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75696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8AB65-5346-46C8-9236-C267B3DB45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10885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1FEAB-D1CA-4B19-B191-3BA59023E5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913460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A3B7C-0C75-4C6B-BCF0-ACCF2404A8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312169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B2AD6-2195-458D-B49E-191610A0FF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808072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BB51C-8D00-4E84-9413-7670E513C2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111570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99BB1-B6CE-41CB-9754-4602412549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81317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2E3F4-3DA0-4048-A788-62682ABA87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797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AB965-AA39-4C6D-9809-1191FCF7DF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265956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CEA7-5FF2-4C44-A48C-9823D31E3E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97966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D934-97D4-4949-A5C8-56D9E989B5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130381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A29EC-C337-4484-9C95-CE9229932C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63481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2EF6-5A24-4B4F-97D5-B44099B91A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503988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34A27-CA50-47CC-820F-E6583BA2E4F0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E1503-CDFA-4CF2-8D3C-8517F93C03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712362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06894-1276-462E-9824-329D85A7A701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ADE15-791D-44CC-8752-049399C28DA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1974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8288-D1C7-44D1-A278-6E7959EAF4D7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4A939-E5A9-428C-B08B-6F3DAEFDC9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9496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BA4DE-6496-4EB6-BCF8-4BD64CC0C615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18BD-3294-428E-80F8-7E5B9282C1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090433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29F32-2B2C-4DEA-BC7F-DC5A756AF467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29F5E-7FB1-4467-81CA-AB49F84F11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176266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1E9E-9F95-467C-BE4A-C21A935D84FC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5D073-5146-4979-9624-ADFFDB0458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2906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1BAD-D761-49A5-90D3-2F6FF4C8B2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05618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57CC9-C7CF-42F7-8C40-D2933DEDAA2F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FF7A7-C387-4D05-80ED-AB7A837119F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182934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31AB-718F-4B1A-B092-C285C49E013C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7CE24-641C-4F87-9876-2206112166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524881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B3D8A-AF25-4653-93C4-D43A35DA7DE0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B5279-AEEC-45C4-9147-00B92D3D776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856931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BDFF7-04E2-4FB5-B6ED-5D4F06B0AAEA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B6CA-F64C-430C-849C-3D5C32DC0B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856346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FFA3-F003-4D75-8DD0-602CC8C0F696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2EF8A-232D-4C2F-8736-1815D39687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84789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CCFE5-29F3-49AE-A953-050F6C4F79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6000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850D-3E76-4277-A2F5-1FB6C90189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28949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89A95-6E19-44D1-AD17-76A70B5368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743318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82238-7000-4233-A97E-233B29397D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346567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56279-7B94-47D2-B655-BFF2AB160E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1888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F617A-99A8-4238-BBD8-4EC8BA544B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993277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638DB-1992-43DB-BC87-83AE77777C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2270748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2B38A-B33E-47DA-843B-2DB73FFF07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3076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40EBD-E892-4E95-A32C-6AD7867956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931062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19733-54FB-4423-8C70-807AA9A0D9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333605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A722-6C5B-4F7E-AEF2-1B2747F6474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510210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49238-6841-44C2-8B6E-B158D1C492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056507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CC2F4-5BEE-4EDE-959E-B8A9B95DB1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717779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7CC45-1898-4DE6-8488-2E7C43E789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410228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A759F-3A54-4C80-8555-7C789864C76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8917147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9B2F-C591-460D-B4D6-116D4DBE8C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1178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73D97-F073-4309-A830-18213E6EF9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878824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C95EC-2A18-4C51-BDCF-7825B546C0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6829486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A22E5-DC75-4C06-A225-86A5E40E1C2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136570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2AA4-1183-47A5-BF3A-1BF8E6EEDB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013516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756EF-66F8-45CB-BAFD-5E66B6BC5A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16869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5E6CF-745C-4ED2-9503-A564F52F41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0479751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F1E34-553E-4788-9FAE-BE0DCE29BD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359284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A1676-E9E5-4E84-A843-1700EACDFB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39287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46CFA-EC1D-4070-BD83-3E0CCA4DDA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629105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31F33-4C17-4189-99A6-FFA5D5FD959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25095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83A25-6363-4723-88E5-BA97A89941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228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8C13E-09A2-4FFE-AA9B-7655E6F461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331423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5D5DF-BCCF-42A8-A249-CDAB3C9678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682154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561C3-0A25-47B4-84F7-958520A3758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8928063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9310D-93D5-4CC3-A288-63CE99BAC6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112573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014C9-7E21-41C4-975B-999EBF32D1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5434722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B508-DF54-40A0-940F-B22450A2FD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8348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AF2F6-169F-45F5-8820-1269966984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179314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01D2F-94E8-40CF-B805-C505F6487C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169156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4630-4B18-4673-8913-B95D1FFB77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773822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F1B74-C3AB-4037-9098-4D52198B5F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513516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C7502-277F-4F9B-9B30-6E93BE6D13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2823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6BD72-5C54-4C0E-98CF-363F724EE0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860583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0D50E-169F-4B1B-9820-2B442F076B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3142378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F1B41-2FB3-464F-872B-96F74F6F55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305702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841EA-45CA-4802-B98E-F7A72ED70A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9356023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0A20-2AAF-4BC2-B518-00D64E5672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550958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C6CEC-CCEA-4659-A4EE-FDF1021AC0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097139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4F5D5-D4A4-494E-9119-996E34FE54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547690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723C6-8D3F-47D0-9112-A09C41E3CE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3584152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CBB1-6730-442C-9212-F708C9B5703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4570477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59C59-9E8E-4384-9A03-FB4E6B1945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477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B4B5C-9547-4735-A9ED-D536249523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0427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D0AFC-5901-4708-A56E-C19D1B32BD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1465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F6EF5-8041-47B7-BF96-A9774280EB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9140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FAC0-7AF7-40C6-B2AB-CA78D1C6B5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8296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CE8A-77E5-41EE-AA10-A1F4B60D88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5127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FF61-EB16-4116-B476-670BC36AA1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219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7E89D-2741-45B1-BC4D-4038717964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45415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E3382-6DD7-4716-8617-46B708A34F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0735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CED17-0A75-4306-9C7D-01AFD3088B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13675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DE9D2-8790-4022-86B9-20995FFD223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3250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21E8-DEBA-4C06-B5BE-DB53EDAC6D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860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CD5D1-4A3E-4CC2-B481-DB5D2801BC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50584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F88DF-D45D-4CA5-A7BC-7F008B3174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1557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C807C-19B4-4186-BAD8-E27781F54D2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12037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E4B86-CA14-417E-AA53-C242B31243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8466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855D7-2E8A-4E38-A848-D8360F9C7A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07831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40B4B-ED8C-4708-80FF-1E62E45DF5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1667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16F14-24F2-43BE-BAFA-F7E2EF2F55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32508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DFE47-8837-47D5-87DF-DD1E65C8CB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39102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4AEEA-EBC3-478E-BE91-18049D910F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23480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0883B-3051-4E59-906B-97745A27026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28214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C6D85-0A7A-4419-B353-7F1240DDDF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9220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FD69-BFBD-431D-B197-0A0564EACEC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66566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43423-82AC-4505-88A8-76FC7F8BFA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82491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F7C69-594E-4127-BD60-32881BAA74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259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7F4E-301D-4E66-B286-C24F785187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75649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CD1AA-715E-4409-B434-DE8D6DCCCA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69371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7D23-38E3-4C70-8734-DBF9F5E97C5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82027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DF869-1AF7-4ED1-B732-CE746200A1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583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37505-C568-4654-B55B-4016725748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93849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FAA9D-ACA8-46A3-B33A-35835849D2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20301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634B5-AC10-41D2-AFB6-C3D698D6FB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388264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77111-E781-4196-9BA3-24DFA26553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6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9393-2A6C-447B-BA63-4B43685CF2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2889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7FF0-54E7-4586-A877-D394441DF9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88679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3443E-843D-44AE-BC6E-8F8B6C27A4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0056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33C1-DA74-42AD-BB53-5A218FF205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14023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37100-8734-4F3E-AD92-18F8E7C850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72007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06A57-CA61-4AB0-B987-E5C8755BEE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41833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DACEE-1E8D-48A9-83DE-B0C5185EB7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30270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E333C-18C8-45E3-9392-5162048C93A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788650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6C43-0A67-4690-8119-E5D5B8720FD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08233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585-8E65-4FEF-91A7-4E0D062387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63550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9D13E-5EFE-455F-9154-761FB57869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37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12DA-C33B-414C-A20C-1F212DB780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971020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B7016-E74E-42E5-9A78-80EC172BD7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90251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03AF3-ADBC-4F1C-8E37-802ACF9259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29650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F7AB7-03A7-4E83-8D31-BD8EFCA404F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97940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8783F-FF3A-4D3C-90DB-E1DC6EAFC5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814804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72838-56B4-41EA-8408-31023F3DBD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74052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B7A01-0EB8-4DB4-8830-BAB3ECE2A6F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36207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DC64-2BFE-4287-8B4C-73B2556FD0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154354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F0F60-A860-488E-B609-9829471BC2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58204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60CF7-0B1A-4CDC-B399-A40CEAED072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13723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F8E1E-0805-4FBD-9EDB-74C5B83834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07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4A819-93FA-4F4C-BBA0-2EB3F452A0E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058314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9345-2461-41D7-87CF-B970B9D49E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08002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06FED-193E-4578-B6EE-5B8964C1C8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394325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1A432-0CD1-4595-B330-7FB4AF4DD9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91789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1EE44-DA88-4353-987B-E9214B6675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5660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258FC-B08D-47A4-9230-23EB49F29EA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23329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E3A58-3610-46C0-8797-FC88004E44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09959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FF7F-1CAF-43C2-9EE9-0568D6AC43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564979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777D5-20CA-49FE-BDD4-8B6D1BA3DE4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467879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7E85B-DEAB-412C-8B6E-783445A97D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731800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1F6CE-F000-4AD5-8C4C-132F575B5F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482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C38AF-E183-43B4-A6DC-3D03AF2F09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255968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D2AB5-2A1F-4978-AD2B-80D69E17B6C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089013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F645-4EFB-45C6-AE5D-F6EB1069C2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515640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C004C-3B7F-4BE3-BB22-7C3FA5750F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375573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29D8B-1E9A-4F53-AA8F-57EB31B49F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3302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172A5-DD0C-43C8-BFE9-992D0E1010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798325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41BE0-EADB-411C-A493-8228E66A28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10495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FD7BB-5AAD-4E48-9897-C77310DADEE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695550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D15C2-7CDD-44DA-8B50-413C9AE1A3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916282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53EAD-A542-43F4-BC30-05ABDC62EE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97867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7B0F9-4C8C-4811-A0A8-BB48DDE0F6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56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86F5-C230-4E56-9AD4-05990335B8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09460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9321E-18CE-46BA-8F9A-AF4A9AE7B8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0240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88F4-F68D-477F-BD6F-34B5853DF57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754986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3E04A-E531-424F-8DAF-853F496437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29093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A03E7-3077-4D4E-9C2C-52E01D06C5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595922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FA9D1-8014-4FA7-8DF2-75875DEB931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144656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E0FFE-05F4-482F-B82A-5DB6B96B19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929924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944B-6A05-48B5-A350-1C3FAF09C3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3703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4AD7B-7B86-4740-A190-6003367EF0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868437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62004-F1CE-4382-9DC3-371F9AB023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673750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F8537-54F1-4C71-990E-5E5333BC8B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894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Relationship Id="rId14" Type="http://schemas.openxmlformats.org/officeDocument/2006/relationships/image" Target="../media/image2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2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Relationship Id="rId14" Type="http://schemas.openxmlformats.org/officeDocument/2006/relationships/image" Target="../media/image2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Relationship Id="rId14" Type="http://schemas.openxmlformats.org/officeDocument/2006/relationships/image" Target="../media/image2.pn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Relationship Id="rId14" Type="http://schemas.openxmlformats.org/officeDocument/2006/relationships/image" Target="../media/image2.png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AD0F8CF3-8765-499C-8E4B-F495251EC9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24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7488040-EE1A-44EC-9808-2E059DFCB2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9B848314-748D-4A14-A343-EF12C83EA2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1269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229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F3B0CA4-EDA6-4AC6-8542-38F6B9D4CB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331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B6DDD87F-364B-4A61-A41E-D940F96355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8662F1-02C3-4FB5-A704-A4B4CF1E04E7}" type="datetimeFigureOut">
              <a:rPr lang="sl-SI"/>
              <a:pPr>
                <a:defRPr/>
              </a:pPr>
              <a:t>15. 10. 2018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243502-91CA-4661-85D1-EA52C5B52A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536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B584AE2-A70F-42A2-B29D-1BC68C3FC35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E744135-4BC7-4BF5-BAB8-F895FABBB9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6389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741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11D2088-0A3A-4FC7-B97E-9A22BFC312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843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581BB8C-1942-438C-9324-033E77D0AA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08118C49-46E8-4CC4-91E3-1A39BFC943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FDEF2682-6F2F-4ACF-9CC7-5F7B1686F5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E2DE3E41-F126-497F-82B1-3EFC421DFB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48B9A2A-F93D-4573-AD62-02DBAE3083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5125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32" r:id="rId7"/>
    <p:sldLayoutId id="2147484033" r:id="rId8"/>
    <p:sldLayoutId id="2147484034" r:id="rId9"/>
    <p:sldLayoutId id="2147484035" r:id="rId10"/>
    <p:sldLayoutId id="214748403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944394A4-934A-432E-A638-B1028815F9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23D48CD-5671-482C-8ADA-784A8039EF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9016AB5-A6C0-47A5-96E3-5F543CB25B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8197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AFF635A-6E23-4F20-BAF9-EC5CA689D47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Večkratne vrednosti</a:t>
            </a:r>
            <a:endParaRPr lang="en-GB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sl-SI" sz="1200" dirty="0" smtClean="0">
                <a:solidFill>
                  <a:srgbClr val="898989"/>
                </a:solidFill>
              </a:rPr>
              <a:t>ali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sl-SI" sz="3600" dirty="0" smtClean="0">
                <a:solidFill>
                  <a:srgbClr val="898989"/>
                </a:solidFill>
              </a:rPr>
              <a:t>tabele</a:t>
            </a:r>
          </a:p>
          <a:p>
            <a:pPr marL="0" indent="0" algn="ctr" eaLnBrk="1" hangingPunct="1">
              <a:buFont typeface="Arial" charset="0"/>
              <a:buNone/>
            </a:pPr>
            <a:endParaRPr lang="sl-SI" sz="3600" dirty="0" smtClean="0">
              <a:solidFill>
                <a:srgbClr val="898989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sl-SI" sz="3600" dirty="0" smtClean="0">
                <a:solidFill>
                  <a:srgbClr val="898989"/>
                </a:solidFill>
              </a:rPr>
              <a:t>zelo podobno, kot so seznami (tabele) pri </a:t>
            </a:r>
            <a:r>
              <a:rPr lang="sl-SI" sz="3600" dirty="0">
                <a:solidFill>
                  <a:srgbClr val="898989"/>
                </a:solidFill>
              </a:rPr>
              <a:t>P</a:t>
            </a:r>
            <a:r>
              <a:rPr lang="sl-SI" sz="3600" dirty="0" smtClean="0">
                <a:solidFill>
                  <a:srgbClr val="898989"/>
                </a:solidFill>
              </a:rPr>
              <a:t>ythonu</a:t>
            </a:r>
          </a:p>
        </p:txBody>
      </p:sp>
      <p:sp>
        <p:nvSpPr>
          <p:cNvPr id="4101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4103C-908C-4C7C-92E1-8F282564D739}" type="slidenum">
              <a:rPr lang="sl-SI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388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Beleženje metov</a:t>
            </a:r>
            <a:endParaRPr lang="en-GB" smtClean="0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sl-SI" sz="2000" dirty="0" smtClean="0">
                <a:latin typeface="Courier New" pitchFamily="49" charset="0"/>
              </a:rPr>
              <a:t>met  = </a:t>
            </a:r>
            <a:r>
              <a:rPr lang="sl-SI" sz="2000" dirty="0" err="1" smtClean="0">
                <a:latin typeface="Courier New" pitchFamily="49" charset="0"/>
              </a:rPr>
              <a:t>genNak.Next</a:t>
            </a:r>
            <a:r>
              <a:rPr lang="sl-SI" sz="2000" dirty="0" smtClean="0">
                <a:latin typeface="Courier New" pitchFamily="49" charset="0"/>
              </a:rPr>
              <a:t>(1,7);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2000" dirty="0" smtClean="0">
                <a:latin typeface="Courier New" pitchFamily="49" charset="0"/>
              </a:rPr>
              <a:t>kocka[met </a:t>
            </a:r>
            <a:r>
              <a:rPr lang="sl-SI" sz="2000" dirty="0" smtClean="0">
                <a:latin typeface="Courier New" pitchFamily="49" charset="0"/>
              </a:rPr>
              <a:t>– 1] = kocka[met – 1] + 1;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2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2000" dirty="0" smtClean="0"/>
              <a:t>Pogojni </a:t>
            </a:r>
            <a:r>
              <a:rPr lang="sl-SI" sz="2000" dirty="0" smtClean="0"/>
              <a:t>stavki niso potrebni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2000" dirty="0" smtClean="0"/>
              <a:t>Če je bil met 4, se je povečala vrednost v </a:t>
            </a:r>
            <a:r>
              <a:rPr lang="sl-SI" sz="2000" dirty="0" smtClean="0">
                <a:latin typeface="Courier New" pitchFamily="49" charset="0"/>
              </a:rPr>
              <a:t>kocka[3],</a:t>
            </a:r>
            <a:r>
              <a:rPr lang="sl-SI" sz="2000" dirty="0" smtClean="0"/>
              <a:t> ki šteje vržene štirice, ...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GB" sz="2000" dirty="0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CAC5B-F110-49C2-A631-0C3CC77E7E33}" type="slidenum">
              <a:rPr lang="sl-SI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7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0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Glavna zanka</a:t>
            </a:r>
            <a:endParaRPr lang="en-GB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Random </a:t>
            </a:r>
            <a:r>
              <a:rPr lang="sl-SI" sz="1700" dirty="0" err="1" smtClean="0">
                <a:latin typeface="Courier New" pitchFamily="49" charset="0"/>
              </a:rPr>
              <a:t>genNak</a:t>
            </a:r>
            <a:r>
              <a:rPr lang="sl-SI" sz="1700" dirty="0" smtClean="0">
                <a:latin typeface="Courier New" pitchFamily="49" charset="0"/>
              </a:rPr>
              <a:t> = </a:t>
            </a:r>
            <a:r>
              <a:rPr lang="sl-SI" sz="1700" dirty="0" err="1" smtClean="0">
                <a:latin typeface="Courier New" pitchFamily="49" charset="0"/>
              </a:rPr>
              <a:t>new</a:t>
            </a:r>
            <a:r>
              <a:rPr lang="sl-SI" sz="1700" dirty="0" smtClean="0">
                <a:latin typeface="Courier New" pitchFamily="49" charset="0"/>
              </a:rPr>
              <a:t> Random();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for (</a:t>
            </a:r>
            <a:r>
              <a:rPr lang="sl-SI" sz="1700" dirty="0" err="1" smtClean="0">
                <a:latin typeface="Courier New" pitchFamily="49" charset="0"/>
              </a:rPr>
              <a:t>int</a:t>
            </a:r>
            <a:r>
              <a:rPr lang="sl-SI" sz="1700" dirty="0" smtClean="0">
                <a:latin typeface="Courier New" pitchFamily="49" charset="0"/>
              </a:rPr>
              <a:t> i = 1; i &lt;= 1000000; i++)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{</a:t>
            </a:r>
            <a:endParaRPr lang="sl-SI" sz="17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sl-SI" sz="1700" dirty="0" smtClean="0">
                <a:latin typeface="Courier New" pitchFamily="49" charset="0"/>
              </a:rPr>
              <a:t>   met  </a:t>
            </a:r>
            <a:r>
              <a:rPr lang="sl-SI" sz="1700" dirty="0" smtClean="0">
                <a:latin typeface="Courier New" pitchFamily="49" charset="0"/>
              </a:rPr>
              <a:t>= </a:t>
            </a:r>
            <a:r>
              <a:rPr lang="sl-SI" sz="1700" dirty="0" err="1" smtClean="0">
                <a:latin typeface="Courier New" pitchFamily="49" charset="0"/>
              </a:rPr>
              <a:t>genNak.Next</a:t>
            </a:r>
            <a:r>
              <a:rPr lang="sl-SI" sz="1700" dirty="0" smtClean="0">
                <a:latin typeface="Courier New" pitchFamily="49" charset="0"/>
              </a:rPr>
              <a:t>(1,7</a:t>
            </a:r>
            <a:r>
              <a:rPr lang="sl-SI" sz="1700" dirty="0">
                <a:latin typeface="Courier New" pitchFamily="49" charset="0"/>
              </a:rPr>
              <a:t>); // vržemo kocko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 kocka[met </a:t>
            </a:r>
            <a:r>
              <a:rPr lang="sl-SI" sz="1700" dirty="0" smtClean="0">
                <a:latin typeface="Courier New" pitchFamily="49" charset="0"/>
              </a:rPr>
              <a:t>– 1] = kocka[met – 1] + 1</a:t>
            </a:r>
            <a:r>
              <a:rPr lang="sl-SI" sz="1700" dirty="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 </a:t>
            </a:r>
            <a:r>
              <a:rPr lang="sl-SI" sz="1700" dirty="0">
                <a:latin typeface="Courier New" pitchFamily="49" charset="0"/>
              </a:rPr>
              <a:t>// povečamo ustrezen števec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}</a:t>
            </a:r>
            <a:endParaRPr lang="sl-SI" sz="17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// izpis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odg = "";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for</a:t>
            </a:r>
            <a:r>
              <a:rPr lang="sl-SI" sz="1700" dirty="0">
                <a:latin typeface="Courier New" pitchFamily="49" charset="0"/>
              </a:rPr>
              <a:t> (</a:t>
            </a:r>
            <a:r>
              <a:rPr lang="sl-SI" sz="1700" dirty="0" err="1">
                <a:latin typeface="Courier New" pitchFamily="49" charset="0"/>
              </a:rPr>
              <a:t>int</a:t>
            </a:r>
            <a:r>
              <a:rPr lang="sl-SI" sz="1700" dirty="0">
                <a:latin typeface="Courier New" pitchFamily="49" charset="0"/>
              </a:rPr>
              <a:t> i = 1; i &lt;= </a:t>
            </a:r>
            <a:r>
              <a:rPr lang="sl-SI" sz="1700" dirty="0" smtClean="0">
                <a:latin typeface="Courier New" pitchFamily="49" charset="0"/>
              </a:rPr>
              <a:t>6; </a:t>
            </a:r>
            <a:r>
              <a:rPr lang="sl-SI" sz="1700" dirty="0">
                <a:latin typeface="Courier New" pitchFamily="49" charset="0"/>
              </a:rPr>
              <a:t>i</a:t>
            </a:r>
            <a:r>
              <a:rPr lang="sl-SI" sz="1700" dirty="0" smtClean="0">
                <a:latin typeface="Courier New" pitchFamily="49" charset="0"/>
              </a:rPr>
              <a:t>++)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</a:t>
            </a:r>
            <a:r>
              <a:rPr lang="sl-SI" sz="1700" dirty="0" smtClean="0">
                <a:latin typeface="Courier New" pitchFamily="49" charset="0"/>
              </a:rPr>
              <a:t>odg = odg + i + " smo vrgli " + kocka[i – 1] + "krat.\n";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  i = i + 1;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7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1E396-4C52-469D-B826-8CF0842FE8A5}" type="slidenum">
              <a:rPr lang="sl-SI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529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Uporaba tabel – pogoste napake</a:t>
            </a:r>
            <a:endParaRPr lang="en-GB" smtClean="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900" dirty="0" smtClean="0"/>
              <a:t>Imamo deklaraciji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500" dirty="0" err="1" smtClean="0">
                <a:latin typeface="Courier New" pitchFamily="49" charset="0"/>
              </a:rPr>
              <a:t>double</a:t>
            </a:r>
            <a:r>
              <a:rPr lang="sl-SI" sz="2500" dirty="0" smtClean="0">
                <a:latin typeface="Courier New" pitchFamily="49" charset="0"/>
              </a:rPr>
              <a:t>[] </a:t>
            </a:r>
            <a:r>
              <a:rPr lang="sl-SI" sz="2500" dirty="0" err="1" smtClean="0">
                <a:latin typeface="Courier New" pitchFamily="49" charset="0"/>
              </a:rPr>
              <a:t>stevila</a:t>
            </a:r>
            <a:r>
              <a:rPr lang="sl-SI" sz="2500" dirty="0" smtClean="0">
                <a:latin typeface="Courier New" pitchFamily="49" charset="0"/>
              </a:rPr>
              <a:t> = </a:t>
            </a:r>
            <a:r>
              <a:rPr lang="sl-SI" sz="2500" dirty="0" err="1" smtClean="0">
                <a:latin typeface="Courier New" pitchFamily="49" charset="0"/>
              </a:rPr>
              <a:t>new</a:t>
            </a:r>
            <a:r>
              <a:rPr lang="sl-SI" sz="2500" dirty="0" smtClean="0">
                <a:latin typeface="Courier New" pitchFamily="49" charset="0"/>
              </a:rPr>
              <a:t> </a:t>
            </a:r>
            <a:r>
              <a:rPr lang="sl-SI" sz="2500" dirty="0" err="1" smtClean="0">
                <a:latin typeface="Courier New" pitchFamily="49" charset="0"/>
              </a:rPr>
              <a:t>double</a:t>
            </a:r>
            <a:r>
              <a:rPr lang="sl-SI" sz="2500" dirty="0" smtClean="0">
                <a:latin typeface="Courier New" pitchFamily="49" charset="0"/>
              </a:rPr>
              <a:t>[15];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500" dirty="0" err="1" smtClean="0">
                <a:latin typeface="Courier New" pitchFamily="49" charset="0"/>
              </a:rPr>
              <a:t>double</a:t>
            </a:r>
            <a:r>
              <a:rPr lang="sl-SI" sz="2500" dirty="0" smtClean="0">
                <a:latin typeface="Courier New" pitchFamily="49" charset="0"/>
              </a:rPr>
              <a:t>[] stevila1 = </a:t>
            </a:r>
            <a:r>
              <a:rPr lang="sl-SI" sz="2500" dirty="0" err="1" smtClean="0">
                <a:latin typeface="Courier New" pitchFamily="49" charset="0"/>
              </a:rPr>
              <a:t>new</a:t>
            </a:r>
            <a:r>
              <a:rPr lang="sl-SI" sz="2500" dirty="0" smtClean="0">
                <a:latin typeface="Courier New" pitchFamily="49" charset="0"/>
              </a:rPr>
              <a:t> </a:t>
            </a:r>
            <a:r>
              <a:rPr lang="sl-SI" sz="2500" dirty="0" err="1" smtClean="0">
                <a:latin typeface="Courier New" pitchFamily="49" charset="0"/>
              </a:rPr>
              <a:t>double</a:t>
            </a:r>
            <a:r>
              <a:rPr lang="sl-SI" sz="2500" dirty="0" smtClean="0">
                <a:latin typeface="Courier New" pitchFamily="49" charset="0"/>
              </a:rPr>
              <a:t>[15];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100" dirty="0" smtClean="0">
                <a:latin typeface="Courier New" pitchFamily="49" charset="0"/>
              </a:rPr>
              <a:t>.... // stavki, s katerimi posameznim elementom</a:t>
            </a:r>
            <a:br>
              <a:rPr lang="sl-SI" sz="2100" dirty="0" smtClean="0">
                <a:latin typeface="Courier New" pitchFamily="49" charset="0"/>
              </a:rPr>
            </a:br>
            <a:r>
              <a:rPr lang="sl-SI" sz="2100" dirty="0" smtClean="0">
                <a:latin typeface="Courier New" pitchFamily="49" charset="0"/>
              </a:rPr>
              <a:t>     // obeh tabel dodelimo vrednost</a:t>
            </a:r>
          </a:p>
          <a:p>
            <a:pPr eaLnBrk="1" hangingPunct="1">
              <a:lnSpc>
                <a:spcPct val="80000"/>
              </a:lnSpc>
            </a:pPr>
            <a:r>
              <a:rPr lang="sl-SI" sz="2500" dirty="0" err="1" smtClean="0">
                <a:latin typeface="Courier New" pitchFamily="49" charset="0"/>
              </a:rPr>
              <a:t>stevila</a:t>
            </a:r>
            <a:r>
              <a:rPr lang="sl-SI" sz="2500" dirty="0" smtClean="0">
                <a:latin typeface="Courier New" pitchFamily="49" charset="0"/>
              </a:rPr>
              <a:t> </a:t>
            </a:r>
            <a:r>
              <a:rPr lang="sl-SI" sz="2500" dirty="0">
                <a:latin typeface="Courier New" pitchFamily="49" charset="0"/>
              </a:rPr>
              <a:t>= 17; </a:t>
            </a:r>
          </a:p>
          <a:p>
            <a:pPr eaLnBrk="1" hangingPunct="1">
              <a:lnSpc>
                <a:spcPct val="80000"/>
              </a:lnSpc>
            </a:pPr>
            <a:r>
              <a:rPr lang="sl-SI" sz="2500" dirty="0" err="1">
                <a:latin typeface="Courier New" pitchFamily="49" charset="0"/>
              </a:rPr>
              <a:t>Console.WriteLine</a:t>
            </a:r>
            <a:r>
              <a:rPr lang="sl-SI" sz="2500" dirty="0">
                <a:latin typeface="Courier New" pitchFamily="49" charset="0"/>
              </a:rPr>
              <a:t>(</a:t>
            </a:r>
            <a:r>
              <a:rPr lang="sl-SI" sz="2500" dirty="0" err="1">
                <a:latin typeface="Courier New" pitchFamily="49" charset="0"/>
              </a:rPr>
              <a:t>stevila</a:t>
            </a:r>
            <a:r>
              <a:rPr lang="sl-SI" sz="2500" dirty="0">
                <a:latin typeface="Courier New" pitchFamily="49" charset="0"/>
              </a:rPr>
              <a:t>); </a:t>
            </a:r>
          </a:p>
          <a:p>
            <a:pPr eaLnBrk="1" hangingPunct="1">
              <a:lnSpc>
                <a:spcPct val="80000"/>
              </a:lnSpc>
            </a:pPr>
            <a:r>
              <a:rPr lang="sl-SI" sz="2500" dirty="0" err="1" smtClean="0">
                <a:latin typeface="Courier New" pitchFamily="49" charset="0"/>
              </a:rPr>
              <a:t>if</a:t>
            </a:r>
            <a:r>
              <a:rPr lang="sl-SI" sz="2500" dirty="0" smtClean="0">
                <a:latin typeface="Courier New" pitchFamily="49" charset="0"/>
              </a:rPr>
              <a:t> (stevila1 == </a:t>
            </a:r>
            <a:r>
              <a:rPr lang="sl-SI" sz="2500" dirty="0" err="1" smtClean="0">
                <a:latin typeface="Courier New" pitchFamily="49" charset="0"/>
              </a:rPr>
              <a:t>stevila</a:t>
            </a:r>
            <a:r>
              <a:rPr lang="sl-SI" sz="2500" dirty="0" smtClean="0">
                <a:latin typeface="Courier New" pitchFamily="49" charset="0"/>
              </a:rPr>
              <a:t>) ... </a:t>
            </a:r>
          </a:p>
          <a:p>
            <a:pPr eaLnBrk="1" hangingPunct="1">
              <a:lnSpc>
                <a:spcPct val="80000"/>
              </a:lnSpc>
            </a:pPr>
            <a:r>
              <a:rPr lang="sl-SI" sz="2900" dirty="0" smtClean="0"/>
              <a:t>Uporabljamo lahko le posamezne elemente tabele in ne tabelo kot celoto!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500" dirty="0" smtClean="0"/>
              <a:t>Zanka za izpis, primerjanje, ...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A9686-1012-4B4E-82F5-7C390A890C20}" type="slidenum">
              <a:rPr lang="sl-SI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74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3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3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3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 bldLvl="4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Uporaba tabel – pogoste napake</a:t>
            </a:r>
            <a:endParaRPr lang="en-GB" smtClean="0"/>
          </a:p>
        </p:txBody>
      </p:sp>
      <p:sp>
        <p:nvSpPr>
          <p:cNvPr id="284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500" smtClean="0">
                <a:latin typeface="Courier New" pitchFamily="49" charset="0"/>
              </a:rPr>
              <a:t>stevila1 = stevila; // napaka</a:t>
            </a:r>
          </a:p>
          <a:p>
            <a:pPr eaLnBrk="1" hangingPunct="1">
              <a:lnSpc>
                <a:spcPct val="80000"/>
              </a:lnSpc>
            </a:pPr>
            <a:r>
              <a:rPr lang="sl-SI" sz="2500" smtClean="0"/>
              <a:t>Formalno je sicer OK, a pomeni nekaj drugega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100" smtClean="0"/>
              <a:t>V tabeli </a:t>
            </a:r>
            <a:r>
              <a:rPr lang="sl-SI" sz="2100" smtClean="0">
                <a:latin typeface="Courier New" pitchFamily="49" charset="0"/>
              </a:rPr>
              <a:t>stevilo1</a:t>
            </a:r>
            <a:r>
              <a:rPr lang="sl-SI" sz="2100" smtClean="0"/>
              <a:t> NI kopija elementov iz tabele </a:t>
            </a:r>
            <a:r>
              <a:rPr lang="sl-SI" sz="2100" smtClean="0">
                <a:latin typeface="Courier New" pitchFamily="49" charset="0"/>
              </a:rPr>
              <a:t>stevilo</a:t>
            </a:r>
            <a:r>
              <a:rPr lang="sl-SI" sz="2100" smtClean="0"/>
              <a:t>, ampak od sedaj naprej tabeli </a:t>
            </a:r>
            <a:r>
              <a:rPr lang="sl-SI" sz="2100" smtClean="0">
                <a:latin typeface="Courier New" pitchFamily="49" charset="0"/>
              </a:rPr>
              <a:t>stevilo</a:t>
            </a:r>
            <a:r>
              <a:rPr lang="sl-SI" sz="2100" smtClean="0"/>
              <a:t> in </a:t>
            </a:r>
            <a:r>
              <a:rPr lang="sl-SI" sz="2100" smtClean="0">
                <a:latin typeface="Courier New" pitchFamily="49" charset="0"/>
              </a:rPr>
              <a:t>stevilo1</a:t>
            </a:r>
            <a:r>
              <a:rPr lang="sl-SI" sz="2100" smtClean="0"/>
              <a:t> označujeta ISTO tabelo!</a:t>
            </a:r>
          </a:p>
          <a:p>
            <a:pPr eaLnBrk="1" hangingPunct="1">
              <a:lnSpc>
                <a:spcPct val="80000"/>
              </a:lnSpc>
            </a:pPr>
            <a:r>
              <a:rPr lang="sl-SI" sz="2500" smtClean="0">
                <a:latin typeface="Courier New" pitchFamily="49" charset="0"/>
              </a:rPr>
              <a:t>stevila[2 * i]</a:t>
            </a:r>
            <a:r>
              <a:rPr lang="sl-SI" sz="2500" smtClean="0"/>
              <a:t> – spremenljivka: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100" smtClean="0"/>
              <a:t>Katera spremenljivka - odvisno od vrednosti v </a:t>
            </a:r>
            <a:r>
              <a:rPr lang="sl-SI" sz="2100" smtClean="0">
                <a:latin typeface="Courier New" pitchFamily="49" charset="0"/>
              </a:rPr>
              <a:t>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100" smtClean="0"/>
              <a:t>Kaj, če je</a:t>
            </a:r>
            <a:r>
              <a:rPr lang="sl-SI" sz="2100" smtClean="0">
                <a:latin typeface="Courier New" pitchFamily="49" charset="0"/>
              </a:rPr>
              <a:t> i </a:t>
            </a:r>
            <a:r>
              <a:rPr lang="sl-SI" sz="2100" smtClean="0"/>
              <a:t>denimo</a:t>
            </a:r>
            <a:r>
              <a:rPr lang="sl-SI" sz="2100" smtClean="0">
                <a:latin typeface="Courier New" pitchFamily="49" charset="0"/>
              </a:rPr>
              <a:t> 10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mtClean="0"/>
              <a:t>sklicujemo se na </a:t>
            </a:r>
            <a:r>
              <a:rPr lang="sl-SI" sz="2800" smtClean="0">
                <a:latin typeface="Courier New" pitchFamily="49" charset="0"/>
              </a:rPr>
              <a:t>stevila[20]</a:t>
            </a:r>
            <a:r>
              <a:rPr lang="sl-SI" smtClean="0"/>
              <a:t>. Ta ne obstaja – napaka – program preneha delovati (se sesuje)</a:t>
            </a:r>
          </a:p>
          <a:p>
            <a:pPr lvl="2" eaLnBrk="1" hangingPunct="1">
              <a:lnSpc>
                <a:spcPct val="80000"/>
              </a:lnSpc>
            </a:pPr>
            <a:r>
              <a:rPr lang="sl-SI" smtClean="0"/>
              <a:t>POZOR NA MEJE!!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0856A-4582-438F-87B6-26BA96ED3B07}" type="slidenum">
              <a:rPr lang="sl-SI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344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"Zgled"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04664" y="1556792"/>
            <a:ext cx="7067128" cy="4525963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int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tabSt = new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int[3];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tabSt[0] = 10;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tabSt[1] = 5;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tabSt[2] = 6;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int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[] tab2 = tabSt;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Console.WriteLine(tab2[0]);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Console.WriteLine(tabSt[0]);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tabSt[0] = 5;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Console.WriteLine(tab2[0]);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Console.WriteLine(tabSt[0]);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tab2 = new int[10];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Console.WriteLine(tab2[0]);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Console.WriteLine(tabSt[0]);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tab2[0] = 1;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Console.WriteLine(tab2[0]);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Console.WriteLine(tabSt[0]);</a:t>
            </a:r>
          </a:p>
          <a:p>
            <a:pPr marL="0" indent="0">
              <a:buNone/>
            </a:pP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5ADE15-791D-44CC-8752-049399C28DAD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  <p:pic>
        <p:nvPicPr>
          <p:cNvPr id="24883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727" b="50000"/>
          <a:stretch/>
        </p:blipFill>
        <p:spPr bwMode="auto">
          <a:xfrm>
            <a:off x="3901383" y="1988840"/>
            <a:ext cx="5242617" cy="292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08104" y="3356992"/>
            <a:ext cx="21602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ZAKAJ?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5076056" y="5229200"/>
            <a:ext cx="2448272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NARIŠI SLIKO POMNILNIKA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8672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Album sličic</a:t>
            </a:r>
            <a:endParaRPr lang="en-GB" smtClean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Anže se je odločil, da bo zbiral sličice. Tiste o živalih. Kupiš čokoladko, v ovitku je skrita sličica živali in potem to sličico nalepiš v album. </a:t>
            </a:r>
          </a:p>
          <a:p>
            <a:pPr eaLnBrk="1" hangingPunct="1"/>
            <a:r>
              <a:rPr lang="sl-SI" sz="3000" smtClean="0"/>
              <a:t>Seveda ne bo odnehal, dokler ne bo zbral sličic vseh živali!</a:t>
            </a:r>
          </a:p>
          <a:p>
            <a:pPr eaLnBrk="1" hangingPunct="1"/>
            <a:r>
              <a:rPr lang="sl-SI" sz="3000" smtClean="0"/>
              <a:t>Mene, kot starša, pa zanima, koliko bo zaradi tega obremenjen družinski proračun, torej, koliko čokoladic bom moral kupiti, da bo album poln!</a:t>
            </a:r>
          </a:p>
          <a:p>
            <a:pPr eaLnBrk="1" hangingPunct="1">
              <a:buFont typeface="Wingdings" pitchFamily="2" charset="2"/>
              <a:buNone/>
            </a:pPr>
            <a:endParaRPr lang="en-GB" sz="3000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7C0E8-B71D-475B-8134-BED71BC2E1B8}" type="slidenum">
              <a:rPr lang="sl-SI"/>
              <a:pPr>
                <a:defRPr/>
              </a:pPr>
              <a:t>15</a:t>
            </a:fld>
            <a:endParaRPr lang="sl-SI"/>
          </a:p>
        </p:txBody>
      </p:sp>
      <p:sp>
        <p:nvSpPr>
          <p:cNvPr id="2" name="Rounded Rectangle 1"/>
          <p:cNvSpPr/>
          <p:nvPr/>
        </p:nvSpPr>
        <p:spPr>
          <a:xfrm rot="19306576">
            <a:off x="2195736" y="2924944"/>
            <a:ext cx="360040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Smo že v Pythonu!</a:t>
            </a:r>
            <a:endParaRPr lang="en-US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035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build="p" autoUpdateAnimBg="0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Ideja</a:t>
            </a:r>
            <a:endParaRPr lang="en-GB" smtClean="0"/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3000" dirty="0" smtClean="0"/>
              <a:t>Izračunajmo!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600" dirty="0" smtClean="0"/>
              <a:t>Pa znamo toliko matematike?</a:t>
            </a:r>
          </a:p>
          <a:p>
            <a:pPr eaLnBrk="1" hangingPunct="1">
              <a:lnSpc>
                <a:spcPct val="90000"/>
              </a:lnSpc>
            </a:pPr>
            <a:r>
              <a:rPr lang="sl-SI" sz="3000" dirty="0" smtClean="0"/>
              <a:t>S pomočjo računalnika simulirati nakupovanje.</a:t>
            </a:r>
          </a:p>
          <a:p>
            <a:pPr eaLnBrk="1" hangingPunct="1">
              <a:lnSpc>
                <a:spcPct val="90000"/>
              </a:lnSpc>
            </a:pPr>
            <a:r>
              <a:rPr lang="sl-SI" sz="3000" dirty="0" smtClean="0"/>
              <a:t>Polnjenje albuma izvesti velikokrat in določiti povprečje.</a:t>
            </a:r>
          </a:p>
          <a:p>
            <a:pPr eaLnBrk="1" hangingPunct="1">
              <a:lnSpc>
                <a:spcPct val="90000"/>
              </a:lnSpc>
            </a:pPr>
            <a:r>
              <a:rPr lang="sl-SI" sz="3000" dirty="0" smtClean="0"/>
              <a:t>Če bomo to izvedli dovolj-krat, se matematični in "statistični" izračun ne bosta veliko razlikovala!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3000" dirty="0" smtClean="0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2037C-49CF-4180-BCD4-BA619B0FF8F5}" type="slidenum">
              <a:rPr lang="sl-SI"/>
              <a:pPr>
                <a:defRPr/>
              </a:pPr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082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Predpostavke</a:t>
            </a:r>
            <a:endParaRPr lang="en-GB" smtClean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3000" smtClean="0"/>
              <a:t>Proizvajalci so pošteni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600" smtClean="0"/>
              <a:t>Vse sličice nastopajo enako pogosto</a:t>
            </a:r>
          </a:p>
          <a:p>
            <a:pPr eaLnBrk="1" hangingPunct="1">
              <a:lnSpc>
                <a:spcPct val="80000"/>
              </a:lnSpc>
            </a:pPr>
            <a:r>
              <a:rPr lang="sl-SI" sz="3000" smtClean="0"/>
              <a:t>Anže ne pozna nikogar, ki bi zbiral iste sličice in nima možnosti menjave.</a:t>
            </a:r>
          </a:p>
          <a:p>
            <a:pPr eaLnBrk="1" hangingPunct="1">
              <a:lnSpc>
                <a:spcPct val="80000"/>
              </a:lnSpc>
            </a:pPr>
            <a:endParaRPr lang="sl-SI" sz="3000" smtClean="0"/>
          </a:p>
          <a:p>
            <a:pPr eaLnBrk="1" hangingPunct="1">
              <a:lnSpc>
                <a:spcPct val="80000"/>
              </a:lnSpc>
            </a:pPr>
            <a:r>
              <a:rPr lang="sl-SI" sz="3000" smtClean="0"/>
              <a:t>Kupovanje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600" smtClean="0"/>
              <a:t>Enostavno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2200" smtClean="0"/>
              <a:t>Izberemo naključno število med 1 in velikostjo albuma (številom sličic)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200" smtClean="0">
                <a:latin typeface="Courier New" pitchFamily="49" charset="0"/>
              </a:rPr>
              <a:t>Random genNak = new Random();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200" smtClean="0">
                <a:latin typeface="Courier New" pitchFamily="49" charset="0"/>
              </a:rPr>
              <a:t>genNak.Next(1, velAlbuma + 1);</a:t>
            </a:r>
            <a:endParaRPr lang="en-GB" sz="2600" smtClean="0"/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9D74D-87F1-44BE-9D9F-29A5E1CC937C}" type="slidenum">
              <a:rPr lang="sl-SI"/>
              <a:pPr>
                <a:defRPr/>
              </a:pPr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944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Album</a:t>
            </a:r>
            <a:endParaRPr lang="en-GB" smtClean="0"/>
          </a:p>
        </p:txBody>
      </p:sp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smtClean="0"/>
              <a:t>Sličica – posamezni element tabele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Tabela tako velika kot album (kot je število sličic)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Zanima nas le, če sličica je, ali ni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smtClean="0">
                <a:latin typeface="Courier New" pitchFamily="49" charset="0"/>
              </a:rPr>
              <a:t>bool[] album = new bool[velAlbuma];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>
                <a:latin typeface="Courier New" pitchFamily="49" charset="0"/>
              </a:rPr>
              <a:t>album[5] </a:t>
            </a:r>
            <a:r>
              <a:rPr lang="sl-SI" sz="2200" smtClean="0"/>
              <a:t>... ali imamo sličico 5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Ni ok ... Zadnje sličice ne moremo dobiti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indeksi od 0 do </a:t>
            </a:r>
            <a:r>
              <a:rPr lang="sl-SI" sz="2000" smtClean="0">
                <a:latin typeface="Courier New" pitchFamily="49" charset="0"/>
              </a:rPr>
              <a:t>velAlbuma – 1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Zato raje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smtClean="0">
                <a:latin typeface="Courier New" pitchFamily="49" charset="0"/>
              </a:rPr>
              <a:t>bool[] album = new bool[velAlbuma + 1];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Na</a:t>
            </a:r>
            <a:r>
              <a:rPr lang="sl-SI" sz="2000" smtClean="0">
                <a:latin typeface="Courier New" pitchFamily="49" charset="0"/>
              </a:rPr>
              <a:t> album[0] </a:t>
            </a:r>
            <a:r>
              <a:rPr lang="sl-SI" sz="2200" smtClean="0"/>
              <a:t>pa kar pozabimo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200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0C3C1-889B-4FE7-B3F0-659185E6B29F}" type="slidenum">
              <a:rPr lang="sl-SI"/>
              <a:pPr>
                <a:defRPr/>
              </a:pPr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172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Osrednji del</a:t>
            </a:r>
            <a:endParaRPr lang="en-GB" smtClean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Kupimo čokolado</a:t>
            </a:r>
          </a:p>
          <a:p>
            <a:pPr lvl="1" eaLnBrk="1" hangingPunct="1"/>
            <a:r>
              <a:rPr lang="sl-SI" sz="1800" smtClean="0">
                <a:latin typeface="Courier New" pitchFamily="49" charset="0"/>
              </a:rPr>
              <a:t>slicica = genNak.Next(1, velAlbuma + 1);</a:t>
            </a:r>
          </a:p>
          <a:p>
            <a:pPr eaLnBrk="1" hangingPunct="1"/>
            <a:r>
              <a:rPr lang="sl-SI" sz="2200" smtClean="0"/>
              <a:t>Če sličice še nimamo, jo "nalepimo"</a:t>
            </a:r>
          </a:p>
          <a:p>
            <a:pPr lvl="1" eaLnBrk="1" hangingPunct="1"/>
            <a:r>
              <a:rPr lang="en-GB" sz="2000" smtClean="0">
                <a:latin typeface="Courier New" pitchFamily="49" charset="0"/>
              </a:rPr>
              <a:t>album[slicica] = true;</a:t>
            </a:r>
            <a:endParaRPr lang="sl-SI" sz="2000" smtClean="0">
              <a:latin typeface="Courier New" pitchFamily="49" charset="0"/>
            </a:endParaRPr>
          </a:p>
          <a:p>
            <a:pPr eaLnBrk="1" hangingPunct="1"/>
            <a:r>
              <a:rPr lang="sl-SI" sz="2200" smtClean="0"/>
              <a:t>Ponavljamo, dokler album ni poln!</a:t>
            </a:r>
          </a:p>
          <a:p>
            <a:pPr eaLnBrk="1" hangingPunct="1"/>
            <a:r>
              <a:rPr lang="sl-SI" sz="2200" smtClean="0"/>
              <a:t>Kako vedeti, da je poln</a:t>
            </a:r>
          </a:p>
          <a:p>
            <a:pPr lvl="1" eaLnBrk="1" hangingPunct="1"/>
            <a:r>
              <a:rPr lang="sl-SI" sz="2000" smtClean="0"/>
              <a:t>Vsakič pregledati, če so nalepljene že vse sličice (če ni nobena vrednost </a:t>
            </a:r>
            <a:r>
              <a:rPr lang="sl-SI" sz="2000" smtClean="0">
                <a:latin typeface="Courier New" pitchFamily="49" charset="0"/>
              </a:rPr>
              <a:t>album[i] false</a:t>
            </a:r>
            <a:r>
              <a:rPr lang="sl-SI" sz="2000" smtClean="0"/>
              <a:t>)</a:t>
            </a:r>
          </a:p>
          <a:p>
            <a:pPr lvl="1" eaLnBrk="1" hangingPunct="1"/>
            <a:r>
              <a:rPr lang="sl-SI" sz="2000" smtClean="0"/>
              <a:t>predolgo</a:t>
            </a:r>
          </a:p>
          <a:p>
            <a:pPr lvl="1" eaLnBrk="1" hangingPunct="1"/>
            <a:r>
              <a:rPr lang="sl-SI" sz="2000" smtClean="0"/>
              <a:t>Pomniti, koliko sličic nam še manjka</a:t>
            </a:r>
            <a:endParaRPr lang="en-GB" sz="2000" smtClean="0"/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33CC4-78BC-408A-9859-AB56E65A7A3D}" type="slidenum">
              <a:rPr lang="sl-SI"/>
              <a:pPr>
                <a:defRPr/>
              </a:pPr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74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Kdaj uporabljamo tabele</a:t>
            </a:r>
            <a:endParaRPr lang="en-US" sz="3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800" dirty="0"/>
              <a:t>Kdaj uporabljamo tabele</a:t>
            </a:r>
          </a:p>
          <a:p>
            <a:pPr lvl="1" eaLnBrk="1" hangingPunct="1"/>
            <a:r>
              <a:rPr lang="sl-SI" sz="2400" dirty="0"/>
              <a:t>Večje število podatkov iste vrste</a:t>
            </a:r>
          </a:p>
          <a:p>
            <a:pPr lvl="1" eaLnBrk="1" hangingPunct="1"/>
            <a:r>
              <a:rPr lang="sl-SI" sz="2400" dirty="0"/>
              <a:t>Želimo izvesti enako akcijo</a:t>
            </a:r>
          </a:p>
          <a:p>
            <a:pPr lvl="2" eaLnBrk="1" hangingPunct="1"/>
            <a:r>
              <a:rPr lang="sl-SI" sz="2000" dirty="0"/>
              <a:t>Spreminjanje na enak način</a:t>
            </a:r>
          </a:p>
          <a:p>
            <a:pPr lvl="2" eaLnBrk="1" hangingPunct="1"/>
            <a:r>
              <a:rPr lang="sl-SI" sz="2000" dirty="0"/>
              <a:t>Uporabljanje na enak </a:t>
            </a:r>
            <a:r>
              <a:rPr lang="sl-SI" sz="2000" dirty="0" smtClean="0"/>
              <a:t>način</a:t>
            </a:r>
          </a:p>
          <a:p>
            <a:pPr lvl="1" eaLnBrk="1" hangingPunct="1"/>
            <a:r>
              <a:rPr lang="sl-SI" dirty="0" smtClean="0"/>
              <a:t>Kadar potrebujemo indeksirane spremeljivke</a:t>
            </a:r>
            <a:endParaRPr lang="sl-SI" dirty="0"/>
          </a:p>
          <a:p>
            <a:pPr eaLnBrk="1" hangingPunct="1"/>
            <a:r>
              <a:rPr lang="en-US" sz="2800" dirty="0" err="1" smtClean="0"/>
              <a:t>Kako</a:t>
            </a:r>
            <a:r>
              <a:rPr lang="en-US" sz="2800" dirty="0" smtClean="0"/>
              <a:t> </a:t>
            </a:r>
            <a:r>
              <a:rPr lang="en-US" sz="2800" dirty="0" err="1" smtClean="0"/>
              <a:t>napisati</a:t>
            </a:r>
            <a:r>
              <a:rPr lang="en-US" sz="2800" dirty="0" smtClean="0"/>
              <a:t> </a:t>
            </a:r>
            <a:r>
              <a:rPr lang="en-US" sz="2800" dirty="0" err="1" smtClean="0"/>
              <a:t>indekse</a:t>
            </a:r>
            <a:r>
              <a:rPr lang="en-US" sz="2800" dirty="0" smtClean="0"/>
              <a:t>?</a:t>
            </a:r>
            <a:endParaRPr lang="sl-SI" sz="2800" dirty="0" smtClean="0"/>
          </a:p>
          <a:p>
            <a:pPr lvl="1" eaLnBrk="1" hangingPunct="1"/>
            <a:r>
              <a:rPr lang="sl-SI" sz="2400" dirty="0" smtClean="0"/>
              <a:t>Kot v pythonu, kot pri nizih </a:t>
            </a:r>
          </a:p>
          <a:p>
            <a:pPr lvl="2" eaLnBrk="1" hangingPunct="1"/>
            <a:r>
              <a:rPr lang="sl-SI" sz="2000" dirty="0" smtClean="0"/>
              <a:t>tab[2]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BDC097-1E8A-4A30-8D7A-7090BD61A921}" type="slidenum">
              <a:rPr lang="sl-SI"/>
              <a:pPr>
                <a:defRPr/>
              </a:pPr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809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Osrednji del</a:t>
            </a:r>
            <a:endParaRPr lang="en-GB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sl-SI" sz="1900" dirty="0" smtClean="0">
                <a:latin typeface="Courier New" pitchFamily="49" charset="0"/>
              </a:rPr>
              <a:t>     </a:t>
            </a:r>
            <a:r>
              <a:rPr lang="en-GB" sz="1900" dirty="0" smtClean="0">
                <a:latin typeface="Courier New" pitchFamily="49" charset="0"/>
              </a:rPr>
              <a:t>while (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&gt; 0)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sl-SI" sz="1900" dirty="0" err="1" smtClean="0">
                <a:latin typeface="Courier New" pitchFamily="49" charset="0"/>
              </a:rPr>
              <a:t>genNak.Next</a:t>
            </a:r>
            <a:r>
              <a:rPr lang="sl-SI" sz="1900" dirty="0" smtClean="0">
                <a:latin typeface="Courier New" pitchFamily="49" charset="0"/>
              </a:rPr>
              <a:t>(1, </a:t>
            </a:r>
            <a:r>
              <a:rPr lang="sl-SI" sz="1900" dirty="0" err="1" smtClean="0">
                <a:latin typeface="Courier New" pitchFamily="49" charset="0"/>
              </a:rPr>
              <a:t>velAlbuma</a:t>
            </a:r>
            <a:r>
              <a:rPr lang="sl-SI" sz="1900" dirty="0" smtClean="0">
                <a:latin typeface="Courier New" pitchFamily="49" charset="0"/>
              </a:rPr>
              <a:t> + 1);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1900" dirty="0" smtClean="0">
                <a:latin typeface="Courier New" pitchFamily="49" charset="0"/>
              </a:rPr>
              <a:t>         </a:t>
            </a:r>
            <a:r>
              <a:rPr lang="en-GB" sz="1900" dirty="0" smtClean="0">
                <a:latin typeface="Courier New" pitchFamily="49" charset="0"/>
              </a:rPr>
              <a:t>// </a:t>
            </a:r>
            <a:r>
              <a:rPr lang="en-GB" sz="1900" dirty="0" err="1" smtClean="0">
                <a:latin typeface="Courier New" pitchFamily="49" charset="0"/>
              </a:rPr>
              <a:t>kupil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sem</a:t>
            </a:r>
            <a:r>
              <a:rPr lang="en-GB" sz="1900" dirty="0" smtClean="0">
                <a:latin typeface="Courier New" pitchFamily="49" charset="0"/>
              </a:rPr>
              <a:t> </a:t>
            </a:r>
            <a:r>
              <a:rPr lang="en-GB" sz="1900" dirty="0" err="1" smtClean="0">
                <a:latin typeface="Courier New" pitchFamily="49" charset="0"/>
              </a:rPr>
              <a:t>sličico</a:t>
            </a:r>
            <a:endParaRPr lang="en-GB" sz="1900" dirty="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</a:t>
            </a:r>
            <a:r>
              <a:rPr lang="en-GB" sz="1900" dirty="0" err="1" smtClean="0">
                <a:latin typeface="Courier New" pitchFamily="49" charset="0"/>
              </a:rPr>
              <a:t>kolikoKupil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en-GB" sz="1900" dirty="0" err="1" smtClean="0">
                <a:latin typeface="Courier New" pitchFamily="49" charset="0"/>
              </a:rPr>
              <a:t>kolikoKupil</a:t>
            </a:r>
            <a:r>
              <a:rPr lang="en-GB" sz="1900" dirty="0" smtClean="0">
                <a:latin typeface="Courier New" pitchFamily="49" charset="0"/>
              </a:rPr>
              <a:t> + 1;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if (!album[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]) </a:t>
            </a:r>
            <a:r>
              <a:rPr lang="sl-SI" sz="1900" dirty="0" smtClean="0">
                <a:latin typeface="Courier New" pitchFamily="49" charset="0"/>
              </a:rPr>
              <a:t>{ </a:t>
            </a:r>
            <a:br>
              <a:rPr lang="sl-SI" sz="1900" dirty="0" smtClean="0">
                <a:latin typeface="Courier New" pitchFamily="49" charset="0"/>
              </a:rPr>
            </a:br>
            <a:r>
              <a:rPr lang="sl-SI" sz="1900" dirty="0" smtClean="0">
                <a:latin typeface="Courier New" pitchFamily="49" charset="0"/>
              </a:rPr>
              <a:t>          </a:t>
            </a:r>
            <a:r>
              <a:rPr lang="en-GB" sz="1900" dirty="0" smtClean="0">
                <a:latin typeface="Courier New" pitchFamily="49" charset="0"/>
              </a:rPr>
              <a:t>// </a:t>
            </a:r>
            <a:r>
              <a:rPr lang="en-GB" sz="1900" dirty="0" err="1" smtClean="0">
                <a:latin typeface="Courier New" pitchFamily="49" charset="0"/>
              </a:rPr>
              <a:t>nimam</a:t>
            </a:r>
            <a:r>
              <a:rPr lang="en-GB" sz="1900" dirty="0" smtClean="0">
                <a:latin typeface="Courier New" pitchFamily="49" charset="0"/>
              </a:rPr>
              <a:t> je </a:t>
            </a:r>
            <a:r>
              <a:rPr lang="en-GB" sz="1900" dirty="0" err="1" smtClean="0">
                <a:latin typeface="Courier New" pitchFamily="49" charset="0"/>
              </a:rPr>
              <a:t>še</a:t>
            </a:r>
            <a:r>
              <a:rPr lang="en-GB" sz="1900" dirty="0" smtClean="0">
                <a:latin typeface="Courier New" pitchFamily="49" charset="0"/>
              </a:rPr>
              <a:t>!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   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= </a:t>
            </a:r>
            <a:r>
              <a:rPr lang="en-GB" sz="1900" dirty="0" err="1" smtClean="0">
                <a:latin typeface="Courier New" pitchFamily="49" charset="0"/>
              </a:rPr>
              <a:t>kolikoManjka</a:t>
            </a:r>
            <a:r>
              <a:rPr lang="en-GB" sz="1900" dirty="0" smtClean="0">
                <a:latin typeface="Courier New" pitchFamily="49" charset="0"/>
              </a:rPr>
              <a:t> - 1;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   album[</a:t>
            </a:r>
            <a:r>
              <a:rPr lang="en-GB" sz="1900" dirty="0" err="1" smtClean="0">
                <a:latin typeface="Courier New" pitchFamily="49" charset="0"/>
              </a:rPr>
              <a:t>slicica</a:t>
            </a:r>
            <a:r>
              <a:rPr lang="en-GB" sz="1900" dirty="0" smtClean="0">
                <a:latin typeface="Courier New" pitchFamily="49" charset="0"/>
              </a:rPr>
              <a:t>] = true; // </a:t>
            </a:r>
            <a:r>
              <a:rPr lang="en-GB" sz="1900" dirty="0" err="1" smtClean="0">
                <a:latin typeface="Courier New" pitchFamily="49" charset="0"/>
              </a:rPr>
              <a:t>nalepim</a:t>
            </a:r>
            <a:r>
              <a:rPr lang="en-GB" sz="1900" dirty="0" smtClean="0">
                <a:latin typeface="Courier New" pitchFamily="49" charset="0"/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  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900" dirty="0" smtClean="0">
                <a:latin typeface="Courier New" pitchFamily="49" charset="0"/>
              </a:rPr>
              <a:t>      }</a:t>
            </a:r>
          </a:p>
          <a:p>
            <a:pPr eaLnBrk="1" hangingPunct="1">
              <a:buFont typeface="Wingdings" pitchFamily="2" charset="2"/>
              <a:buNone/>
            </a:pPr>
            <a:endParaRPr lang="en-GB" sz="1900" dirty="0" smtClean="0">
              <a:latin typeface="Courier New" pitchFamily="49" charset="0"/>
            </a:endParaRP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A53F6F-B648-484F-B2ED-35B127D23781}" type="slidenum">
              <a:rPr lang="sl-SI"/>
              <a:pPr>
                <a:defRPr/>
              </a:pPr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67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err="1" smtClean="0"/>
              <a:t>Album.cs</a:t>
            </a:r>
            <a:endParaRPr lang="en-GB" dirty="0" smtClean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91701"/>
            <a:ext cx="4618856" cy="4525963"/>
          </a:xfrm>
          <a:ln w="635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public </a:t>
            </a:r>
            <a:r>
              <a:rPr lang="sl-SI" sz="1000" dirty="0" err="1" smtClean="0">
                <a:latin typeface="Courier New" pitchFamily="49" charset="0"/>
              </a:rPr>
              <a:t>static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void </a:t>
            </a:r>
            <a:r>
              <a:rPr lang="sl-SI" sz="1000" dirty="0" smtClean="0">
                <a:latin typeface="Courier New" pitchFamily="49" charset="0"/>
              </a:rPr>
              <a:t>Main</a:t>
            </a:r>
            <a:r>
              <a:rPr lang="en-GB" sz="1000" dirty="0" smtClean="0">
                <a:latin typeface="Courier New" pitchFamily="49" charset="0"/>
              </a:rPr>
              <a:t>(</a:t>
            </a:r>
            <a:r>
              <a:rPr lang="sl-SI" sz="1000" dirty="0" err="1" smtClean="0">
                <a:latin typeface="Courier New" pitchFamily="49" charset="0"/>
              </a:rPr>
              <a:t>string</a:t>
            </a:r>
            <a:r>
              <a:rPr lang="sl-SI" sz="1000" dirty="0" smtClean="0">
                <a:latin typeface="Courier New" pitchFamily="49" charset="0"/>
              </a:rPr>
              <a:t>[] gg</a:t>
            </a:r>
            <a:r>
              <a:rPr lang="en-GB" sz="1000" dirty="0" smtClean="0">
                <a:latin typeface="Courier New" pitchFamily="49" charset="0"/>
              </a:rPr>
              <a:t>) 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bool[] album; // album s </a:t>
            </a:r>
            <a:r>
              <a:rPr lang="en-GB" sz="1000" dirty="0" err="1" smtClean="0">
                <a:latin typeface="Courier New" pitchFamily="49" charset="0"/>
              </a:rPr>
              <a:t>sličicami</a:t>
            </a:r>
            <a:r>
              <a:rPr lang="en-GB" sz="1000" dirty="0" smtClean="0">
                <a:latin typeface="Courier New" pitchFamily="49" charset="0"/>
              </a:rPr>
              <a:t> - true imam, </a:t>
            </a:r>
            <a:r>
              <a:rPr lang="sl-SI" sz="1000" dirty="0" smtClean="0">
                <a:latin typeface="Courier New" pitchFamily="49" charset="0"/>
              </a:rPr>
              <a:t/>
            </a:r>
            <a:br>
              <a:rPr lang="sl-SI" sz="1000" dirty="0" smtClean="0">
                <a:latin typeface="Courier New" pitchFamily="49" charset="0"/>
              </a:rPr>
            </a:br>
            <a:r>
              <a:rPr lang="sl-SI" sz="1000" dirty="0" smtClean="0">
                <a:latin typeface="Courier New" pitchFamily="49" charset="0"/>
              </a:rPr>
              <a:t>            // </a:t>
            </a:r>
            <a:r>
              <a:rPr lang="en-GB" sz="1000" dirty="0" smtClean="0">
                <a:latin typeface="Courier New" pitchFamily="49" charset="0"/>
              </a:rPr>
              <a:t>false </a:t>
            </a:r>
            <a:r>
              <a:rPr lang="en-GB" sz="1000" dirty="0" err="1" smtClean="0">
                <a:latin typeface="Courier New" pitchFamily="49" charset="0"/>
              </a:rPr>
              <a:t>nim</a:t>
            </a:r>
            <a:r>
              <a:rPr lang="sl-SI" sz="1000" dirty="0" smtClean="0">
                <a:latin typeface="Courier New" pitchFamily="49" charset="0"/>
              </a:rPr>
              <a:t>a</a:t>
            </a:r>
            <a:r>
              <a:rPr lang="en-GB" sz="1000" dirty="0" smtClean="0">
                <a:latin typeface="Courier New" pitchFamily="49" charset="0"/>
              </a:rPr>
              <a:t>m </a:t>
            </a:r>
            <a:r>
              <a:rPr lang="en-GB" sz="1000" dirty="0" err="1" smtClean="0">
                <a:latin typeface="Courier New" pitchFamily="49" charset="0"/>
              </a:rPr>
              <a:t>sličice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int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velAlbuma</a:t>
            </a:r>
            <a:r>
              <a:rPr lang="en-GB" sz="1000" dirty="0" smtClean="0">
                <a:latin typeface="Courier New" pitchFamily="49" charset="0"/>
              </a:rPr>
              <a:t>; // </a:t>
            </a:r>
            <a:r>
              <a:rPr lang="en-GB" sz="1000" dirty="0" err="1" smtClean="0">
                <a:latin typeface="Courier New" pitchFamily="49" charset="0"/>
              </a:rPr>
              <a:t>velikost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albuma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sl-SI" sz="1000" dirty="0" smtClean="0">
                <a:latin typeface="Courier New" pitchFamily="49" charset="0"/>
              </a:rPr>
              <a:t>i</a:t>
            </a:r>
            <a:r>
              <a:rPr lang="en-GB" sz="1000" dirty="0" err="1" smtClean="0">
                <a:latin typeface="Courier New" pitchFamily="49" charset="0"/>
              </a:rPr>
              <a:t>nt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slicica</a:t>
            </a:r>
            <a:r>
              <a:rPr lang="en-GB" sz="1000" dirty="0" smtClean="0">
                <a:latin typeface="Courier New" pitchFamily="49" charset="0"/>
              </a:rPr>
              <a:t>; // </a:t>
            </a:r>
            <a:r>
              <a:rPr lang="en-GB" sz="1000" dirty="0" err="1" smtClean="0">
                <a:latin typeface="Courier New" pitchFamily="49" charset="0"/>
              </a:rPr>
              <a:t>katero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sličico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sem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kupil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int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kolikoManjka</a:t>
            </a:r>
            <a:r>
              <a:rPr lang="en-GB" sz="1000" dirty="0" smtClean="0">
                <a:latin typeface="Courier New" pitchFamily="49" charset="0"/>
              </a:rPr>
              <a:t>; // </a:t>
            </a:r>
            <a:r>
              <a:rPr lang="en-GB" sz="1000" dirty="0" err="1" smtClean="0">
                <a:latin typeface="Courier New" pitchFamily="49" charset="0"/>
              </a:rPr>
              <a:t>koliko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sličic</a:t>
            </a:r>
            <a:r>
              <a:rPr lang="en-GB" sz="1000" dirty="0" smtClean="0">
                <a:latin typeface="Courier New" pitchFamily="49" charset="0"/>
              </a:rPr>
              <a:t> mi </a:t>
            </a:r>
            <a:r>
              <a:rPr lang="en-GB" sz="1000" dirty="0" err="1" smtClean="0">
                <a:latin typeface="Courier New" pitchFamily="49" charset="0"/>
              </a:rPr>
              <a:t>še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manjka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int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kolikoKupil</a:t>
            </a:r>
            <a:r>
              <a:rPr lang="en-GB" sz="1000" dirty="0" smtClean="0">
                <a:latin typeface="Courier New" pitchFamily="49" charset="0"/>
              </a:rPr>
              <a:t>; // </a:t>
            </a:r>
            <a:r>
              <a:rPr lang="en-GB" sz="1000" dirty="0" err="1" smtClean="0">
                <a:latin typeface="Courier New" pitchFamily="49" charset="0"/>
              </a:rPr>
              <a:t>zanima</a:t>
            </a:r>
            <a:r>
              <a:rPr lang="en-GB" sz="1000" dirty="0" smtClean="0">
                <a:latin typeface="Courier New" pitchFamily="49" charset="0"/>
              </a:rPr>
              <a:t> me, </a:t>
            </a:r>
            <a:r>
              <a:rPr lang="en-GB" sz="1000" dirty="0" err="1" smtClean="0">
                <a:latin typeface="Courier New" pitchFamily="49" charset="0"/>
              </a:rPr>
              <a:t>koliko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sličic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sem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kupil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 smtClean="0">
                <a:latin typeface="Courier New" pitchFamily="49" charset="0"/>
              </a:rPr>
              <a:t>   Random </a:t>
            </a:r>
            <a:r>
              <a:rPr lang="sl-SI" sz="1000" dirty="0" err="1" smtClean="0">
                <a:latin typeface="Courier New" pitchFamily="49" charset="0"/>
              </a:rPr>
              <a:t>genNak</a:t>
            </a:r>
            <a:r>
              <a:rPr lang="sl-SI" sz="1000" dirty="0" smtClean="0">
                <a:latin typeface="Courier New" pitchFamily="49" charset="0"/>
              </a:rPr>
              <a:t> = </a:t>
            </a:r>
            <a:r>
              <a:rPr lang="sl-SI" sz="1000" dirty="0" err="1" smtClean="0">
                <a:latin typeface="Courier New" pitchFamily="49" charset="0"/>
              </a:rPr>
              <a:t>new</a:t>
            </a:r>
            <a:r>
              <a:rPr lang="sl-SI" sz="1000" dirty="0" smtClean="0">
                <a:latin typeface="Courier New" pitchFamily="49" charset="0"/>
              </a:rPr>
              <a:t> Random();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int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i</a:t>
            </a:r>
            <a:r>
              <a:rPr lang="en-GB" sz="1000" dirty="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sl-SI" sz="1000" dirty="0" err="1" smtClean="0">
                <a:latin typeface="Courier New" pitchFamily="49" charset="0"/>
              </a:rPr>
              <a:t>Console.Write</a:t>
            </a:r>
            <a:r>
              <a:rPr lang="en-GB" sz="1000" dirty="0" smtClean="0">
                <a:latin typeface="Courier New" pitchFamily="49" charset="0"/>
              </a:rPr>
              <a:t>("</a:t>
            </a:r>
            <a:r>
              <a:rPr lang="en-GB" sz="1000" dirty="0" err="1" smtClean="0">
                <a:latin typeface="Courier New" pitchFamily="49" charset="0"/>
              </a:rPr>
              <a:t>Koliko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sličic</a:t>
            </a:r>
            <a:r>
              <a:rPr lang="en-GB" sz="1000" dirty="0" smtClean="0">
                <a:latin typeface="Courier New" pitchFamily="49" charset="0"/>
              </a:rPr>
              <a:t> je v </a:t>
            </a:r>
            <a:r>
              <a:rPr lang="en-GB" sz="1000" dirty="0" err="1" smtClean="0">
                <a:latin typeface="Courier New" pitchFamily="49" charset="0"/>
              </a:rPr>
              <a:t>albumu</a:t>
            </a:r>
            <a:r>
              <a:rPr lang="sl-SI" sz="1000" dirty="0" smtClean="0">
                <a:latin typeface="Courier New" pitchFamily="49" charset="0"/>
              </a:rPr>
              <a:t>: </a:t>
            </a:r>
            <a:r>
              <a:rPr lang="en-GB" sz="1000" dirty="0" smtClean="0">
                <a:latin typeface="Courier New" pitchFamily="49" charset="0"/>
              </a:rPr>
              <a:t>"); 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velAlbuma</a:t>
            </a:r>
            <a:r>
              <a:rPr lang="en-GB" sz="1000" dirty="0" smtClean="0">
                <a:latin typeface="Courier New" pitchFamily="49" charset="0"/>
              </a:rPr>
              <a:t> =</a:t>
            </a:r>
            <a:r>
              <a:rPr lang="sl-SI" sz="1000" dirty="0" smtClean="0">
                <a:latin typeface="Courier New" pitchFamily="49" charset="0"/>
              </a:rPr>
              <a:t> i</a:t>
            </a:r>
            <a:r>
              <a:rPr lang="en-GB" sz="1000" dirty="0" smtClean="0">
                <a:latin typeface="Courier New" pitchFamily="49" charset="0"/>
              </a:rPr>
              <a:t>nt.</a:t>
            </a:r>
            <a:r>
              <a:rPr lang="sl-SI" sz="1000" dirty="0" smtClean="0">
                <a:latin typeface="Courier New" pitchFamily="49" charset="0"/>
              </a:rPr>
              <a:t>P</a:t>
            </a:r>
            <a:r>
              <a:rPr lang="en-GB" sz="1000" dirty="0" smtClean="0">
                <a:latin typeface="Courier New" pitchFamily="49" charset="0"/>
              </a:rPr>
              <a:t>arse(</a:t>
            </a:r>
            <a:r>
              <a:rPr lang="sl-SI" sz="1000" dirty="0" err="1" smtClean="0">
                <a:latin typeface="Courier New" pitchFamily="49" charset="0"/>
              </a:rPr>
              <a:t>Console.ReadLine</a:t>
            </a:r>
            <a:r>
              <a:rPr lang="sl-SI" sz="1000" dirty="0" smtClean="0">
                <a:latin typeface="Courier New" pitchFamily="49" charset="0"/>
              </a:rPr>
              <a:t>());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 smtClean="0">
                <a:latin typeface="Courier New" pitchFamily="49" charset="0"/>
              </a:rPr>
              <a:t>        </a:t>
            </a:r>
            <a:endParaRPr lang="en-GB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album = new bool[</a:t>
            </a:r>
            <a:r>
              <a:rPr lang="en-GB" sz="1000" dirty="0" err="1" smtClean="0">
                <a:latin typeface="Courier New" pitchFamily="49" charset="0"/>
              </a:rPr>
              <a:t>velAlbuma</a:t>
            </a:r>
            <a:r>
              <a:rPr lang="en-GB" sz="1000" dirty="0" smtClean="0">
                <a:latin typeface="Courier New" pitchFamily="49" charset="0"/>
              </a:rPr>
              <a:t> + 1]; 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en-GB" sz="1000" dirty="0" smtClean="0">
                <a:latin typeface="Courier New" pitchFamily="49" charset="0"/>
              </a:rPr>
              <a:t>// da ne </a:t>
            </a:r>
            <a:r>
              <a:rPr lang="en-GB" sz="1000" dirty="0" err="1" smtClean="0">
                <a:latin typeface="Courier New" pitchFamily="49" charset="0"/>
              </a:rPr>
              <a:t>bomo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 smtClean="0">
                <a:latin typeface="Courier New" pitchFamily="49" charset="0"/>
              </a:rPr>
              <a:t>šteli</a:t>
            </a:r>
            <a:r>
              <a:rPr lang="en-GB" sz="1000" dirty="0" smtClean="0">
                <a:latin typeface="Courier New" pitchFamily="49" charset="0"/>
              </a:rPr>
              <a:t> od 0 </a:t>
            </a:r>
            <a:r>
              <a:rPr lang="en-GB" sz="1000" dirty="0" err="1" smtClean="0">
                <a:latin typeface="Courier New" pitchFamily="49" charset="0"/>
              </a:rPr>
              <a:t>dalje</a:t>
            </a:r>
            <a:r>
              <a:rPr lang="en-GB" sz="1000" dirty="0" smtClean="0">
                <a:latin typeface="Courier New" pitchFamily="49" charset="0"/>
              </a:rPr>
              <a:t>!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smtClean="0">
                <a:latin typeface="Courier New" pitchFamily="49" charset="0"/>
              </a:rPr>
              <a:t>// </a:t>
            </a:r>
            <a:r>
              <a:rPr lang="en-GB" sz="1000" dirty="0" err="1">
                <a:latin typeface="Courier New" pitchFamily="49" charset="0"/>
              </a:rPr>
              <a:t>na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začetku</a:t>
            </a:r>
            <a:r>
              <a:rPr lang="en-GB" sz="1000" dirty="0">
                <a:latin typeface="Courier New" pitchFamily="49" charset="0"/>
              </a:rPr>
              <a:t> je album </a:t>
            </a:r>
            <a:r>
              <a:rPr lang="en-GB" sz="1000" dirty="0" err="1" smtClean="0">
                <a:latin typeface="Courier New" pitchFamily="49" charset="0"/>
              </a:rPr>
              <a:t>prazen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err="1" smtClean="0">
                <a:latin typeface="Courier New" pitchFamily="49" charset="0"/>
              </a:rPr>
              <a:t>kolikoManjka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>
                <a:latin typeface="Courier New" pitchFamily="49" charset="0"/>
              </a:rPr>
              <a:t>= </a:t>
            </a:r>
            <a:r>
              <a:rPr lang="en-GB" sz="1000" dirty="0" err="1" smtClean="0">
                <a:latin typeface="Courier New" pitchFamily="49" charset="0"/>
              </a:rPr>
              <a:t>velAlbuma</a:t>
            </a:r>
            <a:r>
              <a:rPr lang="sl-SI" sz="1000" dirty="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err="1" smtClean="0">
                <a:latin typeface="Courier New" pitchFamily="49" charset="0"/>
              </a:rPr>
              <a:t>kolikoKupil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>
                <a:latin typeface="Courier New" pitchFamily="49" charset="0"/>
              </a:rPr>
              <a:t>= </a:t>
            </a:r>
            <a:r>
              <a:rPr lang="en-GB" sz="1000" dirty="0" smtClean="0">
                <a:latin typeface="Courier New" pitchFamily="49" charset="0"/>
              </a:rPr>
              <a:t>0;</a:t>
            </a:r>
            <a:endParaRPr lang="sl-SI" sz="10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en-GB" sz="1000" dirty="0" err="1" smtClean="0">
                <a:latin typeface="Courier New" pitchFamily="49" charset="0"/>
              </a:rPr>
              <a:t>i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>
                <a:latin typeface="Courier New" pitchFamily="49" charset="0"/>
              </a:rPr>
              <a:t>= </a:t>
            </a:r>
            <a:r>
              <a:rPr lang="en-GB" sz="1000" dirty="0" smtClean="0">
                <a:latin typeface="Courier New" pitchFamily="49" charset="0"/>
              </a:rPr>
              <a:t>1;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smtClean="0">
                <a:latin typeface="Courier New" pitchFamily="49" charset="0"/>
              </a:rPr>
              <a:t>while </a:t>
            </a:r>
            <a:r>
              <a:rPr lang="en-GB" sz="1000" dirty="0">
                <a:latin typeface="Courier New" pitchFamily="49" charset="0"/>
              </a:rPr>
              <a:t>(</a:t>
            </a:r>
            <a:r>
              <a:rPr lang="en-GB" sz="1000" dirty="0" err="1">
                <a:latin typeface="Courier New" pitchFamily="49" charset="0"/>
              </a:rPr>
              <a:t>i</a:t>
            </a:r>
            <a:r>
              <a:rPr lang="en-GB" sz="1000" dirty="0">
                <a:latin typeface="Courier New" pitchFamily="49" charset="0"/>
              </a:rPr>
              <a:t> &lt;= </a:t>
            </a:r>
            <a:r>
              <a:rPr lang="en-GB" sz="1000" dirty="0" err="1">
                <a:latin typeface="Courier New" pitchFamily="49" charset="0"/>
              </a:rPr>
              <a:t>velAlbuma</a:t>
            </a:r>
            <a:r>
              <a:rPr lang="en-GB" sz="1000" dirty="0">
                <a:latin typeface="Courier New" pitchFamily="49" charset="0"/>
              </a:rPr>
              <a:t>)  </a:t>
            </a:r>
            <a:r>
              <a:rPr lang="en-GB" sz="1000" dirty="0" smtClean="0">
                <a:latin typeface="Courier New" pitchFamily="49" charset="0"/>
              </a:rPr>
              <a:t>{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en-GB" sz="1000" dirty="0">
                <a:latin typeface="Courier New" pitchFamily="49" charset="0"/>
              </a:rPr>
              <a:t>album[</a:t>
            </a:r>
            <a:r>
              <a:rPr lang="en-GB" sz="1000" dirty="0" err="1">
                <a:latin typeface="Courier New" pitchFamily="49" charset="0"/>
              </a:rPr>
              <a:t>i</a:t>
            </a:r>
            <a:r>
              <a:rPr lang="en-GB" sz="1000" dirty="0">
                <a:latin typeface="Courier New" pitchFamily="49" charset="0"/>
              </a:rPr>
              <a:t>] = false</a:t>
            </a:r>
            <a:r>
              <a:rPr lang="en-GB" sz="1000" dirty="0" smtClean="0">
                <a:latin typeface="Courier New" pitchFamily="49" charset="0"/>
              </a:rPr>
              <a:t>;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smtClean="0">
                <a:latin typeface="Courier New" pitchFamily="49" charset="0"/>
              </a:rPr>
              <a:t>  </a:t>
            </a:r>
            <a:r>
              <a:rPr lang="en-GB" sz="1000" dirty="0" err="1">
                <a:latin typeface="Courier New" pitchFamily="49" charset="0"/>
              </a:rPr>
              <a:t>i</a:t>
            </a:r>
            <a:r>
              <a:rPr lang="en-GB" sz="1000" dirty="0">
                <a:latin typeface="Courier New" pitchFamily="49" charset="0"/>
              </a:rPr>
              <a:t> = </a:t>
            </a:r>
            <a:r>
              <a:rPr lang="en-GB" sz="1000" dirty="0" err="1">
                <a:latin typeface="Courier New" pitchFamily="49" charset="0"/>
              </a:rPr>
              <a:t>i</a:t>
            </a:r>
            <a:r>
              <a:rPr lang="en-GB" sz="1000" dirty="0">
                <a:latin typeface="Courier New" pitchFamily="49" charset="0"/>
              </a:rPr>
              <a:t> + 1</a:t>
            </a:r>
            <a:r>
              <a:rPr lang="en-GB" sz="1000" dirty="0" smtClean="0">
                <a:latin typeface="Courier New" pitchFamily="49" charset="0"/>
              </a:rPr>
              <a:t>;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</a:t>
            </a:r>
            <a:r>
              <a:rPr lang="en-GB" sz="1000" dirty="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      </a:t>
            </a:r>
          </a:p>
        </p:txBody>
      </p:sp>
      <p:sp>
        <p:nvSpPr>
          <p:cNvPr id="2765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76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7D390-4F76-4B2F-934C-D25826A1BFE3}" type="slidenum">
              <a:rPr lang="sl-SI"/>
              <a:pPr>
                <a:defRPr/>
              </a:pPr>
              <a:t>21</a:t>
            </a:fld>
            <a:endParaRPr lang="sl-SI"/>
          </a:p>
        </p:txBody>
      </p:sp>
      <p:sp>
        <p:nvSpPr>
          <p:cNvPr id="43014" name="Rectangle 4"/>
          <p:cNvSpPr>
            <a:spLocks noChangeArrowheads="1"/>
          </p:cNvSpPr>
          <p:nvPr/>
        </p:nvSpPr>
        <p:spPr bwMode="auto">
          <a:xfrm>
            <a:off x="4800600" y="1676400"/>
            <a:ext cx="39243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400">
              <a:latin typeface="Arial" charset="0"/>
            </a:endParaRPr>
          </a:p>
        </p:txBody>
      </p:sp>
      <p:sp>
        <p:nvSpPr>
          <p:cNvPr id="261125" name="Rectangle 5"/>
          <p:cNvSpPr>
            <a:spLocks noChangeArrowheads="1"/>
          </p:cNvSpPr>
          <p:nvPr/>
        </p:nvSpPr>
        <p:spPr bwMode="auto">
          <a:xfrm>
            <a:off x="4783835" y="1597789"/>
            <a:ext cx="4324669" cy="4519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sl-SI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// </a:t>
            </a:r>
            <a:r>
              <a:rPr lang="en-GB" sz="1000" dirty="0" err="1">
                <a:latin typeface="Courier New" pitchFamily="49" charset="0"/>
              </a:rPr>
              <a:t>dokler</a:t>
            </a:r>
            <a:r>
              <a:rPr lang="en-GB" sz="1000" dirty="0">
                <a:latin typeface="Courier New" pitchFamily="49" charset="0"/>
              </a:rPr>
              <a:t> ne </a:t>
            </a:r>
            <a:r>
              <a:rPr lang="en-GB" sz="1000" dirty="0" err="1">
                <a:latin typeface="Courier New" pitchFamily="49" charset="0"/>
              </a:rPr>
              <a:t>napolnim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albuma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sl-SI" sz="1000" dirty="0" err="1" smtClean="0">
                <a:latin typeface="Courier New" pitchFamily="49" charset="0"/>
              </a:rPr>
              <a:t>Console.WriteLine</a:t>
            </a:r>
            <a:r>
              <a:rPr lang="sl-SI" sz="1000" dirty="0">
                <a:latin typeface="Courier New" pitchFamily="49" charset="0"/>
              </a:rPr>
              <a:t>(</a:t>
            </a:r>
            <a:r>
              <a:rPr lang="en-GB" sz="1000" dirty="0">
                <a:latin typeface="Courier New" pitchFamily="49" charset="0"/>
              </a:rPr>
              <a:t>"Po </a:t>
            </a:r>
            <a:r>
              <a:rPr lang="en-GB" sz="1000" dirty="0" err="1">
                <a:latin typeface="Courier New" pitchFamily="49" charset="0"/>
              </a:rPr>
              <a:t>nakupih</a:t>
            </a:r>
            <a:r>
              <a:rPr lang="en-GB" sz="1000" dirty="0">
                <a:latin typeface="Courier New" pitchFamily="49" charset="0"/>
              </a:rPr>
              <a:t>!");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while </a:t>
            </a:r>
            <a:r>
              <a:rPr lang="en-GB" sz="1000" dirty="0">
                <a:latin typeface="Courier New" pitchFamily="49" charset="0"/>
              </a:rPr>
              <a:t>(</a:t>
            </a:r>
            <a:r>
              <a:rPr lang="en-GB" sz="1000" dirty="0" err="1">
                <a:latin typeface="Courier New" pitchFamily="49" charset="0"/>
              </a:rPr>
              <a:t>kolikoManjka</a:t>
            </a:r>
            <a:r>
              <a:rPr lang="en-GB" sz="1000" dirty="0">
                <a:latin typeface="Courier New" pitchFamily="49" charset="0"/>
              </a:rPr>
              <a:t> &gt; 0) 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</a:t>
            </a:r>
            <a:r>
              <a:rPr lang="en-GB" sz="1000" dirty="0" err="1">
                <a:latin typeface="Courier New" pitchFamily="49" charset="0"/>
              </a:rPr>
              <a:t>slicica</a:t>
            </a:r>
            <a:r>
              <a:rPr lang="en-GB" sz="1000" dirty="0">
                <a:latin typeface="Courier New" pitchFamily="49" charset="0"/>
              </a:rPr>
              <a:t> = </a:t>
            </a:r>
            <a:r>
              <a:rPr lang="sl-SI" sz="1000" dirty="0" err="1">
                <a:latin typeface="Courier New" pitchFamily="49" charset="0"/>
              </a:rPr>
              <a:t>genNak.Next</a:t>
            </a:r>
            <a:r>
              <a:rPr lang="sl-SI" sz="1000" dirty="0">
                <a:latin typeface="Courier New" pitchFamily="49" charset="0"/>
              </a:rPr>
              <a:t>(1,</a:t>
            </a:r>
            <a:r>
              <a:rPr lang="sl-SI" sz="1000" dirty="0" err="1">
                <a:latin typeface="Courier New" pitchFamily="49" charset="0"/>
              </a:rPr>
              <a:t>velAlbuma</a:t>
            </a:r>
            <a:r>
              <a:rPr lang="sl-SI" sz="1000" dirty="0">
                <a:latin typeface="Courier New" pitchFamily="49" charset="0"/>
              </a:rPr>
              <a:t>+1)</a:t>
            </a:r>
            <a:r>
              <a:rPr lang="en-GB" sz="1000" dirty="0">
                <a:latin typeface="Courier New" pitchFamily="49" charset="0"/>
              </a:rPr>
              <a:t>; </a:t>
            </a:r>
            <a:endParaRPr lang="sl-SI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en-GB" sz="1000" dirty="0">
                <a:latin typeface="Courier New" pitchFamily="49" charset="0"/>
              </a:rPr>
              <a:t>// </a:t>
            </a:r>
            <a:r>
              <a:rPr lang="en-GB" sz="1000" dirty="0" err="1">
                <a:latin typeface="Courier New" pitchFamily="49" charset="0"/>
              </a:rPr>
              <a:t>kupil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sem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sličico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kolikoKupil</a:t>
            </a:r>
            <a:r>
              <a:rPr lang="en-GB" sz="1000" dirty="0">
                <a:latin typeface="Courier New" pitchFamily="49" charset="0"/>
              </a:rPr>
              <a:t> = </a:t>
            </a:r>
            <a:r>
              <a:rPr lang="en-GB" sz="1000" dirty="0" err="1">
                <a:latin typeface="Courier New" pitchFamily="49" charset="0"/>
              </a:rPr>
              <a:t>kolikoKupil</a:t>
            </a:r>
            <a:r>
              <a:rPr lang="en-GB" sz="1000" dirty="0">
                <a:latin typeface="Courier New" pitchFamily="49" charset="0"/>
              </a:rPr>
              <a:t> + 1;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if </a:t>
            </a:r>
            <a:r>
              <a:rPr lang="en-GB" sz="1000" dirty="0">
                <a:latin typeface="Courier New" pitchFamily="49" charset="0"/>
              </a:rPr>
              <a:t>(!album[</a:t>
            </a:r>
            <a:r>
              <a:rPr lang="en-GB" sz="1000" dirty="0" err="1">
                <a:latin typeface="Courier New" pitchFamily="49" charset="0"/>
              </a:rPr>
              <a:t>slicica</a:t>
            </a:r>
            <a:r>
              <a:rPr lang="en-GB" sz="1000" dirty="0">
                <a:latin typeface="Courier New" pitchFamily="49" charset="0"/>
              </a:rPr>
              <a:t>]) </a:t>
            </a:r>
            <a:r>
              <a:rPr lang="sl-SI" sz="1000" dirty="0">
                <a:latin typeface="Courier New" pitchFamily="49" charset="0"/>
              </a:rPr>
              <a:t>{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   </a:t>
            </a:r>
            <a:r>
              <a:rPr lang="en-GB" sz="1000" dirty="0">
                <a:latin typeface="Courier New" pitchFamily="49" charset="0"/>
              </a:rPr>
              <a:t>// </a:t>
            </a:r>
            <a:r>
              <a:rPr lang="en-GB" sz="1000" dirty="0" err="1">
                <a:latin typeface="Courier New" pitchFamily="49" charset="0"/>
              </a:rPr>
              <a:t>nimam</a:t>
            </a:r>
            <a:r>
              <a:rPr lang="en-GB" sz="1000" dirty="0">
                <a:latin typeface="Courier New" pitchFamily="49" charset="0"/>
              </a:rPr>
              <a:t> je </a:t>
            </a:r>
            <a:r>
              <a:rPr lang="en-GB" sz="1000" dirty="0" err="1">
                <a:latin typeface="Courier New" pitchFamily="49" charset="0"/>
              </a:rPr>
              <a:t>še</a:t>
            </a:r>
            <a:r>
              <a:rPr lang="en-GB" sz="1000" dirty="0">
                <a:latin typeface="Courier New" pitchFamily="49" charset="0"/>
              </a:rPr>
              <a:t>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kolikoManjka</a:t>
            </a:r>
            <a:r>
              <a:rPr lang="en-GB" sz="1000" dirty="0">
                <a:latin typeface="Courier New" pitchFamily="49" charset="0"/>
              </a:rPr>
              <a:t> = </a:t>
            </a:r>
            <a:r>
              <a:rPr lang="en-GB" sz="1000" dirty="0" err="1">
                <a:latin typeface="Courier New" pitchFamily="49" charset="0"/>
              </a:rPr>
              <a:t>kolikoManjka</a:t>
            </a:r>
            <a:r>
              <a:rPr lang="en-GB" sz="1000" dirty="0">
                <a:latin typeface="Courier New" pitchFamily="49" charset="0"/>
              </a:rPr>
              <a:t> - 1;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>
                <a:latin typeface="Courier New" pitchFamily="49" charset="0"/>
              </a:rPr>
              <a:t>album[</a:t>
            </a:r>
            <a:r>
              <a:rPr lang="en-GB" sz="1000" dirty="0" err="1">
                <a:latin typeface="Courier New" pitchFamily="49" charset="0"/>
              </a:rPr>
              <a:t>slicica</a:t>
            </a:r>
            <a:r>
              <a:rPr lang="en-GB" sz="1000" dirty="0">
                <a:latin typeface="Courier New" pitchFamily="49" charset="0"/>
              </a:rPr>
              <a:t>] = true; // </a:t>
            </a:r>
            <a:r>
              <a:rPr lang="en-GB" sz="1000" dirty="0" err="1">
                <a:latin typeface="Courier New" pitchFamily="49" charset="0"/>
              </a:rPr>
              <a:t>nalepim</a:t>
            </a:r>
            <a:r>
              <a:rPr lang="en-GB" sz="1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   }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}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// </a:t>
            </a:r>
            <a:r>
              <a:rPr lang="en-GB" sz="1000" dirty="0">
                <a:latin typeface="Courier New" pitchFamily="49" charset="0"/>
              </a:rPr>
              <a:t>album je </a:t>
            </a:r>
            <a:r>
              <a:rPr lang="en-GB" sz="1000" dirty="0" err="1">
                <a:latin typeface="Courier New" pitchFamily="49" charset="0"/>
              </a:rPr>
              <a:t>poln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</a:t>
            </a:r>
            <a:r>
              <a:rPr lang="sl-SI" sz="1000" dirty="0" err="1" smtClean="0">
                <a:latin typeface="Courier New" pitchFamily="49" charset="0"/>
              </a:rPr>
              <a:t>Console.WriteLine</a:t>
            </a:r>
            <a:r>
              <a:rPr lang="sl-SI" sz="1000" dirty="0">
                <a:latin typeface="Courier New" pitchFamily="49" charset="0"/>
              </a:rPr>
              <a:t>(</a:t>
            </a:r>
            <a:r>
              <a:rPr lang="en-GB" sz="1000" dirty="0">
                <a:latin typeface="Courier New" pitchFamily="49" charset="0"/>
              </a:rPr>
              <a:t>"</a:t>
            </a:r>
            <a:r>
              <a:rPr lang="en-GB" sz="1000" dirty="0" err="1">
                <a:latin typeface="Courier New" pitchFamily="49" charset="0"/>
              </a:rPr>
              <a:t>Kupil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err="1">
                <a:latin typeface="Courier New" pitchFamily="49" charset="0"/>
              </a:rPr>
              <a:t>sem</a:t>
            </a:r>
            <a:r>
              <a:rPr lang="en-GB" sz="1000" dirty="0">
                <a:latin typeface="Courier New" pitchFamily="49" charset="0"/>
              </a:rPr>
              <a:t> " + </a:t>
            </a:r>
            <a:r>
              <a:rPr lang="en-GB" sz="1000" dirty="0" err="1">
                <a:latin typeface="Courier New" pitchFamily="49" charset="0"/>
              </a:rPr>
              <a:t>kolikoKupil</a:t>
            </a:r>
            <a:r>
              <a:rPr lang="en-GB" sz="1000" dirty="0">
                <a:latin typeface="Courier New" pitchFamily="49" charset="0"/>
              </a:rPr>
              <a:t> </a:t>
            </a:r>
            <a:r>
              <a:rPr lang="en-GB" sz="1000" dirty="0" smtClean="0">
                <a:latin typeface="Courier New" pitchFamily="49" charset="0"/>
              </a:rPr>
              <a:t>+</a:t>
            </a:r>
            <a:endParaRPr lang="sl-SI" sz="1000" dirty="0" smtClean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sl-SI" sz="1000" dirty="0">
                <a:latin typeface="Courier New" pitchFamily="49" charset="0"/>
              </a:rPr>
              <a:t> </a:t>
            </a:r>
            <a:r>
              <a:rPr lang="sl-SI" sz="1000" dirty="0" smtClean="0">
                <a:latin typeface="Courier New" pitchFamily="49" charset="0"/>
              </a:rPr>
              <a:t>                  </a:t>
            </a:r>
            <a:r>
              <a:rPr lang="en-GB" sz="1000" dirty="0" smtClean="0">
                <a:latin typeface="Courier New" pitchFamily="49" charset="0"/>
              </a:rPr>
              <a:t> </a:t>
            </a:r>
            <a:r>
              <a:rPr lang="en-GB" sz="1000" dirty="0">
                <a:latin typeface="Courier New" pitchFamily="49" charset="0"/>
              </a:rPr>
              <a:t>" </a:t>
            </a:r>
            <a:r>
              <a:rPr lang="en-GB" sz="1000" dirty="0" err="1">
                <a:latin typeface="Courier New" pitchFamily="49" charset="0"/>
              </a:rPr>
              <a:t>sličic</a:t>
            </a:r>
            <a:r>
              <a:rPr lang="en-GB" sz="1000" dirty="0" smtClean="0">
                <a:latin typeface="Courier New" pitchFamily="49" charset="0"/>
              </a:rPr>
              <a:t>");</a:t>
            </a:r>
            <a:endParaRPr lang="sl-SI" sz="1000" dirty="0" smtClean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 smtClean="0">
                <a:latin typeface="Courier New" pitchFamily="49" charset="0"/>
              </a:rPr>
              <a:t>}</a:t>
            </a:r>
            <a:endParaRPr lang="en-GB" sz="1000" dirty="0">
              <a:latin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GB" sz="1000" dirty="0">
                <a:latin typeface="Courier New" pitchFamily="49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GB" sz="1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77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Deklaracija</a:t>
            </a: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sl-SI" dirty="0" smtClean="0"/>
              <a:t>Povemo: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dirty="0" smtClean="0"/>
              <a:t> ni običajna spremenljivka, ampak indeksirana.</a:t>
            </a:r>
            <a:endParaRPr lang="en-US" dirty="0" smtClean="0"/>
          </a:p>
          <a:p>
            <a:r>
              <a:rPr lang="sl-SI" dirty="0" smtClean="0"/>
              <a:t>A s tem smo le povedali, da BO v x neka tabela (je še ni) 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[10];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// pripravimo prostor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x[0], x[1], …, x[9]</a:t>
            </a:r>
          </a:p>
          <a:p>
            <a:endParaRPr lang="en-US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DC097-1E8A-4A30-8D7A-7090BD61A921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99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Deklaracije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Pogosto pišemo</a:t>
            </a:r>
          </a:p>
          <a:p>
            <a:pPr lvl="1" eaLnBrk="1" hangingPunct="1"/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</a:rPr>
              <a:t>[] </a:t>
            </a:r>
            <a:r>
              <a:rPr lang="en-US" dirty="0" smtClean="0">
                <a:latin typeface="Courier New" pitchFamily="49" charset="0"/>
              </a:rPr>
              <a:t>x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new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[10];</a:t>
            </a:r>
            <a:endParaRPr lang="sl-SI" dirty="0" smtClean="0">
              <a:latin typeface="Courier New" pitchFamily="49" charset="0"/>
            </a:endParaRPr>
          </a:p>
          <a:p>
            <a:pPr eaLnBrk="1" hangingPunct="1"/>
            <a:r>
              <a:rPr lang="sl-SI" dirty="0" smtClean="0"/>
              <a:t>spoj deklaracije in prirejanja vrednosti</a:t>
            </a:r>
          </a:p>
          <a:p>
            <a:pPr lvl="1" eaLnBrk="1" hangingPunct="1"/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</a:rPr>
              <a:t>[] </a:t>
            </a:r>
            <a:r>
              <a:rPr lang="en-US" dirty="0" smtClean="0">
                <a:latin typeface="Courier New" pitchFamily="49" charset="0"/>
              </a:rPr>
              <a:t>x</a:t>
            </a:r>
            <a:r>
              <a:rPr lang="sl-SI" dirty="0" smtClean="0">
                <a:latin typeface="Courier New" pitchFamily="49" charset="0"/>
              </a:rPr>
              <a:t>;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</a:rPr>
              <a:t>x = </a:t>
            </a:r>
            <a:r>
              <a:rPr lang="sl-SI" dirty="0" err="1" smtClean="0">
                <a:latin typeface="Courier New" pitchFamily="49" charset="0"/>
              </a:rPr>
              <a:t>new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[10];</a:t>
            </a:r>
            <a:r>
              <a:rPr lang="sl-SI" dirty="0" smtClean="0"/>
              <a:t> </a:t>
            </a:r>
          </a:p>
          <a:p>
            <a:pPr eaLnBrk="1" hangingPunct="1"/>
            <a:r>
              <a:rPr lang="sl-SI" dirty="0" smtClean="0"/>
              <a:t>Operator </a:t>
            </a:r>
            <a:r>
              <a:rPr lang="sl-SI" dirty="0" err="1" smtClean="0"/>
              <a:t>new</a:t>
            </a:r>
            <a:r>
              <a:rPr lang="sl-SI" dirty="0" smtClean="0"/>
              <a:t> naredi prostor</a:t>
            </a:r>
          </a:p>
          <a:p>
            <a:pPr lvl="1" eaLnBrk="1" hangingPunct="1"/>
            <a:r>
              <a:rPr lang="sl-SI" dirty="0" smtClean="0"/>
              <a:t>Pomnilniška slika</a:t>
            </a:r>
          </a:p>
          <a:p>
            <a:pPr lvl="1" eaLnBrk="1" hangingPunct="1"/>
            <a:r>
              <a:rPr lang="sl-SI" dirty="0" smtClean="0"/>
              <a:t>naslov tabele, …</a:t>
            </a:r>
          </a:p>
          <a:p>
            <a:pPr lvl="1" eaLnBrk="1" hangingPunct="1">
              <a:buFont typeface="Arial" charset="0"/>
              <a:buNone/>
            </a:pPr>
            <a:endParaRPr lang="sl-SI" dirty="0" smtClean="0"/>
          </a:p>
          <a:p>
            <a:pPr lvl="1" eaLnBrk="1" hangingPunct="1"/>
            <a:endParaRPr lang="sl-S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656A2F-490D-4B31-A346-95FA373A0E47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28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Primeri deklaracij</a:t>
            </a:r>
            <a:endParaRPr lang="en-GB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Courier New" pitchFamily="49" charset="0"/>
              </a:rPr>
              <a:t>int[]  tabela = new int[100];</a:t>
            </a:r>
          </a:p>
          <a:p>
            <a:pPr lvl="1" eaLnBrk="1" hangingPunct="1"/>
            <a:r>
              <a:rPr lang="sl-SI" smtClean="0"/>
              <a:t>Prostor za 100 števil tipa int</a:t>
            </a:r>
          </a:p>
          <a:p>
            <a:pPr eaLnBrk="1" hangingPunct="1"/>
            <a:r>
              <a:rPr lang="sl-SI" sz="2800" smtClean="0">
                <a:latin typeface="Courier New" pitchFamily="49" charset="0"/>
              </a:rPr>
              <a:t>string[] besedilo = new string[15];</a:t>
            </a:r>
          </a:p>
          <a:p>
            <a:pPr lvl="1" eaLnBrk="1" hangingPunct="1"/>
            <a:r>
              <a:rPr lang="sl-SI" smtClean="0"/>
              <a:t>Prostor za 15 nizov</a:t>
            </a:r>
          </a:p>
          <a:p>
            <a:pPr eaLnBrk="1" hangingPunct="1"/>
            <a:r>
              <a:rPr lang="sl-SI" smtClean="0">
                <a:latin typeface="Courier New" pitchFamily="49" charset="0"/>
              </a:rPr>
              <a:t>besedilo[7]</a:t>
            </a:r>
            <a:r>
              <a:rPr lang="sl-SI" smtClean="0"/>
              <a:t> </a:t>
            </a:r>
          </a:p>
          <a:p>
            <a:pPr lvl="1" eaLnBrk="1" hangingPunct="1"/>
            <a:r>
              <a:rPr lang="sl-SI" smtClean="0"/>
              <a:t>spremenljivka, v katero lahko shranimo niz</a:t>
            </a:r>
            <a:endParaRPr lang="en-GB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28468-6BA4-4C92-8459-0A6600C253F0}" type="slidenum">
              <a:rPr lang="sl-SI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75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Primer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i</a:t>
            </a:r>
            <a:r>
              <a:rPr lang="en-US" sz="2000" smtClean="0">
                <a:latin typeface="Courier New" pitchFamily="49" charset="0"/>
              </a:rPr>
              <a:t>nt</a:t>
            </a:r>
            <a:r>
              <a:rPr lang="sl-SI" sz="2000" smtClean="0">
                <a:latin typeface="Courier New" pitchFamily="49" charset="0"/>
              </a:rPr>
              <a:t>[] x = new 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sl-SI" sz="2000" smtClean="0">
                <a:latin typeface="Courier New" pitchFamily="49" charset="0"/>
              </a:rPr>
              <a:t>[</a:t>
            </a:r>
            <a:r>
              <a:rPr lang="en-US" sz="2000" smtClean="0">
                <a:latin typeface="Courier New" pitchFamily="49" charset="0"/>
              </a:rPr>
              <a:t>10];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Courier New" pitchFamily="49" charset="0"/>
              </a:rPr>
              <a:t>i = 0; </a:t>
            </a:r>
            <a:endParaRPr lang="sl-SI" sz="200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while (</a:t>
            </a:r>
            <a:r>
              <a:rPr lang="en-US" sz="2000" smtClean="0">
                <a:latin typeface="Courier New" pitchFamily="49" charset="0"/>
              </a:rPr>
              <a:t>i &lt; 10</a:t>
            </a:r>
            <a:r>
              <a:rPr lang="sl-SI" sz="2000" smtClean="0">
                <a:latin typeface="Courier New" pitchFamily="49" charset="0"/>
              </a:rPr>
              <a:t>) </a:t>
            </a:r>
            <a:r>
              <a:rPr lang="en-US" sz="2000" smtClean="0"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Courier New" pitchFamily="49" charset="0"/>
              </a:rPr>
              <a:t>  </a:t>
            </a:r>
            <a:r>
              <a:rPr lang="sl-SI" sz="2000" smtClean="0">
                <a:latin typeface="Courier New" pitchFamily="49" charset="0"/>
              </a:rPr>
              <a:t>Console.Write("Vnesi " + (i + 1)+ ". podatek: ");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  x[i] = int.Parse(Console.ReadLine());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  i = i + 1;</a:t>
            </a:r>
            <a:endParaRPr lang="en-US" sz="200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Courier New" pitchFamily="49" charset="0"/>
              </a:rPr>
              <a:t>i = </a:t>
            </a:r>
            <a:r>
              <a:rPr lang="sl-SI" sz="2000" smtClean="0">
                <a:latin typeface="Courier New" pitchFamily="49" charset="0"/>
              </a:rPr>
              <a:t>9</a:t>
            </a:r>
            <a:r>
              <a:rPr lang="en-US" sz="2000" smtClean="0">
                <a:latin typeface="Courier New" pitchFamily="49" charset="0"/>
              </a:rPr>
              <a:t>; </a:t>
            </a:r>
            <a:r>
              <a:rPr lang="sl-SI" sz="2000" smtClean="0">
                <a:latin typeface="Courier New" pitchFamily="49" charset="0"/>
              </a:rPr>
              <a:t>rezultat = "";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while (</a:t>
            </a:r>
            <a:r>
              <a:rPr lang="en-US" sz="2000" smtClean="0">
                <a:latin typeface="Courier New" pitchFamily="49" charset="0"/>
              </a:rPr>
              <a:t>i </a:t>
            </a:r>
            <a:r>
              <a:rPr lang="sl-SI" sz="2000" smtClean="0">
                <a:latin typeface="Courier New" pitchFamily="49" charset="0"/>
              </a:rPr>
              <a:t>&gt;=</a:t>
            </a:r>
            <a:r>
              <a:rPr lang="en-US" sz="2000" smtClean="0">
                <a:latin typeface="Courier New" pitchFamily="49" charset="0"/>
              </a:rPr>
              <a:t> 0</a:t>
            </a:r>
            <a:r>
              <a:rPr lang="sl-SI" sz="2000" smtClean="0">
                <a:latin typeface="Courier New" pitchFamily="49" charset="0"/>
              </a:rPr>
              <a:t>) </a:t>
            </a:r>
            <a:r>
              <a:rPr lang="en-US" sz="2000" smtClean="0"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  rezultat = rezultat + "\n" + x[i];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  i = i - 1;</a:t>
            </a:r>
            <a:endParaRPr lang="en-US" sz="200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latin typeface="Courier New" pitchFamily="49" charset="0"/>
              </a:rPr>
              <a:t>}</a:t>
            </a:r>
            <a:endParaRPr lang="sl-SI" sz="200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sl-SI" sz="2000" smtClean="0">
                <a:latin typeface="Courier New" pitchFamily="49" charset="0"/>
              </a:rPr>
              <a:t>Console.WriteLine(rezultat);</a:t>
            </a: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BF777-A6D9-49C5-B44C-7E631908F4F3}" type="slidenum">
              <a:rPr lang="sl-SI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350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Velikost tabele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Lastnost </a:t>
            </a:r>
            <a:r>
              <a:rPr lang="sl-SI" smtClean="0">
                <a:latin typeface="Courier New" pitchFamily="49" charset="0"/>
                <a:cs typeface="Courier New" pitchFamily="49" charset="0"/>
              </a:rPr>
              <a:t>Length</a:t>
            </a:r>
          </a:p>
          <a:p>
            <a:pPr eaLnBrk="1" hangingPunct="1"/>
            <a:r>
              <a:rPr lang="sl-SI" smtClean="0">
                <a:latin typeface="Courier New" pitchFamily="49" charset="0"/>
                <a:cs typeface="Courier New" pitchFamily="49" charset="0"/>
              </a:rPr>
              <a:t>imetabele.Length</a:t>
            </a:r>
          </a:p>
          <a:p>
            <a:pPr eaLnBrk="1" hangingPunct="1"/>
            <a:r>
              <a:rPr lang="sl-SI" smtClean="0">
                <a:latin typeface="Courier New" pitchFamily="49" charset="0"/>
                <a:cs typeface="Courier New" pitchFamily="49" charset="0"/>
              </a:rPr>
              <a:t>int[] tab = new int[12];</a:t>
            </a:r>
          </a:p>
          <a:p>
            <a:pPr eaLnBrk="1" hangingPunct="1"/>
            <a:r>
              <a:rPr lang="sl-SI" smtClean="0"/>
              <a:t>Indeksi od 0 do 11</a:t>
            </a:r>
          </a:p>
          <a:p>
            <a:pPr eaLnBrk="1" hangingPunct="1"/>
            <a:r>
              <a:rPr lang="sl-SI" smtClean="0">
                <a:latin typeface="Courier New" pitchFamily="49" charset="0"/>
                <a:cs typeface="Courier New" pitchFamily="49" charset="0"/>
              </a:rPr>
              <a:t>tab.Length</a:t>
            </a:r>
            <a:r>
              <a:rPr lang="sl-SI" smtClean="0"/>
              <a:t> </a:t>
            </a:r>
            <a:r>
              <a:rPr lang="sl-SI" smtClean="0">
                <a:sym typeface="Wingdings" pitchFamily="2" charset="2"/>
              </a:rPr>
              <a:t> 12!</a:t>
            </a:r>
            <a:endParaRPr lang="sl-SI" smtClean="0"/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186CD6-8BB2-4AB5-9923-1FAF3D870F8C}" type="slidenum">
              <a:rPr lang="sl-SI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53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Analiza metov kocke</a:t>
            </a:r>
            <a:endParaRPr lang="en-GB" smtClean="0"/>
          </a:p>
        </p:txBody>
      </p:sp>
      <p:sp>
        <p:nvSpPr>
          <p:cNvPr id="2682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Vrzimo kocko n krat in štejmo šestice, petice, ..., enke. Ugotovimo, koliko se število razlikuje od teoretične verjetnosti 1/6.</a:t>
            </a:r>
          </a:p>
          <a:p>
            <a:pPr eaLnBrk="1" hangingPunct="1"/>
            <a:r>
              <a:rPr lang="sl-SI" sz="2200" dirty="0" smtClean="0"/>
              <a:t>Podatki</a:t>
            </a:r>
          </a:p>
          <a:p>
            <a:pPr lvl="1" eaLnBrk="1" hangingPunct="1"/>
            <a:r>
              <a:rPr lang="sl-SI" sz="2000" dirty="0" smtClean="0"/>
              <a:t>Število metov</a:t>
            </a:r>
          </a:p>
          <a:p>
            <a:pPr eaLnBrk="1" hangingPunct="1"/>
            <a:r>
              <a:rPr lang="sl-SI" sz="2200" dirty="0" smtClean="0"/>
              <a:t>Kako</a:t>
            </a:r>
          </a:p>
          <a:p>
            <a:pPr lvl="1" eaLnBrk="1" hangingPunct="1"/>
            <a:r>
              <a:rPr lang="sl-SI" sz="2000" dirty="0" smtClean="0"/>
              <a:t>N x izvedemo zanko</a:t>
            </a:r>
          </a:p>
          <a:p>
            <a:pPr lvl="1" eaLnBrk="1" hangingPunct="1"/>
            <a:r>
              <a:rPr lang="sl-SI" sz="2000" dirty="0" smtClean="0"/>
              <a:t>Vržemo kocko</a:t>
            </a:r>
          </a:p>
          <a:p>
            <a:pPr lvl="1" eaLnBrk="1" hangingPunct="1"/>
            <a:r>
              <a:rPr lang="sl-SI" sz="2000" dirty="0" smtClean="0"/>
              <a:t>Povečamo ustrezen števec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FE91B-1593-462E-81CE-19A8C2691EB7}" type="slidenum">
              <a:rPr lang="sl-SI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210798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Števci</a:t>
            </a:r>
            <a:endParaRPr lang="en-GB" smtClean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Tokrat: za števce metov bomo uporabili tabelo!</a:t>
            </a:r>
          </a:p>
          <a:p>
            <a:pPr eaLnBrk="1" hangingPunct="1"/>
            <a:r>
              <a:rPr lang="sl-SI" sz="2200" dirty="0" err="1" smtClean="0">
                <a:latin typeface="Courier New" pitchFamily="49" charset="0"/>
              </a:rPr>
              <a:t>int</a:t>
            </a:r>
            <a:r>
              <a:rPr lang="sl-SI" sz="2200" dirty="0" smtClean="0">
                <a:latin typeface="Courier New" pitchFamily="49" charset="0"/>
              </a:rPr>
              <a:t>[] kocka = </a:t>
            </a:r>
            <a:r>
              <a:rPr lang="sl-SI" sz="2200" dirty="0" err="1" smtClean="0">
                <a:latin typeface="Courier New" pitchFamily="49" charset="0"/>
              </a:rPr>
              <a:t>new</a:t>
            </a:r>
            <a:r>
              <a:rPr lang="sl-SI" sz="2200" dirty="0" smtClean="0">
                <a:latin typeface="Courier New" pitchFamily="49" charset="0"/>
              </a:rPr>
              <a:t> </a:t>
            </a:r>
            <a:r>
              <a:rPr lang="sl-SI" sz="2200" dirty="0" err="1" smtClean="0">
                <a:latin typeface="Courier New" pitchFamily="49" charset="0"/>
              </a:rPr>
              <a:t>int</a:t>
            </a:r>
            <a:r>
              <a:rPr lang="sl-SI" sz="2200" dirty="0" smtClean="0">
                <a:latin typeface="Courier New" pitchFamily="49" charset="0"/>
              </a:rPr>
              <a:t>[6];</a:t>
            </a:r>
          </a:p>
          <a:p>
            <a:pPr eaLnBrk="1" hangingPunct="1"/>
            <a:r>
              <a:rPr lang="sl-SI" sz="2200" dirty="0" smtClean="0">
                <a:latin typeface="Courier New" pitchFamily="49" charset="0"/>
              </a:rPr>
              <a:t>kocka[0], kocka[1], kocka[2], kocka[3], kocka[4], kocka[5]</a:t>
            </a:r>
          </a:p>
          <a:p>
            <a:pPr eaLnBrk="1" hangingPunct="1"/>
            <a:r>
              <a:rPr lang="sl-SI" sz="2200" dirty="0" smtClean="0"/>
              <a:t>V </a:t>
            </a:r>
            <a:r>
              <a:rPr lang="sl-SI" sz="2200" dirty="0" smtClean="0">
                <a:latin typeface="Courier New" pitchFamily="49" charset="0"/>
              </a:rPr>
              <a:t>kocka[0]</a:t>
            </a:r>
            <a:r>
              <a:rPr lang="sl-SI" sz="2200" dirty="0" smtClean="0"/>
              <a:t> bomo šteli, kolikokrat smo vrgli 1, v </a:t>
            </a:r>
            <a:r>
              <a:rPr lang="sl-SI" sz="2200" dirty="0" smtClean="0">
                <a:latin typeface="Courier New" pitchFamily="49" charset="0"/>
              </a:rPr>
              <a:t>kocka[3]</a:t>
            </a:r>
            <a:r>
              <a:rPr lang="sl-SI" sz="2200" dirty="0" smtClean="0"/>
              <a:t> kolikokrat smo vrgli 4, ...</a:t>
            </a:r>
          </a:p>
          <a:p>
            <a:pPr eaLnBrk="1" hangingPunct="1"/>
            <a:r>
              <a:rPr lang="sl-SI" sz="2200" dirty="0" smtClean="0"/>
              <a:t>Nastavimo števce na </a:t>
            </a:r>
            <a:r>
              <a:rPr lang="sl-SI" sz="2200" dirty="0"/>
              <a:t>0  </a:t>
            </a:r>
            <a:r>
              <a:rPr lang="sl-SI" sz="2200" dirty="0">
                <a:solidFill>
                  <a:srgbClr val="FF0000"/>
                </a:solidFill>
              </a:rPr>
              <a:t>// načeloma odveč, a </a:t>
            </a:r>
            <a:r>
              <a:rPr lang="sl-SI" sz="2200" dirty="0" smtClean="0">
                <a:solidFill>
                  <a:srgbClr val="FF0000"/>
                </a:solidFill>
              </a:rPr>
              <a:t>!!!</a:t>
            </a:r>
            <a:endParaRPr lang="sl-SI" sz="2200" dirty="0" smtClean="0"/>
          </a:p>
          <a:p>
            <a:pPr eaLnBrk="1" hangingPunct="1"/>
            <a:r>
              <a:rPr lang="sl-SI" sz="2200" dirty="0" smtClean="0">
                <a:latin typeface="Courier New" pitchFamily="49" charset="0"/>
              </a:rPr>
              <a:t>i = 0;</a:t>
            </a:r>
            <a:br>
              <a:rPr lang="sl-SI" sz="2200" dirty="0" smtClean="0">
                <a:latin typeface="Courier New" pitchFamily="49" charset="0"/>
              </a:rPr>
            </a:br>
            <a:r>
              <a:rPr lang="sl-SI" sz="2200" dirty="0" err="1" smtClean="0">
                <a:latin typeface="Courier New" pitchFamily="49" charset="0"/>
              </a:rPr>
              <a:t>while</a:t>
            </a:r>
            <a:r>
              <a:rPr lang="sl-SI" sz="2200" dirty="0" smtClean="0">
                <a:latin typeface="Courier New" pitchFamily="49" charset="0"/>
              </a:rPr>
              <a:t> (i &lt; 6){</a:t>
            </a:r>
            <a:br>
              <a:rPr lang="sl-SI" sz="2200" dirty="0" smtClean="0">
                <a:latin typeface="Courier New" pitchFamily="49" charset="0"/>
              </a:rPr>
            </a:br>
            <a:r>
              <a:rPr lang="sl-SI" sz="2200" dirty="0" smtClean="0">
                <a:latin typeface="Courier New" pitchFamily="49" charset="0"/>
              </a:rPr>
              <a:t>  kocka[i] = 0;</a:t>
            </a:r>
            <a:br>
              <a:rPr lang="sl-SI" sz="2200" dirty="0" smtClean="0">
                <a:latin typeface="Courier New" pitchFamily="49" charset="0"/>
              </a:rPr>
            </a:br>
            <a:r>
              <a:rPr lang="sl-SI" sz="2200" dirty="0" smtClean="0">
                <a:latin typeface="Courier New" pitchFamily="49" charset="0"/>
              </a:rPr>
              <a:t>  i = i + 1;</a:t>
            </a:r>
            <a:br>
              <a:rPr lang="sl-SI" sz="2200" dirty="0" smtClean="0">
                <a:latin typeface="Courier New" pitchFamily="49" charset="0"/>
              </a:rPr>
            </a:br>
            <a:r>
              <a:rPr lang="sl-SI" sz="2200" dirty="0" smtClean="0">
                <a:latin typeface="Courier New" pitchFamily="49" charset="0"/>
              </a:rPr>
              <a:t>}</a:t>
            </a:r>
          </a:p>
          <a:p>
            <a:pPr eaLnBrk="1" hangingPunct="1"/>
            <a:endParaRPr lang="en-GB" sz="2200" dirty="0" smtClean="0">
              <a:latin typeface="Courier New" pitchFamily="49" charset="0"/>
            </a:endParaRP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441A0-C693-4371-BEA1-A4FF533FEF82}" type="slidenum">
              <a:rPr lang="sl-SI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39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03&quot;&gt;&lt;/object&gt;&lt;object type=&quot;2&quot; unique_id=&quot;10104&quot;&gt;&lt;object type=&quot;3&quot; unique_id=&quot;10778&quot;&gt;&lt;property id=&quot;20148&quot; value=&quot;5&quot;/&gt;&lt;property id=&quot;20300&quot; value=&quot;Slide 1 - &amp;quot;Večkratne vrednosti&amp;quot;&quot;/&gt;&lt;property id=&quot;20307&quot; value=&quot;341&quot;/&gt;&lt;/object&gt;&lt;object type=&quot;3&quot; unique_id=&quot;10779&quot;&gt;&lt;property id=&quot;20148&quot; value=&quot;5&quot;/&gt;&lt;property id=&quot;20300&quot; value=&quot;Slide 2 - &amp;quot;Kdaj uporabljamo tabele&amp;quot;&quot;/&gt;&lt;property id=&quot;20307&quot; value=&quot;342&quot;/&gt;&lt;/object&gt;&lt;object type=&quot;3&quot; unique_id=&quot;10780&quot;&gt;&lt;property id=&quot;20148&quot; value=&quot;5&quot;/&gt;&lt;property id=&quot;20300&quot; value=&quot;Slide 3 - &amp;quot;Deklaracija&amp;quot;&quot;/&gt;&lt;property id=&quot;20307&quot; value=&quot;343&quot;/&gt;&lt;/object&gt;&lt;object type=&quot;3&quot; unique_id=&quot;10781&quot;&gt;&lt;property id=&quot;20148&quot; value=&quot;5&quot;/&gt;&lt;property id=&quot;20300&quot; value=&quot;Slide 4 - &amp;quot;Deklaracije&amp;quot;&quot;/&gt;&lt;property id=&quot;20307&quot; value=&quot;345&quot;/&gt;&lt;/object&gt;&lt;object type=&quot;3&quot; unique_id=&quot;10782&quot;&gt;&lt;property id=&quot;20148&quot; value=&quot;5&quot;/&gt;&lt;property id=&quot;20300&quot; value=&quot;Slide 5 - &amp;quot;Primeri deklaracij&amp;quot;&quot;/&gt;&lt;property id=&quot;20307&quot; value=&quot;344&quot;/&gt;&lt;/object&gt;&lt;object type=&quot;3&quot; unique_id=&quot;10783&quot;&gt;&lt;property id=&quot;20148&quot; value=&quot;5&quot;/&gt;&lt;property id=&quot;20300&quot; value=&quot;Slide 6 - &amp;quot;Primer&amp;quot;&quot;/&gt;&lt;property id=&quot;20307&quot; value=&quot;347&quot;/&gt;&lt;/object&gt;&lt;object type=&quot;3&quot; unique_id=&quot;10784&quot;&gt;&lt;property id=&quot;20148&quot; value=&quot;5&quot;/&gt;&lt;property id=&quot;20300&quot; value=&quot;Slide 7 - &amp;quot;Velikost tabele&amp;quot;&quot;/&gt;&lt;property id=&quot;20307&quot; value=&quot;348&quot;/&gt;&lt;/object&gt;&lt;object type=&quot;3&quot; unique_id=&quot;10785&quot;&gt;&lt;property id=&quot;20148&quot; value=&quot;5&quot;/&gt;&lt;property id=&quot;20300&quot; value=&quot;Slide 8 - &amp;quot;Analiza metov kocke&amp;quot;&quot;/&gt;&lt;property id=&quot;20307&quot; value=&quot;349&quot;/&gt;&lt;/object&gt;&lt;object type=&quot;3&quot; unique_id=&quot;10786&quot;&gt;&lt;property id=&quot;20148&quot; value=&quot;5&quot;/&gt;&lt;property id=&quot;20300&quot; value=&quot;Slide 9 - &amp;quot;Števci&amp;quot;&quot;/&gt;&lt;property id=&quot;20307&quot; value=&quot;350&quot;/&gt;&lt;/object&gt;&lt;object type=&quot;3&quot; unique_id=&quot;10787&quot;&gt;&lt;property id=&quot;20148&quot; value=&quot;5&quot;/&gt;&lt;property id=&quot;20300&quot; value=&quot;Slide 10 - &amp;quot;Beleženje metov&amp;quot;&quot;/&gt;&lt;property id=&quot;20307&quot; value=&quot;351&quot;/&gt;&lt;/object&gt;&lt;object type=&quot;3&quot; unique_id=&quot;10788&quot;&gt;&lt;property id=&quot;20148&quot; value=&quot;5&quot;/&gt;&lt;property id=&quot;20300&quot; value=&quot;Slide 11 - &amp;quot;Glavna zanka&amp;quot;&quot;/&gt;&lt;property id=&quot;20307&quot; value=&quot;352&quot;/&gt;&lt;/object&gt;&lt;object type=&quot;3&quot; unique_id=&quot;10789&quot;&gt;&lt;property id=&quot;20148&quot; value=&quot;5&quot;/&gt;&lt;property id=&quot;20300&quot; value=&quot;Slide 12 - &amp;quot;Uporaba tabel – pogoste napake&amp;quot;&quot;/&gt;&lt;property id=&quot;20307&quot; value=&quot;355&quot;/&gt;&lt;/object&gt;&lt;object type=&quot;3&quot; unique_id=&quot;10790&quot;&gt;&lt;property id=&quot;20148&quot; value=&quot;5&quot;/&gt;&lt;property id=&quot;20300&quot; value=&quot;Slide 13 - &amp;quot;Uporaba tabel – pogoste napake&amp;quot;&quot;/&gt;&lt;property id=&quot;20307&quot; value=&quot;356&quot;/&gt;&lt;/object&gt;&lt;object type=&quot;3&quot; unique_id=&quot;10791&quot;&gt;&lt;property id=&quot;20148&quot; value=&quot;5&quot;/&gt;&lt;property id=&quot;20300&quot; value=&quot;Slide 14 - &amp;quot;&amp;quot;Zgled&amp;quot;&amp;quot;&quot;/&gt;&lt;property id=&quot;20307&quot; value=&quot;357&quot;/&gt;&lt;/object&gt;&lt;object type=&quot;3&quot; unique_id=&quot;10792&quot;&gt;&lt;property id=&quot;20148&quot; value=&quot;5&quot;/&gt;&lt;property id=&quot;20300&quot; value=&quot;Slide 15 - &amp;quot;Album sličic&amp;quot;&quot;/&gt;&lt;property id=&quot;20307&quot; value=&quot;358&quot;/&gt;&lt;/object&gt;&lt;object type=&quot;3&quot; unique_id=&quot;10793&quot;&gt;&lt;property id=&quot;20148&quot; value=&quot;5&quot;/&gt;&lt;property id=&quot;20300&quot; value=&quot;Slide 16 - &amp;quot;Ideja&amp;quot;&quot;/&gt;&lt;property id=&quot;20307&quot; value=&quot;359&quot;/&gt;&lt;/object&gt;&lt;object type=&quot;3&quot; unique_id=&quot;10794&quot;&gt;&lt;property id=&quot;20148&quot; value=&quot;5&quot;/&gt;&lt;property id=&quot;20300&quot; value=&quot;Slide 17 - &amp;quot;Predpostavke&amp;quot;&quot;/&gt;&lt;property id=&quot;20307&quot; value=&quot;360&quot;/&gt;&lt;/object&gt;&lt;object type=&quot;3&quot; unique_id=&quot;10795&quot;&gt;&lt;property id=&quot;20148&quot; value=&quot;5&quot;/&gt;&lt;property id=&quot;20300&quot; value=&quot;Slide 18 - &amp;quot;Album&amp;quot;&quot;/&gt;&lt;property id=&quot;20307&quot; value=&quot;361&quot;/&gt;&lt;/object&gt;&lt;object type=&quot;3&quot; unique_id=&quot;10796&quot;&gt;&lt;property id=&quot;20148&quot; value=&quot;5&quot;/&gt;&lt;property id=&quot;20300&quot; value=&quot;Slide 19 - &amp;quot;Osrednji del&amp;quot;&quot;/&gt;&lt;property id=&quot;20307&quot; value=&quot;362&quot;/&gt;&lt;/object&gt;&lt;object type=&quot;3&quot; unique_id=&quot;10797&quot;&gt;&lt;property id=&quot;20148&quot; value=&quot;5&quot;/&gt;&lt;property id=&quot;20300&quot; value=&quot;Slide 20 - &amp;quot;Osrednji del&amp;quot;&quot;/&gt;&lt;property id=&quot;20307&quot; value=&quot;363&quot;/&gt;&lt;/object&gt;&lt;object type=&quot;3&quot; unique_id=&quot;10798&quot;&gt;&lt;property id=&quot;20148&quot; value=&quot;5&quot;/&gt;&lt;property id=&quot;20300&quot; value=&quot;Slide 21 - &amp;quot;Album.cs&amp;quot;&quot;/&gt;&lt;property id=&quot;20307&quot; value=&quot;3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ESS-Tema-PP2007-UP">
  <a:themeElements>
    <a:clrScheme name="9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9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9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ESS-Tema-PP2007-UP">
  <a:themeElements>
    <a:clrScheme name="10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0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ESS-Tema-PP2007-UP">
  <a:themeElements>
    <a:clrScheme name="1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ESS-Tema-PP2007-UP">
  <a:themeElements>
    <a:clrScheme name="1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CS_4_ponovitev1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3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4_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ESS-Tema-PP2007-UP">
  <a:themeElements>
    <a:clrScheme name="4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4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ESS-Tema-PP2007-UP">
  <a:themeElements>
    <a:clrScheme name="5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5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5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ESS-Tema-PP2007-UP">
  <a:themeElements>
    <a:clrScheme name="6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6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ESS-Tema-PP2007-UP">
  <a:themeElements>
    <a:clrScheme name="7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7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7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ESS-Tema-PP2007-UP">
  <a:themeElements>
    <a:clrScheme name="8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8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8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</TotalTime>
  <Words>1205</Words>
  <Application>Microsoft Office PowerPoint</Application>
  <PresentationFormat>On-screen Show (4:3)</PresentationFormat>
  <Paragraphs>251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21</vt:i4>
      </vt:variant>
    </vt:vector>
  </HeadingPairs>
  <TitlesOfParts>
    <vt:vector size="45" baseType="lpstr">
      <vt:lpstr>Arial</vt:lpstr>
      <vt:lpstr>Calibri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4_ESS-Tema-PP2007-UP</vt:lpstr>
      <vt:lpstr>5_ESS-Tema-PP2007-UP</vt:lpstr>
      <vt:lpstr>6_ESS-Tema-PP2007-UP</vt:lpstr>
      <vt:lpstr>7_ESS-Tema-PP2007-UP</vt:lpstr>
      <vt:lpstr>8_ESS-Tema-PP2007-UP</vt:lpstr>
      <vt:lpstr>9_ESS-Tema-PP2007-UP</vt:lpstr>
      <vt:lpstr>10_ESS-Tema-PP2007-UP</vt:lpstr>
      <vt:lpstr>11_ESS-Tema-PP2007-UP</vt:lpstr>
      <vt:lpstr>12_ESS-Tema-PP2007-UP</vt:lpstr>
      <vt:lpstr>CS_4_ponovitev1_3</vt:lpstr>
      <vt:lpstr>13_ESS-Tema-PP2007-UP</vt:lpstr>
      <vt:lpstr>14_ESS-Tema-PP2007-UP</vt:lpstr>
      <vt:lpstr>15_ESS-Tema-PP2007-UP</vt:lpstr>
      <vt:lpstr>16_ESS-Tema-PP2007-UP</vt:lpstr>
      <vt:lpstr>Večkratne vrednosti</vt:lpstr>
      <vt:lpstr>Kdaj uporabljamo tabele</vt:lpstr>
      <vt:lpstr>Deklaracija</vt:lpstr>
      <vt:lpstr>Deklaracije</vt:lpstr>
      <vt:lpstr>Primeri deklaracij</vt:lpstr>
      <vt:lpstr>Primer</vt:lpstr>
      <vt:lpstr>Velikost tabele</vt:lpstr>
      <vt:lpstr>Analiza metov kocke</vt:lpstr>
      <vt:lpstr>Števci</vt:lpstr>
      <vt:lpstr>Beleženje metov</vt:lpstr>
      <vt:lpstr>Glavna zanka</vt:lpstr>
      <vt:lpstr>Uporaba tabel – pogoste napake</vt:lpstr>
      <vt:lpstr>Uporaba tabel – pogoste napake</vt:lpstr>
      <vt:lpstr>"Zgled"</vt:lpstr>
      <vt:lpstr>Album sličic</vt:lpstr>
      <vt:lpstr>Ideja</vt:lpstr>
      <vt:lpstr>Predpostavke</vt:lpstr>
      <vt:lpstr>Album</vt:lpstr>
      <vt:lpstr>Osrednji del</vt:lpstr>
      <vt:lpstr>Osrednji del</vt:lpstr>
      <vt:lpstr>Album.cs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71</cp:revision>
  <dcterms:created xsi:type="dcterms:W3CDTF">2001-11-26T12:48:07Z</dcterms:created>
  <dcterms:modified xsi:type="dcterms:W3CDTF">2018-10-15T11:45:22Z</dcterms:modified>
</cp:coreProperties>
</file>