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81" r:id="rId6"/>
    <p:sldId id="280" r:id="rId7"/>
    <p:sldId id="268" r:id="rId8"/>
    <p:sldId id="269" r:id="rId9"/>
    <p:sldId id="272" r:id="rId10"/>
    <p:sldId id="274" r:id="rId11"/>
    <p:sldId id="275" r:id="rId12"/>
    <p:sldId id="276" r:id="rId13"/>
    <p:sldId id="267" r:id="rId14"/>
    <p:sldId id="270" r:id="rId15"/>
    <p:sldId id="271" r:id="rId16"/>
    <p:sldId id="273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19" autoAdjust="0"/>
  </p:normalViewPr>
  <p:slideViewPr>
    <p:cSldViewPr snapToGrid="0">
      <p:cViewPr varScale="1">
        <p:scale>
          <a:sx n="162" d="100"/>
          <a:sy n="16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BC626-1904-4E64-802B-9137019D0E0F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SI"/>
        </a:p>
      </dgm:t>
    </dgm:pt>
    <dgm:pt modelId="{1889332B-1789-4D0C-B1D2-8DD97E7CB9EC}">
      <dgm:prSet custT="1"/>
      <dgm:spPr/>
      <dgm:t>
        <a:bodyPr/>
        <a:lstStyle/>
        <a:p>
          <a:r>
            <a:rPr lang="en-US" sz="2800" b="1" spc="300" dirty="0"/>
            <a:t>A  -&gt;  B   -&gt;    R(B)  -&gt; R(A)</a:t>
          </a:r>
          <a:endParaRPr lang="en-SI" sz="2800" b="1" spc="300" dirty="0"/>
        </a:p>
      </dgm:t>
    </dgm:pt>
    <dgm:pt modelId="{FB22D720-99F1-4FDD-A987-5E0BC16E78BC}" type="parTrans" cxnId="{56E4E625-4CCE-4181-9F1D-A80CC6991EAB}">
      <dgm:prSet/>
      <dgm:spPr/>
      <dgm:t>
        <a:bodyPr/>
        <a:lstStyle/>
        <a:p>
          <a:endParaRPr lang="en-SI"/>
        </a:p>
      </dgm:t>
    </dgm:pt>
    <dgm:pt modelId="{F8CAA625-149F-41DE-BA03-0B882EF2D581}" type="sibTrans" cxnId="{56E4E625-4CCE-4181-9F1D-A80CC6991EAB}">
      <dgm:prSet/>
      <dgm:spPr/>
      <dgm:t>
        <a:bodyPr/>
        <a:lstStyle/>
        <a:p>
          <a:endParaRPr lang="en-SI"/>
        </a:p>
      </dgm:t>
    </dgm:pt>
    <dgm:pt modelId="{F888CE66-919E-4873-B938-49C0E4D32869}" type="pres">
      <dgm:prSet presAssocID="{05EBC626-1904-4E64-802B-9137019D0E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270CA-17F1-4648-978B-49D5CDCDD786}" type="pres">
      <dgm:prSet presAssocID="{1889332B-1789-4D0C-B1D2-8DD97E7CB9E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EC32C-A6E6-48D6-B80E-54813F3BA6B7}" type="presOf" srcId="{05EBC626-1904-4E64-802B-9137019D0E0F}" destId="{F888CE66-919E-4873-B938-49C0E4D32869}" srcOrd="0" destOrd="0" presId="urn:microsoft.com/office/officeart/2005/8/layout/process1"/>
    <dgm:cxn modelId="{8A36C866-7788-4EC2-BD8B-43C85681E8B6}" type="presOf" srcId="{1889332B-1789-4D0C-B1D2-8DD97E7CB9EC}" destId="{DE2270CA-17F1-4648-978B-49D5CDCDD786}" srcOrd="0" destOrd="0" presId="urn:microsoft.com/office/officeart/2005/8/layout/process1"/>
    <dgm:cxn modelId="{56E4E625-4CCE-4181-9F1D-A80CC6991EAB}" srcId="{05EBC626-1904-4E64-802B-9137019D0E0F}" destId="{1889332B-1789-4D0C-B1D2-8DD97E7CB9EC}" srcOrd="0" destOrd="0" parTransId="{FB22D720-99F1-4FDD-A987-5E0BC16E78BC}" sibTransId="{F8CAA625-149F-41DE-BA03-0B882EF2D581}"/>
    <dgm:cxn modelId="{3FFC5897-AE06-4622-9681-A813F238C234}" type="presParOf" srcId="{F888CE66-919E-4873-B938-49C0E4D32869}" destId="{DE2270CA-17F1-4648-978B-49D5CDCDD78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BC626-1904-4E64-802B-9137019D0E0F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SI"/>
        </a:p>
      </dgm:t>
    </dgm:pt>
    <dgm:pt modelId="{1889332B-1789-4D0C-B1D2-8DD97E7CB9E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sz="2000" b="1" spc="300" dirty="0"/>
            <a:t>A  </a:t>
          </a:r>
          <a:r>
            <a:rPr lang="en-US" sz="2000" b="1" spc="300" dirty="0" err="1">
              <a:solidFill>
                <a:srgbClr val="FF0000"/>
              </a:solidFill>
            </a:rPr>
            <a:t>prevedba</a:t>
          </a:r>
          <a:r>
            <a:rPr lang="en-US" sz="2000" b="1" spc="300" dirty="0"/>
            <a:t>  B   </a:t>
          </a:r>
          <a:r>
            <a:rPr lang="en-US" sz="2000" b="1" spc="300" dirty="0" err="1">
              <a:solidFill>
                <a:srgbClr val="FF0000"/>
              </a:solidFill>
            </a:rPr>
            <a:t>izvedemo</a:t>
          </a:r>
          <a:r>
            <a:rPr lang="en-US" sz="2000" b="1" spc="300" dirty="0"/>
            <a:t>    R(B)  </a:t>
          </a:r>
          <a:r>
            <a:rPr lang="en-US" sz="2000" b="1" spc="300" dirty="0" err="1">
              <a:solidFill>
                <a:srgbClr val="FF0000"/>
              </a:solidFill>
            </a:rPr>
            <a:t>tolmačenje</a:t>
          </a:r>
          <a:r>
            <a:rPr lang="en-US" sz="2000" b="1" spc="300" dirty="0"/>
            <a:t> R(A)</a:t>
          </a:r>
          <a:endParaRPr lang="en-SI" sz="2000" b="1" spc="300" dirty="0"/>
        </a:p>
      </dgm:t>
    </dgm:pt>
    <dgm:pt modelId="{FB22D720-99F1-4FDD-A987-5E0BC16E78BC}" type="parTrans" cxnId="{56E4E625-4CCE-4181-9F1D-A80CC6991EAB}">
      <dgm:prSet/>
      <dgm:spPr/>
      <dgm:t>
        <a:bodyPr/>
        <a:lstStyle/>
        <a:p>
          <a:endParaRPr lang="en-SI"/>
        </a:p>
      </dgm:t>
    </dgm:pt>
    <dgm:pt modelId="{F8CAA625-149F-41DE-BA03-0B882EF2D581}" type="sibTrans" cxnId="{56E4E625-4CCE-4181-9F1D-A80CC6991EAB}">
      <dgm:prSet/>
      <dgm:spPr/>
      <dgm:t>
        <a:bodyPr/>
        <a:lstStyle/>
        <a:p>
          <a:endParaRPr lang="en-SI"/>
        </a:p>
      </dgm:t>
    </dgm:pt>
    <dgm:pt modelId="{F888CE66-919E-4873-B938-49C0E4D32869}" type="pres">
      <dgm:prSet presAssocID="{05EBC626-1904-4E64-802B-9137019D0E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270CA-17F1-4648-978B-49D5CDCDD786}" type="pres">
      <dgm:prSet presAssocID="{1889332B-1789-4D0C-B1D2-8DD97E7CB9EC}" presName="node" presStyleLbl="node1" presStyleIdx="0" presStyleCnt="1" custLinFactNeighborX="-98" custLinFactNeighborY="-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FEC32C-A6E6-48D6-B80E-54813F3BA6B7}" type="presOf" srcId="{05EBC626-1904-4E64-802B-9137019D0E0F}" destId="{F888CE66-919E-4873-B938-49C0E4D32869}" srcOrd="0" destOrd="0" presId="urn:microsoft.com/office/officeart/2005/8/layout/process1"/>
    <dgm:cxn modelId="{8A36C866-7788-4EC2-BD8B-43C85681E8B6}" type="presOf" srcId="{1889332B-1789-4D0C-B1D2-8DD97E7CB9EC}" destId="{DE2270CA-17F1-4648-978B-49D5CDCDD786}" srcOrd="0" destOrd="0" presId="urn:microsoft.com/office/officeart/2005/8/layout/process1"/>
    <dgm:cxn modelId="{56E4E625-4CCE-4181-9F1D-A80CC6991EAB}" srcId="{05EBC626-1904-4E64-802B-9137019D0E0F}" destId="{1889332B-1789-4D0C-B1D2-8DD97E7CB9EC}" srcOrd="0" destOrd="0" parTransId="{FB22D720-99F1-4FDD-A987-5E0BC16E78BC}" sibTransId="{F8CAA625-149F-41DE-BA03-0B882EF2D581}"/>
    <dgm:cxn modelId="{3FFC5897-AE06-4622-9681-A813F238C234}" type="presParOf" srcId="{F888CE66-919E-4873-B938-49C0E4D32869}" destId="{DE2270CA-17F1-4648-978B-49D5CDCDD78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270CA-17F1-4648-978B-49D5CDCDD786}">
      <dsp:nvSpPr>
        <dsp:cNvPr id="0" name=""/>
        <dsp:cNvSpPr/>
      </dsp:nvSpPr>
      <dsp:spPr>
        <a:xfrm>
          <a:off x="6667" y="0"/>
          <a:ext cx="6817233" cy="369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300" dirty="0"/>
            <a:t>A  -&gt;  B   -&gt;    R(B)  -&gt; R(A)</a:t>
          </a:r>
          <a:endParaRPr lang="en-SI" sz="2800" b="1" kern="1200" spc="300" dirty="0"/>
        </a:p>
      </dsp:txBody>
      <dsp:txXfrm>
        <a:off x="17484" y="10817"/>
        <a:ext cx="6795599" cy="347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270CA-17F1-4648-978B-49D5CDCDD786}">
      <dsp:nvSpPr>
        <dsp:cNvPr id="0" name=""/>
        <dsp:cNvSpPr/>
      </dsp:nvSpPr>
      <dsp:spPr>
        <a:xfrm>
          <a:off x="0" y="0"/>
          <a:ext cx="8323048" cy="36933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pc="300" dirty="0"/>
            <a:t>A  </a:t>
          </a:r>
          <a:r>
            <a:rPr lang="en-US" sz="2000" b="1" kern="1200" spc="300" dirty="0" err="1">
              <a:solidFill>
                <a:srgbClr val="FF0000"/>
              </a:solidFill>
            </a:rPr>
            <a:t>prevedba</a:t>
          </a:r>
          <a:r>
            <a:rPr lang="en-US" sz="2000" b="1" kern="1200" spc="300" dirty="0"/>
            <a:t>  B   </a:t>
          </a:r>
          <a:r>
            <a:rPr lang="en-US" sz="2000" b="1" kern="1200" spc="300" dirty="0" err="1">
              <a:solidFill>
                <a:srgbClr val="FF0000"/>
              </a:solidFill>
            </a:rPr>
            <a:t>izvedemo</a:t>
          </a:r>
          <a:r>
            <a:rPr lang="en-US" sz="2000" b="1" kern="1200" spc="300" dirty="0"/>
            <a:t>    R(B)  </a:t>
          </a:r>
          <a:r>
            <a:rPr lang="en-US" sz="2000" b="1" kern="1200" spc="300" dirty="0" err="1">
              <a:solidFill>
                <a:srgbClr val="FF0000"/>
              </a:solidFill>
            </a:rPr>
            <a:t>tolmačenje</a:t>
          </a:r>
          <a:r>
            <a:rPr lang="en-US" sz="2000" b="1" kern="1200" spc="300" dirty="0"/>
            <a:t> R(A)</a:t>
          </a:r>
          <a:endParaRPr lang="en-SI" sz="2000" b="1" kern="1200" spc="300" dirty="0"/>
        </a:p>
      </dsp:txBody>
      <dsp:txXfrm>
        <a:off x="10817" y="10817"/>
        <a:ext cx="8301414" cy="347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igygame.com/in-en/blog/math-jokes/" TargetMode="External"/><Relationship Id="rId2" Type="http://schemas.openxmlformats.org/officeDocument/2006/relationships/hyperlink" Target="https://www.math.utah.edu/~cherk/mathjoke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oughtcatalog.com/january-nelson/2018/04/39-math-jokes-and-puns-that-will-make-you-smile-easy-as-pi/" TargetMode="External"/><Relationship Id="rId4" Type="http://schemas.openxmlformats.org/officeDocument/2006/relationships/hyperlink" Target="https://www.businessinsider.com/13-math-jokes-that-every-mathematician-finds-absolutely-hilarious-2013-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 err="1"/>
              <a:t>Redukcija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Ali … </a:t>
            </a:r>
            <a:r>
              <a:rPr lang="en-US" dirty="0" err="1">
                <a:latin typeface="Bahnschrift" panose="020B0502040204020203" pitchFamily="34" charset="0"/>
              </a:rPr>
              <a:t>zakaj</a:t>
            </a:r>
            <a:r>
              <a:rPr lang="en-US" dirty="0">
                <a:latin typeface="Bahnschrift" panose="020B0502040204020203" pitchFamily="34" charset="0"/>
              </a:rPr>
              <a:t> bi se </a:t>
            </a:r>
            <a:r>
              <a:rPr lang="en-US" dirty="0" err="1">
                <a:latin typeface="Bahnschrift" panose="020B0502040204020203" pitchFamily="34" charset="0"/>
              </a:rPr>
              <a:t>mučili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err="1">
                <a:latin typeface="Bahnschrift" panose="020B0502040204020203" pitchFamily="34" charset="0"/>
              </a:rPr>
              <a:t>če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že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imamo</a:t>
            </a:r>
            <a:r>
              <a:rPr lang="en-US" dirty="0">
                <a:latin typeface="Bahnschrift" panose="020B0502040204020203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9834-0820-4C43-8ABE-EC637BFD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prišel</a:t>
            </a:r>
            <a:r>
              <a:rPr lang="en-US" dirty="0"/>
              <a:t> do 15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ECAEE-15DA-4263-9D5E-02FFF0F74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Izmenično</a:t>
            </a:r>
            <a:r>
              <a:rPr lang="en-US" dirty="0"/>
              <a:t> </a:t>
            </a:r>
            <a:r>
              <a:rPr lang="en-US" dirty="0" smtClean="0"/>
              <a:t>3x </a:t>
            </a:r>
            <a:r>
              <a:rPr lang="en-US" dirty="0" err="1" smtClean="0"/>
              <a:t>izbiramo</a:t>
            </a:r>
            <a:r>
              <a:rPr lang="en-US" dirty="0" smtClean="0"/>
              <a:t> </a:t>
            </a:r>
            <a:r>
              <a:rPr lang="en-US" dirty="0"/>
              <a:t>po </a:t>
            </a:r>
            <a:r>
              <a:rPr lang="en-US" dirty="0" err="1"/>
              <a:t>eno</a:t>
            </a:r>
            <a:r>
              <a:rPr lang="en-US" dirty="0"/>
              <a:t> </a:t>
            </a:r>
            <a:r>
              <a:rPr lang="en-US" dirty="0" err="1"/>
              <a:t>število</a:t>
            </a:r>
            <a:r>
              <a:rPr lang="en-US" dirty="0"/>
              <a:t> </a:t>
            </a:r>
            <a:r>
              <a:rPr lang="en-US" dirty="0" err="1"/>
              <a:t>iz</a:t>
            </a:r>
            <a:endParaRPr lang="en-US" dirty="0"/>
          </a:p>
          <a:p>
            <a:r>
              <a:rPr lang="en-US" dirty="0"/>
              <a:t>1, 2, 3, 4, 5, 6, 7, 8, 9</a:t>
            </a:r>
          </a:p>
          <a:p>
            <a:r>
              <a:rPr lang="en-US" dirty="0" err="1"/>
              <a:t>zmaga</a:t>
            </a:r>
            <a:r>
              <a:rPr lang="en-US" dirty="0"/>
              <a:t> </a:t>
            </a:r>
            <a:r>
              <a:rPr lang="en-US" dirty="0" err="1"/>
              <a:t>tisti</a:t>
            </a:r>
            <a:r>
              <a:rPr lang="en-US" dirty="0"/>
              <a:t>, ki </a:t>
            </a:r>
            <a:r>
              <a:rPr lang="en-US" dirty="0" err="1"/>
              <a:t>svoja</a:t>
            </a:r>
            <a:r>
              <a:rPr lang="en-US" dirty="0"/>
              <a:t> </a:t>
            </a:r>
            <a:r>
              <a:rPr lang="en-US" dirty="0" err="1"/>
              <a:t>izbrana</a:t>
            </a:r>
            <a:r>
              <a:rPr lang="en-US" dirty="0"/>
              <a:t> </a:t>
            </a:r>
            <a:r>
              <a:rPr lang="en-US" dirty="0" err="1"/>
              <a:t>števila</a:t>
            </a:r>
            <a:r>
              <a:rPr lang="en-US" dirty="0"/>
              <a:t> </a:t>
            </a:r>
            <a:r>
              <a:rPr lang="en-US" dirty="0" err="1"/>
              <a:t>sešteje</a:t>
            </a:r>
            <a:r>
              <a:rPr lang="en-US" dirty="0"/>
              <a:t> v </a:t>
            </a:r>
            <a:r>
              <a:rPr lang="en-US" dirty="0" smtClean="0"/>
              <a:t>15. </a:t>
            </a:r>
            <a:r>
              <a:rPr lang="en-US" dirty="0" err="1" smtClean="0"/>
              <a:t>Če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to </a:t>
            </a:r>
            <a:r>
              <a:rPr lang="en-US" dirty="0" err="1" smtClean="0"/>
              <a:t>uspelo</a:t>
            </a:r>
            <a:r>
              <a:rPr lang="en-US" dirty="0" smtClean="0"/>
              <a:t> </a:t>
            </a:r>
            <a:r>
              <a:rPr lang="en-US" dirty="0" err="1" smtClean="0"/>
              <a:t>nikomur</a:t>
            </a:r>
            <a:r>
              <a:rPr lang="en-US" dirty="0" smtClean="0"/>
              <a:t>: "</a:t>
            </a:r>
            <a:r>
              <a:rPr lang="en-US" dirty="0" err="1" smtClean="0"/>
              <a:t>remi</a:t>
            </a:r>
            <a:r>
              <a:rPr lang="en-US" dirty="0" smtClean="0"/>
              <a:t>"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9992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1FB5-BBA4-455A-8152-A6E9B78D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5D9B-AB0D-438A-B1C5-0F97BD403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pa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algoritem</a:t>
            </a:r>
            <a:r>
              <a:rPr lang="en-US" dirty="0"/>
              <a:t> za problem B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93478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EAF45-D4C3-4DF4-982A-8D327435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REDUKCIJA</a:t>
            </a:r>
            <a:endParaRPr lang="en-SI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521CAE-90AB-4BFA-8F60-19A9703B4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480981"/>
              </p:ext>
            </p:extLst>
          </p:nvPr>
        </p:nvGraphicFramePr>
        <p:xfrm>
          <a:off x="2491740" y="2867644"/>
          <a:ext cx="683056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CCD67B-EC37-4B6C-A03B-40FB38F57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259307"/>
              </p:ext>
            </p:extLst>
          </p:nvPr>
        </p:nvGraphicFramePr>
        <p:xfrm>
          <a:off x="1737360" y="3805690"/>
          <a:ext cx="833932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99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270CA-17F1-4648-978B-49D5CDCDD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E2270CA-17F1-4648-978B-49D5CDCDD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E2270CA-17F1-4648-978B-49D5CDCDD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F083-AE46-4745-8CF8-F6DA88A5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POZOR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BEEE0-9054-48BA-B3BA-B2F24EFC7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 NUJNO </a:t>
            </a:r>
            <a:r>
              <a:rPr lang="en-US" dirty="0" err="1"/>
              <a:t>najboljši</a:t>
            </a:r>
            <a:r>
              <a:rPr lang="en-US" dirty="0"/>
              <a:t> </a:t>
            </a:r>
            <a:r>
              <a:rPr lang="en-US" dirty="0" err="1"/>
              <a:t>postopek</a:t>
            </a:r>
            <a:r>
              <a:rPr lang="en-US" dirty="0"/>
              <a:t>, a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preverjenih</a:t>
            </a:r>
            <a:r>
              <a:rPr lang="en-US" dirty="0"/>
              <a:t>, </a:t>
            </a:r>
            <a:r>
              <a:rPr lang="en-US" dirty="0" err="1"/>
              <a:t>analiziranih</a:t>
            </a:r>
            <a:r>
              <a:rPr lang="en-US" dirty="0"/>
              <a:t> … </a:t>
            </a:r>
            <a:r>
              <a:rPr lang="en-US" dirty="0" err="1"/>
              <a:t>algoritmov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3734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A81D-277B-4092-9884-C3632E60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Pomembnost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DBE1F-8B30-4E23-B90F-D570F051B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3296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AA0473-7574-4041-800D-F6867385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Vsaj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težak</a:t>
            </a:r>
            <a:r>
              <a:rPr lang="en-US" dirty="0"/>
              <a:t> problem</a:t>
            </a:r>
            <a:endParaRPr lang="en-S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9325E-A1EA-4EC0-A137-265C4BBF5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znamo</a:t>
            </a:r>
            <a:r>
              <a:rPr lang="en-US" dirty="0"/>
              <a:t> </a:t>
            </a:r>
            <a:r>
              <a:rPr lang="en-US" dirty="0" err="1"/>
              <a:t>prevesti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B</a:t>
            </a:r>
          </a:p>
          <a:p>
            <a:r>
              <a:rPr lang="en-US" dirty="0" err="1"/>
              <a:t>Torej</a:t>
            </a:r>
            <a:r>
              <a:rPr lang="en-US" dirty="0"/>
              <a:t> je B </a:t>
            </a:r>
            <a:r>
              <a:rPr lang="en-US" dirty="0" err="1"/>
              <a:t>vsaj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težak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A</a:t>
            </a:r>
          </a:p>
          <a:p>
            <a:r>
              <a:rPr lang="en-US" dirty="0" err="1"/>
              <a:t>Zakaj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51007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E54E-1765-4B63-B6C1-89FC0027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C06E-A321-4829-862B-E0F5FED5D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– partition </a:t>
            </a:r>
          </a:p>
          <a:p>
            <a:r>
              <a:rPr lang="en-US" dirty="0"/>
              <a:t>        N </a:t>
            </a:r>
            <a:r>
              <a:rPr lang="en-US" dirty="0" err="1"/>
              <a:t>števil</a:t>
            </a:r>
            <a:r>
              <a:rPr lang="en-US" dirty="0"/>
              <a:t> </a:t>
            </a:r>
            <a:r>
              <a:rPr lang="en-US" dirty="0" err="1"/>
              <a:t>razdeliti</a:t>
            </a:r>
            <a:r>
              <a:rPr lang="en-US" dirty="0"/>
              <a:t> v </a:t>
            </a:r>
            <a:r>
              <a:rPr lang="en-US" dirty="0" err="1"/>
              <a:t>trojke</a:t>
            </a:r>
            <a:r>
              <a:rPr lang="en-US" dirty="0"/>
              <a:t>, ki </a:t>
            </a:r>
            <a:r>
              <a:rPr lang="en-US" dirty="0" err="1"/>
              <a:t>imajo</a:t>
            </a:r>
            <a:r>
              <a:rPr lang="en-US" dirty="0"/>
              <a:t> </a:t>
            </a:r>
            <a:r>
              <a:rPr lang="en-US" dirty="0" err="1"/>
              <a:t>vsa</a:t>
            </a:r>
            <a:r>
              <a:rPr lang="en-US" dirty="0"/>
              <a:t>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vsoto</a:t>
            </a:r>
            <a:endParaRPr lang="en-US" dirty="0"/>
          </a:p>
          <a:p>
            <a:r>
              <a:rPr lang="en-US" dirty="0"/>
              <a:t>Tetris</a:t>
            </a:r>
          </a:p>
          <a:p>
            <a:r>
              <a:rPr lang="en-US" dirty="0"/>
              <a:t>3 – partition je </a:t>
            </a:r>
            <a:r>
              <a:rPr lang="en-US" dirty="0" err="1"/>
              <a:t>težak</a:t>
            </a:r>
            <a:r>
              <a:rPr lang="en-US" dirty="0"/>
              <a:t> (</a:t>
            </a:r>
            <a:r>
              <a:rPr lang="en-US" dirty="0" err="1"/>
              <a:t>dokazano</a:t>
            </a:r>
            <a:r>
              <a:rPr lang="en-US" dirty="0"/>
              <a:t> (Karp), da je NP – </a:t>
            </a:r>
            <a:r>
              <a:rPr lang="en-US" dirty="0" err="1"/>
              <a:t>poln</a:t>
            </a:r>
            <a:r>
              <a:rPr lang="en-US" dirty="0"/>
              <a:t>)</a:t>
            </a:r>
          </a:p>
          <a:p>
            <a:r>
              <a:rPr lang="en-US" dirty="0" err="1"/>
              <a:t>Pokazali</a:t>
            </a:r>
            <a:r>
              <a:rPr lang="en-US" dirty="0"/>
              <a:t> so, da je </a:t>
            </a:r>
            <a:r>
              <a:rPr lang="en-US" dirty="0" err="1"/>
              <a:t>možno</a:t>
            </a:r>
            <a:endParaRPr lang="en-US" dirty="0"/>
          </a:p>
          <a:p>
            <a:r>
              <a:rPr lang="en-US" dirty="0"/>
              <a:t>    3 – partition  -&gt; Tetris</a:t>
            </a:r>
          </a:p>
          <a:p>
            <a:r>
              <a:rPr lang="en-US" dirty="0" err="1"/>
              <a:t>Torej</a:t>
            </a:r>
            <a:r>
              <a:rPr lang="en-US" dirty="0"/>
              <a:t> je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tetris</a:t>
            </a:r>
            <a:r>
              <a:rPr lang="en-US" dirty="0"/>
              <a:t> </a:t>
            </a:r>
            <a:r>
              <a:rPr lang="en-US" dirty="0" err="1"/>
              <a:t>težak</a:t>
            </a:r>
            <a:r>
              <a:rPr lang="en-US" dirty="0"/>
              <a:t> problem …</a:t>
            </a:r>
          </a:p>
          <a:p>
            <a:endParaRPr lang="en-US" dirty="0"/>
          </a:p>
          <a:p>
            <a:endParaRPr lang="en-US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268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7EB880-4B4C-4E26-9BF1-40EAA1830918}"/>
              </a:ext>
            </a:extLst>
          </p:cNvPr>
          <p:cNvSpPr txBox="1"/>
          <p:nvPr/>
        </p:nvSpPr>
        <p:spPr>
          <a:xfrm>
            <a:off x="1082565" y="1397876"/>
            <a:ext cx="7662042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Matematik</a:t>
            </a:r>
            <a:r>
              <a:rPr lang="en-US" sz="2400" dirty="0"/>
              <a:t> in </a:t>
            </a:r>
            <a:r>
              <a:rPr lang="en-US" sz="2400" dirty="0" err="1"/>
              <a:t>fizik</a:t>
            </a:r>
            <a:r>
              <a:rPr lang="en-US" sz="2400" dirty="0"/>
              <a:t> </a:t>
            </a:r>
            <a:r>
              <a:rPr lang="en-US" sz="2400" dirty="0" err="1"/>
              <a:t>sta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pikniku</a:t>
            </a:r>
            <a:r>
              <a:rPr lang="en-US" sz="2400" dirty="0"/>
              <a:t>, ko se </a:t>
            </a:r>
            <a:r>
              <a:rPr lang="en-US" sz="2400" dirty="0" err="1"/>
              <a:t>vname</a:t>
            </a:r>
            <a:r>
              <a:rPr lang="en-US" sz="2400" dirty="0"/>
              <a:t> </a:t>
            </a:r>
            <a:r>
              <a:rPr lang="en-US" sz="2400" dirty="0" err="1"/>
              <a:t>ogenj</a:t>
            </a:r>
            <a:r>
              <a:rPr lang="en-US" sz="2400" dirty="0"/>
              <a:t>. </a:t>
            </a:r>
            <a:r>
              <a:rPr lang="en-US" sz="2400" dirty="0" err="1"/>
              <a:t>Fizik</a:t>
            </a:r>
            <a:r>
              <a:rPr lang="en-US" sz="2400" dirty="0"/>
              <a:t> </a:t>
            </a:r>
            <a:r>
              <a:rPr lang="en-US" sz="2400" dirty="0" err="1"/>
              <a:t>poišče</a:t>
            </a:r>
            <a:r>
              <a:rPr lang="en-US" sz="2400" dirty="0"/>
              <a:t> </a:t>
            </a:r>
            <a:r>
              <a:rPr lang="en-US" sz="2400" dirty="0" err="1"/>
              <a:t>vedro</a:t>
            </a:r>
            <a:r>
              <a:rPr lang="en-US" sz="2400" dirty="0"/>
              <a:t>, </a:t>
            </a:r>
            <a:r>
              <a:rPr lang="en-US" sz="2400" dirty="0" err="1"/>
              <a:t>steče</a:t>
            </a:r>
            <a:r>
              <a:rPr lang="en-US" sz="2400" dirty="0"/>
              <a:t> k </a:t>
            </a:r>
            <a:r>
              <a:rPr lang="en-US" sz="2400" dirty="0" err="1"/>
              <a:t>bližnjemu</a:t>
            </a:r>
            <a:r>
              <a:rPr lang="en-US" sz="2400" dirty="0"/>
              <a:t> </a:t>
            </a:r>
            <a:r>
              <a:rPr lang="en-US" sz="2400" dirty="0" err="1"/>
              <a:t>potoku</a:t>
            </a:r>
            <a:r>
              <a:rPr lang="en-US" sz="2400" dirty="0"/>
              <a:t>, </a:t>
            </a:r>
            <a:r>
              <a:rPr lang="en-US" sz="2400" dirty="0" err="1"/>
              <a:t>napolni</a:t>
            </a:r>
            <a:r>
              <a:rPr lang="en-US" sz="2400" dirty="0"/>
              <a:t> </a:t>
            </a:r>
            <a:r>
              <a:rPr lang="en-US" sz="2400" dirty="0" err="1"/>
              <a:t>vedro</a:t>
            </a:r>
            <a:r>
              <a:rPr lang="en-US" sz="2400" dirty="0"/>
              <a:t> in </a:t>
            </a:r>
            <a:r>
              <a:rPr lang="en-US" sz="2400" dirty="0" err="1"/>
              <a:t>pogasi</a:t>
            </a:r>
            <a:r>
              <a:rPr lang="en-US" sz="2400" dirty="0"/>
              <a:t> </a:t>
            </a:r>
            <a:r>
              <a:rPr lang="en-US" sz="2400" dirty="0" err="1"/>
              <a:t>ogenj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Čez</a:t>
            </a:r>
            <a:r>
              <a:rPr lang="en-US" sz="2400" dirty="0"/>
              <a:t> </a:t>
            </a:r>
            <a:r>
              <a:rPr lang="en-US" sz="2400" dirty="0" err="1"/>
              <a:t>nekaj</a:t>
            </a:r>
            <a:r>
              <a:rPr lang="en-US" sz="2400" dirty="0"/>
              <a:t> </a:t>
            </a:r>
            <a:r>
              <a:rPr lang="en-US" sz="2400" dirty="0" err="1"/>
              <a:t>dni</a:t>
            </a:r>
            <a:r>
              <a:rPr lang="en-US" sz="2400" dirty="0"/>
              <a:t> </a:t>
            </a:r>
            <a:r>
              <a:rPr lang="en-US" sz="2400" dirty="0" err="1"/>
              <a:t>sta</a:t>
            </a:r>
            <a:r>
              <a:rPr lang="en-US" sz="2400" dirty="0"/>
              <a:t> </a:t>
            </a:r>
            <a:r>
              <a:rPr lang="en-US" sz="2400" dirty="0" err="1"/>
              <a:t>fizik</a:t>
            </a:r>
            <a:r>
              <a:rPr lang="en-US" sz="2400" dirty="0"/>
              <a:t> in </a:t>
            </a:r>
            <a:r>
              <a:rPr lang="en-US" sz="2400" dirty="0" err="1"/>
              <a:t>matematik</a:t>
            </a:r>
            <a:r>
              <a:rPr lang="en-US" sz="2400" dirty="0"/>
              <a:t> </a:t>
            </a:r>
            <a:r>
              <a:rPr lang="en-US" sz="2400" dirty="0" err="1"/>
              <a:t>spet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pikniku</a:t>
            </a:r>
            <a:r>
              <a:rPr lang="en-US" sz="2400" dirty="0"/>
              <a:t>. </a:t>
            </a:r>
            <a:r>
              <a:rPr lang="en-US" sz="2400" dirty="0" err="1"/>
              <a:t>Fizik</a:t>
            </a:r>
            <a:r>
              <a:rPr lang="en-US" sz="2400" dirty="0"/>
              <a:t> </a:t>
            </a:r>
            <a:r>
              <a:rPr lang="en-US" sz="2400" dirty="0" err="1"/>
              <a:t>zaradi</a:t>
            </a:r>
            <a:r>
              <a:rPr lang="en-US" sz="2400" dirty="0"/>
              <a:t> </a:t>
            </a:r>
            <a:r>
              <a:rPr lang="en-US" sz="2400" dirty="0" err="1"/>
              <a:t>suhega</a:t>
            </a:r>
            <a:r>
              <a:rPr lang="en-US" sz="2400" dirty="0"/>
              <a:t> </a:t>
            </a:r>
            <a:r>
              <a:rPr lang="en-US" sz="2400" dirty="0" err="1"/>
              <a:t>vremena</a:t>
            </a:r>
            <a:r>
              <a:rPr lang="en-US" sz="2400" dirty="0"/>
              <a:t> za </a:t>
            </a:r>
            <a:r>
              <a:rPr lang="en-US" sz="2400" dirty="0" err="1"/>
              <a:t>vsak</a:t>
            </a:r>
            <a:r>
              <a:rPr lang="en-US" sz="2400" dirty="0"/>
              <a:t> </a:t>
            </a:r>
            <a:r>
              <a:rPr lang="en-US" sz="2400" dirty="0" err="1"/>
              <a:t>slučaj</a:t>
            </a:r>
            <a:r>
              <a:rPr lang="en-US" sz="2400" dirty="0"/>
              <a:t> </a:t>
            </a:r>
            <a:r>
              <a:rPr lang="en-US" sz="2400" dirty="0" err="1"/>
              <a:t>napolni</a:t>
            </a:r>
            <a:r>
              <a:rPr lang="en-US" sz="2400" dirty="0"/>
              <a:t> </a:t>
            </a:r>
            <a:r>
              <a:rPr lang="en-US" sz="2400" dirty="0" err="1"/>
              <a:t>vedro</a:t>
            </a:r>
            <a:r>
              <a:rPr lang="en-US" sz="2400" dirty="0"/>
              <a:t> z </a:t>
            </a:r>
            <a:r>
              <a:rPr lang="en-US" sz="2400" dirty="0" err="1"/>
              <a:t>vodo</a:t>
            </a:r>
            <a:r>
              <a:rPr lang="en-US" sz="2400" dirty="0"/>
              <a:t>. In res, </a:t>
            </a:r>
            <a:r>
              <a:rPr lang="en-US" sz="2400" dirty="0" err="1"/>
              <a:t>čez</a:t>
            </a:r>
            <a:r>
              <a:rPr lang="en-US" sz="2400" dirty="0"/>
              <a:t> </a:t>
            </a:r>
            <a:r>
              <a:rPr lang="en-US" sz="2400" dirty="0" err="1"/>
              <a:t>nekaj</a:t>
            </a:r>
            <a:r>
              <a:rPr lang="en-US" sz="2400" dirty="0"/>
              <a:t> </a:t>
            </a:r>
            <a:r>
              <a:rPr lang="en-US" sz="2400" dirty="0" err="1"/>
              <a:t>časa</a:t>
            </a:r>
            <a:r>
              <a:rPr lang="en-US" sz="2400" dirty="0"/>
              <a:t> </a:t>
            </a:r>
            <a:r>
              <a:rPr lang="en-US" sz="2400" dirty="0" err="1"/>
              <a:t>ponovno</a:t>
            </a:r>
            <a:r>
              <a:rPr lang="en-US" sz="2400" dirty="0"/>
              <a:t> </a:t>
            </a:r>
            <a:r>
              <a:rPr lang="en-US" sz="2400" dirty="0" err="1"/>
              <a:t>ogenj</a:t>
            </a:r>
            <a:r>
              <a:rPr lang="en-US" sz="2400" dirty="0"/>
              <a:t>!   </a:t>
            </a:r>
            <a:r>
              <a:rPr lang="en-US" sz="2400" dirty="0" err="1"/>
              <a:t>Matematik</a:t>
            </a:r>
            <a:r>
              <a:rPr lang="en-US" sz="2400" dirty="0"/>
              <a:t> </a:t>
            </a:r>
            <a:r>
              <a:rPr lang="en-US" sz="2400" dirty="0" err="1"/>
              <a:t>hitro</a:t>
            </a:r>
            <a:r>
              <a:rPr lang="en-US" sz="2400" dirty="0"/>
              <a:t> </a:t>
            </a:r>
            <a:r>
              <a:rPr lang="en-US" sz="2400" dirty="0" err="1"/>
              <a:t>vstane</a:t>
            </a:r>
            <a:r>
              <a:rPr lang="en-US" sz="2400" dirty="0"/>
              <a:t> in …</a:t>
            </a:r>
          </a:p>
          <a:p>
            <a:endParaRPr lang="en-SI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8AB9A-4BE4-49F5-A14B-4900A7E65243}"/>
              </a:ext>
            </a:extLst>
          </p:cNvPr>
          <p:cNvSpPr txBox="1"/>
          <p:nvPr/>
        </p:nvSpPr>
        <p:spPr>
          <a:xfrm>
            <a:off x="3742735" y="5232155"/>
            <a:ext cx="8187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https://www.math.utah.edu/~cherk/mathjokes.html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https://www.prodigygame.com/in-en/blog/math-jokes/</a:t>
            </a:r>
            <a:r>
              <a:rPr lang="en-US" sz="1200" dirty="0"/>
              <a:t> </a:t>
            </a:r>
          </a:p>
          <a:p>
            <a:r>
              <a:rPr lang="en-US" sz="1200" dirty="0">
                <a:hlinkClick r:id="rId4"/>
              </a:rPr>
              <a:t>https://www.businessinsider.com/13-math-jokes-that-every-mathematician-finds-absolutely-hilarious-2013-5</a:t>
            </a:r>
            <a:r>
              <a:rPr lang="en-US" sz="1200" dirty="0"/>
              <a:t> </a:t>
            </a:r>
          </a:p>
          <a:p>
            <a:r>
              <a:rPr lang="en-US" sz="1200" dirty="0">
                <a:hlinkClick r:id="rId5"/>
              </a:rPr>
              <a:t>https://thoughtcatalog.com/january-nelson/2018/04/39-math-jokes-and-puns-that-will-make-you-smile-easy-as-pi/</a:t>
            </a:r>
            <a:r>
              <a:rPr lang="en-US" sz="1200" dirty="0"/>
              <a:t>  </a:t>
            </a:r>
            <a:endParaRPr lang="en-SI" sz="1200" dirty="0"/>
          </a:p>
        </p:txBody>
      </p:sp>
    </p:spTree>
    <p:extLst>
      <p:ext uri="{BB962C8B-B14F-4D97-AF65-F5344CB8AC3E}">
        <p14:creationId xmlns:p14="http://schemas.microsoft.com/office/powerpoint/2010/main" val="138222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7A28-D67A-4F95-8622-566EE24D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1D35A-8F44-40A5-A344-906DC9388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Potrebujemo</a:t>
            </a:r>
            <a:r>
              <a:rPr lang="en-US" dirty="0"/>
              <a:t> </a:t>
            </a:r>
            <a:r>
              <a:rPr lang="en-US" dirty="0" err="1"/>
              <a:t>rešitev</a:t>
            </a:r>
            <a:endParaRPr lang="en-US" dirty="0"/>
          </a:p>
          <a:p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algoritma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Modeliranje</a:t>
            </a:r>
            <a:r>
              <a:rPr lang="en-US" dirty="0"/>
              <a:t>”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430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4920-1041-42EE-8980-1D19A7C5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Poišči</a:t>
            </a:r>
            <a:r>
              <a:rPr lang="en-US" dirty="0"/>
              <a:t> </a:t>
            </a:r>
            <a:r>
              <a:rPr lang="en-US" dirty="0" err="1"/>
              <a:t>najdaljšo</a:t>
            </a:r>
            <a:r>
              <a:rPr lang="en-US" dirty="0"/>
              <a:t> pot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dane</a:t>
            </a:r>
            <a:r>
              <a:rPr lang="en-US" dirty="0"/>
              <a:t> </a:t>
            </a:r>
            <a:r>
              <a:rPr lang="en-US" dirty="0" err="1"/>
              <a:t>točke</a:t>
            </a:r>
            <a:r>
              <a:rPr lang="en-US" dirty="0"/>
              <a:t> </a:t>
            </a:r>
            <a:endParaRPr lang="en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4A88A-907F-4D9D-A0A8-3B3C30BEE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0448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DE4A-8EBF-41E7-8B38-DE7C8FD4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Poišči</a:t>
            </a:r>
            <a:r>
              <a:rPr lang="en-US" dirty="0"/>
              <a:t> pot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dane</a:t>
            </a:r>
            <a:r>
              <a:rPr lang="en-US" dirty="0"/>
              <a:t> </a:t>
            </a:r>
            <a:r>
              <a:rPr lang="en-US" dirty="0" err="1"/>
              <a:t>začetne</a:t>
            </a:r>
            <a:r>
              <a:rPr lang="en-US" dirty="0"/>
              <a:t> </a:t>
            </a:r>
            <a:r>
              <a:rPr lang="en-US" dirty="0" err="1"/>
              <a:t>točke</a:t>
            </a:r>
            <a:r>
              <a:rPr lang="en-US" dirty="0"/>
              <a:t> z </a:t>
            </a:r>
            <a:r>
              <a:rPr lang="en-US" dirty="0" err="1"/>
              <a:t>najmanj</a:t>
            </a:r>
            <a:r>
              <a:rPr lang="en-US" dirty="0"/>
              <a:t> </a:t>
            </a:r>
            <a:r>
              <a:rPr lang="en-US" dirty="0" err="1"/>
              <a:t>povezavami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871C7-E64B-4472-9FAC-B9AD7F92C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069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DE4A-8EBF-41E7-8B38-DE7C8FD4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Poišči</a:t>
            </a:r>
            <a:r>
              <a:rPr lang="en-US" dirty="0"/>
              <a:t> pot s – t z </a:t>
            </a:r>
            <a:r>
              <a:rPr lang="en-US" dirty="0" err="1"/>
              <a:t>minimalnim</a:t>
            </a:r>
            <a:r>
              <a:rPr lang="en-US" dirty="0"/>
              <a:t> </a:t>
            </a:r>
            <a:r>
              <a:rPr lang="en-US" dirty="0" err="1"/>
              <a:t>produktom</a:t>
            </a:r>
            <a:r>
              <a:rPr lang="en-US" dirty="0"/>
              <a:t> </a:t>
            </a:r>
            <a:r>
              <a:rPr lang="en-US" dirty="0" err="1"/>
              <a:t>uteži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871C7-E64B-4472-9FAC-B9AD7F92C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5583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0E81-8F76-4204-A106-2F6C9781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Izbira</a:t>
            </a:r>
            <a:r>
              <a:rPr lang="en-US" dirty="0"/>
              <a:t> </a:t>
            </a:r>
            <a:r>
              <a:rPr lang="en-US" dirty="0" err="1"/>
              <a:t>opravil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študentskem</a:t>
            </a:r>
            <a:r>
              <a:rPr lang="en-US" dirty="0"/>
              <a:t> </a:t>
            </a:r>
            <a:r>
              <a:rPr lang="en-US" dirty="0" err="1"/>
              <a:t>servisu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C0AA5-16C1-45B5-9FCD-4F14A425F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3306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DECB-4875-49CF-BE52-4DA9D21F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Konstrukcija</a:t>
            </a:r>
            <a:r>
              <a:rPr lang="en-US" dirty="0"/>
              <a:t> </a:t>
            </a:r>
            <a:r>
              <a:rPr lang="en-US" dirty="0" err="1"/>
              <a:t>tramvajskega</a:t>
            </a:r>
            <a:r>
              <a:rPr lang="en-US" dirty="0"/>
              <a:t> </a:t>
            </a:r>
            <a:r>
              <a:rPr lang="en-US" dirty="0" err="1"/>
              <a:t>omrežja</a:t>
            </a:r>
            <a:r>
              <a:rPr lang="en-US" dirty="0"/>
              <a:t> v </a:t>
            </a:r>
            <a:r>
              <a:rPr lang="en-US" dirty="0" err="1"/>
              <a:t>Ljubljani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4AD7A-95DF-4B45-A929-B3F2E6A3E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6487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4847-0E6A-4BDD-9AD2-E4E3E073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iz</a:t>
            </a:r>
            <a:r>
              <a:rPr lang="en-US" dirty="0"/>
              <a:t> A v B z </a:t>
            </a:r>
            <a:r>
              <a:rPr lang="en-US" dirty="0" err="1"/>
              <a:t>najmanj</a:t>
            </a:r>
            <a:r>
              <a:rPr lang="en-US" dirty="0"/>
              <a:t> </a:t>
            </a:r>
            <a:r>
              <a:rPr lang="en-US" dirty="0" err="1"/>
              <a:t>prestopanj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AC5FC-89C3-478D-A90B-5D0F47F52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764476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16c05727-aa75-4e4a-9b5f-8a80a1165891"/>
    <ds:schemaRef ds:uri="71af3243-3dd4-4a8d-8c0d-dd76da1f02a5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{B9B438EF-EAD2-46E2-9162-9C2E146DC955}tf11437505_win32</Template>
  <TotalTime>41</TotalTime>
  <Words>308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Bahnschrift</vt:lpstr>
      <vt:lpstr>Calibri</vt:lpstr>
      <vt:lpstr>Georgia Pro Cond Light</vt:lpstr>
      <vt:lpstr>Speak Pro</vt:lpstr>
      <vt:lpstr>RetrospectVTI</vt:lpstr>
      <vt:lpstr>Redukcija</vt:lpstr>
      <vt:lpstr>PowerPoint Presentation</vt:lpstr>
      <vt:lpstr>Problem A</vt:lpstr>
      <vt:lpstr>Poišči najdaljšo pot iz dane točke </vt:lpstr>
      <vt:lpstr>Poišči pot iz dane začetne točke z najmanj povezavami</vt:lpstr>
      <vt:lpstr>Poišči pot s – t z minimalnim produktom uteži</vt:lpstr>
      <vt:lpstr>Izbira opravil na študentskem servisu</vt:lpstr>
      <vt:lpstr>Konstrukcija tramvajskega omrežja v Ljubljani</vt:lpstr>
      <vt:lpstr>Let iz A v B z najmanj prestopanj</vt:lpstr>
      <vt:lpstr>Kdo bo prišel do 15</vt:lpstr>
      <vt:lpstr>Problem A</vt:lpstr>
      <vt:lpstr>REDUKCIJA</vt:lpstr>
      <vt:lpstr>POZOR</vt:lpstr>
      <vt:lpstr>Pomembnost</vt:lpstr>
      <vt:lpstr>Vsaj tako težak problem</vt:lpstr>
      <vt:lpstr>Primer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Redukcija</dc:title>
  <dc:creator>Lokar, Matija</dc:creator>
  <cp:lastModifiedBy>Matija Lokar</cp:lastModifiedBy>
  <cp:revision>4</cp:revision>
  <dcterms:created xsi:type="dcterms:W3CDTF">2022-04-22T06:28:26Z</dcterms:created>
  <dcterms:modified xsi:type="dcterms:W3CDTF">2022-04-25T11:24:01Z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