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2" r:id="rId5"/>
    <p:sldId id="265" r:id="rId6"/>
    <p:sldId id="269" r:id="rId7"/>
    <p:sldId id="270" r:id="rId8"/>
    <p:sldId id="267" r:id="rId9"/>
    <p:sldId id="268" r:id="rId10"/>
    <p:sldId id="260" r:id="rId11"/>
    <p:sldId id="258" r:id="rId12"/>
    <p:sldId id="266" r:id="rId13"/>
    <p:sldId id="257" r:id="rId1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38" d="100"/>
          <a:sy n="38" d="100"/>
        </p:scale>
        <p:origin x="52" y="1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902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695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14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2964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9171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4298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044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0435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5877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8968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780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3DE04-3F6B-4110-988C-4AF3907B6CF3}" type="datetimeFigureOut">
              <a:rPr lang="sl-SI" smtClean="0"/>
              <a:t>26. 10. 2020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613C3-7859-4FCD-988A-9BAE62411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638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Nekaj</a:t>
            </a:r>
            <a:r>
              <a:rPr lang="en-US" dirty="0" smtClean="0"/>
              <a:t> </a:t>
            </a:r>
            <a:r>
              <a:rPr lang="en-US" dirty="0" err="1" smtClean="0"/>
              <a:t>nalog</a:t>
            </a:r>
            <a:r>
              <a:rPr lang="en-US" dirty="0" smtClean="0"/>
              <a:t> z </a:t>
            </a:r>
            <a:r>
              <a:rPr lang="en-US" dirty="0" err="1" smtClean="0"/>
              <a:t>zankami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492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počne ta program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966265"/>
              </p:ext>
            </p:extLst>
          </p:nvPr>
        </p:nvGraphicFramePr>
        <p:xfrm>
          <a:off x="194128" y="2231277"/>
          <a:ext cx="11803743" cy="4389120"/>
        </p:xfrm>
        <a:graphic>
          <a:graphicData uri="http://schemas.openxmlformats.org/drawingml/2006/table">
            <a:tbl>
              <a:tblPr/>
              <a:tblGrid>
                <a:gridCol w="11803743">
                  <a:extLst>
                    <a:ext uri="{9D8B030D-6E8A-4147-A177-3AD203B41FA5}">
                      <a16:colId xmlns:a16="http://schemas.microsoft.com/office/drawing/2014/main" val="39520210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= </a:t>
                      </a:r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(input("</a:t>
                      </a:r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Vnesi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število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 </a:t>
                      </a:r>
                      <a:r>
                        <a:rPr lang="en-US" sz="2400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"))</a:t>
                      </a:r>
                      <a:endParaRPr lang="sl-SI" sz="2400" dirty="0" smtClean="0"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sz="2400" dirty="0" err="1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zac</a:t>
                      </a:r>
                      <a:r>
                        <a:rPr lang="en-US" sz="2400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= </a:t>
                      </a:r>
                      <a:r>
                        <a:rPr lang="sl-SI" sz="2400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endParaRPr lang="en-US" sz="2400" dirty="0"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clenov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= 1</a:t>
                      </a:r>
                    </a:p>
                    <a:p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while n != 1:</a:t>
                      </a:r>
                    </a:p>
                    <a:p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   </a:t>
                      </a:r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clenov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r>
                        <a:rPr lang="en-US" sz="2400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r>
                        <a:rPr lang="sl-SI" sz="2400" dirty="0" err="1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clenov</a:t>
                      </a:r>
                      <a:r>
                        <a:rPr lang="sl-SI" sz="2400" baseline="0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 </a:t>
                      </a:r>
                      <a:r>
                        <a:rPr lang="en-US" sz="2400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2400" dirty="0"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   print(n)</a:t>
                      </a:r>
                    </a:p>
                    <a:p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   if n % 2 == 0:</a:t>
                      </a:r>
                    </a:p>
                    <a:p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       n </a:t>
                      </a:r>
                      <a:r>
                        <a:rPr lang="en-US" sz="2400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r>
                        <a:rPr lang="sl-SI" sz="2400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// </a:t>
                      </a:r>
                      <a:r>
                        <a:rPr lang="en-US" sz="2400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en-US" sz="2400" dirty="0"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   else:</a:t>
                      </a:r>
                    </a:p>
                    <a:p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       n = n * 3 + 1</a:t>
                      </a:r>
                    </a:p>
                    <a:p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print(1)</a:t>
                      </a:r>
                    </a:p>
                    <a:p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print("</a:t>
                      </a:r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Zaporedje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ki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se </a:t>
                      </a:r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začne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z", </a:t>
                      </a:r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zac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 "</a:t>
                      </a:r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ima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", </a:t>
                      </a:r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clenov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 "</a:t>
                      </a:r>
                      <a:r>
                        <a:rPr lang="en-US" sz="24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členov</a:t>
                      </a:r>
                      <a:r>
                        <a:rPr lang="en-US" sz="24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")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013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935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Igra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srečo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Nekdo (recimo mu </a:t>
            </a:r>
            <a:r>
              <a:rPr lang="en-US" dirty="0" err="1" smtClean="0"/>
              <a:t>Polde</a:t>
            </a:r>
            <a:r>
              <a:rPr lang="sl-SI" dirty="0" smtClean="0"/>
              <a:t>) </a:t>
            </a:r>
            <a:r>
              <a:rPr lang="sl-SI" dirty="0"/>
              <a:t>igra igro na srečo, pri kateri meče kovanec. Če pade grb, izgubi, če pade </a:t>
            </a:r>
            <a:r>
              <a:rPr lang="sl-SI" dirty="0" smtClean="0"/>
              <a:t>cifra</a:t>
            </a:r>
            <a:r>
              <a:rPr lang="en-US" dirty="0" smtClean="0"/>
              <a:t>,</a:t>
            </a:r>
            <a:r>
              <a:rPr lang="sl-SI" dirty="0" smtClean="0"/>
              <a:t> </a:t>
            </a:r>
            <a:r>
              <a:rPr lang="sl-SI" dirty="0"/>
              <a:t>dobi en kovanec.</a:t>
            </a:r>
          </a:p>
          <a:p>
            <a:pPr marL="0" indent="0">
              <a:buNone/>
            </a:pPr>
            <a:r>
              <a:rPr lang="sl-SI" dirty="0"/>
              <a:t>Napiši program, ki odigra eno igro. </a:t>
            </a:r>
            <a:r>
              <a:rPr lang="en-US" dirty="0" err="1" smtClean="0"/>
              <a:t>Polde</a:t>
            </a:r>
            <a:r>
              <a:rPr lang="sl-SI" dirty="0" smtClean="0"/>
              <a:t> </a:t>
            </a:r>
            <a:r>
              <a:rPr lang="sl-SI" dirty="0"/>
              <a:t>ima v začetku 5 kovancev. Z igro konča, ko ima deset kovancev ali pa ostane brez njih. Program naj PO vsakem koraku igre izpiše, kaj je padlo (G ali C) in koliko kovancev ima </a:t>
            </a:r>
            <a:r>
              <a:rPr lang="en-US" dirty="0" err="1" smtClean="0"/>
              <a:t>Polde</a:t>
            </a:r>
            <a:r>
              <a:rPr lang="sl-SI" dirty="0" smtClean="0"/>
              <a:t>.</a:t>
            </a: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1806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Igra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srečo</a:t>
            </a:r>
            <a:r>
              <a:rPr lang="en-US" dirty="0" smtClean="0"/>
              <a:t> </a:t>
            </a:r>
            <a:r>
              <a:rPr lang="sl-SI" dirty="0" smtClean="0"/>
              <a:t>II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Napiši </a:t>
            </a:r>
            <a:r>
              <a:rPr lang="sl-SI" dirty="0"/>
              <a:t>še program, ki tisočkrat ponovi igro od začetka in pove, koliko metov je trajala poprečna igra in koliko denarja je imel </a:t>
            </a:r>
            <a:r>
              <a:rPr lang="en-US" dirty="0" err="1" smtClean="0"/>
              <a:t>Polde</a:t>
            </a:r>
            <a:r>
              <a:rPr lang="sl-SI" dirty="0" smtClean="0"/>
              <a:t> </a:t>
            </a:r>
            <a:r>
              <a:rPr lang="sl-SI" dirty="0"/>
              <a:t>v poprečju ob koncu igre.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4502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Igra ugibanja </a:t>
            </a:r>
            <a:r>
              <a:rPr lang="sl-SI" dirty="0" smtClean="0"/>
              <a:t>števila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dirty="0" err="1" smtClean="0"/>
              <a:t>Računalnik</a:t>
            </a:r>
            <a:r>
              <a:rPr lang="en-US" sz="3600" dirty="0" smtClean="0"/>
              <a:t>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izmisli</a:t>
            </a:r>
            <a:r>
              <a:rPr lang="en-US" sz="3600" dirty="0" smtClean="0"/>
              <a:t> </a:t>
            </a:r>
            <a:r>
              <a:rPr lang="en-US" sz="3600" dirty="0" err="1" smtClean="0"/>
              <a:t>naključno</a:t>
            </a:r>
            <a:r>
              <a:rPr lang="en-US" sz="3600" dirty="0" smtClean="0"/>
              <a:t> </a:t>
            </a:r>
            <a:r>
              <a:rPr lang="en-US" sz="3600" dirty="0" err="1" smtClean="0"/>
              <a:t>število</a:t>
            </a:r>
            <a:r>
              <a:rPr lang="en-US" sz="3600" dirty="0" smtClean="0"/>
              <a:t> med 1 in 100. </a:t>
            </a:r>
            <a:r>
              <a:rPr lang="en-US" sz="3600" dirty="0" err="1" smtClean="0"/>
              <a:t>Uganimo</a:t>
            </a:r>
            <a:r>
              <a:rPr lang="en-US" sz="3600" dirty="0" smtClean="0"/>
              <a:t> </a:t>
            </a:r>
            <a:r>
              <a:rPr lang="en-US" sz="3600" dirty="0" err="1" smtClean="0"/>
              <a:t>ga</a:t>
            </a:r>
            <a:r>
              <a:rPr lang="en-US" sz="3600" dirty="0" smtClean="0"/>
              <a:t>! </a:t>
            </a:r>
            <a:r>
              <a:rPr lang="en-US" sz="3600" dirty="0" err="1" smtClean="0"/>
              <a:t>Pri</a:t>
            </a:r>
            <a:r>
              <a:rPr lang="en-US" sz="3600" dirty="0" smtClean="0"/>
              <a:t> tem </a:t>
            </a:r>
            <a:r>
              <a:rPr lang="en-US" sz="3600" dirty="0" err="1" smtClean="0"/>
              <a:t>nam</a:t>
            </a:r>
            <a:r>
              <a:rPr lang="en-US" sz="3600" dirty="0" smtClean="0"/>
              <a:t> </a:t>
            </a:r>
            <a:r>
              <a:rPr lang="en-US" sz="3600" dirty="0" err="1" smtClean="0"/>
              <a:t>računalnik</a:t>
            </a:r>
            <a:r>
              <a:rPr lang="en-US" sz="3600" dirty="0" smtClean="0"/>
              <a:t> </a:t>
            </a:r>
            <a:r>
              <a:rPr lang="en-US" sz="3600" dirty="0" err="1" smtClean="0"/>
              <a:t>pomaga</a:t>
            </a:r>
            <a:r>
              <a:rPr lang="en-US" sz="3600" dirty="0" smtClean="0"/>
              <a:t> s tem, da </a:t>
            </a:r>
            <a:r>
              <a:rPr lang="en-US" sz="3600" dirty="0" err="1" smtClean="0"/>
              <a:t>pove</a:t>
            </a:r>
            <a:r>
              <a:rPr lang="en-US" sz="3600" dirty="0" smtClean="0"/>
              <a:t>, </a:t>
            </a:r>
            <a:r>
              <a:rPr lang="en-US" sz="3600" dirty="0" err="1" smtClean="0"/>
              <a:t>ali</a:t>
            </a:r>
            <a:r>
              <a:rPr lang="en-US" sz="3600" dirty="0" smtClean="0"/>
              <a:t> je </a:t>
            </a:r>
            <a:r>
              <a:rPr lang="en-US" sz="3600" dirty="0" err="1" smtClean="0"/>
              <a:t>naše</a:t>
            </a:r>
            <a:r>
              <a:rPr lang="en-US" sz="3600" dirty="0" smtClean="0"/>
              <a:t> </a:t>
            </a:r>
            <a:r>
              <a:rPr lang="en-US" sz="3600" dirty="0" err="1" smtClean="0"/>
              <a:t>število</a:t>
            </a:r>
            <a:r>
              <a:rPr lang="en-US" sz="3600" dirty="0" smtClean="0"/>
              <a:t> </a:t>
            </a:r>
            <a:r>
              <a:rPr lang="en-US" sz="3600" dirty="0" err="1" smtClean="0"/>
              <a:t>večje</a:t>
            </a:r>
            <a:r>
              <a:rPr lang="en-US" sz="3600" dirty="0" smtClean="0"/>
              <a:t> </a:t>
            </a:r>
            <a:r>
              <a:rPr lang="en-US" sz="3600" dirty="0" err="1" smtClean="0"/>
              <a:t>ali</a:t>
            </a:r>
            <a:r>
              <a:rPr lang="en-US" sz="3600" dirty="0" smtClean="0"/>
              <a:t> </a:t>
            </a:r>
            <a:r>
              <a:rPr lang="en-US" sz="3600" dirty="0" err="1" smtClean="0"/>
              <a:t>manjše</a:t>
            </a:r>
            <a:r>
              <a:rPr lang="en-US" sz="3600" dirty="0" smtClean="0"/>
              <a:t> od </a:t>
            </a:r>
            <a:r>
              <a:rPr lang="en-US" sz="3600" dirty="0" err="1" smtClean="0"/>
              <a:t>izmišljenega</a:t>
            </a:r>
            <a:r>
              <a:rPr lang="en-US" sz="3600" dirty="0" smtClean="0"/>
              <a:t>.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322243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Podražitve!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3607" y="1613450"/>
            <a:ext cx="11904785" cy="452431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>
              <a:lnSpc>
                <a:spcPct val="100000"/>
              </a:lnSpc>
              <a:buNone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Nek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izdelek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naj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bi se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vsak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teden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podražil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za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2%. </a:t>
            </a:r>
            <a:endParaRPr kumimoji="0" lang="sl-SI" altLang="en-US" sz="3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+mn-lt"/>
              <a:cs typeface="Arial" panose="020B0604020202020204" pitchFamily="34" charset="0"/>
            </a:endParaRPr>
          </a:p>
          <a:p>
            <a:pPr marL="0" lvl="0" indent="0">
              <a:lnSpc>
                <a:spcPct val="100000"/>
              </a:lnSpc>
              <a:buNone/>
            </a:pPr>
            <a:endParaRPr lang="sl-SI" altLang="en-US" sz="3200" dirty="0">
              <a:solidFill>
                <a:srgbClr val="333333"/>
              </a:solidFill>
              <a:latin typeface="+mn-lt"/>
              <a:cs typeface="Arial" panose="020B0604020202020204" pitchFamily="34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Da bi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razumeli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kaj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to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pomeni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napiši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funkcijo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 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2221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kolikoTednov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2221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2221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cena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2221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ki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za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dano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začetno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ceno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(v €)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tega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izdelka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vrne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število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tednov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ko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bo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cena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dosegla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ali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presegla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1000€. </a:t>
            </a:r>
            <a:endParaRPr kumimoji="0" lang="sl-SI" altLang="en-US" sz="32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+mn-lt"/>
              <a:cs typeface="Arial" panose="020B0604020202020204" pitchFamily="34" charset="0"/>
            </a:endParaRPr>
          </a:p>
          <a:p>
            <a:pPr marL="0" lvl="0" indent="0">
              <a:lnSpc>
                <a:spcPct val="100000"/>
              </a:lnSpc>
              <a:buNone/>
            </a:pPr>
            <a:endParaRPr lang="sl-SI" altLang="en-US" sz="3200" dirty="0">
              <a:solidFill>
                <a:srgbClr val="333333"/>
              </a:solidFill>
              <a:latin typeface="+mn-lt"/>
              <a:cs typeface="Arial" panose="020B0604020202020204" pitchFamily="34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Pri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računanju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ne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zaokrožuj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(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pač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cena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je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načeloma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lahko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tudi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1.234235€). V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dob</a:t>
            </a:r>
            <a:r>
              <a:rPr kumimoji="0" lang="sl-SI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r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ih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6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letih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(349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tednih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natančno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) bi se to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zgodilo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s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kavo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ki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sedaj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stane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lt"/>
                <a:cs typeface="Arial" panose="020B0604020202020204" pitchFamily="34" charset="0"/>
              </a:rPr>
              <a:t> 1€!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endParaRPr kumimoji="0" lang="en-US" alt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845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6865" y="0"/>
            <a:ext cx="9952892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# Določimo mejno vrednost, trenutno ceno in pretečene tedne</a:t>
            </a:r>
          </a:p>
          <a:p>
            <a:endParaRPr lang="sl-SI" sz="2400" dirty="0"/>
          </a:p>
          <a:p>
            <a:r>
              <a:rPr lang="sl-SI" sz="2400" dirty="0" smtClean="0"/>
              <a:t>#  novi teden  bo nastopil, če je trenutna cena še manjša od mejne vrednosti</a:t>
            </a:r>
          </a:p>
          <a:p>
            <a:pPr lvl="1"/>
            <a:endParaRPr lang="sl-SI" dirty="0" smtClean="0"/>
          </a:p>
          <a:p>
            <a:r>
              <a:rPr lang="sl-SI" sz="2400" dirty="0" smtClean="0"/>
              <a:t># naračunamo novo trenutno ceno</a:t>
            </a:r>
          </a:p>
          <a:p>
            <a:endParaRPr lang="sl-SI" sz="2400" dirty="0"/>
          </a:p>
          <a:p>
            <a:r>
              <a:rPr lang="sl-SI" sz="2400" dirty="0" smtClean="0"/>
              <a:t># povečamo število tednov</a:t>
            </a:r>
          </a:p>
          <a:p>
            <a:endParaRPr lang="sl-SI" sz="2400" dirty="0"/>
          </a:p>
          <a:p>
            <a:r>
              <a:rPr lang="sl-SI" sz="2400" dirty="0"/>
              <a:t>#  novi teden  bo nastopil, če je trenutna cena še manjša od mejne vrednosti</a:t>
            </a:r>
          </a:p>
          <a:p>
            <a:pPr lvl="1"/>
            <a:endParaRPr lang="sl-SI" sz="2400" dirty="0"/>
          </a:p>
          <a:p>
            <a:r>
              <a:rPr lang="sl-SI" sz="2400" dirty="0"/>
              <a:t># naračunamo novo trenutno ceno</a:t>
            </a:r>
          </a:p>
          <a:p>
            <a:endParaRPr lang="sl-SI" sz="2400" dirty="0"/>
          </a:p>
          <a:p>
            <a:r>
              <a:rPr lang="sl-SI" sz="2400" dirty="0"/>
              <a:t># povečamo število tednov</a:t>
            </a:r>
          </a:p>
          <a:p>
            <a:endParaRPr lang="sl-SI" sz="2400" dirty="0" smtClean="0"/>
          </a:p>
          <a:p>
            <a:r>
              <a:rPr lang="sl-SI" sz="2400" dirty="0"/>
              <a:t>#  novi teden  bo nastopil, če je trenutna cena še manjša od mejne vrednosti</a:t>
            </a:r>
          </a:p>
          <a:p>
            <a:pPr lvl="1"/>
            <a:endParaRPr lang="sl-SI" sz="2400" dirty="0"/>
          </a:p>
          <a:p>
            <a:r>
              <a:rPr lang="sl-SI" sz="2400" dirty="0"/>
              <a:t># naračunamo novo trenutno ceno</a:t>
            </a:r>
          </a:p>
          <a:p>
            <a:endParaRPr lang="sl-SI" sz="2400" dirty="0"/>
          </a:p>
          <a:p>
            <a:r>
              <a:rPr lang="sl-SI" sz="2400" dirty="0"/>
              <a:t># povečamo število tednov</a:t>
            </a:r>
          </a:p>
          <a:p>
            <a:endParaRPr lang="en-US" sz="2400" dirty="0"/>
          </a:p>
        </p:txBody>
      </p:sp>
      <p:sp>
        <p:nvSpPr>
          <p:cNvPr id="2" name="Right Brace 1"/>
          <p:cNvSpPr/>
          <p:nvPr/>
        </p:nvSpPr>
        <p:spPr>
          <a:xfrm>
            <a:off x="10614211" y="3048000"/>
            <a:ext cx="742009" cy="1667435"/>
          </a:xfrm>
          <a:prstGeom prst="rightBrace">
            <a:avLst>
              <a:gd name="adj1" fmla="val 39745"/>
              <a:gd name="adj2" fmla="val 53226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6" name="Right Brace 5"/>
          <p:cNvSpPr/>
          <p:nvPr/>
        </p:nvSpPr>
        <p:spPr>
          <a:xfrm>
            <a:off x="10614211" y="950259"/>
            <a:ext cx="742009" cy="1667435"/>
          </a:xfrm>
          <a:prstGeom prst="rightBrace">
            <a:avLst>
              <a:gd name="adj1" fmla="val 39745"/>
              <a:gd name="adj2" fmla="val 53226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10614211" y="4796118"/>
            <a:ext cx="742009" cy="1667435"/>
          </a:xfrm>
          <a:prstGeom prst="rightBrace">
            <a:avLst>
              <a:gd name="adj1" fmla="val 39745"/>
              <a:gd name="adj2" fmla="val 53226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09311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2708" y="685800"/>
            <a:ext cx="99528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# Določimo mejno vrednost, trenutno ceno in pretečene tedne</a:t>
            </a:r>
          </a:p>
          <a:p>
            <a:endParaRPr lang="sl-SI" sz="2800" dirty="0"/>
          </a:p>
          <a:p>
            <a:r>
              <a:rPr lang="sl-SI" sz="2800" dirty="0" smtClean="0"/>
              <a:t>#  novi teden  bo nastopil, če je trenutna cena še manjša od mejne vrednosti</a:t>
            </a:r>
          </a:p>
          <a:p>
            <a:endParaRPr lang="sl-SI" sz="2800" dirty="0"/>
          </a:p>
          <a:p>
            <a:pPr lvl="1"/>
            <a:r>
              <a:rPr lang="sl-SI" sz="2800" dirty="0" smtClean="0"/>
              <a:t># naračunamo novo trenutno ceno</a:t>
            </a:r>
          </a:p>
          <a:p>
            <a:pPr lvl="1"/>
            <a:endParaRPr lang="sl-SI" sz="2800" dirty="0"/>
          </a:p>
          <a:p>
            <a:pPr lvl="1"/>
            <a:r>
              <a:rPr lang="sl-SI" sz="2800" dirty="0" smtClean="0"/>
              <a:t># povečamo število tednov</a:t>
            </a:r>
          </a:p>
          <a:p>
            <a:endParaRPr lang="sl-SI" sz="2800" dirty="0"/>
          </a:p>
          <a:p>
            <a:r>
              <a:rPr lang="sl-SI" sz="2800" dirty="0" smtClean="0"/>
              <a:t># trenutna cena je presegla mejno vrednost, zato vrnemo rezultat</a:t>
            </a:r>
          </a:p>
          <a:p>
            <a:endParaRPr lang="en-US" sz="2800" dirty="0"/>
          </a:p>
        </p:txBody>
      </p:sp>
      <p:sp>
        <p:nvSpPr>
          <p:cNvPr id="5" name="Curved Up Arrow 4"/>
          <p:cNvSpPr/>
          <p:nvPr/>
        </p:nvSpPr>
        <p:spPr>
          <a:xfrm rot="16200000">
            <a:off x="10051814" y="2239834"/>
            <a:ext cx="2286000" cy="17101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03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Dodatki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Naj bo tudi % podražitve parameter funkcije</a:t>
            </a:r>
          </a:p>
          <a:p>
            <a:r>
              <a:rPr lang="sl-SI" dirty="0"/>
              <a:t>i</a:t>
            </a:r>
            <a:r>
              <a:rPr lang="sl-SI" dirty="0" smtClean="0"/>
              <a:t>n še mejna vrednost </a:t>
            </a:r>
          </a:p>
          <a:p>
            <a:r>
              <a:rPr lang="sl-SI" dirty="0" smtClean="0"/>
              <a:t>Vrnimo (poleg tednov) še končno ceno</a:t>
            </a:r>
          </a:p>
          <a:p>
            <a:r>
              <a:rPr lang="sl-SI" dirty="0" smtClean="0"/>
              <a:t>Kaj pa, če nas zanima še cena en teden prej?</a:t>
            </a:r>
          </a:p>
          <a:p>
            <a:r>
              <a:rPr lang="sl-SI" dirty="0" smtClean="0"/>
              <a:t>Recimo, da bomo dražili največ 30 tednov ….</a:t>
            </a:r>
          </a:p>
          <a:p>
            <a:pPr lvl="1"/>
            <a:r>
              <a:rPr lang="sl-SI" dirty="0" smtClean="0"/>
              <a:t>Vrnemo torej ceno po 30 tednih (ali pa, če presežemo mejno vrednost)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98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Nakupovalna</a:t>
            </a:r>
            <a:r>
              <a:rPr lang="en-US" dirty="0" smtClean="0"/>
              <a:t> </a:t>
            </a:r>
            <a:r>
              <a:rPr lang="en-US" dirty="0" err="1" smtClean="0"/>
              <a:t>mrzlica</a:t>
            </a:r>
            <a:r>
              <a:rPr lang="sl-SI" dirty="0" smtClean="0"/>
              <a:t> 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 smtClean="0"/>
              <a:t>Sodobni</a:t>
            </a:r>
            <a:r>
              <a:rPr lang="en-US" sz="3200" dirty="0" smtClean="0"/>
              <a:t> </a:t>
            </a:r>
            <a:r>
              <a:rPr lang="en-US" sz="3200" dirty="0" err="1" smtClean="0"/>
              <a:t>svet</a:t>
            </a:r>
            <a:r>
              <a:rPr lang="en-US" sz="3200" dirty="0" smtClean="0"/>
              <a:t> </a:t>
            </a:r>
            <a:r>
              <a:rPr lang="sl-SI" sz="3200" dirty="0" smtClean="0"/>
              <a:t>je </a:t>
            </a:r>
            <a:r>
              <a:rPr lang="sl-SI" sz="3200" dirty="0"/>
              <a:t>pripeljal do zasvojenosti z nakupovanjem. Ena od metod zdravljenja temelji na inteligentnih košaricah, ki </a:t>
            </a:r>
            <a:r>
              <a:rPr lang="sl-SI" sz="3200" dirty="0" smtClean="0"/>
              <a:t>se </a:t>
            </a:r>
            <a:r>
              <a:rPr lang="sl-SI" sz="3200" dirty="0"/>
              <a:t>zaklenejo, če cena artiklov </a:t>
            </a:r>
            <a:r>
              <a:rPr lang="sl-SI" sz="3200" dirty="0" smtClean="0"/>
              <a:t>položenih vanje doseže </a:t>
            </a:r>
            <a:r>
              <a:rPr lang="sl-SI" sz="3200" dirty="0"/>
              <a:t>(ali preseže) 100 evrov.</a:t>
            </a:r>
          </a:p>
          <a:p>
            <a:pPr marL="0" indent="0">
              <a:buNone/>
            </a:pPr>
            <a:r>
              <a:rPr lang="sl-SI" sz="3200" dirty="0"/>
              <a:t>Napiši program, ki mu uporabnik vnaša cene in ki se neha izvajati, ko uporabnik vnese 0 (ne bo več kupoval), ko je </a:t>
            </a:r>
            <a:r>
              <a:rPr lang="sl-SI" sz="3200" dirty="0" err="1"/>
              <a:t>vnešenih</a:t>
            </a:r>
            <a:r>
              <a:rPr lang="sl-SI" sz="3200" dirty="0"/>
              <a:t> deset števil ali ko vsota cen doseže ali preseže 100 evrov.</a:t>
            </a:r>
          </a:p>
          <a:p>
            <a:pPr marL="0" indent="0">
              <a:buNone/>
            </a:pP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201568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6400" y="546375"/>
            <a:ext cx="1115906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/>
              <a:t>Naslednji program naj bi za vsako naravno število od `1` do `100` izpisal,</a:t>
            </a:r>
          </a:p>
          <a:p>
            <a:r>
              <a:rPr lang="sl-SI" sz="2400" dirty="0"/>
              <a:t>koliko deliteljev ima, vendar ne deluje pravilno. Popravi ga.</a:t>
            </a:r>
          </a:p>
          <a:p>
            <a:endParaRPr lang="sl-SI" sz="2400" dirty="0"/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n = 0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n &lt; 100: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d = 0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delitelj = 0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delitelj &lt; n: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n % delitelj &gt; 0: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d += 1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delitelj += 1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print(str(n) + " ima " + str(d) + " deliteljev.")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n = n + 1</a:t>
            </a:r>
          </a:p>
        </p:txBody>
      </p:sp>
    </p:spTree>
    <p:extLst>
      <p:ext uri="{BB962C8B-B14F-4D97-AF65-F5344CB8AC3E}">
        <p14:creationId xmlns:p14="http://schemas.microsoft.com/office/powerpoint/2010/main" val="1385997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imajo ta števila skupnega?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1824333">
            <a:off x="909718" y="2269955"/>
            <a:ext cx="1952401" cy="76944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4400" dirty="0" smtClean="0"/>
              <a:t>123321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 rot="21272134">
            <a:off x="4865237" y="2298373"/>
            <a:ext cx="1355554" cy="76944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sl-SI"/>
            </a:defPPr>
            <a:lvl1pPr>
              <a:defRPr sz="4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sl-SI" dirty="0"/>
              <a:t>6226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8529059">
            <a:off x="624790" y="4055765"/>
            <a:ext cx="4595565" cy="76944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sl-SI"/>
            </a:defPPr>
            <a:lvl1pPr>
              <a:defRPr sz="4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sl-SI" dirty="0"/>
              <a:t>478123555321874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166219">
            <a:off x="8066510" y="2645207"/>
            <a:ext cx="2745902" cy="76944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sl-SI"/>
            </a:defPPr>
            <a:lvl1pPr>
              <a:defRPr sz="4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sl-SI" dirty="0"/>
              <a:t>81233218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 rot="21272134">
            <a:off x="6069062" y="4042622"/>
            <a:ext cx="2787122" cy="76944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sl-SI"/>
            </a:defPPr>
            <a:lvl1pPr>
              <a:defRPr sz="4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sl-SI" dirty="0" smtClean="0"/>
              <a:t>336212633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21272134">
            <a:off x="4155828" y="4609625"/>
            <a:ext cx="509540" cy="76944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sl-SI"/>
            </a:defPPr>
            <a:lvl1pPr>
              <a:defRPr sz="4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sl-SI" dirty="0" smtClean="0"/>
              <a:t>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21272134">
            <a:off x="11260013" y="1495619"/>
            <a:ext cx="525582" cy="483209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sl-SI"/>
            </a:defPPr>
            <a:lvl1pPr>
              <a:defRPr sz="4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sl-SI" dirty="0" smtClean="0"/>
              <a:t>6827286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20343124">
            <a:off x="6897380" y="1169805"/>
            <a:ext cx="4247113" cy="76944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sl-SI"/>
            </a:defPPr>
            <a:lvl1pPr>
              <a:defRPr sz="4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sl-SI" dirty="0" smtClean="0"/>
              <a:t>35416255261453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3147" y="5796932"/>
            <a:ext cx="6455663" cy="76944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sl-SI"/>
            </a:defPPr>
            <a:lvl1pPr>
              <a:defRPr sz="4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sl-SI" dirty="0" smtClean="0"/>
              <a:t>111478123555321874111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 rot="21272134">
            <a:off x="735443" y="3676061"/>
            <a:ext cx="894050" cy="76944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sl-SI"/>
            </a:defPPr>
            <a:lvl1pPr>
              <a:defRPr sz="4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sl-SI" dirty="0" smtClean="0"/>
              <a:t>77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rot="21272134">
            <a:off x="9313483" y="4331052"/>
            <a:ext cx="1113030" cy="76944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sl-SI"/>
            </a:defPPr>
            <a:lvl1pPr>
              <a:defRPr sz="44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sl-SI" dirty="0" smtClean="0"/>
              <a:t>252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253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Palindromska</a:t>
            </a:r>
            <a:r>
              <a:rPr lang="sl-SI" dirty="0" smtClean="0"/>
              <a:t> števila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563305"/>
          </a:xfrm>
        </p:spPr>
        <p:txBody>
          <a:bodyPr/>
          <a:lstStyle/>
          <a:p>
            <a:r>
              <a:rPr lang="sl-SI" dirty="0" smtClean="0"/>
              <a:t>Seštej vsa </a:t>
            </a:r>
            <a:r>
              <a:rPr lang="sl-SI" dirty="0" err="1" smtClean="0"/>
              <a:t>palindromska</a:t>
            </a:r>
            <a:r>
              <a:rPr lang="sl-SI" dirty="0" smtClean="0"/>
              <a:t> števila med a in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472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565</Words>
  <Application>Microsoft Office PowerPoint</Application>
  <PresentationFormat>Widescreen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Office Theme</vt:lpstr>
      <vt:lpstr>Nekaj nalog z zankami</vt:lpstr>
      <vt:lpstr>Podražitve!</vt:lpstr>
      <vt:lpstr>PowerPoint Presentation</vt:lpstr>
      <vt:lpstr>PowerPoint Presentation</vt:lpstr>
      <vt:lpstr>Dodatki</vt:lpstr>
      <vt:lpstr>Nakupovalna mrzlica I</vt:lpstr>
      <vt:lpstr>PowerPoint Presentation</vt:lpstr>
      <vt:lpstr>Kaj imajo ta števila skupnega?</vt:lpstr>
      <vt:lpstr>Palindromska števila</vt:lpstr>
      <vt:lpstr>Kaj počne ta program </vt:lpstr>
      <vt:lpstr>Igra na srečo</vt:lpstr>
      <vt:lpstr>Igra na srečo II</vt:lpstr>
      <vt:lpstr>Igra ugibanja števila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Nekaj nalog z zankami</dc:title>
  <dc:creator>Matija Lokar</dc:creator>
  <cp:lastModifiedBy>Matija Lokar</cp:lastModifiedBy>
  <cp:revision>10</cp:revision>
  <dcterms:created xsi:type="dcterms:W3CDTF">2018-10-29T13:57:08Z</dcterms:created>
  <dcterms:modified xsi:type="dcterms:W3CDTF">2020-10-26T10:39:25Z</dcterms:modified>
</cp:coreProperties>
</file>