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1" r:id="rId1"/>
  </p:sldMasterIdLst>
  <p:notesMasterIdLst>
    <p:notesMasterId r:id="rId16"/>
  </p:notesMasterIdLst>
  <p:handoutMasterIdLst>
    <p:handoutMasterId r:id="rId17"/>
  </p:handoutMasterIdLst>
  <p:sldIdLst>
    <p:sldId id="256" r:id="rId2"/>
    <p:sldId id="258" r:id="rId3"/>
    <p:sldId id="259" r:id="rId4"/>
    <p:sldId id="260" r:id="rId5"/>
    <p:sldId id="261" r:id="rId6"/>
    <p:sldId id="262" r:id="rId7"/>
    <p:sldId id="263" r:id="rId8"/>
    <p:sldId id="269" r:id="rId9"/>
    <p:sldId id="270" r:id="rId10"/>
    <p:sldId id="264" r:id="rId11"/>
    <p:sldId id="265" r:id="rId12"/>
    <p:sldId id="267" r:id="rId13"/>
    <p:sldId id="268" r:id="rId14"/>
    <p:sldId id="271" r:id="rId15"/>
  </p:sldIdLst>
  <p:sldSz cx="9144000" cy="6858000" type="screen4x3"/>
  <p:notesSz cx="7099300" cy="10234613"/>
  <p:custDataLst>
    <p:tags r:id="rId18"/>
  </p:custDataLst>
  <p:defaultTextStyle>
    <a:defPPr>
      <a:defRPr lang="en-US"/>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AEA"/>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6" autoAdjust="0"/>
    <p:restoredTop sz="94636" autoAdjust="0"/>
  </p:normalViewPr>
  <p:slideViewPr>
    <p:cSldViewPr>
      <p:cViewPr varScale="1">
        <p:scale>
          <a:sx n="96" d="100"/>
          <a:sy n="96" d="100"/>
        </p:scale>
        <p:origin x="39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1010"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4906" tIns="47453" rIns="94906" bIns="47453" numCol="1" anchor="t" anchorCtr="0" compatLnSpc="1">
            <a:prstTxWarp prst="textNoShape">
              <a:avLst/>
            </a:prstTxWarp>
          </a:bodyPr>
          <a:lstStyle>
            <a:lvl1pPr defTabSz="949325" eaLnBrk="0" hangingPunct="0">
              <a:defRPr sz="1200">
                <a:latin typeface="Times New Roman" pitchFamily="18" charset="0"/>
              </a:defRPr>
            </a:lvl1pPr>
          </a:lstStyle>
          <a:p>
            <a:endParaRPr lang="sl-SI"/>
          </a:p>
        </p:txBody>
      </p:sp>
      <p:sp>
        <p:nvSpPr>
          <p:cNvPr id="171011" name="Rectangle 3"/>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4906" tIns="47453" rIns="94906" bIns="47453" numCol="1" anchor="t" anchorCtr="0" compatLnSpc="1">
            <a:prstTxWarp prst="textNoShape">
              <a:avLst/>
            </a:prstTxWarp>
          </a:bodyPr>
          <a:lstStyle>
            <a:lvl1pPr algn="r" defTabSz="949325" eaLnBrk="0" hangingPunct="0">
              <a:defRPr sz="1200">
                <a:latin typeface="Times New Roman" pitchFamily="18" charset="0"/>
              </a:defRPr>
            </a:lvl1pPr>
          </a:lstStyle>
          <a:p>
            <a:endParaRPr lang="sl-SI"/>
          </a:p>
        </p:txBody>
      </p:sp>
      <p:sp>
        <p:nvSpPr>
          <p:cNvPr id="171012" name="Rectangle 4"/>
          <p:cNvSpPr>
            <a:spLocks noGrp="1" noChangeArrowheads="1"/>
          </p:cNvSpPr>
          <p:nvPr>
            <p:ph type="ftr" sz="quarter" idx="2"/>
          </p:nvPr>
        </p:nvSpPr>
        <p:spPr bwMode="auto">
          <a:xfrm>
            <a:off x="0" y="9721850"/>
            <a:ext cx="3076575" cy="511175"/>
          </a:xfrm>
          <a:prstGeom prst="rect">
            <a:avLst/>
          </a:prstGeom>
          <a:noFill/>
          <a:ln w="9525">
            <a:noFill/>
            <a:miter lim="800000"/>
            <a:headEnd/>
            <a:tailEnd/>
          </a:ln>
          <a:effectLst/>
        </p:spPr>
        <p:txBody>
          <a:bodyPr vert="horz" wrap="square" lIns="94906" tIns="47453" rIns="94906" bIns="47453" numCol="1" anchor="b" anchorCtr="0" compatLnSpc="1">
            <a:prstTxWarp prst="textNoShape">
              <a:avLst/>
            </a:prstTxWarp>
          </a:bodyPr>
          <a:lstStyle>
            <a:lvl1pPr defTabSz="949325" eaLnBrk="0" hangingPunct="0">
              <a:defRPr sz="1200">
                <a:latin typeface="Times New Roman" pitchFamily="18" charset="0"/>
              </a:defRPr>
            </a:lvl1pPr>
          </a:lstStyle>
          <a:p>
            <a:endParaRPr lang="sl-SI"/>
          </a:p>
        </p:txBody>
      </p:sp>
      <p:sp>
        <p:nvSpPr>
          <p:cNvPr id="171013" name="Rectangle 5"/>
          <p:cNvSpPr>
            <a:spLocks noGrp="1" noChangeArrowheads="1"/>
          </p:cNvSpPr>
          <p:nvPr>
            <p:ph type="sldNum" sz="quarter" idx="3"/>
          </p:nvPr>
        </p:nvSpPr>
        <p:spPr bwMode="auto">
          <a:xfrm>
            <a:off x="4021138" y="9721850"/>
            <a:ext cx="3076575" cy="511175"/>
          </a:xfrm>
          <a:prstGeom prst="rect">
            <a:avLst/>
          </a:prstGeom>
          <a:noFill/>
          <a:ln w="9525">
            <a:noFill/>
            <a:miter lim="800000"/>
            <a:headEnd/>
            <a:tailEnd/>
          </a:ln>
          <a:effectLst/>
        </p:spPr>
        <p:txBody>
          <a:bodyPr vert="horz" wrap="square" lIns="94906" tIns="47453" rIns="94906" bIns="47453" numCol="1" anchor="b" anchorCtr="0" compatLnSpc="1">
            <a:prstTxWarp prst="textNoShape">
              <a:avLst/>
            </a:prstTxWarp>
          </a:bodyPr>
          <a:lstStyle>
            <a:lvl1pPr algn="r" defTabSz="949325" eaLnBrk="0" hangingPunct="0">
              <a:defRPr sz="1200">
                <a:latin typeface="Times New Roman" pitchFamily="18" charset="0"/>
              </a:defRPr>
            </a:lvl1pPr>
          </a:lstStyle>
          <a:p>
            <a:fld id="{733B2C4B-2467-4BBD-A305-E3347401712F}" type="slidenum">
              <a:rPr lang="sl-SI"/>
              <a:pPr/>
              <a:t>‹#›</a:t>
            </a:fld>
            <a:endParaRPr lang="sl-SI"/>
          </a:p>
        </p:txBody>
      </p:sp>
    </p:spTree>
    <p:extLst>
      <p:ext uri="{BB962C8B-B14F-4D97-AF65-F5344CB8AC3E}">
        <p14:creationId xmlns:p14="http://schemas.microsoft.com/office/powerpoint/2010/main" val="8564293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1026"/>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4906" tIns="47453" rIns="94906" bIns="47453" numCol="1" anchor="t" anchorCtr="0" compatLnSpc="1">
            <a:prstTxWarp prst="textNoShape">
              <a:avLst/>
            </a:prstTxWarp>
          </a:bodyPr>
          <a:lstStyle>
            <a:lvl1pPr defTabSz="949325" eaLnBrk="0" hangingPunct="0">
              <a:defRPr sz="1200">
                <a:latin typeface="Times New Roman" pitchFamily="18" charset="0"/>
              </a:defRPr>
            </a:lvl1pPr>
          </a:lstStyle>
          <a:p>
            <a:endParaRPr lang="en-US"/>
          </a:p>
        </p:txBody>
      </p:sp>
      <p:sp>
        <p:nvSpPr>
          <p:cNvPr id="38915" name="Rectangle 1027"/>
          <p:cNvSpPr>
            <a:spLocks noGrp="1" noChangeArrowheads="1"/>
          </p:cNvSpPr>
          <p:nvPr>
            <p:ph type="dt" idx="1"/>
          </p:nvPr>
        </p:nvSpPr>
        <p:spPr bwMode="auto">
          <a:xfrm>
            <a:off x="4022725" y="0"/>
            <a:ext cx="3076575" cy="511175"/>
          </a:xfrm>
          <a:prstGeom prst="rect">
            <a:avLst/>
          </a:prstGeom>
          <a:noFill/>
          <a:ln w="9525">
            <a:noFill/>
            <a:miter lim="800000"/>
            <a:headEnd/>
            <a:tailEnd/>
          </a:ln>
          <a:effectLst/>
        </p:spPr>
        <p:txBody>
          <a:bodyPr vert="horz" wrap="square" lIns="94906" tIns="47453" rIns="94906" bIns="47453" numCol="1" anchor="t" anchorCtr="0" compatLnSpc="1">
            <a:prstTxWarp prst="textNoShape">
              <a:avLst/>
            </a:prstTxWarp>
          </a:bodyPr>
          <a:lstStyle>
            <a:lvl1pPr algn="r" defTabSz="949325" eaLnBrk="0" hangingPunct="0">
              <a:defRPr sz="1200">
                <a:latin typeface="Times New Roman" pitchFamily="18" charset="0"/>
              </a:defRPr>
            </a:lvl1pPr>
          </a:lstStyle>
          <a:p>
            <a:endParaRPr lang="en-US"/>
          </a:p>
        </p:txBody>
      </p:sp>
      <p:sp>
        <p:nvSpPr>
          <p:cNvPr id="38916" name="Rectangle 1028"/>
          <p:cNvSpPr>
            <a:spLocks noGrp="1" noRot="1" noChangeAspect="1" noChangeArrowheads="1" noTextEdit="1"/>
          </p:cNvSpPr>
          <p:nvPr>
            <p:ph type="sldImg" idx="2"/>
          </p:nvPr>
        </p:nvSpPr>
        <p:spPr bwMode="auto">
          <a:xfrm>
            <a:off x="990600" y="768350"/>
            <a:ext cx="5118100" cy="3838575"/>
          </a:xfrm>
          <a:prstGeom prst="rect">
            <a:avLst/>
          </a:prstGeom>
          <a:noFill/>
          <a:ln w="9525">
            <a:solidFill>
              <a:srgbClr val="000000"/>
            </a:solidFill>
            <a:miter lim="800000"/>
            <a:headEnd/>
            <a:tailEnd/>
          </a:ln>
          <a:effectLst/>
        </p:spPr>
      </p:sp>
      <p:sp>
        <p:nvSpPr>
          <p:cNvPr id="38917" name="Rectangle 1029"/>
          <p:cNvSpPr>
            <a:spLocks noGrp="1" noChangeArrowheads="1"/>
          </p:cNvSpPr>
          <p:nvPr>
            <p:ph type="body" sz="quarter" idx="3"/>
          </p:nvPr>
        </p:nvSpPr>
        <p:spPr bwMode="auto">
          <a:xfrm>
            <a:off x="947738" y="4862513"/>
            <a:ext cx="5203825" cy="4603750"/>
          </a:xfrm>
          <a:prstGeom prst="rect">
            <a:avLst/>
          </a:prstGeom>
          <a:noFill/>
          <a:ln w="9525">
            <a:noFill/>
            <a:miter lim="800000"/>
            <a:headEnd/>
            <a:tailEnd/>
          </a:ln>
          <a:effectLst/>
        </p:spPr>
        <p:txBody>
          <a:bodyPr vert="horz" wrap="square" lIns="94906" tIns="47453" rIns="94906" bIns="4745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8918" name="Rectangle 1030"/>
          <p:cNvSpPr>
            <a:spLocks noGrp="1" noChangeArrowheads="1"/>
          </p:cNvSpPr>
          <p:nvPr>
            <p:ph type="ftr" sz="quarter" idx="4"/>
          </p:nvPr>
        </p:nvSpPr>
        <p:spPr bwMode="auto">
          <a:xfrm>
            <a:off x="0" y="9723438"/>
            <a:ext cx="3076575" cy="511175"/>
          </a:xfrm>
          <a:prstGeom prst="rect">
            <a:avLst/>
          </a:prstGeom>
          <a:noFill/>
          <a:ln w="9525">
            <a:noFill/>
            <a:miter lim="800000"/>
            <a:headEnd/>
            <a:tailEnd/>
          </a:ln>
          <a:effectLst/>
        </p:spPr>
        <p:txBody>
          <a:bodyPr vert="horz" wrap="square" lIns="94906" tIns="47453" rIns="94906" bIns="47453" numCol="1" anchor="b" anchorCtr="0" compatLnSpc="1">
            <a:prstTxWarp prst="textNoShape">
              <a:avLst/>
            </a:prstTxWarp>
          </a:bodyPr>
          <a:lstStyle>
            <a:lvl1pPr defTabSz="949325" eaLnBrk="0" hangingPunct="0">
              <a:defRPr sz="1200">
                <a:latin typeface="Times New Roman" pitchFamily="18" charset="0"/>
              </a:defRPr>
            </a:lvl1pPr>
          </a:lstStyle>
          <a:p>
            <a:endParaRPr lang="en-US"/>
          </a:p>
        </p:txBody>
      </p:sp>
      <p:sp>
        <p:nvSpPr>
          <p:cNvPr id="38919" name="Rectangle 1031"/>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a:effectLst/>
        </p:spPr>
        <p:txBody>
          <a:bodyPr vert="horz" wrap="square" lIns="94906" tIns="47453" rIns="94906" bIns="47453" numCol="1" anchor="b" anchorCtr="0" compatLnSpc="1">
            <a:prstTxWarp prst="textNoShape">
              <a:avLst/>
            </a:prstTxWarp>
          </a:bodyPr>
          <a:lstStyle>
            <a:lvl1pPr algn="r" defTabSz="949325" eaLnBrk="0" hangingPunct="0">
              <a:defRPr sz="1200">
                <a:latin typeface="Times New Roman" pitchFamily="18" charset="0"/>
              </a:defRPr>
            </a:lvl1pPr>
          </a:lstStyle>
          <a:p>
            <a:fld id="{BCF9B8A1-D9EE-417F-B0E5-8B54986C446C}" type="slidenum">
              <a:rPr lang="en-US"/>
              <a:pPr/>
              <a:t>‹#›</a:t>
            </a:fld>
            <a:endParaRPr lang="en-US"/>
          </a:p>
        </p:txBody>
      </p:sp>
    </p:spTree>
    <p:extLst>
      <p:ext uri="{BB962C8B-B14F-4D97-AF65-F5344CB8AC3E}">
        <p14:creationId xmlns:p14="http://schemas.microsoft.com/office/powerpoint/2010/main" val="6993142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290818" name="Rectangle 2"/>
          <p:cNvSpPr>
            <a:spLocks noGrp="1" noChangeArrowheads="1"/>
          </p:cNvSpPr>
          <p:nvPr>
            <p:ph type="ctrTitle"/>
          </p:nvPr>
        </p:nvSpPr>
        <p:spPr>
          <a:xfrm>
            <a:off x="685800" y="990600"/>
            <a:ext cx="7772400" cy="1371600"/>
          </a:xfrm>
        </p:spPr>
        <p:txBody>
          <a:bodyPr/>
          <a:lstStyle>
            <a:lvl1pPr>
              <a:defRPr sz="3600"/>
            </a:lvl1pPr>
          </a:lstStyle>
          <a:p>
            <a:r>
              <a:rPr lang="sl-SI"/>
              <a:t>Click to edit Master title style</a:t>
            </a:r>
          </a:p>
        </p:txBody>
      </p:sp>
      <p:sp>
        <p:nvSpPr>
          <p:cNvPr id="290819"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400"/>
            </a:lvl1pPr>
          </a:lstStyle>
          <a:p>
            <a:r>
              <a:rPr lang="sl-SI"/>
              <a:t>Click to edit Master subtitle style</a:t>
            </a:r>
          </a:p>
        </p:txBody>
      </p:sp>
      <p:sp>
        <p:nvSpPr>
          <p:cNvPr id="290820" name="Rectangle 4"/>
          <p:cNvSpPr>
            <a:spLocks noGrp="1" noChangeArrowheads="1"/>
          </p:cNvSpPr>
          <p:nvPr>
            <p:ph type="dt" sz="half" idx="2"/>
          </p:nvPr>
        </p:nvSpPr>
        <p:spPr>
          <a:xfrm>
            <a:off x="685800" y="6248400"/>
            <a:ext cx="1905000" cy="457200"/>
          </a:xfrm>
        </p:spPr>
        <p:txBody>
          <a:bodyPr/>
          <a:lstStyle>
            <a:lvl1pPr>
              <a:defRPr/>
            </a:lvl1pPr>
          </a:lstStyle>
          <a:p>
            <a:endParaRPr lang="sl-SI"/>
          </a:p>
        </p:txBody>
      </p:sp>
      <p:sp>
        <p:nvSpPr>
          <p:cNvPr id="290821" name="Rectangle 5"/>
          <p:cNvSpPr>
            <a:spLocks noGrp="1" noChangeArrowheads="1"/>
          </p:cNvSpPr>
          <p:nvPr>
            <p:ph type="ftr" sz="quarter" idx="3"/>
          </p:nvPr>
        </p:nvSpPr>
        <p:spPr>
          <a:xfrm>
            <a:off x="3124200" y="6248400"/>
            <a:ext cx="2895600" cy="457200"/>
          </a:xfrm>
        </p:spPr>
        <p:txBody>
          <a:bodyPr/>
          <a:lstStyle>
            <a:lvl1pPr>
              <a:defRPr/>
            </a:lvl1pPr>
          </a:lstStyle>
          <a:p>
            <a:endParaRPr lang="sl-SI"/>
          </a:p>
        </p:txBody>
      </p:sp>
      <p:sp>
        <p:nvSpPr>
          <p:cNvPr id="290822" name="Rectangle 6"/>
          <p:cNvSpPr>
            <a:spLocks noGrp="1" noChangeArrowheads="1"/>
          </p:cNvSpPr>
          <p:nvPr>
            <p:ph type="sldNum" sz="quarter" idx="4"/>
          </p:nvPr>
        </p:nvSpPr>
        <p:spPr>
          <a:xfrm>
            <a:off x="6553200" y="6248400"/>
            <a:ext cx="1905000" cy="457200"/>
          </a:xfrm>
        </p:spPr>
        <p:txBody>
          <a:bodyPr/>
          <a:lstStyle>
            <a:lvl1pPr>
              <a:defRPr/>
            </a:lvl1pPr>
          </a:lstStyle>
          <a:p>
            <a:fld id="{4E266DA8-8358-4CA4-8BFA-D3E9720FB65E}" type="slidenum">
              <a:rPr lang="sl-SI"/>
              <a:pPr/>
              <a:t>‹#›</a:t>
            </a:fld>
            <a:endParaRPr lang="sl-SI"/>
          </a:p>
        </p:txBody>
      </p:sp>
      <p:sp>
        <p:nvSpPr>
          <p:cNvPr id="290823"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1"/>
          </a:solidFill>
          <a:ln w="9525">
            <a:solidFill>
              <a:schemeClr val="accent1"/>
            </a:solidFill>
            <a:round/>
            <a:headEnd/>
            <a:tailEnd/>
          </a:ln>
        </p:spPr>
        <p:txBody>
          <a:bodyPr/>
          <a:lstStyle/>
          <a:p>
            <a:endParaRPr lang="sl-SI" sz="2400">
              <a:latin typeface="Times New Roman" pitchFamily="18" charset="0"/>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sl-SI"/>
              <a:t>Matija Lokar, FMF</a:t>
            </a:r>
          </a:p>
        </p:txBody>
      </p:sp>
      <p:sp>
        <p:nvSpPr>
          <p:cNvPr id="5" name="Footer Placeholder 4"/>
          <p:cNvSpPr>
            <a:spLocks noGrp="1"/>
          </p:cNvSpPr>
          <p:nvPr>
            <p:ph type="ftr" sz="quarter" idx="11"/>
          </p:nvPr>
        </p:nvSpPr>
        <p:spPr/>
        <p:txBody>
          <a:bodyPr/>
          <a:lstStyle>
            <a:lvl1pPr>
              <a:defRPr/>
            </a:lvl1pPr>
          </a:lstStyle>
          <a:p>
            <a:endParaRPr lang="sl-SI"/>
          </a:p>
        </p:txBody>
      </p:sp>
      <p:sp>
        <p:nvSpPr>
          <p:cNvPr id="6" name="Slide Number Placeholder 5"/>
          <p:cNvSpPr>
            <a:spLocks noGrp="1"/>
          </p:cNvSpPr>
          <p:nvPr>
            <p:ph type="sldNum" sz="quarter" idx="12"/>
          </p:nvPr>
        </p:nvSpPr>
        <p:spPr/>
        <p:txBody>
          <a:bodyPr/>
          <a:lstStyle>
            <a:lvl1pPr>
              <a:defRPr/>
            </a:lvl1pPr>
          </a:lstStyle>
          <a:p>
            <a:fld id="{61B0FA77-E776-4E8E-9711-5332F82B0D51}" type="slidenum">
              <a:rPr lang="sl-SI"/>
              <a:pPr/>
              <a:t>‹#›</a:t>
            </a:fld>
            <a:r>
              <a:rPr lang="sl-SI"/>
              <a:t> : 2006/7</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188913"/>
            <a:ext cx="2024063" cy="61928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68313" y="188913"/>
            <a:ext cx="5922962" cy="61928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sl-SI"/>
              <a:t>Matija Lokar, FMF</a:t>
            </a:r>
          </a:p>
        </p:txBody>
      </p:sp>
      <p:sp>
        <p:nvSpPr>
          <p:cNvPr id="5" name="Footer Placeholder 4"/>
          <p:cNvSpPr>
            <a:spLocks noGrp="1"/>
          </p:cNvSpPr>
          <p:nvPr>
            <p:ph type="ftr" sz="quarter" idx="11"/>
          </p:nvPr>
        </p:nvSpPr>
        <p:spPr/>
        <p:txBody>
          <a:bodyPr/>
          <a:lstStyle>
            <a:lvl1pPr>
              <a:defRPr/>
            </a:lvl1pPr>
          </a:lstStyle>
          <a:p>
            <a:endParaRPr lang="sl-SI"/>
          </a:p>
        </p:txBody>
      </p:sp>
      <p:sp>
        <p:nvSpPr>
          <p:cNvPr id="6" name="Slide Number Placeholder 5"/>
          <p:cNvSpPr>
            <a:spLocks noGrp="1"/>
          </p:cNvSpPr>
          <p:nvPr>
            <p:ph type="sldNum" sz="quarter" idx="12"/>
          </p:nvPr>
        </p:nvSpPr>
        <p:spPr/>
        <p:txBody>
          <a:bodyPr/>
          <a:lstStyle>
            <a:lvl1pPr>
              <a:defRPr/>
            </a:lvl1pPr>
          </a:lstStyle>
          <a:p>
            <a:fld id="{BD80EF98-46C9-41B1-A287-1CE112B04908}" type="slidenum">
              <a:rPr lang="sl-SI"/>
              <a:pPr/>
              <a:t>‹#›</a:t>
            </a:fld>
            <a:r>
              <a:rPr lang="sl-SI"/>
              <a:t> : 2006/7</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8313" y="188913"/>
            <a:ext cx="8001000" cy="684212"/>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66738" y="1341438"/>
            <a:ext cx="3924300" cy="50403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341438"/>
            <a:ext cx="3924300" cy="50403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539750" y="6619875"/>
            <a:ext cx="1981200" cy="476250"/>
          </a:xfrm>
        </p:spPr>
        <p:txBody>
          <a:bodyPr/>
          <a:lstStyle>
            <a:lvl1pPr>
              <a:defRPr/>
            </a:lvl1pPr>
          </a:lstStyle>
          <a:p>
            <a:r>
              <a:rPr lang="sl-SI"/>
              <a:t>Matija Lokar, FMF</a:t>
            </a:r>
          </a:p>
        </p:txBody>
      </p:sp>
      <p:sp>
        <p:nvSpPr>
          <p:cNvPr id="6" name="Footer Placeholder 5"/>
          <p:cNvSpPr>
            <a:spLocks noGrp="1"/>
          </p:cNvSpPr>
          <p:nvPr>
            <p:ph type="ftr" sz="quarter" idx="11"/>
          </p:nvPr>
        </p:nvSpPr>
        <p:spPr>
          <a:xfrm>
            <a:off x="3276600" y="6619875"/>
            <a:ext cx="2895600" cy="476250"/>
          </a:xfrm>
        </p:spPr>
        <p:txBody>
          <a:bodyPr/>
          <a:lstStyle>
            <a:lvl1pPr>
              <a:defRPr/>
            </a:lvl1pPr>
          </a:lstStyle>
          <a:p>
            <a:endParaRPr lang="sl-SI"/>
          </a:p>
        </p:txBody>
      </p:sp>
      <p:sp>
        <p:nvSpPr>
          <p:cNvPr id="7" name="Slide Number Placeholder 6"/>
          <p:cNvSpPr>
            <a:spLocks noGrp="1"/>
          </p:cNvSpPr>
          <p:nvPr>
            <p:ph type="sldNum" sz="quarter" idx="12"/>
          </p:nvPr>
        </p:nvSpPr>
        <p:spPr>
          <a:xfrm>
            <a:off x="6516688" y="6619875"/>
            <a:ext cx="1981200" cy="476250"/>
          </a:xfrm>
        </p:spPr>
        <p:txBody>
          <a:bodyPr/>
          <a:lstStyle>
            <a:lvl1pPr>
              <a:defRPr/>
            </a:lvl1pPr>
          </a:lstStyle>
          <a:p>
            <a:fld id="{0DAD9611-4A99-4BF7-A477-7C14758BA19D}" type="slidenum">
              <a:rPr lang="sl-SI"/>
              <a:pPr/>
              <a:t>‹#›</a:t>
            </a:fld>
            <a:r>
              <a:rPr lang="sl-SI"/>
              <a:t> : 2006/7</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sl-SI"/>
              <a:t>Matija Lokar, FMF</a:t>
            </a:r>
          </a:p>
        </p:txBody>
      </p:sp>
      <p:sp>
        <p:nvSpPr>
          <p:cNvPr id="5" name="Footer Placeholder 4"/>
          <p:cNvSpPr>
            <a:spLocks noGrp="1"/>
          </p:cNvSpPr>
          <p:nvPr>
            <p:ph type="ftr" sz="quarter" idx="11"/>
          </p:nvPr>
        </p:nvSpPr>
        <p:spPr/>
        <p:txBody>
          <a:bodyPr/>
          <a:lstStyle>
            <a:lvl1pPr>
              <a:defRPr/>
            </a:lvl1pPr>
          </a:lstStyle>
          <a:p>
            <a:endParaRPr lang="sl-SI"/>
          </a:p>
        </p:txBody>
      </p:sp>
      <p:sp>
        <p:nvSpPr>
          <p:cNvPr id="6" name="Slide Number Placeholder 5"/>
          <p:cNvSpPr>
            <a:spLocks noGrp="1"/>
          </p:cNvSpPr>
          <p:nvPr>
            <p:ph type="sldNum" sz="quarter" idx="12"/>
          </p:nvPr>
        </p:nvSpPr>
        <p:spPr/>
        <p:txBody>
          <a:bodyPr/>
          <a:lstStyle>
            <a:lvl1pPr>
              <a:defRPr/>
            </a:lvl1pPr>
          </a:lstStyle>
          <a:p>
            <a:fld id="{E7E316C6-24E7-46DE-8D26-C8DFCFBDEBBD}" type="slidenum">
              <a:rPr lang="sl-SI"/>
              <a:pPr/>
              <a:t>‹#›</a:t>
            </a:fld>
            <a:r>
              <a:rPr lang="sl-SI"/>
              <a:t> : 2006/7</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sl-SI"/>
              <a:t>Matija Lokar, FMF</a:t>
            </a:r>
          </a:p>
        </p:txBody>
      </p:sp>
      <p:sp>
        <p:nvSpPr>
          <p:cNvPr id="5" name="Footer Placeholder 4"/>
          <p:cNvSpPr>
            <a:spLocks noGrp="1"/>
          </p:cNvSpPr>
          <p:nvPr>
            <p:ph type="ftr" sz="quarter" idx="11"/>
          </p:nvPr>
        </p:nvSpPr>
        <p:spPr/>
        <p:txBody>
          <a:bodyPr/>
          <a:lstStyle>
            <a:lvl1pPr>
              <a:defRPr/>
            </a:lvl1pPr>
          </a:lstStyle>
          <a:p>
            <a:endParaRPr lang="sl-SI"/>
          </a:p>
        </p:txBody>
      </p:sp>
      <p:sp>
        <p:nvSpPr>
          <p:cNvPr id="6" name="Slide Number Placeholder 5"/>
          <p:cNvSpPr>
            <a:spLocks noGrp="1"/>
          </p:cNvSpPr>
          <p:nvPr>
            <p:ph type="sldNum" sz="quarter" idx="12"/>
          </p:nvPr>
        </p:nvSpPr>
        <p:spPr/>
        <p:txBody>
          <a:bodyPr/>
          <a:lstStyle>
            <a:lvl1pPr>
              <a:defRPr/>
            </a:lvl1pPr>
          </a:lstStyle>
          <a:p>
            <a:fld id="{CA93C068-0E8F-469D-8959-C0F46311CA28}" type="slidenum">
              <a:rPr lang="sl-SI"/>
              <a:pPr/>
              <a:t>‹#›</a:t>
            </a:fld>
            <a:r>
              <a:rPr lang="sl-SI"/>
              <a:t> : 2006/7</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341438"/>
            <a:ext cx="3924300"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341438"/>
            <a:ext cx="3924300"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r>
              <a:rPr lang="sl-SI"/>
              <a:t>Matija Lokar, FMF</a:t>
            </a:r>
          </a:p>
        </p:txBody>
      </p:sp>
      <p:sp>
        <p:nvSpPr>
          <p:cNvPr id="6" name="Footer Placeholder 5"/>
          <p:cNvSpPr>
            <a:spLocks noGrp="1"/>
          </p:cNvSpPr>
          <p:nvPr>
            <p:ph type="ftr" sz="quarter" idx="11"/>
          </p:nvPr>
        </p:nvSpPr>
        <p:spPr/>
        <p:txBody>
          <a:bodyPr/>
          <a:lstStyle>
            <a:lvl1pPr>
              <a:defRPr/>
            </a:lvl1pPr>
          </a:lstStyle>
          <a:p>
            <a:endParaRPr lang="sl-SI"/>
          </a:p>
        </p:txBody>
      </p:sp>
      <p:sp>
        <p:nvSpPr>
          <p:cNvPr id="7" name="Slide Number Placeholder 6"/>
          <p:cNvSpPr>
            <a:spLocks noGrp="1"/>
          </p:cNvSpPr>
          <p:nvPr>
            <p:ph type="sldNum" sz="quarter" idx="12"/>
          </p:nvPr>
        </p:nvSpPr>
        <p:spPr/>
        <p:txBody>
          <a:bodyPr/>
          <a:lstStyle>
            <a:lvl1pPr>
              <a:defRPr/>
            </a:lvl1pPr>
          </a:lstStyle>
          <a:p>
            <a:fld id="{9779ABC5-7ECE-46F8-A14A-4DE9A76CFB2E}" type="slidenum">
              <a:rPr lang="sl-SI"/>
              <a:pPr/>
              <a:t>‹#›</a:t>
            </a:fld>
            <a:r>
              <a:rPr lang="sl-SI"/>
              <a:t> : 2006/7</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r>
              <a:rPr lang="sl-SI"/>
              <a:t>Matija Lokar, FMF</a:t>
            </a:r>
          </a:p>
        </p:txBody>
      </p:sp>
      <p:sp>
        <p:nvSpPr>
          <p:cNvPr id="8" name="Footer Placeholder 7"/>
          <p:cNvSpPr>
            <a:spLocks noGrp="1"/>
          </p:cNvSpPr>
          <p:nvPr>
            <p:ph type="ftr" sz="quarter" idx="11"/>
          </p:nvPr>
        </p:nvSpPr>
        <p:spPr/>
        <p:txBody>
          <a:bodyPr/>
          <a:lstStyle>
            <a:lvl1pPr>
              <a:defRPr/>
            </a:lvl1pPr>
          </a:lstStyle>
          <a:p>
            <a:endParaRPr lang="sl-SI"/>
          </a:p>
        </p:txBody>
      </p:sp>
      <p:sp>
        <p:nvSpPr>
          <p:cNvPr id="9" name="Slide Number Placeholder 8"/>
          <p:cNvSpPr>
            <a:spLocks noGrp="1"/>
          </p:cNvSpPr>
          <p:nvPr>
            <p:ph type="sldNum" sz="quarter" idx="12"/>
          </p:nvPr>
        </p:nvSpPr>
        <p:spPr/>
        <p:txBody>
          <a:bodyPr/>
          <a:lstStyle>
            <a:lvl1pPr>
              <a:defRPr/>
            </a:lvl1pPr>
          </a:lstStyle>
          <a:p>
            <a:fld id="{18EABC18-CA2E-4CDE-8BC7-9A805957E706}" type="slidenum">
              <a:rPr lang="sl-SI"/>
              <a:pPr/>
              <a:t>‹#›</a:t>
            </a:fld>
            <a:r>
              <a:rPr lang="sl-SI"/>
              <a:t> : 2006/7</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sl-SI"/>
              <a:t>Matija Lokar, FMF</a:t>
            </a:r>
          </a:p>
        </p:txBody>
      </p:sp>
      <p:sp>
        <p:nvSpPr>
          <p:cNvPr id="4" name="Footer Placeholder 3"/>
          <p:cNvSpPr>
            <a:spLocks noGrp="1"/>
          </p:cNvSpPr>
          <p:nvPr>
            <p:ph type="ftr" sz="quarter" idx="11"/>
          </p:nvPr>
        </p:nvSpPr>
        <p:spPr/>
        <p:txBody>
          <a:bodyPr/>
          <a:lstStyle>
            <a:lvl1pPr>
              <a:defRPr/>
            </a:lvl1pPr>
          </a:lstStyle>
          <a:p>
            <a:endParaRPr lang="sl-SI"/>
          </a:p>
        </p:txBody>
      </p:sp>
      <p:sp>
        <p:nvSpPr>
          <p:cNvPr id="5" name="Slide Number Placeholder 4"/>
          <p:cNvSpPr>
            <a:spLocks noGrp="1"/>
          </p:cNvSpPr>
          <p:nvPr>
            <p:ph type="sldNum" sz="quarter" idx="12"/>
          </p:nvPr>
        </p:nvSpPr>
        <p:spPr/>
        <p:txBody>
          <a:bodyPr/>
          <a:lstStyle>
            <a:lvl1pPr>
              <a:defRPr/>
            </a:lvl1pPr>
          </a:lstStyle>
          <a:p>
            <a:fld id="{AA36327B-7E31-4ADD-A48D-2AA61E31D65C}" type="slidenum">
              <a:rPr lang="sl-SI"/>
              <a:pPr/>
              <a:t>‹#›</a:t>
            </a:fld>
            <a:r>
              <a:rPr lang="sl-SI"/>
              <a:t> : 2006/7</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sl-SI"/>
              <a:t>Matija Lokar, FMF</a:t>
            </a:r>
          </a:p>
        </p:txBody>
      </p:sp>
      <p:sp>
        <p:nvSpPr>
          <p:cNvPr id="3" name="Footer Placeholder 2"/>
          <p:cNvSpPr>
            <a:spLocks noGrp="1"/>
          </p:cNvSpPr>
          <p:nvPr>
            <p:ph type="ftr" sz="quarter" idx="11"/>
          </p:nvPr>
        </p:nvSpPr>
        <p:spPr/>
        <p:txBody>
          <a:bodyPr/>
          <a:lstStyle>
            <a:lvl1pPr>
              <a:defRPr/>
            </a:lvl1pPr>
          </a:lstStyle>
          <a:p>
            <a:endParaRPr lang="sl-SI"/>
          </a:p>
        </p:txBody>
      </p:sp>
      <p:sp>
        <p:nvSpPr>
          <p:cNvPr id="4" name="Slide Number Placeholder 3"/>
          <p:cNvSpPr>
            <a:spLocks noGrp="1"/>
          </p:cNvSpPr>
          <p:nvPr>
            <p:ph type="sldNum" sz="quarter" idx="12"/>
          </p:nvPr>
        </p:nvSpPr>
        <p:spPr/>
        <p:txBody>
          <a:bodyPr/>
          <a:lstStyle>
            <a:lvl1pPr>
              <a:defRPr/>
            </a:lvl1pPr>
          </a:lstStyle>
          <a:p>
            <a:fld id="{99596781-E22C-46BB-88CB-75ABC9485F12}" type="slidenum">
              <a:rPr lang="sl-SI"/>
              <a:pPr/>
              <a:t>‹#›</a:t>
            </a:fld>
            <a:r>
              <a:rPr lang="sl-SI"/>
              <a:t> : 2006/7</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sl-SI"/>
              <a:t>Matija Lokar, FMF</a:t>
            </a:r>
          </a:p>
        </p:txBody>
      </p:sp>
      <p:sp>
        <p:nvSpPr>
          <p:cNvPr id="6" name="Footer Placeholder 5"/>
          <p:cNvSpPr>
            <a:spLocks noGrp="1"/>
          </p:cNvSpPr>
          <p:nvPr>
            <p:ph type="ftr" sz="quarter" idx="11"/>
          </p:nvPr>
        </p:nvSpPr>
        <p:spPr/>
        <p:txBody>
          <a:bodyPr/>
          <a:lstStyle>
            <a:lvl1pPr>
              <a:defRPr/>
            </a:lvl1pPr>
          </a:lstStyle>
          <a:p>
            <a:endParaRPr lang="sl-SI"/>
          </a:p>
        </p:txBody>
      </p:sp>
      <p:sp>
        <p:nvSpPr>
          <p:cNvPr id="7" name="Slide Number Placeholder 6"/>
          <p:cNvSpPr>
            <a:spLocks noGrp="1"/>
          </p:cNvSpPr>
          <p:nvPr>
            <p:ph type="sldNum" sz="quarter" idx="12"/>
          </p:nvPr>
        </p:nvSpPr>
        <p:spPr/>
        <p:txBody>
          <a:bodyPr/>
          <a:lstStyle>
            <a:lvl1pPr>
              <a:defRPr/>
            </a:lvl1pPr>
          </a:lstStyle>
          <a:p>
            <a:fld id="{58A52FD9-F7B4-4380-A80A-B6A51445B630}" type="slidenum">
              <a:rPr lang="sl-SI"/>
              <a:pPr/>
              <a:t>‹#›</a:t>
            </a:fld>
            <a:r>
              <a:rPr lang="sl-SI"/>
              <a:t> : 2006/7</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sl-SI"/>
              <a:t>Matija Lokar, FMF</a:t>
            </a:r>
          </a:p>
        </p:txBody>
      </p:sp>
      <p:sp>
        <p:nvSpPr>
          <p:cNvPr id="6" name="Footer Placeholder 5"/>
          <p:cNvSpPr>
            <a:spLocks noGrp="1"/>
          </p:cNvSpPr>
          <p:nvPr>
            <p:ph type="ftr" sz="quarter" idx="11"/>
          </p:nvPr>
        </p:nvSpPr>
        <p:spPr/>
        <p:txBody>
          <a:bodyPr/>
          <a:lstStyle>
            <a:lvl1pPr>
              <a:defRPr/>
            </a:lvl1pPr>
          </a:lstStyle>
          <a:p>
            <a:endParaRPr lang="sl-SI"/>
          </a:p>
        </p:txBody>
      </p:sp>
      <p:sp>
        <p:nvSpPr>
          <p:cNvPr id="7" name="Slide Number Placeholder 6"/>
          <p:cNvSpPr>
            <a:spLocks noGrp="1"/>
          </p:cNvSpPr>
          <p:nvPr>
            <p:ph type="sldNum" sz="quarter" idx="12"/>
          </p:nvPr>
        </p:nvSpPr>
        <p:spPr/>
        <p:txBody>
          <a:bodyPr/>
          <a:lstStyle>
            <a:lvl1pPr>
              <a:defRPr/>
            </a:lvl1pPr>
          </a:lstStyle>
          <a:p>
            <a:fld id="{3B073F62-8C53-4197-AE13-378AD040523C}" type="slidenum">
              <a:rPr lang="sl-SI"/>
              <a:pPr/>
              <a:t>‹#›</a:t>
            </a:fld>
            <a:r>
              <a:rPr lang="sl-SI"/>
              <a:t> : 2006/7</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289794" name="Rectangle 2"/>
          <p:cNvSpPr>
            <a:spLocks noGrp="1" noChangeArrowheads="1"/>
          </p:cNvSpPr>
          <p:nvPr>
            <p:ph type="title"/>
          </p:nvPr>
        </p:nvSpPr>
        <p:spPr bwMode="auto">
          <a:xfrm>
            <a:off x="468313" y="188913"/>
            <a:ext cx="8001000" cy="6842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sl-SI" smtClean="0"/>
              <a:t>Click to edit Master title style</a:t>
            </a:r>
          </a:p>
        </p:txBody>
      </p:sp>
      <p:sp>
        <p:nvSpPr>
          <p:cNvPr id="289795" name="Rectangle 3"/>
          <p:cNvSpPr>
            <a:spLocks noGrp="1" noChangeArrowheads="1"/>
          </p:cNvSpPr>
          <p:nvPr>
            <p:ph type="body" idx="1"/>
          </p:nvPr>
        </p:nvSpPr>
        <p:spPr bwMode="auto">
          <a:xfrm>
            <a:off x="566738" y="1341438"/>
            <a:ext cx="8001000" cy="5040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sl-SI" smtClean="0"/>
              <a:t>Click to edit Master text styles</a:t>
            </a:r>
          </a:p>
          <a:p>
            <a:pPr lvl="1"/>
            <a:r>
              <a:rPr lang="sl-SI" smtClean="0"/>
              <a:t>Second level</a:t>
            </a:r>
          </a:p>
          <a:p>
            <a:pPr lvl="2"/>
            <a:r>
              <a:rPr lang="sl-SI" smtClean="0"/>
              <a:t>Third level</a:t>
            </a:r>
          </a:p>
          <a:p>
            <a:pPr lvl="3"/>
            <a:r>
              <a:rPr lang="sl-SI" smtClean="0"/>
              <a:t>Fourth level</a:t>
            </a:r>
          </a:p>
          <a:p>
            <a:pPr lvl="4"/>
            <a:r>
              <a:rPr lang="sl-SI" smtClean="0"/>
              <a:t>Fifth level</a:t>
            </a:r>
          </a:p>
        </p:txBody>
      </p:sp>
      <p:sp>
        <p:nvSpPr>
          <p:cNvPr id="289796" name="AutoShape 4"/>
          <p:cNvSpPr>
            <a:spLocks noChangeArrowheads="1"/>
          </p:cNvSpPr>
          <p:nvPr/>
        </p:nvSpPr>
        <p:spPr bwMode="auto">
          <a:xfrm>
            <a:off x="611188" y="1125538"/>
            <a:ext cx="7958137"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1"/>
          </a:solidFill>
          <a:ln w="9525">
            <a:solidFill>
              <a:schemeClr val="accent1"/>
            </a:solidFill>
            <a:round/>
            <a:headEnd/>
            <a:tailEnd/>
          </a:ln>
        </p:spPr>
        <p:txBody>
          <a:bodyPr/>
          <a:lstStyle/>
          <a:p>
            <a:endParaRPr lang="sl-SI" sz="2400">
              <a:latin typeface="Times New Roman" pitchFamily="18" charset="0"/>
            </a:endParaRPr>
          </a:p>
        </p:txBody>
      </p:sp>
      <p:sp>
        <p:nvSpPr>
          <p:cNvPr id="289797" name="Line 5"/>
          <p:cNvSpPr>
            <a:spLocks noChangeShapeType="1"/>
          </p:cNvSpPr>
          <p:nvPr/>
        </p:nvSpPr>
        <p:spPr bwMode="auto">
          <a:xfrm flipV="1">
            <a:off x="539750" y="6524625"/>
            <a:ext cx="7924800" cy="0"/>
          </a:xfrm>
          <a:prstGeom prst="line">
            <a:avLst/>
          </a:prstGeom>
          <a:noFill/>
          <a:ln w="3175">
            <a:solidFill>
              <a:schemeClr val="accent1"/>
            </a:solidFill>
            <a:round/>
            <a:headEnd/>
            <a:tailEnd/>
          </a:ln>
          <a:effectLst/>
        </p:spPr>
        <p:txBody>
          <a:bodyPr/>
          <a:lstStyle/>
          <a:p>
            <a:endParaRPr lang="en-US"/>
          </a:p>
        </p:txBody>
      </p:sp>
      <p:sp>
        <p:nvSpPr>
          <p:cNvPr id="289798" name="Rectangle 6"/>
          <p:cNvSpPr>
            <a:spLocks noGrp="1" noChangeArrowheads="1"/>
          </p:cNvSpPr>
          <p:nvPr>
            <p:ph type="dt" sz="half" idx="2"/>
          </p:nvPr>
        </p:nvSpPr>
        <p:spPr bwMode="auto">
          <a:xfrm>
            <a:off x="539750" y="661987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r>
              <a:rPr lang="sl-SI"/>
              <a:t>Matija Lokar, FMF</a:t>
            </a:r>
          </a:p>
        </p:txBody>
      </p:sp>
      <p:sp>
        <p:nvSpPr>
          <p:cNvPr id="289799" name="Rectangle 7"/>
          <p:cNvSpPr>
            <a:spLocks noGrp="1" noChangeArrowheads="1"/>
          </p:cNvSpPr>
          <p:nvPr>
            <p:ph type="ftr" sz="quarter" idx="3"/>
          </p:nvPr>
        </p:nvSpPr>
        <p:spPr bwMode="auto">
          <a:xfrm>
            <a:off x="3276600" y="661987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lvl1pPr>
          </a:lstStyle>
          <a:p>
            <a:endParaRPr lang="sl-SI"/>
          </a:p>
        </p:txBody>
      </p:sp>
      <p:sp>
        <p:nvSpPr>
          <p:cNvPr id="289800" name="Rectangle 8"/>
          <p:cNvSpPr>
            <a:spLocks noGrp="1" noChangeArrowheads="1"/>
          </p:cNvSpPr>
          <p:nvPr>
            <p:ph type="sldNum" sz="quarter" idx="4"/>
          </p:nvPr>
        </p:nvSpPr>
        <p:spPr bwMode="auto">
          <a:xfrm>
            <a:off x="6516688" y="661987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73A63E58-91FF-4137-AF46-BBE966183BA5}" type="slidenum">
              <a:rPr lang="sl-SI"/>
              <a:pPr/>
              <a:t>‹#›</a:t>
            </a:fld>
            <a:r>
              <a:rPr lang="sl-SI"/>
              <a:t> : 2006/7</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97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97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97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897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97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9795" grpId="0" build="p" bldLvl="5">
        <p:tmplLst>
          <p:tmpl lvl="1">
            <p:tnLst>
              <p:par>
                <p:cTn presetID="1" presetClass="entr" presetSubtype="0" fill="hold" nodeType="clickEffect">
                  <p:stCondLst>
                    <p:cond delay="0"/>
                  </p:stCondLst>
                  <p:childTnLst>
                    <p:set>
                      <p:cBhvr>
                        <p:cTn dur="1" fill="hold">
                          <p:stCondLst>
                            <p:cond delay="0"/>
                          </p:stCondLst>
                        </p:cTn>
                        <p:tgtEl>
                          <p:spTgt spid="289795"/>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289795"/>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289795"/>
                        </p:tgtEl>
                        <p:attrNameLst>
                          <p:attrName>style.visibility</p:attrName>
                        </p:attrNameLst>
                      </p:cBhvr>
                      <p:to>
                        <p:strVal val="visible"/>
                      </p:to>
                    </p:set>
                  </p:childTnLst>
                </p:cTn>
              </p:par>
            </p:tnLst>
          </p:tmpl>
          <p:tmpl lvl="4">
            <p:tnLst>
              <p:par>
                <p:cTn presetID="1" presetClass="entr" presetSubtype="0" fill="hold" nodeType="clickEffect">
                  <p:stCondLst>
                    <p:cond delay="0"/>
                  </p:stCondLst>
                  <p:childTnLst>
                    <p:set>
                      <p:cBhvr>
                        <p:cTn dur="1" fill="hold">
                          <p:stCondLst>
                            <p:cond delay="0"/>
                          </p:stCondLst>
                        </p:cTn>
                        <p:tgtEl>
                          <p:spTgt spid="289795"/>
                        </p:tgtEl>
                        <p:attrNameLst>
                          <p:attrName>style.visibility</p:attrName>
                        </p:attrNameLst>
                      </p:cBhvr>
                      <p:to>
                        <p:strVal val="visible"/>
                      </p:to>
                    </p:set>
                  </p:childTnLst>
                </p:cTn>
              </p:par>
            </p:tnLst>
          </p:tmpl>
          <p:tmpl lvl="5">
            <p:tnLst>
              <p:par>
                <p:cTn presetID="1" presetClass="entr" presetSubtype="0" fill="hold" nodeType="clickEffect">
                  <p:stCondLst>
                    <p:cond delay="0"/>
                  </p:stCondLst>
                  <p:childTnLst>
                    <p:set>
                      <p:cBhvr>
                        <p:cTn dur="1" fill="hold">
                          <p:stCondLst>
                            <p:cond delay="0"/>
                          </p:stCondLst>
                        </p:cTn>
                        <p:tgtEl>
                          <p:spTgt spid="289795"/>
                        </p:tgtEl>
                        <p:attrNameLst>
                          <p:attrName>style.visibility</p:attrName>
                        </p:attrNameLst>
                      </p:cBhvr>
                      <p:to>
                        <p:strVal val="visible"/>
                      </p:to>
                    </p:set>
                  </p:childTnLst>
                </p:cTn>
              </p:par>
            </p:tnLst>
          </p:tmpl>
        </p:tmplLst>
      </p:bldP>
    </p:bldLst>
  </p:timing>
  <p:hf sldNum="0" hdr="0" ftr="0"/>
  <p:txStyles>
    <p:titleStyle>
      <a:lvl1pPr algn="l" rtl="0" fontAlgn="base">
        <a:spcBef>
          <a:spcPct val="0"/>
        </a:spcBef>
        <a:spcAft>
          <a:spcPct val="0"/>
        </a:spcAft>
        <a:defRPr sz="3400">
          <a:solidFill>
            <a:schemeClr val="tx2"/>
          </a:solidFill>
          <a:latin typeface="+mj-lt"/>
          <a:ea typeface="+mj-ea"/>
          <a:cs typeface="+mj-cs"/>
        </a:defRPr>
      </a:lvl1pPr>
      <a:lvl2pPr algn="l" rtl="0" fontAlgn="base">
        <a:spcBef>
          <a:spcPct val="0"/>
        </a:spcBef>
        <a:spcAft>
          <a:spcPct val="0"/>
        </a:spcAft>
        <a:defRPr sz="3400">
          <a:solidFill>
            <a:schemeClr val="tx2"/>
          </a:solidFill>
          <a:latin typeface="Verdana" pitchFamily="34" charset="0"/>
        </a:defRPr>
      </a:lvl2pPr>
      <a:lvl3pPr algn="l" rtl="0" fontAlgn="base">
        <a:spcBef>
          <a:spcPct val="0"/>
        </a:spcBef>
        <a:spcAft>
          <a:spcPct val="0"/>
        </a:spcAft>
        <a:defRPr sz="3400">
          <a:solidFill>
            <a:schemeClr val="tx2"/>
          </a:solidFill>
          <a:latin typeface="Verdana" pitchFamily="34" charset="0"/>
        </a:defRPr>
      </a:lvl3pPr>
      <a:lvl4pPr algn="l" rtl="0" fontAlgn="base">
        <a:spcBef>
          <a:spcPct val="0"/>
        </a:spcBef>
        <a:spcAft>
          <a:spcPct val="0"/>
        </a:spcAft>
        <a:defRPr sz="3400">
          <a:solidFill>
            <a:schemeClr val="tx2"/>
          </a:solidFill>
          <a:latin typeface="Verdana" pitchFamily="34" charset="0"/>
        </a:defRPr>
      </a:lvl4pPr>
      <a:lvl5pPr algn="l" rtl="0" fontAlgn="base">
        <a:spcBef>
          <a:spcPct val="0"/>
        </a:spcBef>
        <a:spcAft>
          <a:spcPct val="0"/>
        </a:spcAft>
        <a:defRPr sz="3400">
          <a:solidFill>
            <a:schemeClr val="tx2"/>
          </a:solidFill>
          <a:latin typeface="Verdana" pitchFamily="34" charset="0"/>
        </a:defRPr>
      </a:lvl5pPr>
      <a:lvl6pPr marL="457200" algn="l" rtl="0" fontAlgn="base">
        <a:spcBef>
          <a:spcPct val="0"/>
        </a:spcBef>
        <a:spcAft>
          <a:spcPct val="0"/>
        </a:spcAft>
        <a:defRPr sz="3400">
          <a:solidFill>
            <a:schemeClr val="tx2"/>
          </a:solidFill>
          <a:latin typeface="Verdana" pitchFamily="34" charset="0"/>
        </a:defRPr>
      </a:lvl6pPr>
      <a:lvl7pPr marL="914400" algn="l" rtl="0" fontAlgn="base">
        <a:spcBef>
          <a:spcPct val="0"/>
        </a:spcBef>
        <a:spcAft>
          <a:spcPct val="0"/>
        </a:spcAft>
        <a:defRPr sz="3400">
          <a:solidFill>
            <a:schemeClr val="tx2"/>
          </a:solidFill>
          <a:latin typeface="Verdana" pitchFamily="34" charset="0"/>
        </a:defRPr>
      </a:lvl7pPr>
      <a:lvl8pPr marL="1371600" algn="l" rtl="0" fontAlgn="base">
        <a:spcBef>
          <a:spcPct val="0"/>
        </a:spcBef>
        <a:spcAft>
          <a:spcPct val="0"/>
        </a:spcAft>
        <a:defRPr sz="3400">
          <a:solidFill>
            <a:schemeClr val="tx2"/>
          </a:solidFill>
          <a:latin typeface="Verdana" pitchFamily="34" charset="0"/>
        </a:defRPr>
      </a:lvl8pPr>
      <a:lvl9pPr marL="1828800" algn="l" rtl="0" fontAlgn="base">
        <a:spcBef>
          <a:spcPct val="0"/>
        </a:spcBef>
        <a:spcAft>
          <a:spcPct val="0"/>
        </a:spcAft>
        <a:defRPr sz="3400">
          <a:solidFill>
            <a:schemeClr val="tx2"/>
          </a:solidFill>
          <a:latin typeface="Verdana" pitchFamily="34" charset="0"/>
        </a:defRPr>
      </a:lvl9pPr>
    </p:titleStyle>
    <p:bodyStyle>
      <a:lvl1pPr marL="469900" indent="-469900" algn="l" rtl="0" fontAlgn="base">
        <a:spcBef>
          <a:spcPct val="20000"/>
        </a:spcBef>
        <a:spcAft>
          <a:spcPct val="0"/>
        </a:spcAft>
        <a:buClr>
          <a:schemeClr val="hlink"/>
        </a:buClr>
        <a:buFont typeface="Wingdings" pitchFamily="2" charset="2"/>
        <a:buChar char="o"/>
        <a:defRPr sz="2600">
          <a:solidFill>
            <a:schemeClr val="tx1"/>
          </a:solidFill>
          <a:latin typeface="+mn-lt"/>
          <a:ea typeface="+mn-ea"/>
          <a:cs typeface="+mn-cs"/>
        </a:defRPr>
      </a:lvl1pPr>
      <a:lvl2pPr marL="908050" indent="-436563" algn="l" rtl="0" fontAlgn="base">
        <a:spcBef>
          <a:spcPct val="20000"/>
        </a:spcBef>
        <a:spcAft>
          <a:spcPct val="0"/>
        </a:spcAft>
        <a:buClr>
          <a:schemeClr val="hlink"/>
        </a:buClr>
        <a:buFont typeface="Wingdings" pitchFamily="2" charset="2"/>
        <a:buChar char="n"/>
        <a:defRPr sz="2200">
          <a:solidFill>
            <a:schemeClr val="tx1"/>
          </a:solidFill>
          <a:latin typeface="+mn-lt"/>
        </a:defRPr>
      </a:lvl2pPr>
      <a:lvl3pPr marL="1304925" indent="-395288" algn="l" rtl="0" fontAlgn="base">
        <a:spcBef>
          <a:spcPct val="20000"/>
        </a:spcBef>
        <a:spcAft>
          <a:spcPct val="0"/>
        </a:spcAft>
        <a:buClr>
          <a:schemeClr val="hlink"/>
        </a:buClr>
        <a:buFont typeface="Wingdings" pitchFamily="2" charset="2"/>
        <a:buChar char="o"/>
        <a:defRPr sz="2100">
          <a:solidFill>
            <a:schemeClr val="tx1"/>
          </a:solidFill>
          <a:latin typeface="+mn-lt"/>
        </a:defRPr>
      </a:lvl3pPr>
      <a:lvl4pPr marL="1693863" indent="-387350" algn="l" rtl="0" fontAlgn="base">
        <a:spcBef>
          <a:spcPct val="20000"/>
        </a:spcBef>
        <a:spcAft>
          <a:spcPct val="0"/>
        </a:spcAft>
        <a:buClr>
          <a:schemeClr val="hlink"/>
        </a:buClr>
        <a:buFont typeface="Wingdings" pitchFamily="2" charset="2"/>
        <a:buChar char="n"/>
        <a:defRPr>
          <a:solidFill>
            <a:schemeClr val="tx1"/>
          </a:solidFill>
          <a:latin typeface="+mn-lt"/>
        </a:defRPr>
      </a:lvl4pPr>
      <a:lvl5pPr marL="2093913" indent="-398463" algn="l" rtl="0" fontAlgn="base">
        <a:spcBef>
          <a:spcPct val="25000"/>
        </a:spcBef>
        <a:spcAft>
          <a:spcPct val="0"/>
        </a:spcAft>
        <a:buClr>
          <a:schemeClr val="hlink"/>
        </a:buClr>
        <a:buFont typeface="Wingdings" pitchFamily="2" charset="2"/>
        <a:buChar char="§"/>
        <a:defRPr>
          <a:solidFill>
            <a:schemeClr val="tx1"/>
          </a:solidFill>
          <a:latin typeface="+mn-lt"/>
        </a:defRPr>
      </a:lvl5pPr>
      <a:lvl6pPr marL="2551113" indent="-398463" algn="l" rtl="0" fontAlgn="base">
        <a:spcBef>
          <a:spcPct val="25000"/>
        </a:spcBef>
        <a:spcAft>
          <a:spcPct val="0"/>
        </a:spcAft>
        <a:buClr>
          <a:schemeClr val="hlink"/>
        </a:buClr>
        <a:buFont typeface="Wingdings" pitchFamily="2" charset="2"/>
        <a:buChar char="§"/>
        <a:defRPr>
          <a:solidFill>
            <a:schemeClr val="tx1"/>
          </a:solidFill>
          <a:latin typeface="+mn-lt"/>
        </a:defRPr>
      </a:lvl6pPr>
      <a:lvl7pPr marL="3008313" indent="-398463" algn="l" rtl="0" fontAlgn="base">
        <a:spcBef>
          <a:spcPct val="25000"/>
        </a:spcBef>
        <a:spcAft>
          <a:spcPct val="0"/>
        </a:spcAft>
        <a:buClr>
          <a:schemeClr val="hlink"/>
        </a:buClr>
        <a:buFont typeface="Wingdings" pitchFamily="2" charset="2"/>
        <a:buChar char="§"/>
        <a:defRPr>
          <a:solidFill>
            <a:schemeClr val="tx1"/>
          </a:solidFill>
          <a:latin typeface="+mn-lt"/>
        </a:defRPr>
      </a:lvl7pPr>
      <a:lvl8pPr marL="3465513" indent="-398463" algn="l" rtl="0" fontAlgn="base">
        <a:spcBef>
          <a:spcPct val="25000"/>
        </a:spcBef>
        <a:spcAft>
          <a:spcPct val="0"/>
        </a:spcAft>
        <a:buClr>
          <a:schemeClr val="hlink"/>
        </a:buClr>
        <a:buFont typeface="Wingdings" pitchFamily="2" charset="2"/>
        <a:buChar char="§"/>
        <a:defRPr>
          <a:solidFill>
            <a:schemeClr val="tx1"/>
          </a:solidFill>
          <a:latin typeface="+mn-lt"/>
        </a:defRPr>
      </a:lvl8pPr>
      <a:lvl9pPr marL="3922713" indent="-398463" algn="l" rtl="0" fontAlgn="base">
        <a:spcBef>
          <a:spcPct val="25000"/>
        </a:spcBef>
        <a:spcAft>
          <a:spcPct val="0"/>
        </a:spcAft>
        <a:buClr>
          <a:schemeClr val="hlink"/>
        </a:buClr>
        <a:buFont typeface="Wingdings" pitchFamily="2" charset="2"/>
        <a:buChar char="§"/>
        <a:defRPr>
          <a:solidFill>
            <a:schemeClr val="tx1"/>
          </a:solidFill>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en.wikipedia.org/wiki/Database_management_syste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ucisesql.fmf.uni-lj.si/Nivo1/" TargetMode="External"/><Relationship Id="rId2" Type="http://schemas.openxmlformats.org/officeDocument/2006/relationships/hyperlink" Target="http://sqlzoo.net/" TargetMode="External"/><Relationship Id="rId1" Type="http://schemas.openxmlformats.org/officeDocument/2006/relationships/slideLayout" Target="../slideLayouts/slideLayout12.xml"/><Relationship Id="rId5" Type="http://schemas.openxmlformats.org/officeDocument/2006/relationships/image" Target="../media/image2.png"/><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matija.lokar@fmf.uni-lj.si"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5810" name="Rectangle 2"/>
          <p:cNvSpPr>
            <a:spLocks noGrp="1" noChangeArrowheads="1"/>
          </p:cNvSpPr>
          <p:nvPr>
            <p:ph type="ctrTitle"/>
          </p:nvPr>
        </p:nvSpPr>
        <p:spPr/>
        <p:txBody>
          <a:bodyPr/>
          <a:lstStyle/>
          <a:p>
            <a:r>
              <a:rPr lang="sl-SI"/>
              <a:t>Podatkovne baze</a:t>
            </a:r>
          </a:p>
        </p:txBody>
      </p:sp>
      <p:sp>
        <p:nvSpPr>
          <p:cNvPr id="375811" name="Rectangle 3"/>
          <p:cNvSpPr>
            <a:spLocks noGrp="1" noChangeArrowheads="1"/>
          </p:cNvSpPr>
          <p:nvPr>
            <p:ph type="subTitle" idx="1"/>
          </p:nvPr>
        </p:nvSpPr>
        <p:spPr/>
        <p:txBody>
          <a:bodyPr/>
          <a:lstStyle/>
          <a:p>
            <a:r>
              <a:rPr lang="sl-SI"/>
              <a:t>Kaj, kako,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sl-SI"/>
              <a:t>Matija Lokar, FMF</a:t>
            </a:r>
          </a:p>
        </p:txBody>
      </p:sp>
      <p:sp>
        <p:nvSpPr>
          <p:cNvPr id="384002" name="Rectangle 2"/>
          <p:cNvSpPr>
            <a:spLocks noGrp="1" noChangeArrowheads="1"/>
          </p:cNvSpPr>
          <p:nvPr>
            <p:ph type="title"/>
          </p:nvPr>
        </p:nvSpPr>
        <p:spPr/>
        <p:txBody>
          <a:bodyPr/>
          <a:lstStyle/>
          <a:p>
            <a:r>
              <a:rPr lang="sl-SI" sz="2600"/>
              <a:t>Sistemi za upravljanje z bazami podatkov</a:t>
            </a:r>
          </a:p>
        </p:txBody>
      </p:sp>
      <p:sp>
        <p:nvSpPr>
          <p:cNvPr id="384003" name="Rectangle 3"/>
          <p:cNvSpPr>
            <a:spLocks noGrp="1" noChangeArrowheads="1"/>
          </p:cNvSpPr>
          <p:nvPr>
            <p:ph type="body" idx="1"/>
          </p:nvPr>
        </p:nvSpPr>
        <p:spPr/>
        <p:txBody>
          <a:bodyPr/>
          <a:lstStyle/>
          <a:p>
            <a:pPr>
              <a:lnSpc>
                <a:spcPct val="80000"/>
              </a:lnSpc>
            </a:pPr>
            <a:r>
              <a:rPr lang="sl-SI" sz="1800" dirty="0"/>
              <a:t>DBMS</a:t>
            </a:r>
          </a:p>
          <a:p>
            <a:pPr lvl="1">
              <a:lnSpc>
                <a:spcPct val="80000"/>
              </a:lnSpc>
            </a:pPr>
            <a:r>
              <a:rPr lang="sl-SI" sz="1600" b="1" dirty="0" err="1"/>
              <a:t>D</a:t>
            </a:r>
            <a:r>
              <a:rPr lang="sl-SI" sz="1600" dirty="0" err="1"/>
              <a:t>ata</a:t>
            </a:r>
            <a:r>
              <a:rPr lang="sl-SI" sz="1600" b="1" dirty="0" err="1"/>
              <a:t>B</a:t>
            </a:r>
            <a:r>
              <a:rPr lang="sl-SI" sz="1600" dirty="0" err="1"/>
              <a:t>ase</a:t>
            </a:r>
            <a:r>
              <a:rPr lang="sl-SI" sz="1600" b="1" dirty="0" err="1"/>
              <a:t>M</a:t>
            </a:r>
            <a:r>
              <a:rPr lang="sl-SI" sz="1600" dirty="0" err="1"/>
              <a:t>anagement</a:t>
            </a:r>
            <a:r>
              <a:rPr lang="sl-SI" sz="1600" b="1" dirty="0" err="1"/>
              <a:t>S</a:t>
            </a:r>
            <a:r>
              <a:rPr lang="sl-SI" sz="1600" dirty="0" err="1"/>
              <a:t>ystem</a:t>
            </a:r>
            <a:endParaRPr lang="sl-SI" sz="1600" dirty="0"/>
          </a:p>
          <a:p>
            <a:pPr lvl="1">
              <a:lnSpc>
                <a:spcPct val="80000"/>
              </a:lnSpc>
            </a:pPr>
            <a:r>
              <a:rPr lang="sl-SI" sz="1600" dirty="0"/>
              <a:t>Skrbijo za vse navedeno</a:t>
            </a:r>
          </a:p>
          <a:p>
            <a:pPr lvl="1">
              <a:lnSpc>
                <a:spcPct val="80000"/>
              </a:lnSpc>
            </a:pPr>
            <a:r>
              <a:rPr lang="sl-SI" sz="1600" dirty="0"/>
              <a:t>Programski paket (skupek programov), </a:t>
            </a:r>
            <a:r>
              <a:rPr lang="sl-SI" sz="1600"/>
              <a:t>ki </a:t>
            </a:r>
            <a:r>
              <a:rPr lang="sl-SI" sz="1600" dirty="0" err="1"/>
              <a:t>o</a:t>
            </a:r>
            <a:r>
              <a:rPr lang="sl-SI" sz="1600" smtClean="0"/>
              <a:t>mogoča</a:t>
            </a:r>
            <a:r>
              <a:rPr lang="sl-SI" sz="1600" dirty="0"/>
              <a:t>, da ustvarimo bazo, v bazi hranimo podatke in delamo z njimi</a:t>
            </a:r>
          </a:p>
          <a:p>
            <a:pPr lvl="1">
              <a:lnSpc>
                <a:spcPct val="80000"/>
              </a:lnSpc>
            </a:pPr>
            <a:r>
              <a:rPr lang="sl-SI" sz="1600" dirty="0">
                <a:hlinkClick r:id="rId2"/>
              </a:rPr>
              <a:t>http://en.wikipedia.org/wiki/Database_management_system</a:t>
            </a:r>
            <a:r>
              <a:rPr lang="sl-SI" sz="1600" dirty="0"/>
              <a:t> </a:t>
            </a:r>
          </a:p>
          <a:p>
            <a:pPr>
              <a:lnSpc>
                <a:spcPct val="80000"/>
              </a:lnSpc>
            </a:pPr>
            <a:r>
              <a:rPr lang="sl-SI" sz="1800" dirty="0"/>
              <a:t>Več tipov baz</a:t>
            </a:r>
          </a:p>
          <a:p>
            <a:pPr lvl="1">
              <a:lnSpc>
                <a:spcPct val="80000"/>
              </a:lnSpc>
            </a:pPr>
            <a:r>
              <a:rPr lang="sl-SI" sz="1600" dirty="0"/>
              <a:t>Hierarhični, mrežni, ...</a:t>
            </a:r>
          </a:p>
          <a:p>
            <a:pPr lvl="1">
              <a:lnSpc>
                <a:spcPct val="80000"/>
              </a:lnSpc>
            </a:pPr>
            <a:r>
              <a:rPr lang="sl-SI" sz="1600" dirty="0"/>
              <a:t>Relacijski (</a:t>
            </a:r>
            <a:r>
              <a:rPr lang="sl-SI" sz="1600" dirty="0" err="1"/>
              <a:t>Codd</a:t>
            </a:r>
            <a:r>
              <a:rPr lang="sl-SI" sz="1600" dirty="0"/>
              <a:t>, 1970)</a:t>
            </a:r>
          </a:p>
          <a:p>
            <a:pPr>
              <a:lnSpc>
                <a:spcPct val="80000"/>
              </a:lnSpc>
            </a:pPr>
            <a:r>
              <a:rPr lang="sl-SI" sz="1800" dirty="0"/>
              <a:t>Danes praktično večina baz:</a:t>
            </a:r>
          </a:p>
          <a:p>
            <a:pPr lvl="1">
              <a:lnSpc>
                <a:spcPct val="80000"/>
              </a:lnSpc>
            </a:pPr>
            <a:r>
              <a:rPr lang="sl-SI" sz="1600" dirty="0"/>
              <a:t>Relacijske podatkovne baze</a:t>
            </a:r>
          </a:p>
          <a:p>
            <a:pPr lvl="1">
              <a:lnSpc>
                <a:spcPct val="80000"/>
              </a:lnSpc>
            </a:pPr>
            <a:r>
              <a:rPr lang="sl-SI" sz="1600" dirty="0"/>
              <a:t>RDMBS</a:t>
            </a:r>
          </a:p>
          <a:p>
            <a:pPr>
              <a:lnSpc>
                <a:spcPct val="80000"/>
              </a:lnSpc>
            </a:pPr>
            <a:r>
              <a:rPr lang="sl-SI" sz="1800" dirty="0"/>
              <a:t>Primeri RDMBS: </a:t>
            </a:r>
          </a:p>
          <a:p>
            <a:pPr lvl="1">
              <a:lnSpc>
                <a:spcPct val="80000"/>
              </a:lnSpc>
            </a:pPr>
            <a:r>
              <a:rPr lang="sl-SI" sz="1600" dirty="0"/>
              <a:t>MS Access, MS Excel, </a:t>
            </a:r>
            <a:r>
              <a:rPr lang="sl-SI" sz="1600" dirty="0" err="1"/>
              <a:t>MySQL</a:t>
            </a:r>
            <a:r>
              <a:rPr lang="sl-SI" sz="1600" dirty="0"/>
              <a:t>, </a:t>
            </a:r>
            <a:r>
              <a:rPr lang="sl-SI" sz="1600" dirty="0" err="1"/>
              <a:t>PostgreSQL</a:t>
            </a:r>
            <a:r>
              <a:rPr lang="sl-SI" sz="1600" dirty="0"/>
              <a:t>, Oracle, MS SQL DB2, ...</a:t>
            </a:r>
          </a:p>
          <a:p>
            <a:pPr>
              <a:lnSpc>
                <a:spcPct val="80000"/>
              </a:lnSpc>
            </a:pPr>
            <a:r>
              <a:rPr lang="sl-SI" sz="2000" dirty="0"/>
              <a:t>Pogosto rečemo baza </a:t>
            </a:r>
            <a:r>
              <a:rPr lang="sl-SI" sz="2000" dirty="0" err="1"/>
              <a:t>MySQL</a:t>
            </a:r>
            <a:r>
              <a:rPr lang="sl-SI" sz="2000" dirty="0"/>
              <a:t> </a:t>
            </a:r>
          </a:p>
          <a:p>
            <a:pPr lvl="1">
              <a:lnSpc>
                <a:spcPct val="80000"/>
              </a:lnSpc>
            </a:pPr>
            <a:r>
              <a:rPr lang="sl-SI" sz="1600" dirty="0"/>
              <a:t>To je narobe!</a:t>
            </a:r>
          </a:p>
          <a:p>
            <a:pPr lvl="1">
              <a:lnSpc>
                <a:spcPct val="80000"/>
              </a:lnSpc>
            </a:pPr>
            <a:r>
              <a:rPr lang="sl-SI" sz="1600" dirty="0" err="1"/>
              <a:t>MySQL</a:t>
            </a:r>
            <a:r>
              <a:rPr lang="sl-SI" sz="1600" dirty="0"/>
              <a:t> je RDBMS</a:t>
            </a:r>
          </a:p>
          <a:p>
            <a:pPr lvl="1">
              <a:lnSpc>
                <a:spcPct val="80000"/>
              </a:lnSpc>
            </a:pPr>
            <a:r>
              <a:rPr lang="sl-SI" sz="1600" dirty="0"/>
              <a:t>Baza je pa tisto, kar upravljamo z </a:t>
            </a:r>
            <a:r>
              <a:rPr lang="sl-SI" sz="1600" dirty="0" err="1"/>
              <a:t>MySQL</a:t>
            </a:r>
            <a:r>
              <a:rPr lang="sl-SI" sz="1600" dirty="0"/>
              <a:t> (npr. baza študentov,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84003">
                                            <p:txEl>
                                              <p:pRg st="0" end="0"/>
                                            </p:txEl>
                                          </p:spTgt>
                                        </p:tgtEl>
                                        <p:attrNameLst>
                                          <p:attrName>style.visibility</p:attrName>
                                        </p:attrNameLst>
                                      </p:cBhvr>
                                      <p:to>
                                        <p:strVal val="visible"/>
                                      </p:to>
                                    </p:set>
                                    <p:animEffect transition="in" filter="randombar(horizontal)">
                                      <p:cBhvr>
                                        <p:cTn id="7" dur="500"/>
                                        <p:tgtEl>
                                          <p:spTgt spid="384003">
                                            <p:txEl>
                                              <p:pRg st="0" end="0"/>
                                            </p:tx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84003">
                                            <p:txEl>
                                              <p:pRg st="1" end="1"/>
                                            </p:txEl>
                                          </p:spTgt>
                                        </p:tgtEl>
                                        <p:attrNameLst>
                                          <p:attrName>style.visibility</p:attrName>
                                        </p:attrNameLst>
                                      </p:cBhvr>
                                      <p:to>
                                        <p:strVal val="visible"/>
                                      </p:to>
                                    </p:set>
                                    <p:animEffect transition="in" filter="randombar(horizontal)">
                                      <p:cBhvr>
                                        <p:cTn id="10" dur="500"/>
                                        <p:tgtEl>
                                          <p:spTgt spid="384003">
                                            <p:txEl>
                                              <p:pRg st="1" end="1"/>
                                            </p:txEl>
                                          </p:spTgt>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384003">
                                            <p:txEl>
                                              <p:pRg st="2" end="2"/>
                                            </p:txEl>
                                          </p:spTgt>
                                        </p:tgtEl>
                                        <p:attrNameLst>
                                          <p:attrName>style.visibility</p:attrName>
                                        </p:attrNameLst>
                                      </p:cBhvr>
                                      <p:to>
                                        <p:strVal val="visible"/>
                                      </p:to>
                                    </p:set>
                                    <p:animEffect transition="in" filter="randombar(horizontal)">
                                      <p:cBhvr>
                                        <p:cTn id="13" dur="500"/>
                                        <p:tgtEl>
                                          <p:spTgt spid="384003">
                                            <p:txEl>
                                              <p:pRg st="2" end="2"/>
                                            </p:txEl>
                                          </p:spTgt>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384003">
                                            <p:txEl>
                                              <p:pRg st="3" end="3"/>
                                            </p:txEl>
                                          </p:spTgt>
                                        </p:tgtEl>
                                        <p:attrNameLst>
                                          <p:attrName>style.visibility</p:attrName>
                                        </p:attrNameLst>
                                      </p:cBhvr>
                                      <p:to>
                                        <p:strVal val="visible"/>
                                      </p:to>
                                    </p:set>
                                    <p:animEffect transition="in" filter="randombar(horizontal)">
                                      <p:cBhvr>
                                        <p:cTn id="16" dur="500"/>
                                        <p:tgtEl>
                                          <p:spTgt spid="384003">
                                            <p:txEl>
                                              <p:pRg st="3" end="3"/>
                                            </p:txEl>
                                          </p:spTgt>
                                        </p:tgtEl>
                                      </p:cBhvr>
                                    </p:animEffect>
                                  </p:childTnLst>
                                </p:cTn>
                              </p:par>
                              <p:par>
                                <p:cTn id="17" presetID="14" presetClass="entr" presetSubtype="10" fill="hold" grpId="0" nodeType="withEffect">
                                  <p:stCondLst>
                                    <p:cond delay="0"/>
                                  </p:stCondLst>
                                  <p:childTnLst>
                                    <p:set>
                                      <p:cBhvr>
                                        <p:cTn id="18" dur="1" fill="hold">
                                          <p:stCondLst>
                                            <p:cond delay="0"/>
                                          </p:stCondLst>
                                        </p:cTn>
                                        <p:tgtEl>
                                          <p:spTgt spid="384003">
                                            <p:txEl>
                                              <p:pRg st="4" end="4"/>
                                            </p:txEl>
                                          </p:spTgt>
                                        </p:tgtEl>
                                        <p:attrNameLst>
                                          <p:attrName>style.visibility</p:attrName>
                                        </p:attrNameLst>
                                      </p:cBhvr>
                                      <p:to>
                                        <p:strVal val="visible"/>
                                      </p:to>
                                    </p:set>
                                    <p:animEffect transition="in" filter="randombar(horizontal)">
                                      <p:cBhvr>
                                        <p:cTn id="19" dur="500"/>
                                        <p:tgtEl>
                                          <p:spTgt spid="38400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384003">
                                            <p:txEl>
                                              <p:pRg st="5" end="5"/>
                                            </p:txEl>
                                          </p:spTgt>
                                        </p:tgtEl>
                                        <p:attrNameLst>
                                          <p:attrName>style.visibility</p:attrName>
                                        </p:attrNameLst>
                                      </p:cBhvr>
                                      <p:to>
                                        <p:strVal val="visible"/>
                                      </p:to>
                                    </p:set>
                                    <p:animEffect transition="in" filter="randombar(horizontal)">
                                      <p:cBhvr>
                                        <p:cTn id="24" dur="500"/>
                                        <p:tgtEl>
                                          <p:spTgt spid="384003">
                                            <p:txEl>
                                              <p:pRg st="5" end="5"/>
                                            </p:txEl>
                                          </p:spTgt>
                                        </p:tgtEl>
                                      </p:cBhvr>
                                    </p:animEffect>
                                  </p:childTnLst>
                                </p:cTn>
                              </p:par>
                              <p:par>
                                <p:cTn id="25" presetID="14" presetClass="entr" presetSubtype="10" fill="hold" grpId="0" nodeType="withEffect">
                                  <p:stCondLst>
                                    <p:cond delay="0"/>
                                  </p:stCondLst>
                                  <p:childTnLst>
                                    <p:set>
                                      <p:cBhvr>
                                        <p:cTn id="26" dur="1" fill="hold">
                                          <p:stCondLst>
                                            <p:cond delay="0"/>
                                          </p:stCondLst>
                                        </p:cTn>
                                        <p:tgtEl>
                                          <p:spTgt spid="384003">
                                            <p:txEl>
                                              <p:pRg st="6" end="6"/>
                                            </p:txEl>
                                          </p:spTgt>
                                        </p:tgtEl>
                                        <p:attrNameLst>
                                          <p:attrName>style.visibility</p:attrName>
                                        </p:attrNameLst>
                                      </p:cBhvr>
                                      <p:to>
                                        <p:strVal val="visible"/>
                                      </p:to>
                                    </p:set>
                                    <p:animEffect transition="in" filter="randombar(horizontal)">
                                      <p:cBhvr>
                                        <p:cTn id="27" dur="500"/>
                                        <p:tgtEl>
                                          <p:spTgt spid="384003">
                                            <p:txEl>
                                              <p:pRg st="6" end="6"/>
                                            </p:txEl>
                                          </p:spTgt>
                                        </p:tgtEl>
                                      </p:cBhvr>
                                    </p:animEffect>
                                  </p:childTnLst>
                                </p:cTn>
                              </p:par>
                              <p:par>
                                <p:cTn id="28" presetID="14" presetClass="entr" presetSubtype="10" fill="hold" grpId="0" nodeType="withEffect">
                                  <p:stCondLst>
                                    <p:cond delay="0"/>
                                  </p:stCondLst>
                                  <p:childTnLst>
                                    <p:set>
                                      <p:cBhvr>
                                        <p:cTn id="29" dur="1" fill="hold">
                                          <p:stCondLst>
                                            <p:cond delay="0"/>
                                          </p:stCondLst>
                                        </p:cTn>
                                        <p:tgtEl>
                                          <p:spTgt spid="384003">
                                            <p:txEl>
                                              <p:pRg st="7" end="7"/>
                                            </p:txEl>
                                          </p:spTgt>
                                        </p:tgtEl>
                                        <p:attrNameLst>
                                          <p:attrName>style.visibility</p:attrName>
                                        </p:attrNameLst>
                                      </p:cBhvr>
                                      <p:to>
                                        <p:strVal val="visible"/>
                                      </p:to>
                                    </p:set>
                                    <p:animEffect transition="in" filter="randombar(horizontal)">
                                      <p:cBhvr>
                                        <p:cTn id="30" dur="500"/>
                                        <p:tgtEl>
                                          <p:spTgt spid="384003">
                                            <p:txEl>
                                              <p:pRg st="7" end="7"/>
                                            </p:txEl>
                                          </p:spTgt>
                                        </p:tgtEl>
                                      </p:cBhvr>
                                    </p:animEffect>
                                  </p:childTnLst>
                                </p:cTn>
                              </p:par>
                              <p:par>
                                <p:cTn id="31" presetID="14" presetClass="entr" presetSubtype="10" fill="hold" grpId="0" nodeType="withEffect">
                                  <p:stCondLst>
                                    <p:cond delay="0"/>
                                  </p:stCondLst>
                                  <p:childTnLst>
                                    <p:set>
                                      <p:cBhvr>
                                        <p:cTn id="32" dur="1" fill="hold">
                                          <p:stCondLst>
                                            <p:cond delay="0"/>
                                          </p:stCondLst>
                                        </p:cTn>
                                        <p:tgtEl>
                                          <p:spTgt spid="384003">
                                            <p:txEl>
                                              <p:pRg st="8" end="8"/>
                                            </p:txEl>
                                          </p:spTgt>
                                        </p:tgtEl>
                                        <p:attrNameLst>
                                          <p:attrName>style.visibility</p:attrName>
                                        </p:attrNameLst>
                                      </p:cBhvr>
                                      <p:to>
                                        <p:strVal val="visible"/>
                                      </p:to>
                                    </p:set>
                                    <p:animEffect transition="in" filter="randombar(horizontal)">
                                      <p:cBhvr>
                                        <p:cTn id="33" dur="500"/>
                                        <p:tgtEl>
                                          <p:spTgt spid="384003">
                                            <p:txEl>
                                              <p:pRg st="8" end="8"/>
                                            </p:txEl>
                                          </p:spTgt>
                                        </p:tgtEl>
                                      </p:cBhvr>
                                    </p:animEffect>
                                  </p:childTnLst>
                                </p:cTn>
                              </p:par>
                              <p:par>
                                <p:cTn id="34" presetID="14" presetClass="entr" presetSubtype="10" fill="hold" grpId="0" nodeType="withEffect">
                                  <p:stCondLst>
                                    <p:cond delay="0"/>
                                  </p:stCondLst>
                                  <p:childTnLst>
                                    <p:set>
                                      <p:cBhvr>
                                        <p:cTn id="35" dur="1" fill="hold">
                                          <p:stCondLst>
                                            <p:cond delay="0"/>
                                          </p:stCondLst>
                                        </p:cTn>
                                        <p:tgtEl>
                                          <p:spTgt spid="384003">
                                            <p:txEl>
                                              <p:pRg st="9" end="9"/>
                                            </p:txEl>
                                          </p:spTgt>
                                        </p:tgtEl>
                                        <p:attrNameLst>
                                          <p:attrName>style.visibility</p:attrName>
                                        </p:attrNameLst>
                                      </p:cBhvr>
                                      <p:to>
                                        <p:strVal val="visible"/>
                                      </p:to>
                                    </p:set>
                                    <p:animEffect transition="in" filter="randombar(horizontal)">
                                      <p:cBhvr>
                                        <p:cTn id="36" dur="500"/>
                                        <p:tgtEl>
                                          <p:spTgt spid="384003">
                                            <p:txEl>
                                              <p:pRg st="9" end="9"/>
                                            </p:txEl>
                                          </p:spTgt>
                                        </p:tgtEl>
                                      </p:cBhvr>
                                    </p:animEffect>
                                  </p:childTnLst>
                                </p:cTn>
                              </p:par>
                              <p:par>
                                <p:cTn id="37" presetID="14" presetClass="entr" presetSubtype="10" fill="hold" grpId="0" nodeType="withEffect">
                                  <p:stCondLst>
                                    <p:cond delay="0"/>
                                  </p:stCondLst>
                                  <p:childTnLst>
                                    <p:set>
                                      <p:cBhvr>
                                        <p:cTn id="38" dur="1" fill="hold">
                                          <p:stCondLst>
                                            <p:cond delay="0"/>
                                          </p:stCondLst>
                                        </p:cTn>
                                        <p:tgtEl>
                                          <p:spTgt spid="384003">
                                            <p:txEl>
                                              <p:pRg st="10" end="10"/>
                                            </p:txEl>
                                          </p:spTgt>
                                        </p:tgtEl>
                                        <p:attrNameLst>
                                          <p:attrName>style.visibility</p:attrName>
                                        </p:attrNameLst>
                                      </p:cBhvr>
                                      <p:to>
                                        <p:strVal val="visible"/>
                                      </p:to>
                                    </p:set>
                                    <p:animEffect transition="in" filter="randombar(horizontal)">
                                      <p:cBhvr>
                                        <p:cTn id="39" dur="500"/>
                                        <p:tgtEl>
                                          <p:spTgt spid="384003">
                                            <p:txEl>
                                              <p:pRg st="10" end="1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grpId="0" nodeType="clickEffect">
                                  <p:stCondLst>
                                    <p:cond delay="0"/>
                                  </p:stCondLst>
                                  <p:childTnLst>
                                    <p:set>
                                      <p:cBhvr>
                                        <p:cTn id="43" dur="1" fill="hold">
                                          <p:stCondLst>
                                            <p:cond delay="0"/>
                                          </p:stCondLst>
                                        </p:cTn>
                                        <p:tgtEl>
                                          <p:spTgt spid="384003">
                                            <p:txEl>
                                              <p:pRg st="11" end="11"/>
                                            </p:txEl>
                                          </p:spTgt>
                                        </p:tgtEl>
                                        <p:attrNameLst>
                                          <p:attrName>style.visibility</p:attrName>
                                        </p:attrNameLst>
                                      </p:cBhvr>
                                      <p:to>
                                        <p:strVal val="visible"/>
                                      </p:to>
                                    </p:set>
                                    <p:animEffect transition="in" filter="randombar(horizontal)">
                                      <p:cBhvr>
                                        <p:cTn id="44" dur="500"/>
                                        <p:tgtEl>
                                          <p:spTgt spid="384003">
                                            <p:txEl>
                                              <p:pRg st="11" end="11"/>
                                            </p:txEl>
                                          </p:spTgt>
                                        </p:tgtEl>
                                      </p:cBhvr>
                                    </p:animEffect>
                                  </p:childTnLst>
                                </p:cTn>
                              </p:par>
                              <p:par>
                                <p:cTn id="45" presetID="14" presetClass="entr" presetSubtype="10" fill="hold" grpId="0" nodeType="withEffect">
                                  <p:stCondLst>
                                    <p:cond delay="0"/>
                                  </p:stCondLst>
                                  <p:childTnLst>
                                    <p:set>
                                      <p:cBhvr>
                                        <p:cTn id="46" dur="1" fill="hold">
                                          <p:stCondLst>
                                            <p:cond delay="0"/>
                                          </p:stCondLst>
                                        </p:cTn>
                                        <p:tgtEl>
                                          <p:spTgt spid="384003">
                                            <p:txEl>
                                              <p:pRg st="12" end="12"/>
                                            </p:txEl>
                                          </p:spTgt>
                                        </p:tgtEl>
                                        <p:attrNameLst>
                                          <p:attrName>style.visibility</p:attrName>
                                        </p:attrNameLst>
                                      </p:cBhvr>
                                      <p:to>
                                        <p:strVal val="visible"/>
                                      </p:to>
                                    </p:set>
                                    <p:animEffect transition="in" filter="randombar(horizontal)">
                                      <p:cBhvr>
                                        <p:cTn id="47" dur="500"/>
                                        <p:tgtEl>
                                          <p:spTgt spid="384003">
                                            <p:txEl>
                                              <p:pRg st="12" end="12"/>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384003">
                                            <p:txEl>
                                              <p:pRg st="13" end="13"/>
                                            </p:txEl>
                                          </p:spTgt>
                                        </p:tgtEl>
                                        <p:attrNameLst>
                                          <p:attrName>style.visibility</p:attrName>
                                        </p:attrNameLst>
                                      </p:cBhvr>
                                      <p:to>
                                        <p:strVal val="visible"/>
                                      </p:to>
                                    </p:set>
                                    <p:animEffect transition="in" filter="randombar(horizontal)">
                                      <p:cBhvr>
                                        <p:cTn id="52" dur="500"/>
                                        <p:tgtEl>
                                          <p:spTgt spid="384003">
                                            <p:txEl>
                                              <p:pRg st="13" end="13"/>
                                            </p:txEl>
                                          </p:spTgt>
                                        </p:tgtEl>
                                      </p:cBhvr>
                                    </p:animEffect>
                                  </p:childTnLst>
                                </p:cTn>
                              </p:par>
                              <p:par>
                                <p:cTn id="53" presetID="14" presetClass="entr" presetSubtype="10" fill="hold" grpId="0" nodeType="withEffect">
                                  <p:stCondLst>
                                    <p:cond delay="0"/>
                                  </p:stCondLst>
                                  <p:childTnLst>
                                    <p:set>
                                      <p:cBhvr>
                                        <p:cTn id="54" dur="1" fill="hold">
                                          <p:stCondLst>
                                            <p:cond delay="0"/>
                                          </p:stCondLst>
                                        </p:cTn>
                                        <p:tgtEl>
                                          <p:spTgt spid="384003">
                                            <p:txEl>
                                              <p:pRg st="14" end="14"/>
                                            </p:txEl>
                                          </p:spTgt>
                                        </p:tgtEl>
                                        <p:attrNameLst>
                                          <p:attrName>style.visibility</p:attrName>
                                        </p:attrNameLst>
                                      </p:cBhvr>
                                      <p:to>
                                        <p:strVal val="visible"/>
                                      </p:to>
                                    </p:set>
                                    <p:animEffect transition="in" filter="randombar(horizontal)">
                                      <p:cBhvr>
                                        <p:cTn id="55" dur="500"/>
                                        <p:tgtEl>
                                          <p:spTgt spid="384003">
                                            <p:txEl>
                                              <p:pRg st="14" end="14"/>
                                            </p:txEl>
                                          </p:spTgt>
                                        </p:tgtEl>
                                      </p:cBhvr>
                                    </p:animEffect>
                                  </p:childTnLst>
                                </p:cTn>
                              </p:par>
                              <p:par>
                                <p:cTn id="56" presetID="14" presetClass="entr" presetSubtype="10" fill="hold" grpId="0" nodeType="withEffect">
                                  <p:stCondLst>
                                    <p:cond delay="0"/>
                                  </p:stCondLst>
                                  <p:childTnLst>
                                    <p:set>
                                      <p:cBhvr>
                                        <p:cTn id="57" dur="1" fill="hold">
                                          <p:stCondLst>
                                            <p:cond delay="0"/>
                                          </p:stCondLst>
                                        </p:cTn>
                                        <p:tgtEl>
                                          <p:spTgt spid="384003">
                                            <p:txEl>
                                              <p:pRg st="15" end="15"/>
                                            </p:txEl>
                                          </p:spTgt>
                                        </p:tgtEl>
                                        <p:attrNameLst>
                                          <p:attrName>style.visibility</p:attrName>
                                        </p:attrNameLst>
                                      </p:cBhvr>
                                      <p:to>
                                        <p:strVal val="visible"/>
                                      </p:to>
                                    </p:set>
                                    <p:animEffect transition="in" filter="randombar(horizontal)">
                                      <p:cBhvr>
                                        <p:cTn id="58" dur="500"/>
                                        <p:tgtEl>
                                          <p:spTgt spid="384003">
                                            <p:txEl>
                                              <p:pRg st="15" end="15"/>
                                            </p:txEl>
                                          </p:spTgt>
                                        </p:tgtEl>
                                      </p:cBhvr>
                                    </p:animEffect>
                                  </p:childTnLst>
                                </p:cTn>
                              </p:par>
                              <p:par>
                                <p:cTn id="59" presetID="14" presetClass="entr" presetSubtype="10" fill="hold" grpId="0" nodeType="withEffect">
                                  <p:stCondLst>
                                    <p:cond delay="0"/>
                                  </p:stCondLst>
                                  <p:childTnLst>
                                    <p:set>
                                      <p:cBhvr>
                                        <p:cTn id="60" dur="1" fill="hold">
                                          <p:stCondLst>
                                            <p:cond delay="0"/>
                                          </p:stCondLst>
                                        </p:cTn>
                                        <p:tgtEl>
                                          <p:spTgt spid="384003">
                                            <p:txEl>
                                              <p:pRg st="16" end="16"/>
                                            </p:txEl>
                                          </p:spTgt>
                                        </p:tgtEl>
                                        <p:attrNameLst>
                                          <p:attrName>style.visibility</p:attrName>
                                        </p:attrNameLst>
                                      </p:cBhvr>
                                      <p:to>
                                        <p:strVal val="visible"/>
                                      </p:to>
                                    </p:set>
                                    <p:animEffect transition="in" filter="randombar(horizontal)">
                                      <p:cBhvr>
                                        <p:cTn id="61" dur="500"/>
                                        <p:tgtEl>
                                          <p:spTgt spid="38400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400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sl-SI"/>
              <a:t>Matija Lokar, FMF</a:t>
            </a:r>
          </a:p>
        </p:txBody>
      </p:sp>
      <p:sp>
        <p:nvSpPr>
          <p:cNvPr id="385026" name="Rectangle 2"/>
          <p:cNvSpPr>
            <a:spLocks noGrp="1" noChangeArrowheads="1"/>
          </p:cNvSpPr>
          <p:nvPr>
            <p:ph type="title"/>
          </p:nvPr>
        </p:nvSpPr>
        <p:spPr/>
        <p:txBody>
          <a:bodyPr/>
          <a:lstStyle/>
          <a:p>
            <a:r>
              <a:rPr lang="sl-SI"/>
              <a:t>Relacijske baze podatkov</a:t>
            </a:r>
          </a:p>
        </p:txBody>
      </p:sp>
      <p:sp>
        <p:nvSpPr>
          <p:cNvPr id="385027" name="Rectangle 3"/>
          <p:cNvSpPr>
            <a:spLocks noGrp="1" noChangeArrowheads="1"/>
          </p:cNvSpPr>
          <p:nvPr>
            <p:ph type="body" idx="1"/>
          </p:nvPr>
        </p:nvSpPr>
        <p:spPr/>
        <p:txBody>
          <a:bodyPr/>
          <a:lstStyle/>
          <a:p>
            <a:pPr>
              <a:lnSpc>
                <a:spcPct val="90000"/>
              </a:lnSpc>
            </a:pPr>
            <a:r>
              <a:rPr lang="sl-SI" sz="2000" dirty="0" smtClean="0"/>
              <a:t>Po </a:t>
            </a:r>
            <a:r>
              <a:rPr lang="sl-SI" sz="2000" dirty="0"/>
              <a:t>domače: </a:t>
            </a:r>
            <a:r>
              <a:rPr lang="sl-SI" sz="2000" i="1" dirty="0"/>
              <a:t>Relacijska baza podatkov je velika preglednica, ki jo več ljudi lahko sočasno popravlja.</a:t>
            </a:r>
          </a:p>
          <a:p>
            <a:pPr>
              <a:lnSpc>
                <a:spcPct val="90000"/>
              </a:lnSpc>
            </a:pPr>
            <a:r>
              <a:rPr lang="sl-SI" sz="2000" dirty="0"/>
              <a:t>Podatke hranimo v tabelah, ki imajo vrstice in stolpce</a:t>
            </a:r>
          </a:p>
          <a:p>
            <a:pPr>
              <a:lnSpc>
                <a:spcPct val="90000"/>
              </a:lnSpc>
            </a:pPr>
            <a:r>
              <a:rPr lang="sl-SI" sz="2000" dirty="0"/>
              <a:t>Vrstica: zapis</a:t>
            </a:r>
          </a:p>
          <a:p>
            <a:pPr lvl="1">
              <a:lnSpc>
                <a:spcPct val="90000"/>
              </a:lnSpc>
            </a:pPr>
            <a:r>
              <a:rPr lang="sl-SI" sz="1800" dirty="0"/>
              <a:t>Podatki o določenem objektu </a:t>
            </a:r>
          </a:p>
          <a:p>
            <a:pPr>
              <a:lnSpc>
                <a:spcPct val="90000"/>
              </a:lnSpc>
            </a:pPr>
            <a:r>
              <a:rPr lang="sl-SI" sz="2000" dirty="0"/>
              <a:t>Stolpci</a:t>
            </a:r>
          </a:p>
          <a:p>
            <a:pPr lvl="1">
              <a:lnSpc>
                <a:spcPct val="90000"/>
              </a:lnSpc>
            </a:pPr>
            <a:r>
              <a:rPr lang="sl-SI" sz="1800" dirty="0"/>
              <a:t>Lastnosti objektov</a:t>
            </a:r>
          </a:p>
          <a:p>
            <a:pPr lvl="1">
              <a:lnSpc>
                <a:spcPct val="90000"/>
              </a:lnSpc>
            </a:pPr>
            <a:r>
              <a:rPr lang="sl-SI" sz="1800" dirty="0"/>
              <a:t>Ime in tip</a:t>
            </a:r>
          </a:p>
          <a:p>
            <a:pPr>
              <a:lnSpc>
                <a:spcPct val="90000"/>
              </a:lnSpc>
            </a:pPr>
            <a:r>
              <a:rPr lang="sl-SI" sz="2000" dirty="0"/>
              <a:t>Podatkovna baza: skupek več tabel</a:t>
            </a:r>
          </a:p>
          <a:p>
            <a:pPr lvl="1">
              <a:lnSpc>
                <a:spcPct val="90000"/>
              </a:lnSpc>
            </a:pPr>
            <a:r>
              <a:rPr lang="sl-SI" sz="1800" dirty="0"/>
              <a:t>Podatki so povezani s pomočjo relacij</a:t>
            </a:r>
          </a:p>
          <a:p>
            <a:pPr>
              <a:lnSpc>
                <a:spcPct val="90000"/>
              </a:lnSpc>
            </a:pPr>
            <a:r>
              <a:rPr lang="sl-SI" sz="2200" dirty="0"/>
              <a:t>Najprej se bomo naučili delati z najbolj enostavnimi bazami, ki bodo sestavljene le iz ene tabele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85027">
                                            <p:txEl>
                                              <p:pRg st="0" end="0"/>
                                            </p:txEl>
                                          </p:spTgt>
                                        </p:tgtEl>
                                        <p:attrNameLst>
                                          <p:attrName>style.visibility</p:attrName>
                                        </p:attrNameLst>
                                      </p:cBhvr>
                                      <p:to>
                                        <p:strVal val="visible"/>
                                      </p:to>
                                    </p:set>
                                    <p:animEffect transition="in" filter="randombar(horizontal)">
                                      <p:cBhvr>
                                        <p:cTn id="7" dur="500"/>
                                        <p:tgtEl>
                                          <p:spTgt spid="3850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85027">
                                            <p:txEl>
                                              <p:pRg st="1" end="1"/>
                                            </p:txEl>
                                          </p:spTgt>
                                        </p:tgtEl>
                                        <p:attrNameLst>
                                          <p:attrName>style.visibility</p:attrName>
                                        </p:attrNameLst>
                                      </p:cBhvr>
                                      <p:to>
                                        <p:strVal val="visible"/>
                                      </p:to>
                                    </p:set>
                                    <p:animEffect transition="in" filter="randombar(horizontal)">
                                      <p:cBhvr>
                                        <p:cTn id="12" dur="500"/>
                                        <p:tgtEl>
                                          <p:spTgt spid="3850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85027">
                                            <p:txEl>
                                              <p:pRg st="2" end="2"/>
                                            </p:txEl>
                                          </p:spTgt>
                                        </p:tgtEl>
                                        <p:attrNameLst>
                                          <p:attrName>style.visibility</p:attrName>
                                        </p:attrNameLst>
                                      </p:cBhvr>
                                      <p:to>
                                        <p:strVal val="visible"/>
                                      </p:to>
                                    </p:set>
                                    <p:animEffect transition="in" filter="randombar(horizontal)">
                                      <p:cBhvr>
                                        <p:cTn id="17" dur="500"/>
                                        <p:tgtEl>
                                          <p:spTgt spid="385027">
                                            <p:txEl>
                                              <p:pRg st="2" end="2"/>
                                            </p:txEl>
                                          </p:spTgt>
                                        </p:tgtEl>
                                      </p:cBhvr>
                                    </p:animEffect>
                                  </p:childTnLst>
                                </p:cTn>
                              </p:par>
                              <p:par>
                                <p:cTn id="18" presetID="14" presetClass="entr" presetSubtype="10" fill="hold" grpId="0" nodeType="withEffect">
                                  <p:stCondLst>
                                    <p:cond delay="0"/>
                                  </p:stCondLst>
                                  <p:childTnLst>
                                    <p:set>
                                      <p:cBhvr>
                                        <p:cTn id="19" dur="1" fill="hold">
                                          <p:stCondLst>
                                            <p:cond delay="0"/>
                                          </p:stCondLst>
                                        </p:cTn>
                                        <p:tgtEl>
                                          <p:spTgt spid="385027">
                                            <p:txEl>
                                              <p:pRg st="3" end="3"/>
                                            </p:txEl>
                                          </p:spTgt>
                                        </p:tgtEl>
                                        <p:attrNameLst>
                                          <p:attrName>style.visibility</p:attrName>
                                        </p:attrNameLst>
                                      </p:cBhvr>
                                      <p:to>
                                        <p:strVal val="visible"/>
                                      </p:to>
                                    </p:set>
                                    <p:animEffect transition="in" filter="randombar(horizontal)">
                                      <p:cBhvr>
                                        <p:cTn id="20" dur="500"/>
                                        <p:tgtEl>
                                          <p:spTgt spid="385027">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385027">
                                            <p:txEl>
                                              <p:pRg st="4" end="4"/>
                                            </p:txEl>
                                          </p:spTgt>
                                        </p:tgtEl>
                                        <p:attrNameLst>
                                          <p:attrName>style.visibility</p:attrName>
                                        </p:attrNameLst>
                                      </p:cBhvr>
                                      <p:to>
                                        <p:strVal val="visible"/>
                                      </p:to>
                                    </p:set>
                                    <p:animEffect transition="in" filter="randombar(horizontal)">
                                      <p:cBhvr>
                                        <p:cTn id="25" dur="500"/>
                                        <p:tgtEl>
                                          <p:spTgt spid="385027">
                                            <p:txEl>
                                              <p:pRg st="4" end="4"/>
                                            </p:txEl>
                                          </p:spTgt>
                                        </p:tgtEl>
                                      </p:cBhvr>
                                    </p:animEffect>
                                  </p:childTnLst>
                                </p:cTn>
                              </p:par>
                              <p:par>
                                <p:cTn id="26" presetID="14" presetClass="entr" presetSubtype="10" fill="hold" grpId="0" nodeType="withEffect">
                                  <p:stCondLst>
                                    <p:cond delay="0"/>
                                  </p:stCondLst>
                                  <p:childTnLst>
                                    <p:set>
                                      <p:cBhvr>
                                        <p:cTn id="27" dur="1" fill="hold">
                                          <p:stCondLst>
                                            <p:cond delay="0"/>
                                          </p:stCondLst>
                                        </p:cTn>
                                        <p:tgtEl>
                                          <p:spTgt spid="385027">
                                            <p:txEl>
                                              <p:pRg st="5" end="5"/>
                                            </p:txEl>
                                          </p:spTgt>
                                        </p:tgtEl>
                                        <p:attrNameLst>
                                          <p:attrName>style.visibility</p:attrName>
                                        </p:attrNameLst>
                                      </p:cBhvr>
                                      <p:to>
                                        <p:strVal val="visible"/>
                                      </p:to>
                                    </p:set>
                                    <p:animEffect transition="in" filter="randombar(horizontal)">
                                      <p:cBhvr>
                                        <p:cTn id="28" dur="500"/>
                                        <p:tgtEl>
                                          <p:spTgt spid="385027">
                                            <p:txEl>
                                              <p:pRg st="5" end="5"/>
                                            </p:txEl>
                                          </p:spTgt>
                                        </p:tgtEl>
                                      </p:cBhvr>
                                    </p:animEffect>
                                  </p:childTnLst>
                                </p:cTn>
                              </p:par>
                              <p:par>
                                <p:cTn id="29" presetID="14" presetClass="entr" presetSubtype="10" fill="hold" grpId="0" nodeType="withEffect">
                                  <p:stCondLst>
                                    <p:cond delay="0"/>
                                  </p:stCondLst>
                                  <p:childTnLst>
                                    <p:set>
                                      <p:cBhvr>
                                        <p:cTn id="30" dur="1" fill="hold">
                                          <p:stCondLst>
                                            <p:cond delay="0"/>
                                          </p:stCondLst>
                                        </p:cTn>
                                        <p:tgtEl>
                                          <p:spTgt spid="385027">
                                            <p:txEl>
                                              <p:pRg st="6" end="6"/>
                                            </p:txEl>
                                          </p:spTgt>
                                        </p:tgtEl>
                                        <p:attrNameLst>
                                          <p:attrName>style.visibility</p:attrName>
                                        </p:attrNameLst>
                                      </p:cBhvr>
                                      <p:to>
                                        <p:strVal val="visible"/>
                                      </p:to>
                                    </p:set>
                                    <p:animEffect transition="in" filter="randombar(horizontal)">
                                      <p:cBhvr>
                                        <p:cTn id="31" dur="500"/>
                                        <p:tgtEl>
                                          <p:spTgt spid="385027">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4" presetClass="entr" presetSubtype="10" fill="hold" grpId="0" nodeType="clickEffect">
                                  <p:stCondLst>
                                    <p:cond delay="0"/>
                                  </p:stCondLst>
                                  <p:childTnLst>
                                    <p:set>
                                      <p:cBhvr>
                                        <p:cTn id="35" dur="1" fill="hold">
                                          <p:stCondLst>
                                            <p:cond delay="0"/>
                                          </p:stCondLst>
                                        </p:cTn>
                                        <p:tgtEl>
                                          <p:spTgt spid="385027">
                                            <p:txEl>
                                              <p:pRg st="7" end="7"/>
                                            </p:txEl>
                                          </p:spTgt>
                                        </p:tgtEl>
                                        <p:attrNameLst>
                                          <p:attrName>style.visibility</p:attrName>
                                        </p:attrNameLst>
                                      </p:cBhvr>
                                      <p:to>
                                        <p:strVal val="visible"/>
                                      </p:to>
                                    </p:set>
                                    <p:animEffect transition="in" filter="randombar(horizontal)">
                                      <p:cBhvr>
                                        <p:cTn id="36" dur="500"/>
                                        <p:tgtEl>
                                          <p:spTgt spid="385027">
                                            <p:txEl>
                                              <p:pRg st="7" end="7"/>
                                            </p:txEl>
                                          </p:spTgt>
                                        </p:tgtEl>
                                      </p:cBhvr>
                                    </p:animEffect>
                                  </p:childTnLst>
                                </p:cTn>
                              </p:par>
                              <p:par>
                                <p:cTn id="37" presetID="14" presetClass="entr" presetSubtype="10" fill="hold" grpId="0" nodeType="withEffect">
                                  <p:stCondLst>
                                    <p:cond delay="0"/>
                                  </p:stCondLst>
                                  <p:childTnLst>
                                    <p:set>
                                      <p:cBhvr>
                                        <p:cTn id="38" dur="1" fill="hold">
                                          <p:stCondLst>
                                            <p:cond delay="0"/>
                                          </p:stCondLst>
                                        </p:cTn>
                                        <p:tgtEl>
                                          <p:spTgt spid="385027">
                                            <p:txEl>
                                              <p:pRg st="8" end="8"/>
                                            </p:txEl>
                                          </p:spTgt>
                                        </p:tgtEl>
                                        <p:attrNameLst>
                                          <p:attrName>style.visibility</p:attrName>
                                        </p:attrNameLst>
                                      </p:cBhvr>
                                      <p:to>
                                        <p:strVal val="visible"/>
                                      </p:to>
                                    </p:set>
                                    <p:animEffect transition="in" filter="randombar(horizontal)">
                                      <p:cBhvr>
                                        <p:cTn id="39" dur="500"/>
                                        <p:tgtEl>
                                          <p:spTgt spid="385027">
                                            <p:txEl>
                                              <p:pRg st="8" end="8"/>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grpId="0" nodeType="clickEffect">
                                  <p:stCondLst>
                                    <p:cond delay="0"/>
                                  </p:stCondLst>
                                  <p:childTnLst>
                                    <p:set>
                                      <p:cBhvr>
                                        <p:cTn id="43" dur="1" fill="hold">
                                          <p:stCondLst>
                                            <p:cond delay="0"/>
                                          </p:stCondLst>
                                        </p:cTn>
                                        <p:tgtEl>
                                          <p:spTgt spid="385027">
                                            <p:txEl>
                                              <p:pRg st="9" end="9"/>
                                            </p:txEl>
                                          </p:spTgt>
                                        </p:tgtEl>
                                        <p:attrNameLst>
                                          <p:attrName>style.visibility</p:attrName>
                                        </p:attrNameLst>
                                      </p:cBhvr>
                                      <p:to>
                                        <p:strVal val="visible"/>
                                      </p:to>
                                    </p:set>
                                    <p:animEffect transition="in" filter="randombar(horizontal)">
                                      <p:cBhvr>
                                        <p:cTn id="44" dur="500"/>
                                        <p:tgtEl>
                                          <p:spTgt spid="38502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5027"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 name="Date Placeholder 4"/>
          <p:cNvSpPr>
            <a:spLocks noGrp="1"/>
          </p:cNvSpPr>
          <p:nvPr>
            <p:ph type="dt" sz="half" idx="10"/>
          </p:nvPr>
        </p:nvSpPr>
        <p:spPr/>
        <p:txBody>
          <a:bodyPr/>
          <a:lstStyle/>
          <a:p>
            <a:r>
              <a:rPr lang="sl-SI"/>
              <a:t>Matija Lokar, FMF</a:t>
            </a:r>
          </a:p>
        </p:txBody>
      </p:sp>
      <p:sp>
        <p:nvSpPr>
          <p:cNvPr id="387074" name="Rectangle 2"/>
          <p:cNvSpPr>
            <a:spLocks noGrp="1" noChangeArrowheads="1"/>
          </p:cNvSpPr>
          <p:nvPr>
            <p:ph type="title"/>
          </p:nvPr>
        </p:nvSpPr>
        <p:spPr/>
        <p:txBody>
          <a:bodyPr/>
          <a:lstStyle/>
          <a:p>
            <a:r>
              <a:rPr lang="sl-SI" dirty="0" smtClean="0"/>
              <a:t>Primeri</a:t>
            </a:r>
            <a:endParaRPr lang="sl-SI" dirty="0"/>
          </a:p>
        </p:txBody>
      </p:sp>
      <p:sp>
        <p:nvSpPr>
          <p:cNvPr id="387075" name="Rectangle 3"/>
          <p:cNvSpPr>
            <a:spLocks noGrp="1" noChangeArrowheads="1"/>
          </p:cNvSpPr>
          <p:nvPr>
            <p:ph type="body" sz="half" idx="1"/>
          </p:nvPr>
        </p:nvSpPr>
        <p:spPr>
          <a:xfrm>
            <a:off x="566738" y="1341438"/>
            <a:ext cx="8108950" cy="4824412"/>
          </a:xfrm>
        </p:spPr>
        <p:txBody>
          <a:bodyPr/>
          <a:lstStyle/>
          <a:p>
            <a:r>
              <a:rPr lang="sl-SI" sz="2200" dirty="0"/>
              <a:t>Baza zaposlenih</a:t>
            </a:r>
          </a:p>
          <a:p>
            <a:pPr>
              <a:buFont typeface="Wingdings" pitchFamily="2" charset="2"/>
              <a:buNone/>
            </a:pPr>
            <a:endParaRPr lang="sl-SI" sz="2200" dirty="0"/>
          </a:p>
          <a:p>
            <a:endParaRPr lang="sl-SI" sz="2200" dirty="0"/>
          </a:p>
          <a:p>
            <a:endParaRPr lang="sl-SI" sz="2200" dirty="0"/>
          </a:p>
          <a:p>
            <a:endParaRPr lang="sl-SI" sz="2200" dirty="0"/>
          </a:p>
          <a:p>
            <a:r>
              <a:rPr lang="sl-SI" sz="2200" dirty="0"/>
              <a:t>Baza podatkov o državah (</a:t>
            </a:r>
            <a:r>
              <a:rPr lang="sl-SI" sz="2200" dirty="0">
                <a:hlinkClick r:id="rId2"/>
              </a:rPr>
              <a:t>http://sqlzoo.net</a:t>
            </a:r>
            <a:r>
              <a:rPr lang="sl-SI" sz="2200" dirty="0"/>
              <a:t> </a:t>
            </a:r>
            <a:r>
              <a:rPr lang="sl-SI" sz="2200" dirty="0" smtClean="0"/>
              <a:t>)</a:t>
            </a:r>
          </a:p>
          <a:p>
            <a:endParaRPr lang="sl-SI" sz="2200" dirty="0"/>
          </a:p>
          <a:p>
            <a:endParaRPr lang="sl-SI" sz="2200" dirty="0" smtClean="0"/>
          </a:p>
          <a:p>
            <a:endParaRPr lang="sl-SI" sz="2200" dirty="0"/>
          </a:p>
          <a:p>
            <a:r>
              <a:rPr lang="sl-SI" sz="2200" dirty="0">
                <a:hlinkClick r:id="rId3"/>
              </a:rPr>
              <a:t>http://</a:t>
            </a:r>
            <a:r>
              <a:rPr lang="sl-SI" sz="2200" dirty="0" smtClean="0">
                <a:hlinkClick r:id="rId3"/>
              </a:rPr>
              <a:t>uciSeSql.fmf.uni-lj.si/Nivo1/</a:t>
            </a:r>
            <a:r>
              <a:rPr lang="sl-SI" sz="2200" dirty="0" smtClean="0"/>
              <a:t> </a:t>
            </a:r>
            <a:endParaRPr lang="sl-SI" sz="2200" dirty="0"/>
          </a:p>
          <a:p>
            <a:pPr>
              <a:buFont typeface="Wingdings" pitchFamily="2" charset="2"/>
              <a:buNone/>
            </a:pPr>
            <a:endParaRPr lang="sl-SI" sz="2200" dirty="0"/>
          </a:p>
          <a:p>
            <a:endParaRPr lang="sl-SI" sz="2200" dirty="0"/>
          </a:p>
          <a:p>
            <a:pPr>
              <a:buFont typeface="Wingdings" pitchFamily="2" charset="2"/>
              <a:buNone/>
            </a:pPr>
            <a:endParaRPr lang="sl-SI" sz="2200" dirty="0"/>
          </a:p>
          <a:p>
            <a:endParaRPr lang="sl-SI" sz="2200" dirty="0"/>
          </a:p>
          <a:p>
            <a:pPr>
              <a:buFont typeface="Wingdings" pitchFamily="2" charset="2"/>
              <a:buNone/>
            </a:pPr>
            <a:endParaRPr lang="sl-SI" sz="2200" dirty="0"/>
          </a:p>
          <a:p>
            <a:endParaRPr lang="sl-SI" sz="2200" dirty="0"/>
          </a:p>
        </p:txBody>
      </p:sp>
      <p:pic>
        <p:nvPicPr>
          <p:cNvPr id="387111" name="Picture 39"/>
          <p:cNvPicPr>
            <a:picLocks noChangeAspect="1" noChangeArrowheads="1"/>
          </p:cNvPicPr>
          <p:nvPr/>
        </p:nvPicPr>
        <p:blipFill>
          <a:blip r:embed="rId4" cstate="print"/>
          <a:srcRect/>
          <a:stretch>
            <a:fillRect/>
          </a:stretch>
        </p:blipFill>
        <p:spPr bwMode="auto">
          <a:xfrm>
            <a:off x="827088" y="1700213"/>
            <a:ext cx="4981575" cy="1439862"/>
          </a:xfrm>
          <a:prstGeom prst="rect">
            <a:avLst/>
          </a:prstGeom>
          <a:noFill/>
          <a:ln w="9525">
            <a:noFill/>
            <a:miter lim="800000"/>
            <a:headEnd/>
            <a:tailEnd/>
          </a:ln>
          <a:effectLst/>
        </p:spPr>
      </p:pic>
      <p:graphicFrame>
        <p:nvGraphicFramePr>
          <p:cNvPr id="387159" name="Group 87"/>
          <p:cNvGraphicFramePr>
            <a:graphicFrameLocks noGrp="1"/>
          </p:cNvGraphicFramePr>
          <p:nvPr>
            <p:ph sz="half" idx="2"/>
          </p:nvPr>
        </p:nvGraphicFramePr>
        <p:xfrm>
          <a:off x="1619250" y="3789363"/>
          <a:ext cx="6170613" cy="793115"/>
        </p:xfrm>
        <a:graphic>
          <a:graphicData uri="http://schemas.openxmlformats.org/drawingml/2006/table">
            <a:tbl>
              <a:tblPr/>
              <a:tblGrid>
                <a:gridCol w="1223963">
                  <a:extLst>
                    <a:ext uri="{9D8B030D-6E8A-4147-A177-3AD203B41FA5}">
                      <a16:colId xmlns:a16="http://schemas.microsoft.com/office/drawing/2014/main" val="20000"/>
                    </a:ext>
                  </a:extLst>
                </a:gridCol>
                <a:gridCol w="1203325">
                  <a:extLst>
                    <a:ext uri="{9D8B030D-6E8A-4147-A177-3AD203B41FA5}">
                      <a16:colId xmlns:a16="http://schemas.microsoft.com/office/drawing/2014/main" val="20001"/>
                    </a:ext>
                  </a:extLst>
                </a:gridCol>
                <a:gridCol w="922337">
                  <a:extLst>
                    <a:ext uri="{9D8B030D-6E8A-4147-A177-3AD203B41FA5}">
                      <a16:colId xmlns:a16="http://schemas.microsoft.com/office/drawing/2014/main" val="20002"/>
                    </a:ext>
                  </a:extLst>
                </a:gridCol>
                <a:gridCol w="1257300">
                  <a:extLst>
                    <a:ext uri="{9D8B030D-6E8A-4147-A177-3AD203B41FA5}">
                      <a16:colId xmlns:a16="http://schemas.microsoft.com/office/drawing/2014/main" val="20003"/>
                    </a:ext>
                  </a:extLst>
                </a:gridCol>
                <a:gridCol w="1563688">
                  <a:extLst>
                    <a:ext uri="{9D8B030D-6E8A-4147-A177-3AD203B41FA5}">
                      <a16:colId xmlns:a16="http://schemas.microsoft.com/office/drawing/2014/main" val="20004"/>
                    </a:ext>
                  </a:extLst>
                </a:gridCol>
              </a:tblGrid>
              <a:tr h="2159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sl-SI" sz="1000" b="1" i="0" u="none" strike="noStrike" cap="none" normalizeH="0" baseline="0" dirty="0" smtClean="0">
                          <a:ln>
                            <a:noFill/>
                          </a:ln>
                          <a:solidFill>
                            <a:srgbClr val="000000"/>
                          </a:solidFill>
                          <a:effectLst/>
                          <a:latin typeface="Verdana" pitchFamily="34" charset="0"/>
                        </a:rPr>
                        <a:t>Name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sl-SI" sz="1000" b="1" i="0" u="none" strike="noStrike" cap="none" normalizeH="0" baseline="0" smtClean="0">
                          <a:ln>
                            <a:noFill/>
                          </a:ln>
                          <a:solidFill>
                            <a:srgbClr val="000000"/>
                          </a:solidFill>
                          <a:effectLst/>
                          <a:latin typeface="Verdana" pitchFamily="34" charset="0"/>
                        </a:rPr>
                        <a:t>Region</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sl-SI" sz="1000" b="1" i="0" u="none" strike="noStrike" cap="none" normalizeH="0" baseline="0" smtClean="0">
                          <a:ln>
                            <a:noFill/>
                          </a:ln>
                          <a:solidFill>
                            <a:srgbClr val="000000"/>
                          </a:solidFill>
                          <a:effectLst/>
                          <a:latin typeface="Verdana" pitchFamily="34" charset="0"/>
                        </a:rPr>
                        <a:t>Area</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sl-SI" sz="1000" b="1" i="0" u="none" strike="noStrike" cap="none" normalizeH="0" baseline="0" smtClean="0">
                          <a:ln>
                            <a:noFill/>
                          </a:ln>
                          <a:solidFill>
                            <a:srgbClr val="000000"/>
                          </a:solidFill>
                          <a:effectLst/>
                          <a:latin typeface="Verdana" pitchFamily="34" charset="0"/>
                        </a:rPr>
                        <a:t>Population</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sl-SI" sz="1000" b="1" i="0" u="none" strike="noStrike" cap="none" normalizeH="0" baseline="0" smtClean="0">
                          <a:ln>
                            <a:noFill/>
                          </a:ln>
                          <a:solidFill>
                            <a:srgbClr val="000000"/>
                          </a:solidFill>
                          <a:effectLst/>
                          <a:latin typeface="Verdana" pitchFamily="34" charset="0"/>
                        </a:rPr>
                        <a:t>gdp</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8892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sl-SI" sz="1000" b="0" i="0" u="none" strike="noStrike" cap="none" normalizeH="0" baseline="0" smtClean="0">
                          <a:ln>
                            <a:noFill/>
                          </a:ln>
                          <a:solidFill>
                            <a:schemeClr val="tx1"/>
                          </a:solidFill>
                          <a:effectLst/>
                          <a:latin typeface="Verdana" pitchFamily="34" charset="0"/>
                        </a:rPr>
                        <a:t>Afghanistan </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sl-SI" sz="1000" b="0" i="0" u="none" strike="noStrike" cap="none" normalizeH="0" baseline="0" smtClean="0">
                          <a:ln>
                            <a:noFill/>
                          </a:ln>
                          <a:solidFill>
                            <a:schemeClr val="tx1"/>
                          </a:solidFill>
                          <a:effectLst/>
                          <a:latin typeface="Verdana" pitchFamily="34" charset="0"/>
                        </a:rPr>
                        <a:t>South Asia </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sl-SI" sz="1000" b="0" i="0" u="none" strike="noStrike" cap="none" normalizeH="0" baseline="0" smtClean="0">
                          <a:ln>
                            <a:noFill/>
                          </a:ln>
                          <a:solidFill>
                            <a:schemeClr val="tx1"/>
                          </a:solidFill>
                          <a:effectLst/>
                          <a:latin typeface="Verdana" pitchFamily="34" charset="0"/>
                        </a:rPr>
                        <a:t>652225 </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sl-SI" sz="1000" b="0" i="0" u="none" strike="noStrike" cap="none" normalizeH="0" baseline="0" smtClean="0">
                          <a:ln>
                            <a:noFill/>
                          </a:ln>
                          <a:solidFill>
                            <a:schemeClr val="tx1"/>
                          </a:solidFill>
                          <a:effectLst/>
                          <a:latin typeface="Verdana" pitchFamily="34" charset="0"/>
                        </a:rPr>
                        <a:t>26000000 </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sl-SI" sz="10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6035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sl-SI" sz="1000" b="0" i="0" u="none" strike="noStrike" cap="none" normalizeH="0" baseline="0" smtClean="0">
                          <a:ln>
                            <a:noFill/>
                          </a:ln>
                          <a:solidFill>
                            <a:schemeClr val="tx1"/>
                          </a:solidFill>
                          <a:effectLst/>
                          <a:latin typeface="Verdana" pitchFamily="34" charset="0"/>
                        </a:rPr>
                        <a:t>Albania </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sl-SI" sz="1000" b="0" i="0" u="none" strike="noStrike" cap="none" normalizeH="0" baseline="0" smtClean="0">
                          <a:ln>
                            <a:noFill/>
                          </a:ln>
                          <a:solidFill>
                            <a:schemeClr val="tx1"/>
                          </a:solidFill>
                          <a:effectLst/>
                          <a:latin typeface="Verdana" pitchFamily="34" charset="0"/>
                        </a:rPr>
                        <a:t>Europe </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sl-SI" sz="1000" b="0" i="0" u="none" strike="noStrike" cap="none" normalizeH="0" baseline="0" smtClean="0">
                          <a:ln>
                            <a:noFill/>
                          </a:ln>
                          <a:solidFill>
                            <a:schemeClr val="tx1"/>
                          </a:solidFill>
                          <a:effectLst/>
                          <a:latin typeface="Verdana" pitchFamily="34" charset="0"/>
                        </a:rPr>
                        <a:t>28728 </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sl-SI" sz="1000" b="0" i="0" u="none" strike="noStrike" cap="none" normalizeH="0" baseline="0" smtClean="0">
                          <a:ln>
                            <a:noFill/>
                          </a:ln>
                          <a:solidFill>
                            <a:schemeClr val="tx1"/>
                          </a:solidFill>
                          <a:effectLst/>
                          <a:latin typeface="Verdana" pitchFamily="34" charset="0"/>
                        </a:rPr>
                        <a:t>3200000 </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sl-SI" sz="1000" b="0" i="0" u="none" strike="noStrike" cap="none" normalizeH="0" baseline="0" dirty="0" smtClean="0">
                          <a:ln>
                            <a:noFill/>
                          </a:ln>
                          <a:solidFill>
                            <a:schemeClr val="tx1"/>
                          </a:solidFill>
                          <a:effectLst/>
                          <a:latin typeface="Verdana" pitchFamily="34" charset="0"/>
                        </a:rPr>
                        <a:t>6656000000 </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pic>
        <p:nvPicPr>
          <p:cNvPr id="1026"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14721" t="35765" r="41787" b="46334"/>
          <a:stretch/>
        </p:blipFill>
        <p:spPr bwMode="auto">
          <a:xfrm>
            <a:off x="4355976" y="5351801"/>
            <a:ext cx="4693096" cy="1391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24" name="Rectangle 4"/>
          <p:cNvSpPr>
            <a:spLocks noGrp="1" noChangeArrowheads="1"/>
          </p:cNvSpPr>
          <p:nvPr>
            <p:ph type="title"/>
          </p:nvPr>
        </p:nvSpPr>
        <p:spPr/>
        <p:txBody>
          <a:bodyPr/>
          <a:lstStyle/>
          <a:p>
            <a:r>
              <a:rPr lang="sl-SI" smtClean="0"/>
              <a:t>Entiteta, vrstica, stolpec, celica</a:t>
            </a:r>
            <a:endParaRPr lang="sl-SI"/>
          </a:p>
        </p:txBody>
      </p:sp>
      <p:sp>
        <p:nvSpPr>
          <p:cNvPr id="6" name="Date Placeholder 2"/>
          <p:cNvSpPr>
            <a:spLocks noGrp="1"/>
          </p:cNvSpPr>
          <p:nvPr>
            <p:ph type="dt" sz="half" idx="10"/>
          </p:nvPr>
        </p:nvSpPr>
        <p:spPr/>
        <p:txBody>
          <a:bodyPr/>
          <a:lstStyle/>
          <a:p>
            <a:r>
              <a:rPr lang="sl-SI" smtClean="0"/>
              <a:t>Matija Lokar, FMF</a:t>
            </a:r>
            <a:endParaRPr lang="sl-SI"/>
          </a:p>
        </p:txBody>
      </p:sp>
      <p:pic>
        <p:nvPicPr>
          <p:cNvPr id="389125" name="Picture 5"/>
          <p:cNvPicPr>
            <a:picLocks noChangeAspect="1" noChangeArrowheads="1"/>
          </p:cNvPicPr>
          <p:nvPr/>
        </p:nvPicPr>
        <p:blipFill>
          <a:blip r:embed="rId2" cstate="print"/>
          <a:srcRect l="28444" t="45596" r="36348" b="37694"/>
          <a:stretch>
            <a:fillRect/>
          </a:stretch>
        </p:blipFill>
        <p:spPr bwMode="auto">
          <a:xfrm>
            <a:off x="3779912" y="4745212"/>
            <a:ext cx="4859337" cy="1873250"/>
          </a:xfrm>
          <a:prstGeom prst="rect">
            <a:avLst/>
          </a:prstGeom>
          <a:noFill/>
          <a:ln w="9525">
            <a:noFill/>
            <a:miter lim="800000"/>
            <a:headEnd/>
            <a:tailEnd/>
          </a:ln>
          <a:effectLst/>
        </p:spPr>
      </p:pic>
      <p:sp>
        <p:nvSpPr>
          <p:cNvPr id="389126" name="Text Box 6"/>
          <p:cNvSpPr txBox="1">
            <a:spLocks noChangeArrowheads="1"/>
          </p:cNvSpPr>
          <p:nvPr/>
        </p:nvSpPr>
        <p:spPr bwMode="auto">
          <a:xfrm>
            <a:off x="107950" y="1268413"/>
            <a:ext cx="7632700" cy="1920526"/>
          </a:xfrm>
          <a:prstGeom prst="rect">
            <a:avLst/>
          </a:prstGeom>
          <a:noFill/>
          <a:ln w="9525">
            <a:noFill/>
            <a:miter lim="800000"/>
            <a:headEnd/>
            <a:tailEnd/>
          </a:ln>
          <a:effectLst/>
        </p:spPr>
        <p:txBody>
          <a:bodyPr>
            <a:spAutoFit/>
          </a:bodyPr>
          <a:lstStyle/>
          <a:p>
            <a:pPr>
              <a:spcBef>
                <a:spcPct val="10000"/>
              </a:spcBef>
              <a:buFont typeface="Wingdings" pitchFamily="2" charset="2"/>
              <a:buChar char="q"/>
            </a:pPr>
            <a:r>
              <a:rPr lang="sl-SI" dirty="0"/>
              <a:t> </a:t>
            </a:r>
            <a:r>
              <a:rPr lang="sl-SI" sz="2200" i="1" dirty="0" smtClean="0"/>
              <a:t>entiteta (</a:t>
            </a:r>
            <a:r>
              <a:rPr lang="sl-SI" sz="2200" i="1" dirty="0" err="1" smtClean="0"/>
              <a:t>prog.jezik</a:t>
            </a:r>
            <a:r>
              <a:rPr lang="sl-SI" sz="2200" i="1" dirty="0" smtClean="0"/>
              <a:t> – razred)</a:t>
            </a:r>
            <a:endParaRPr lang="sl-SI" sz="2200" i="1" dirty="0"/>
          </a:p>
          <a:p>
            <a:pPr lvl="1">
              <a:spcBef>
                <a:spcPct val="10000"/>
              </a:spcBef>
              <a:buFont typeface="Wingdings" pitchFamily="2" charset="2"/>
              <a:buChar char="q"/>
            </a:pPr>
            <a:r>
              <a:rPr lang="sl-SI" sz="2200" i="1" dirty="0"/>
              <a:t>Stvar ali dogodek, ki ga opazujemo</a:t>
            </a:r>
          </a:p>
          <a:p>
            <a:pPr lvl="1">
              <a:spcBef>
                <a:spcPct val="10000"/>
              </a:spcBef>
              <a:buFont typeface="Wingdings" pitchFamily="2" charset="2"/>
              <a:buChar char="q"/>
            </a:pPr>
            <a:r>
              <a:rPr lang="sl-SI" sz="2200" i="1" dirty="0"/>
              <a:t>Razred v </a:t>
            </a:r>
            <a:r>
              <a:rPr lang="sl-SI" sz="2200" i="1" dirty="0"/>
              <a:t>J</a:t>
            </a:r>
            <a:r>
              <a:rPr lang="sl-SI" sz="2200" i="1" dirty="0" smtClean="0"/>
              <a:t>avi / Pythonu</a:t>
            </a:r>
            <a:endParaRPr lang="sl-SI" sz="2200" i="1" dirty="0"/>
          </a:p>
          <a:p>
            <a:pPr lvl="1">
              <a:spcBef>
                <a:spcPct val="10000"/>
              </a:spcBef>
              <a:buFont typeface="Wingdings" pitchFamily="2" charset="2"/>
              <a:buChar char="q"/>
            </a:pPr>
            <a:r>
              <a:rPr lang="sl-SI" sz="2200" i="1" dirty="0"/>
              <a:t>Zaposleni, oddelek, ...</a:t>
            </a:r>
          </a:p>
          <a:p>
            <a:pPr lvl="1">
              <a:spcBef>
                <a:spcPct val="10000"/>
              </a:spcBef>
              <a:buFont typeface="Wingdings" pitchFamily="2" charset="2"/>
              <a:buChar char="q"/>
            </a:pPr>
            <a:r>
              <a:rPr lang="sl-SI" sz="2200" i="1" dirty="0"/>
              <a:t>Vsaki entiteti pripada ena tabela</a:t>
            </a:r>
          </a:p>
        </p:txBody>
      </p:sp>
      <p:sp>
        <p:nvSpPr>
          <p:cNvPr id="389127" name="Text Box 7"/>
          <p:cNvSpPr txBox="1">
            <a:spLocks noChangeArrowheads="1"/>
          </p:cNvSpPr>
          <p:nvPr/>
        </p:nvSpPr>
        <p:spPr bwMode="auto">
          <a:xfrm>
            <a:off x="214282" y="3214686"/>
            <a:ext cx="8678198" cy="1514261"/>
          </a:xfrm>
          <a:prstGeom prst="rect">
            <a:avLst/>
          </a:prstGeom>
          <a:noFill/>
          <a:ln w="9525">
            <a:noFill/>
            <a:miter lim="800000"/>
            <a:headEnd/>
            <a:tailEnd/>
          </a:ln>
          <a:effectLst/>
        </p:spPr>
        <p:txBody>
          <a:bodyPr wrap="square">
            <a:spAutoFit/>
          </a:bodyPr>
          <a:lstStyle/>
          <a:p>
            <a:pPr>
              <a:spcBef>
                <a:spcPct val="10000"/>
              </a:spcBef>
              <a:buFont typeface="Wingdings" pitchFamily="2" charset="2"/>
              <a:buChar char="q"/>
            </a:pPr>
            <a:r>
              <a:rPr lang="sl-SI" dirty="0"/>
              <a:t> </a:t>
            </a:r>
            <a:r>
              <a:rPr lang="sl-SI" sz="2200" i="1" dirty="0">
                <a:ln>
                  <a:solidFill>
                    <a:schemeClr val="tx1"/>
                  </a:solidFill>
                </a:ln>
                <a:solidFill>
                  <a:srgbClr val="92D050"/>
                </a:solidFill>
              </a:rPr>
              <a:t>vrstica</a:t>
            </a:r>
            <a:r>
              <a:rPr lang="sl-SI" sz="2200" i="1" dirty="0"/>
              <a:t>: primerek entitete (posamezni zaposleni</a:t>
            </a:r>
            <a:r>
              <a:rPr lang="sl-SI" sz="2200" i="1" dirty="0" smtClean="0"/>
              <a:t>) – objekt določenega razreda</a:t>
            </a:r>
            <a:endParaRPr lang="sl-SI" sz="2200" i="1" dirty="0"/>
          </a:p>
          <a:p>
            <a:pPr>
              <a:spcBef>
                <a:spcPct val="10000"/>
              </a:spcBef>
              <a:buFont typeface="Wingdings" pitchFamily="2" charset="2"/>
              <a:buChar char="q"/>
            </a:pPr>
            <a:r>
              <a:rPr lang="sl-SI" sz="2200" i="1" dirty="0">
                <a:ln>
                  <a:solidFill>
                    <a:schemeClr val="tx1"/>
                  </a:solidFill>
                </a:ln>
                <a:solidFill>
                  <a:srgbClr val="FFFF00"/>
                </a:solidFill>
              </a:rPr>
              <a:t>stolpec</a:t>
            </a:r>
            <a:r>
              <a:rPr lang="sl-SI" sz="2200" i="1" dirty="0"/>
              <a:t>: lastnost </a:t>
            </a:r>
            <a:r>
              <a:rPr lang="sl-SI" sz="2200" i="1" dirty="0" smtClean="0"/>
              <a:t>(ime in priimek, stopnja </a:t>
            </a:r>
            <a:r>
              <a:rPr lang="sl-SI" sz="2200" i="1" dirty="0"/>
              <a:t>izobrazbe)</a:t>
            </a:r>
          </a:p>
          <a:p>
            <a:pPr>
              <a:spcBef>
                <a:spcPct val="10000"/>
              </a:spcBef>
              <a:buFont typeface="Wingdings" pitchFamily="2" charset="2"/>
              <a:buChar char="q"/>
            </a:pPr>
            <a:r>
              <a:rPr lang="sl-SI" sz="2200" i="1" dirty="0">
                <a:ln>
                  <a:solidFill>
                    <a:schemeClr val="tx1"/>
                  </a:solidFill>
                </a:ln>
                <a:solidFill>
                  <a:srgbClr val="00B0F0"/>
                </a:solidFill>
              </a:rPr>
              <a:t>celica</a:t>
            </a:r>
            <a:r>
              <a:rPr lang="sl-SI" sz="2200" i="1" dirty="0"/>
              <a:t>: vrednost lastnosti določenega primerka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Da ne bo 13. prosojnic</a:t>
            </a:r>
            <a:endParaRPr lang="en-US" dirty="0"/>
          </a:p>
        </p:txBody>
      </p:sp>
      <p:sp>
        <p:nvSpPr>
          <p:cNvPr id="3" name="Date Placeholder 2"/>
          <p:cNvSpPr>
            <a:spLocks noGrp="1"/>
          </p:cNvSpPr>
          <p:nvPr>
            <p:ph type="dt" sz="half" idx="10"/>
          </p:nvPr>
        </p:nvSpPr>
        <p:spPr/>
        <p:txBody>
          <a:bodyPr/>
          <a:lstStyle/>
          <a:p>
            <a:r>
              <a:rPr lang="sl-SI" smtClean="0"/>
              <a:t>Matija Lokar, FMF</a:t>
            </a:r>
            <a:endParaRPr lang="sl-SI"/>
          </a:p>
        </p:txBody>
      </p:sp>
      <p:pic>
        <p:nvPicPr>
          <p:cNvPr id="1026" name="Picture 2" descr="funny #jokes #dba #sql | Programming humor, Programmer humor, Tech hum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1772816"/>
            <a:ext cx="4320480" cy="4369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1867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sl-SI"/>
              <a:t>Matija Lokar, FMF</a:t>
            </a:r>
          </a:p>
        </p:txBody>
      </p:sp>
      <p:sp>
        <p:nvSpPr>
          <p:cNvPr id="377858" name="Rectangle 2"/>
          <p:cNvSpPr>
            <a:spLocks noGrp="1" noChangeArrowheads="1"/>
          </p:cNvSpPr>
          <p:nvPr>
            <p:ph type="title"/>
          </p:nvPr>
        </p:nvSpPr>
        <p:spPr/>
        <p:txBody>
          <a:bodyPr/>
          <a:lstStyle/>
          <a:p>
            <a:r>
              <a:rPr lang="sl-SI"/>
              <a:t>Zakaj podatkovne baze?</a:t>
            </a:r>
          </a:p>
        </p:txBody>
      </p:sp>
      <p:sp>
        <p:nvSpPr>
          <p:cNvPr id="377859" name="Rectangle 3"/>
          <p:cNvSpPr>
            <a:spLocks noGrp="1" noChangeArrowheads="1"/>
          </p:cNvSpPr>
          <p:nvPr>
            <p:ph type="body" idx="1"/>
          </p:nvPr>
        </p:nvSpPr>
        <p:spPr/>
        <p:txBody>
          <a:bodyPr/>
          <a:lstStyle/>
          <a:p>
            <a:pPr>
              <a:lnSpc>
                <a:spcPct val="80000"/>
              </a:lnSpc>
            </a:pPr>
            <a:r>
              <a:rPr lang="sl-SI" sz="2000" dirty="0"/>
              <a:t>Kakšne programe pišemo sedaj?</a:t>
            </a:r>
          </a:p>
          <a:p>
            <a:pPr lvl="1">
              <a:lnSpc>
                <a:spcPct val="80000"/>
              </a:lnSpc>
            </a:pPr>
            <a:r>
              <a:rPr lang="sl-SI" sz="1800" dirty="0"/>
              <a:t>Podatki "zapečeni" v program</a:t>
            </a:r>
          </a:p>
          <a:p>
            <a:pPr lvl="1">
              <a:lnSpc>
                <a:spcPct val="80000"/>
              </a:lnSpc>
            </a:pPr>
            <a:r>
              <a:rPr lang="sl-SI" sz="1800" dirty="0"/>
              <a:t>Preberemo preko tipkovnice</a:t>
            </a:r>
          </a:p>
          <a:p>
            <a:pPr>
              <a:lnSpc>
                <a:spcPct val="80000"/>
              </a:lnSpc>
            </a:pPr>
            <a:r>
              <a:rPr lang="sl-SI" sz="2000" dirty="0"/>
              <a:t>V banki bi bilo strahotno nepraktično, če bi morali ob vašem dvigu vtipkati vse vaše prejšnje pologe in dvige, da bi videli vaše stanje</a:t>
            </a:r>
          </a:p>
          <a:p>
            <a:pPr>
              <a:lnSpc>
                <a:spcPct val="80000"/>
              </a:lnSpc>
            </a:pPr>
            <a:r>
              <a:rPr lang="sl-SI" sz="2000" dirty="0" smtClean="0"/>
              <a:t>Vnos </a:t>
            </a:r>
            <a:r>
              <a:rPr lang="sl-SI" sz="2000" dirty="0"/>
              <a:t>podatkov in hranjenje podatkov</a:t>
            </a:r>
          </a:p>
          <a:p>
            <a:pPr lvl="1">
              <a:lnSpc>
                <a:spcPct val="80000"/>
              </a:lnSpc>
            </a:pPr>
            <a:r>
              <a:rPr lang="sl-SI" sz="1800" dirty="0"/>
              <a:t>Podatki naj se obdržijo tudi medtem, ko program ne deluje. </a:t>
            </a:r>
          </a:p>
          <a:p>
            <a:pPr lvl="1">
              <a:lnSpc>
                <a:spcPct val="80000"/>
              </a:lnSpc>
            </a:pPr>
            <a:r>
              <a:rPr lang="sl-SI" sz="1800" dirty="0"/>
              <a:t>Datoteke</a:t>
            </a:r>
          </a:p>
          <a:p>
            <a:pPr>
              <a:lnSpc>
                <a:spcPct val="80000"/>
              </a:lnSpc>
            </a:pPr>
            <a:r>
              <a:rPr lang="sl-SI" sz="2000" dirty="0"/>
              <a:t>Kaj je dobrega z datotekami?</a:t>
            </a:r>
          </a:p>
          <a:p>
            <a:pPr>
              <a:lnSpc>
                <a:spcPct val="80000"/>
              </a:lnSpc>
            </a:pPr>
            <a:r>
              <a:rPr lang="sl-SI" sz="2000" dirty="0" smtClean="0"/>
              <a:t>Kaj </a:t>
            </a:r>
            <a:r>
              <a:rPr lang="sl-SI" sz="2000" dirty="0"/>
              <a:t>pa je problem?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77859">
                                            <p:txEl>
                                              <p:pRg st="0" end="0"/>
                                            </p:txEl>
                                          </p:spTgt>
                                        </p:tgtEl>
                                        <p:attrNameLst>
                                          <p:attrName>style.visibility</p:attrName>
                                        </p:attrNameLst>
                                      </p:cBhvr>
                                      <p:to>
                                        <p:strVal val="visible"/>
                                      </p:to>
                                    </p:set>
                                    <p:animEffect transition="in" filter="randombar(horizontal)">
                                      <p:cBhvr>
                                        <p:cTn id="7" dur="500"/>
                                        <p:tgtEl>
                                          <p:spTgt spid="377859">
                                            <p:txEl>
                                              <p:pRg st="0" end="0"/>
                                            </p:tx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77859">
                                            <p:txEl>
                                              <p:pRg st="1" end="1"/>
                                            </p:txEl>
                                          </p:spTgt>
                                        </p:tgtEl>
                                        <p:attrNameLst>
                                          <p:attrName>style.visibility</p:attrName>
                                        </p:attrNameLst>
                                      </p:cBhvr>
                                      <p:to>
                                        <p:strVal val="visible"/>
                                      </p:to>
                                    </p:set>
                                    <p:animEffect transition="in" filter="randombar(horizontal)">
                                      <p:cBhvr>
                                        <p:cTn id="10" dur="500"/>
                                        <p:tgtEl>
                                          <p:spTgt spid="377859">
                                            <p:txEl>
                                              <p:pRg st="1" end="1"/>
                                            </p:txEl>
                                          </p:spTgt>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377859">
                                            <p:txEl>
                                              <p:pRg st="2" end="2"/>
                                            </p:txEl>
                                          </p:spTgt>
                                        </p:tgtEl>
                                        <p:attrNameLst>
                                          <p:attrName>style.visibility</p:attrName>
                                        </p:attrNameLst>
                                      </p:cBhvr>
                                      <p:to>
                                        <p:strVal val="visible"/>
                                      </p:to>
                                    </p:set>
                                    <p:animEffect transition="in" filter="randombar(horizontal)">
                                      <p:cBhvr>
                                        <p:cTn id="13" dur="500"/>
                                        <p:tgtEl>
                                          <p:spTgt spid="377859">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377859">
                                            <p:txEl>
                                              <p:pRg st="3" end="3"/>
                                            </p:txEl>
                                          </p:spTgt>
                                        </p:tgtEl>
                                        <p:attrNameLst>
                                          <p:attrName>style.visibility</p:attrName>
                                        </p:attrNameLst>
                                      </p:cBhvr>
                                      <p:to>
                                        <p:strVal val="visible"/>
                                      </p:to>
                                    </p:set>
                                    <p:animEffect transition="in" filter="randombar(horizontal)">
                                      <p:cBhvr>
                                        <p:cTn id="18" dur="500"/>
                                        <p:tgtEl>
                                          <p:spTgt spid="377859">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377859">
                                            <p:txEl>
                                              <p:pRg st="4" end="4"/>
                                            </p:txEl>
                                          </p:spTgt>
                                        </p:tgtEl>
                                        <p:attrNameLst>
                                          <p:attrName>style.visibility</p:attrName>
                                        </p:attrNameLst>
                                      </p:cBhvr>
                                      <p:to>
                                        <p:strVal val="visible"/>
                                      </p:to>
                                    </p:set>
                                    <p:animEffect transition="in" filter="randombar(horizontal)">
                                      <p:cBhvr>
                                        <p:cTn id="23" dur="500"/>
                                        <p:tgtEl>
                                          <p:spTgt spid="377859">
                                            <p:txEl>
                                              <p:pRg st="4" end="4"/>
                                            </p:txEl>
                                          </p:spTgt>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377859">
                                            <p:txEl>
                                              <p:pRg st="5" end="5"/>
                                            </p:txEl>
                                          </p:spTgt>
                                        </p:tgtEl>
                                        <p:attrNameLst>
                                          <p:attrName>style.visibility</p:attrName>
                                        </p:attrNameLst>
                                      </p:cBhvr>
                                      <p:to>
                                        <p:strVal val="visible"/>
                                      </p:to>
                                    </p:set>
                                    <p:animEffect transition="in" filter="randombar(horizontal)">
                                      <p:cBhvr>
                                        <p:cTn id="26" dur="500"/>
                                        <p:tgtEl>
                                          <p:spTgt spid="377859">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377859">
                                            <p:txEl>
                                              <p:pRg st="6" end="6"/>
                                            </p:txEl>
                                          </p:spTgt>
                                        </p:tgtEl>
                                        <p:attrNameLst>
                                          <p:attrName>style.visibility</p:attrName>
                                        </p:attrNameLst>
                                      </p:cBhvr>
                                      <p:to>
                                        <p:strVal val="visible"/>
                                      </p:to>
                                    </p:set>
                                    <p:animEffect transition="in" filter="randombar(horizontal)">
                                      <p:cBhvr>
                                        <p:cTn id="31" dur="500"/>
                                        <p:tgtEl>
                                          <p:spTgt spid="377859">
                                            <p:txEl>
                                              <p:pRg st="6" end="6"/>
                                            </p:txEl>
                                          </p:spTgt>
                                        </p:tgtEl>
                                      </p:cBhvr>
                                    </p:animEffect>
                                  </p:childTnLst>
                                </p:cTn>
                              </p:par>
                              <p:par>
                                <p:cTn id="32" presetID="14" presetClass="entr" presetSubtype="10" fill="hold" grpId="0" nodeType="withEffect">
                                  <p:stCondLst>
                                    <p:cond delay="0"/>
                                  </p:stCondLst>
                                  <p:childTnLst>
                                    <p:set>
                                      <p:cBhvr>
                                        <p:cTn id="33" dur="1" fill="hold">
                                          <p:stCondLst>
                                            <p:cond delay="0"/>
                                          </p:stCondLst>
                                        </p:cTn>
                                        <p:tgtEl>
                                          <p:spTgt spid="377859">
                                            <p:txEl>
                                              <p:pRg st="7" end="7"/>
                                            </p:txEl>
                                          </p:spTgt>
                                        </p:tgtEl>
                                        <p:attrNameLst>
                                          <p:attrName>style.visibility</p:attrName>
                                        </p:attrNameLst>
                                      </p:cBhvr>
                                      <p:to>
                                        <p:strVal val="visible"/>
                                      </p:to>
                                    </p:set>
                                    <p:animEffect transition="in" filter="randombar(horizontal)">
                                      <p:cBhvr>
                                        <p:cTn id="34" dur="500"/>
                                        <p:tgtEl>
                                          <p:spTgt spid="377859">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grpId="0" nodeType="clickEffect">
                                  <p:stCondLst>
                                    <p:cond delay="0"/>
                                  </p:stCondLst>
                                  <p:childTnLst>
                                    <p:set>
                                      <p:cBhvr>
                                        <p:cTn id="38" dur="1" fill="hold">
                                          <p:stCondLst>
                                            <p:cond delay="0"/>
                                          </p:stCondLst>
                                        </p:cTn>
                                        <p:tgtEl>
                                          <p:spTgt spid="377859">
                                            <p:txEl>
                                              <p:pRg st="8" end="8"/>
                                            </p:txEl>
                                          </p:spTgt>
                                        </p:tgtEl>
                                        <p:attrNameLst>
                                          <p:attrName>style.visibility</p:attrName>
                                        </p:attrNameLst>
                                      </p:cBhvr>
                                      <p:to>
                                        <p:strVal val="visible"/>
                                      </p:to>
                                    </p:set>
                                    <p:animEffect transition="in" filter="randombar(horizontal)">
                                      <p:cBhvr>
                                        <p:cTn id="39" dur="500"/>
                                        <p:tgtEl>
                                          <p:spTgt spid="37785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7859"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sl-SI"/>
              <a:t>Matija Lokar, FMF</a:t>
            </a:r>
          </a:p>
        </p:txBody>
      </p:sp>
      <p:sp>
        <p:nvSpPr>
          <p:cNvPr id="378882" name="Rectangle 2"/>
          <p:cNvSpPr>
            <a:spLocks noGrp="1" noChangeArrowheads="1"/>
          </p:cNvSpPr>
          <p:nvPr>
            <p:ph type="title"/>
          </p:nvPr>
        </p:nvSpPr>
        <p:spPr/>
        <p:txBody>
          <a:bodyPr/>
          <a:lstStyle/>
          <a:p>
            <a:r>
              <a:rPr lang="sl-SI"/>
              <a:t>Seznam e-naslovov prijateljev</a:t>
            </a:r>
          </a:p>
        </p:txBody>
      </p:sp>
      <p:sp>
        <p:nvSpPr>
          <p:cNvPr id="378883" name="Rectangle 3"/>
          <p:cNvSpPr>
            <a:spLocks noGrp="1" noChangeArrowheads="1"/>
          </p:cNvSpPr>
          <p:nvPr>
            <p:ph type="body" idx="1"/>
          </p:nvPr>
        </p:nvSpPr>
        <p:spPr/>
        <p:txBody>
          <a:bodyPr/>
          <a:lstStyle/>
          <a:p>
            <a:pPr>
              <a:lnSpc>
                <a:spcPct val="80000"/>
              </a:lnSpc>
            </a:pPr>
            <a:r>
              <a:rPr lang="sl-SI" sz="1800" dirty="0"/>
              <a:t>Lahko hranimo v datoteki?</a:t>
            </a:r>
          </a:p>
          <a:p>
            <a:pPr>
              <a:lnSpc>
                <a:spcPct val="80000"/>
              </a:lnSpc>
            </a:pPr>
            <a:r>
              <a:rPr lang="sl-SI" sz="1800" dirty="0"/>
              <a:t>Ni problem</a:t>
            </a:r>
          </a:p>
          <a:p>
            <a:pPr lvl="1">
              <a:lnSpc>
                <a:spcPct val="80000"/>
              </a:lnSpc>
            </a:pPr>
            <a:r>
              <a:rPr lang="sl-SI" sz="1600" dirty="0"/>
              <a:t>Vsak naslov v svoji vrsti</a:t>
            </a:r>
          </a:p>
          <a:p>
            <a:pPr lvl="1">
              <a:lnSpc>
                <a:spcPct val="80000"/>
              </a:lnSpc>
            </a:pPr>
            <a:r>
              <a:rPr lang="sl-SI" sz="1600" dirty="0"/>
              <a:t>Ali pa ločen z | </a:t>
            </a:r>
          </a:p>
          <a:p>
            <a:pPr lvl="1">
              <a:lnSpc>
                <a:spcPct val="80000"/>
              </a:lnSpc>
            </a:pPr>
            <a:r>
              <a:rPr lang="sl-SI" sz="1600" dirty="0"/>
              <a:t>Dokler poštni naslov ne vsebuje prihoda v novo vrsto ali |, vse deluje kot namazano ...</a:t>
            </a:r>
          </a:p>
          <a:p>
            <a:pPr lvl="1">
              <a:lnSpc>
                <a:spcPct val="80000"/>
              </a:lnSpc>
            </a:pPr>
            <a:r>
              <a:rPr lang="sl-SI" sz="1600" dirty="0"/>
              <a:t>Res?</a:t>
            </a:r>
          </a:p>
          <a:p>
            <a:pPr>
              <a:lnSpc>
                <a:spcPct val="80000"/>
              </a:lnSpc>
            </a:pPr>
            <a:r>
              <a:rPr lang="sl-SI" sz="1800" dirty="0"/>
              <a:t>Iskanje je počasno</a:t>
            </a:r>
          </a:p>
          <a:p>
            <a:pPr>
              <a:lnSpc>
                <a:spcPct val="80000"/>
              </a:lnSpc>
            </a:pPr>
            <a:r>
              <a:rPr lang="sl-SI" sz="1800" dirty="0"/>
              <a:t>Ali je </a:t>
            </a:r>
            <a:r>
              <a:rPr lang="sl-SI" sz="1800" dirty="0" err="1">
                <a:hlinkClick r:id="rId2"/>
              </a:rPr>
              <a:t>matija.lokar@fmf.uni</a:t>
            </a:r>
            <a:r>
              <a:rPr lang="sl-SI" sz="1800" dirty="0">
                <a:hlinkClick r:id="rId2"/>
              </a:rPr>
              <a:t>-</a:t>
            </a:r>
            <a:r>
              <a:rPr lang="sl-SI" sz="1800" dirty="0" err="1">
                <a:hlinkClick r:id="rId2"/>
              </a:rPr>
              <a:t>lj.si</a:t>
            </a:r>
            <a:r>
              <a:rPr lang="sl-SI" sz="1800" dirty="0"/>
              <a:t> že na seznamu?</a:t>
            </a:r>
          </a:p>
          <a:p>
            <a:pPr lvl="1">
              <a:lnSpc>
                <a:spcPct val="80000"/>
              </a:lnSpc>
            </a:pPr>
            <a:r>
              <a:rPr lang="sl-SI" sz="1600" dirty="0"/>
              <a:t>pregled cele datoteke</a:t>
            </a:r>
          </a:p>
          <a:p>
            <a:pPr>
              <a:lnSpc>
                <a:spcPct val="80000"/>
              </a:lnSpc>
            </a:pPr>
            <a:r>
              <a:rPr lang="sl-SI" sz="1800" dirty="0"/>
              <a:t>Iskanje je počasno in drago. </a:t>
            </a:r>
          </a:p>
          <a:p>
            <a:pPr lvl="1">
              <a:lnSpc>
                <a:spcPct val="80000"/>
              </a:lnSpc>
            </a:pPr>
            <a:r>
              <a:rPr lang="sl-SI" sz="1600" dirty="0"/>
              <a:t>Uporabimo indekse</a:t>
            </a:r>
          </a:p>
          <a:p>
            <a:pPr lvl="2">
              <a:lnSpc>
                <a:spcPct val="80000"/>
              </a:lnSpc>
            </a:pPr>
            <a:r>
              <a:rPr lang="sl-SI" sz="1500" dirty="0"/>
              <a:t>Spomnimo se na knjige!</a:t>
            </a:r>
          </a:p>
          <a:p>
            <a:pPr lvl="2">
              <a:lnSpc>
                <a:spcPct val="80000"/>
              </a:lnSpc>
            </a:pPr>
            <a:r>
              <a:rPr lang="sl-SI" sz="1500" dirty="0"/>
              <a:t>Razpršene tabele, zgoščevalne funkcije, iskalna drevesa, ...</a:t>
            </a:r>
          </a:p>
          <a:p>
            <a:pPr lvl="2">
              <a:lnSpc>
                <a:spcPct val="80000"/>
              </a:lnSpc>
            </a:pPr>
            <a:r>
              <a:rPr lang="sl-SI" sz="1500" dirty="0"/>
              <a:t>B-drevesa, ...</a:t>
            </a:r>
          </a:p>
          <a:p>
            <a:pPr lvl="1">
              <a:lnSpc>
                <a:spcPct val="80000"/>
              </a:lnSpc>
            </a:pPr>
            <a:r>
              <a:rPr lang="sl-SI" sz="1600" dirty="0"/>
              <a:t>Zakaj ne bi za vsa opravila v zvezi z indeksi skrbel nekdo drug, mi pa bi jih le uporabljali </a:t>
            </a:r>
          </a:p>
          <a:p>
            <a:pPr lvl="2">
              <a:lnSpc>
                <a:spcPct val="80000"/>
              </a:lnSpc>
            </a:pPr>
            <a:r>
              <a:rPr lang="sl-SI" sz="1500" dirty="0"/>
              <a:t>In uživali v vseh blagodatih, ki nam jih indeksi nudijo ... </a:t>
            </a:r>
            <a:r>
              <a:rPr lang="sl-SI" sz="1200" dirty="0"/>
              <a:t>(če parafraziramo določenega slovenskega pisatelja)</a:t>
            </a:r>
            <a:endParaRPr lang="sl-SI" sz="1500" dirty="0"/>
          </a:p>
          <a:p>
            <a:pPr>
              <a:lnSpc>
                <a:spcPct val="80000"/>
              </a:lnSpc>
            </a:pPr>
            <a:endParaRPr lang="sl-SI" sz="1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78883">
                                            <p:txEl>
                                              <p:pRg st="0" end="0"/>
                                            </p:txEl>
                                          </p:spTgt>
                                        </p:tgtEl>
                                        <p:attrNameLst>
                                          <p:attrName>style.visibility</p:attrName>
                                        </p:attrNameLst>
                                      </p:cBhvr>
                                      <p:to>
                                        <p:strVal val="visible"/>
                                      </p:to>
                                    </p:set>
                                    <p:animEffect transition="in" filter="randombar(horizontal)">
                                      <p:cBhvr>
                                        <p:cTn id="7" dur="500"/>
                                        <p:tgtEl>
                                          <p:spTgt spid="3788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78883">
                                            <p:txEl>
                                              <p:pRg st="1" end="1"/>
                                            </p:txEl>
                                          </p:spTgt>
                                        </p:tgtEl>
                                        <p:attrNameLst>
                                          <p:attrName>style.visibility</p:attrName>
                                        </p:attrNameLst>
                                      </p:cBhvr>
                                      <p:to>
                                        <p:strVal val="visible"/>
                                      </p:to>
                                    </p:set>
                                    <p:animEffect transition="in" filter="randombar(horizontal)">
                                      <p:cBhvr>
                                        <p:cTn id="12" dur="500"/>
                                        <p:tgtEl>
                                          <p:spTgt spid="378883">
                                            <p:txEl>
                                              <p:pRg st="1" end="1"/>
                                            </p:txEl>
                                          </p:spTgt>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378883">
                                            <p:txEl>
                                              <p:pRg st="2" end="2"/>
                                            </p:txEl>
                                          </p:spTgt>
                                        </p:tgtEl>
                                        <p:attrNameLst>
                                          <p:attrName>style.visibility</p:attrName>
                                        </p:attrNameLst>
                                      </p:cBhvr>
                                      <p:to>
                                        <p:strVal val="visible"/>
                                      </p:to>
                                    </p:set>
                                    <p:animEffect transition="in" filter="randombar(horizontal)">
                                      <p:cBhvr>
                                        <p:cTn id="15" dur="500"/>
                                        <p:tgtEl>
                                          <p:spTgt spid="378883">
                                            <p:txEl>
                                              <p:pRg st="2" end="2"/>
                                            </p:txEl>
                                          </p:spTgt>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378883">
                                            <p:txEl>
                                              <p:pRg st="3" end="3"/>
                                            </p:txEl>
                                          </p:spTgt>
                                        </p:tgtEl>
                                        <p:attrNameLst>
                                          <p:attrName>style.visibility</p:attrName>
                                        </p:attrNameLst>
                                      </p:cBhvr>
                                      <p:to>
                                        <p:strVal val="visible"/>
                                      </p:to>
                                    </p:set>
                                    <p:animEffect transition="in" filter="randombar(horizontal)">
                                      <p:cBhvr>
                                        <p:cTn id="18" dur="500"/>
                                        <p:tgtEl>
                                          <p:spTgt spid="378883">
                                            <p:txEl>
                                              <p:pRg st="3" end="3"/>
                                            </p:txEl>
                                          </p:spTgt>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378883">
                                            <p:txEl>
                                              <p:pRg st="4" end="4"/>
                                            </p:txEl>
                                          </p:spTgt>
                                        </p:tgtEl>
                                        <p:attrNameLst>
                                          <p:attrName>style.visibility</p:attrName>
                                        </p:attrNameLst>
                                      </p:cBhvr>
                                      <p:to>
                                        <p:strVal val="visible"/>
                                      </p:to>
                                    </p:set>
                                    <p:animEffect transition="in" filter="randombar(horizontal)">
                                      <p:cBhvr>
                                        <p:cTn id="21" dur="500"/>
                                        <p:tgtEl>
                                          <p:spTgt spid="37888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378883">
                                            <p:txEl>
                                              <p:pRg st="5" end="5"/>
                                            </p:txEl>
                                          </p:spTgt>
                                        </p:tgtEl>
                                        <p:attrNameLst>
                                          <p:attrName>style.visibility</p:attrName>
                                        </p:attrNameLst>
                                      </p:cBhvr>
                                      <p:to>
                                        <p:strVal val="visible"/>
                                      </p:to>
                                    </p:set>
                                    <p:animEffect transition="in" filter="randombar(horizontal)">
                                      <p:cBhvr>
                                        <p:cTn id="26" dur="500"/>
                                        <p:tgtEl>
                                          <p:spTgt spid="378883">
                                            <p:txEl>
                                              <p:pRg st="5" end="5"/>
                                            </p:txEl>
                                          </p:spTgt>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378883">
                                            <p:txEl>
                                              <p:pRg st="6" end="6"/>
                                            </p:txEl>
                                          </p:spTgt>
                                        </p:tgtEl>
                                        <p:attrNameLst>
                                          <p:attrName>style.visibility</p:attrName>
                                        </p:attrNameLst>
                                      </p:cBhvr>
                                      <p:to>
                                        <p:strVal val="visible"/>
                                      </p:to>
                                    </p:set>
                                    <p:animEffect transition="in" filter="randombar(horizontal)">
                                      <p:cBhvr>
                                        <p:cTn id="29" dur="500"/>
                                        <p:tgtEl>
                                          <p:spTgt spid="378883">
                                            <p:txEl>
                                              <p:pRg st="6" end="6"/>
                                            </p:txEl>
                                          </p:spTgt>
                                        </p:tgtEl>
                                      </p:cBhvr>
                                    </p:animEffect>
                                  </p:childTnLst>
                                </p:cTn>
                              </p:par>
                              <p:par>
                                <p:cTn id="30" presetID="14" presetClass="entr" presetSubtype="10" fill="hold" grpId="0" nodeType="withEffect">
                                  <p:stCondLst>
                                    <p:cond delay="0"/>
                                  </p:stCondLst>
                                  <p:childTnLst>
                                    <p:set>
                                      <p:cBhvr>
                                        <p:cTn id="31" dur="1" fill="hold">
                                          <p:stCondLst>
                                            <p:cond delay="0"/>
                                          </p:stCondLst>
                                        </p:cTn>
                                        <p:tgtEl>
                                          <p:spTgt spid="378883">
                                            <p:txEl>
                                              <p:pRg st="7" end="7"/>
                                            </p:txEl>
                                          </p:spTgt>
                                        </p:tgtEl>
                                        <p:attrNameLst>
                                          <p:attrName>style.visibility</p:attrName>
                                        </p:attrNameLst>
                                      </p:cBhvr>
                                      <p:to>
                                        <p:strVal val="visible"/>
                                      </p:to>
                                    </p:set>
                                    <p:animEffect transition="in" filter="randombar(horizontal)">
                                      <p:cBhvr>
                                        <p:cTn id="32" dur="500"/>
                                        <p:tgtEl>
                                          <p:spTgt spid="378883">
                                            <p:txEl>
                                              <p:pRg st="7" end="7"/>
                                            </p:txEl>
                                          </p:spTgt>
                                        </p:tgtEl>
                                      </p:cBhvr>
                                    </p:animEffect>
                                  </p:childTnLst>
                                </p:cTn>
                              </p:par>
                              <p:par>
                                <p:cTn id="33" presetID="14" presetClass="entr" presetSubtype="10" fill="hold" grpId="0" nodeType="withEffect">
                                  <p:stCondLst>
                                    <p:cond delay="0"/>
                                  </p:stCondLst>
                                  <p:childTnLst>
                                    <p:set>
                                      <p:cBhvr>
                                        <p:cTn id="34" dur="1" fill="hold">
                                          <p:stCondLst>
                                            <p:cond delay="0"/>
                                          </p:stCondLst>
                                        </p:cTn>
                                        <p:tgtEl>
                                          <p:spTgt spid="378883">
                                            <p:txEl>
                                              <p:pRg st="8" end="8"/>
                                            </p:txEl>
                                          </p:spTgt>
                                        </p:tgtEl>
                                        <p:attrNameLst>
                                          <p:attrName>style.visibility</p:attrName>
                                        </p:attrNameLst>
                                      </p:cBhvr>
                                      <p:to>
                                        <p:strVal val="visible"/>
                                      </p:to>
                                    </p:set>
                                    <p:animEffect transition="in" filter="randombar(horizontal)">
                                      <p:cBhvr>
                                        <p:cTn id="35" dur="500"/>
                                        <p:tgtEl>
                                          <p:spTgt spid="378883">
                                            <p:txEl>
                                              <p:pRg st="8" end="8"/>
                                            </p:txEl>
                                          </p:spTgt>
                                        </p:tgtEl>
                                      </p:cBhvr>
                                    </p:animEffect>
                                  </p:childTnLst>
                                </p:cTn>
                              </p:par>
                              <p:par>
                                <p:cTn id="36" presetID="14" presetClass="entr" presetSubtype="10" fill="hold" grpId="0" nodeType="withEffect">
                                  <p:stCondLst>
                                    <p:cond delay="0"/>
                                  </p:stCondLst>
                                  <p:childTnLst>
                                    <p:set>
                                      <p:cBhvr>
                                        <p:cTn id="37" dur="1" fill="hold">
                                          <p:stCondLst>
                                            <p:cond delay="0"/>
                                          </p:stCondLst>
                                        </p:cTn>
                                        <p:tgtEl>
                                          <p:spTgt spid="378883">
                                            <p:txEl>
                                              <p:pRg st="9" end="9"/>
                                            </p:txEl>
                                          </p:spTgt>
                                        </p:tgtEl>
                                        <p:attrNameLst>
                                          <p:attrName>style.visibility</p:attrName>
                                        </p:attrNameLst>
                                      </p:cBhvr>
                                      <p:to>
                                        <p:strVal val="visible"/>
                                      </p:to>
                                    </p:set>
                                    <p:animEffect transition="in" filter="randombar(horizontal)">
                                      <p:cBhvr>
                                        <p:cTn id="38" dur="500"/>
                                        <p:tgtEl>
                                          <p:spTgt spid="378883">
                                            <p:txEl>
                                              <p:pRg st="9" end="9"/>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4" presetClass="entr" presetSubtype="10" fill="hold" grpId="0" nodeType="clickEffect">
                                  <p:stCondLst>
                                    <p:cond delay="0"/>
                                  </p:stCondLst>
                                  <p:childTnLst>
                                    <p:set>
                                      <p:cBhvr>
                                        <p:cTn id="42" dur="1" fill="hold">
                                          <p:stCondLst>
                                            <p:cond delay="0"/>
                                          </p:stCondLst>
                                        </p:cTn>
                                        <p:tgtEl>
                                          <p:spTgt spid="378883">
                                            <p:txEl>
                                              <p:pRg st="10" end="10"/>
                                            </p:txEl>
                                          </p:spTgt>
                                        </p:tgtEl>
                                        <p:attrNameLst>
                                          <p:attrName>style.visibility</p:attrName>
                                        </p:attrNameLst>
                                      </p:cBhvr>
                                      <p:to>
                                        <p:strVal val="visible"/>
                                      </p:to>
                                    </p:set>
                                    <p:animEffect transition="in" filter="randombar(horizontal)">
                                      <p:cBhvr>
                                        <p:cTn id="43" dur="500"/>
                                        <p:tgtEl>
                                          <p:spTgt spid="378883">
                                            <p:txEl>
                                              <p:pRg st="10" end="10"/>
                                            </p:txEl>
                                          </p:spTgt>
                                        </p:tgtEl>
                                      </p:cBhvr>
                                    </p:animEffect>
                                  </p:childTnLst>
                                </p:cTn>
                              </p:par>
                              <p:par>
                                <p:cTn id="44" presetID="14" presetClass="entr" presetSubtype="10" fill="hold" grpId="0" nodeType="withEffect">
                                  <p:stCondLst>
                                    <p:cond delay="0"/>
                                  </p:stCondLst>
                                  <p:childTnLst>
                                    <p:set>
                                      <p:cBhvr>
                                        <p:cTn id="45" dur="1" fill="hold">
                                          <p:stCondLst>
                                            <p:cond delay="0"/>
                                          </p:stCondLst>
                                        </p:cTn>
                                        <p:tgtEl>
                                          <p:spTgt spid="378883">
                                            <p:txEl>
                                              <p:pRg st="11" end="11"/>
                                            </p:txEl>
                                          </p:spTgt>
                                        </p:tgtEl>
                                        <p:attrNameLst>
                                          <p:attrName>style.visibility</p:attrName>
                                        </p:attrNameLst>
                                      </p:cBhvr>
                                      <p:to>
                                        <p:strVal val="visible"/>
                                      </p:to>
                                    </p:set>
                                    <p:animEffect transition="in" filter="randombar(horizontal)">
                                      <p:cBhvr>
                                        <p:cTn id="46" dur="500"/>
                                        <p:tgtEl>
                                          <p:spTgt spid="378883">
                                            <p:txEl>
                                              <p:pRg st="11" end="11"/>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4" presetClass="entr" presetSubtype="10" fill="hold" grpId="0" nodeType="clickEffect">
                                  <p:stCondLst>
                                    <p:cond delay="0"/>
                                  </p:stCondLst>
                                  <p:childTnLst>
                                    <p:set>
                                      <p:cBhvr>
                                        <p:cTn id="50" dur="1" fill="hold">
                                          <p:stCondLst>
                                            <p:cond delay="0"/>
                                          </p:stCondLst>
                                        </p:cTn>
                                        <p:tgtEl>
                                          <p:spTgt spid="378883">
                                            <p:txEl>
                                              <p:pRg st="12" end="12"/>
                                            </p:txEl>
                                          </p:spTgt>
                                        </p:tgtEl>
                                        <p:attrNameLst>
                                          <p:attrName>style.visibility</p:attrName>
                                        </p:attrNameLst>
                                      </p:cBhvr>
                                      <p:to>
                                        <p:strVal val="visible"/>
                                      </p:to>
                                    </p:set>
                                    <p:animEffect transition="in" filter="randombar(horizontal)">
                                      <p:cBhvr>
                                        <p:cTn id="51" dur="500"/>
                                        <p:tgtEl>
                                          <p:spTgt spid="378883">
                                            <p:txEl>
                                              <p:pRg st="12" end="12"/>
                                            </p:txEl>
                                          </p:spTgt>
                                        </p:tgtEl>
                                      </p:cBhvr>
                                    </p:animEffect>
                                  </p:childTnLst>
                                </p:cTn>
                              </p:par>
                              <p:par>
                                <p:cTn id="52" presetID="14" presetClass="entr" presetSubtype="10" fill="hold" grpId="0" nodeType="withEffect">
                                  <p:stCondLst>
                                    <p:cond delay="0"/>
                                  </p:stCondLst>
                                  <p:childTnLst>
                                    <p:set>
                                      <p:cBhvr>
                                        <p:cTn id="53" dur="1" fill="hold">
                                          <p:stCondLst>
                                            <p:cond delay="0"/>
                                          </p:stCondLst>
                                        </p:cTn>
                                        <p:tgtEl>
                                          <p:spTgt spid="378883">
                                            <p:txEl>
                                              <p:pRg st="13" end="13"/>
                                            </p:txEl>
                                          </p:spTgt>
                                        </p:tgtEl>
                                        <p:attrNameLst>
                                          <p:attrName>style.visibility</p:attrName>
                                        </p:attrNameLst>
                                      </p:cBhvr>
                                      <p:to>
                                        <p:strVal val="visible"/>
                                      </p:to>
                                    </p:set>
                                    <p:animEffect transition="in" filter="randombar(horizontal)">
                                      <p:cBhvr>
                                        <p:cTn id="54" dur="500"/>
                                        <p:tgtEl>
                                          <p:spTgt spid="378883">
                                            <p:txEl>
                                              <p:pRg st="13" end="13"/>
                                            </p:txEl>
                                          </p:spTgt>
                                        </p:tgtEl>
                                      </p:cBhvr>
                                    </p:animEffect>
                                  </p:childTnLst>
                                </p:cTn>
                              </p:par>
                              <p:par>
                                <p:cTn id="55" presetID="14" presetClass="entr" presetSubtype="10" fill="hold" grpId="0" nodeType="withEffect">
                                  <p:stCondLst>
                                    <p:cond delay="0"/>
                                  </p:stCondLst>
                                  <p:childTnLst>
                                    <p:set>
                                      <p:cBhvr>
                                        <p:cTn id="56" dur="1" fill="hold">
                                          <p:stCondLst>
                                            <p:cond delay="0"/>
                                          </p:stCondLst>
                                        </p:cTn>
                                        <p:tgtEl>
                                          <p:spTgt spid="378883">
                                            <p:txEl>
                                              <p:pRg st="14" end="14"/>
                                            </p:txEl>
                                          </p:spTgt>
                                        </p:tgtEl>
                                        <p:attrNameLst>
                                          <p:attrName>style.visibility</p:attrName>
                                        </p:attrNameLst>
                                      </p:cBhvr>
                                      <p:to>
                                        <p:strVal val="visible"/>
                                      </p:to>
                                    </p:set>
                                    <p:animEffect transition="in" filter="randombar(horizontal)">
                                      <p:cBhvr>
                                        <p:cTn id="57" dur="500"/>
                                        <p:tgtEl>
                                          <p:spTgt spid="378883">
                                            <p:txEl>
                                              <p:pRg st="14" end="14"/>
                                            </p:txEl>
                                          </p:spTgt>
                                        </p:tgtEl>
                                      </p:cBhvr>
                                    </p:animEffect>
                                  </p:childTnLst>
                                </p:cTn>
                              </p:par>
                              <p:par>
                                <p:cTn id="58" presetID="14" presetClass="entr" presetSubtype="10" fill="hold" grpId="0" nodeType="withEffect">
                                  <p:stCondLst>
                                    <p:cond delay="0"/>
                                  </p:stCondLst>
                                  <p:childTnLst>
                                    <p:set>
                                      <p:cBhvr>
                                        <p:cTn id="59" dur="1" fill="hold">
                                          <p:stCondLst>
                                            <p:cond delay="0"/>
                                          </p:stCondLst>
                                        </p:cTn>
                                        <p:tgtEl>
                                          <p:spTgt spid="378883">
                                            <p:txEl>
                                              <p:pRg st="15" end="15"/>
                                            </p:txEl>
                                          </p:spTgt>
                                        </p:tgtEl>
                                        <p:attrNameLst>
                                          <p:attrName>style.visibility</p:attrName>
                                        </p:attrNameLst>
                                      </p:cBhvr>
                                      <p:to>
                                        <p:strVal val="visible"/>
                                      </p:to>
                                    </p:set>
                                    <p:animEffect transition="in" filter="randombar(horizontal)">
                                      <p:cBhvr>
                                        <p:cTn id="60" dur="500"/>
                                        <p:tgtEl>
                                          <p:spTgt spid="378883">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88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sl-SI"/>
              <a:t>Matija Lokar, FMF</a:t>
            </a:r>
          </a:p>
        </p:txBody>
      </p:sp>
      <p:sp>
        <p:nvSpPr>
          <p:cNvPr id="379906" name="Rectangle 2"/>
          <p:cNvSpPr>
            <a:spLocks noGrp="1" noChangeArrowheads="1"/>
          </p:cNvSpPr>
          <p:nvPr>
            <p:ph type="title"/>
          </p:nvPr>
        </p:nvSpPr>
        <p:spPr/>
        <p:txBody>
          <a:bodyPr/>
          <a:lstStyle/>
          <a:p>
            <a:r>
              <a:rPr lang="sl-SI"/>
              <a:t>Sočasen dostop</a:t>
            </a:r>
          </a:p>
        </p:txBody>
      </p:sp>
      <p:sp>
        <p:nvSpPr>
          <p:cNvPr id="379907" name="Rectangle 3"/>
          <p:cNvSpPr>
            <a:spLocks noGrp="1" noChangeArrowheads="1"/>
          </p:cNvSpPr>
          <p:nvPr>
            <p:ph type="body" idx="1"/>
          </p:nvPr>
        </p:nvSpPr>
        <p:spPr/>
        <p:txBody>
          <a:bodyPr/>
          <a:lstStyle/>
          <a:p>
            <a:pPr>
              <a:lnSpc>
                <a:spcPct val="80000"/>
              </a:lnSpc>
            </a:pPr>
            <a:r>
              <a:rPr lang="sl-SI" sz="2000" dirty="0"/>
              <a:t>Program, ki omogoča vpis novih naslovov</a:t>
            </a:r>
          </a:p>
          <a:p>
            <a:pPr lvl="1">
              <a:lnSpc>
                <a:spcPct val="80000"/>
              </a:lnSpc>
            </a:pPr>
            <a:r>
              <a:rPr lang="sl-SI" sz="1800" dirty="0"/>
              <a:t>Recimo, da ga sočasno uporablja več ljudi!</a:t>
            </a:r>
          </a:p>
          <a:p>
            <a:pPr>
              <a:lnSpc>
                <a:spcPct val="80000"/>
              </a:lnSpc>
            </a:pPr>
            <a:r>
              <a:rPr lang="sl-SI" sz="2200" dirty="0"/>
              <a:t>Dva hočeta sočasno vnesti nov e-naslov?</a:t>
            </a:r>
          </a:p>
          <a:p>
            <a:pPr>
              <a:lnSpc>
                <a:spcPct val="80000"/>
              </a:lnSpc>
            </a:pPr>
            <a:r>
              <a:rPr lang="sl-SI" sz="2200" dirty="0"/>
              <a:t>Sočasen dostop do iste datoteke!</a:t>
            </a:r>
          </a:p>
          <a:p>
            <a:pPr>
              <a:lnSpc>
                <a:spcPct val="80000"/>
              </a:lnSpc>
            </a:pPr>
            <a:r>
              <a:rPr lang="sl-SI" sz="2200" dirty="0"/>
              <a:t>Možnosti:</a:t>
            </a:r>
          </a:p>
          <a:p>
            <a:pPr lvl="1">
              <a:lnSpc>
                <a:spcPct val="80000"/>
              </a:lnSpc>
            </a:pPr>
            <a:r>
              <a:rPr lang="sl-SI" dirty="0"/>
              <a:t>Oba vnosa sta OK</a:t>
            </a:r>
          </a:p>
          <a:p>
            <a:pPr lvl="1">
              <a:lnSpc>
                <a:spcPct val="80000"/>
              </a:lnSpc>
            </a:pPr>
            <a:r>
              <a:rPr lang="sl-SI" dirty="0"/>
              <a:t>Eden od vnosov se izgubi</a:t>
            </a:r>
          </a:p>
          <a:p>
            <a:pPr lvl="1">
              <a:lnSpc>
                <a:spcPct val="80000"/>
              </a:lnSpc>
            </a:pPr>
            <a:r>
              <a:rPr lang="sl-SI" dirty="0"/>
              <a:t>Informacija iz obeh vnosov se "pomeša" in oba vnosa sta "zanič"</a:t>
            </a:r>
          </a:p>
          <a:p>
            <a:pPr lvl="2">
              <a:lnSpc>
                <a:spcPct val="80000"/>
              </a:lnSpc>
            </a:pPr>
            <a:r>
              <a:rPr lang="sl-SI" sz="1900" dirty="0"/>
              <a:t>Verjetno programi, ki uporabljajo to datoteko,  ne bodo delali več</a:t>
            </a:r>
          </a:p>
          <a:p>
            <a:pPr>
              <a:lnSpc>
                <a:spcPct val="80000"/>
              </a:lnSpc>
            </a:pPr>
            <a:r>
              <a:rPr lang="sl-SI" sz="2200" dirty="0"/>
              <a:t>Denimo, da bi na ta način poslovala banka!</a:t>
            </a:r>
          </a:p>
          <a:p>
            <a:pPr lvl="1">
              <a:lnSpc>
                <a:spcPct val="80000"/>
              </a:lnSpc>
            </a:pPr>
            <a:r>
              <a:rPr lang="sl-SI" sz="1800" dirty="0"/>
              <a:t>Dva tipa računov: tekoči in varčevalni</a:t>
            </a:r>
          </a:p>
          <a:p>
            <a:pPr lvl="1">
              <a:lnSpc>
                <a:spcPct val="80000"/>
              </a:lnSpc>
            </a:pPr>
            <a:r>
              <a:rPr lang="sl-SI" sz="1800" dirty="0"/>
              <a:t>Transakcije (dvige in pologe) za vsak račun hranimo v dveh datotekah </a:t>
            </a:r>
            <a:r>
              <a:rPr lang="sl-SI" sz="1800" dirty="0" err="1"/>
              <a:t>tekoci.txt</a:t>
            </a:r>
            <a:r>
              <a:rPr lang="sl-SI" sz="1800" dirty="0"/>
              <a:t> in </a:t>
            </a:r>
            <a:r>
              <a:rPr lang="sl-SI" sz="1800" dirty="0" err="1"/>
              <a:t>varcevalni</a:t>
            </a:r>
            <a:r>
              <a:rPr lang="sl-SI" sz="1800" dirty="0"/>
              <a:t>.</a:t>
            </a:r>
            <a:r>
              <a:rPr lang="sl-SI" sz="1800" dirty="0" err="1"/>
              <a:t>txt</a:t>
            </a:r>
            <a:r>
              <a:rPr lang="sl-SI" sz="1800" dirty="0"/>
              <a:t>.</a:t>
            </a:r>
          </a:p>
          <a:p>
            <a:pPr>
              <a:lnSpc>
                <a:spcPct val="80000"/>
              </a:lnSpc>
            </a:pPr>
            <a:endParaRPr lang="sl-SI" sz="2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79907">
                                            <p:txEl>
                                              <p:pRg st="0" end="0"/>
                                            </p:txEl>
                                          </p:spTgt>
                                        </p:tgtEl>
                                        <p:attrNameLst>
                                          <p:attrName>style.visibility</p:attrName>
                                        </p:attrNameLst>
                                      </p:cBhvr>
                                      <p:to>
                                        <p:strVal val="visible"/>
                                      </p:to>
                                    </p:set>
                                    <p:animEffect transition="in" filter="randombar(horizontal)">
                                      <p:cBhvr>
                                        <p:cTn id="7" dur="500"/>
                                        <p:tgtEl>
                                          <p:spTgt spid="379907">
                                            <p:txEl>
                                              <p:pRg st="0" end="0"/>
                                            </p:tx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79907">
                                            <p:txEl>
                                              <p:pRg st="1" end="1"/>
                                            </p:txEl>
                                          </p:spTgt>
                                        </p:tgtEl>
                                        <p:attrNameLst>
                                          <p:attrName>style.visibility</p:attrName>
                                        </p:attrNameLst>
                                      </p:cBhvr>
                                      <p:to>
                                        <p:strVal val="visible"/>
                                      </p:to>
                                    </p:set>
                                    <p:animEffect transition="in" filter="randombar(horizontal)">
                                      <p:cBhvr>
                                        <p:cTn id="10" dur="500"/>
                                        <p:tgtEl>
                                          <p:spTgt spid="379907">
                                            <p:txEl>
                                              <p:pRg st="1" end="1"/>
                                            </p:txEl>
                                          </p:spTgt>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379907">
                                            <p:txEl>
                                              <p:pRg st="2" end="2"/>
                                            </p:txEl>
                                          </p:spTgt>
                                        </p:tgtEl>
                                        <p:attrNameLst>
                                          <p:attrName>style.visibility</p:attrName>
                                        </p:attrNameLst>
                                      </p:cBhvr>
                                      <p:to>
                                        <p:strVal val="visible"/>
                                      </p:to>
                                    </p:set>
                                    <p:animEffect transition="in" filter="randombar(horizontal)">
                                      <p:cBhvr>
                                        <p:cTn id="13" dur="500"/>
                                        <p:tgtEl>
                                          <p:spTgt spid="379907">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379907">
                                            <p:txEl>
                                              <p:pRg st="3" end="3"/>
                                            </p:txEl>
                                          </p:spTgt>
                                        </p:tgtEl>
                                        <p:attrNameLst>
                                          <p:attrName>style.visibility</p:attrName>
                                        </p:attrNameLst>
                                      </p:cBhvr>
                                      <p:to>
                                        <p:strVal val="visible"/>
                                      </p:to>
                                    </p:set>
                                    <p:animEffect transition="in" filter="randombar(horizontal)">
                                      <p:cBhvr>
                                        <p:cTn id="18" dur="500"/>
                                        <p:tgtEl>
                                          <p:spTgt spid="379907">
                                            <p:txEl>
                                              <p:pRg st="3" end="3"/>
                                            </p:txEl>
                                          </p:spTgt>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379907">
                                            <p:txEl>
                                              <p:pRg st="4" end="4"/>
                                            </p:txEl>
                                          </p:spTgt>
                                        </p:tgtEl>
                                        <p:attrNameLst>
                                          <p:attrName>style.visibility</p:attrName>
                                        </p:attrNameLst>
                                      </p:cBhvr>
                                      <p:to>
                                        <p:strVal val="visible"/>
                                      </p:to>
                                    </p:set>
                                    <p:animEffect transition="in" filter="randombar(horizontal)">
                                      <p:cBhvr>
                                        <p:cTn id="21" dur="500"/>
                                        <p:tgtEl>
                                          <p:spTgt spid="379907">
                                            <p:txEl>
                                              <p:pRg st="4" end="4"/>
                                            </p:txEl>
                                          </p:spTgt>
                                        </p:tgtEl>
                                      </p:cBhvr>
                                    </p:animEffect>
                                  </p:childTnLst>
                                </p:cTn>
                              </p:par>
                              <p:par>
                                <p:cTn id="22" presetID="14" presetClass="entr" presetSubtype="10" fill="hold" grpId="0" nodeType="withEffect">
                                  <p:stCondLst>
                                    <p:cond delay="0"/>
                                  </p:stCondLst>
                                  <p:childTnLst>
                                    <p:set>
                                      <p:cBhvr>
                                        <p:cTn id="23" dur="1" fill="hold">
                                          <p:stCondLst>
                                            <p:cond delay="0"/>
                                          </p:stCondLst>
                                        </p:cTn>
                                        <p:tgtEl>
                                          <p:spTgt spid="379907">
                                            <p:txEl>
                                              <p:pRg st="5" end="5"/>
                                            </p:txEl>
                                          </p:spTgt>
                                        </p:tgtEl>
                                        <p:attrNameLst>
                                          <p:attrName>style.visibility</p:attrName>
                                        </p:attrNameLst>
                                      </p:cBhvr>
                                      <p:to>
                                        <p:strVal val="visible"/>
                                      </p:to>
                                    </p:set>
                                    <p:animEffect transition="in" filter="randombar(horizontal)">
                                      <p:cBhvr>
                                        <p:cTn id="24" dur="500"/>
                                        <p:tgtEl>
                                          <p:spTgt spid="379907">
                                            <p:txEl>
                                              <p:pRg st="5" end="5"/>
                                            </p:txEl>
                                          </p:spTgt>
                                        </p:tgtEl>
                                      </p:cBhvr>
                                    </p:animEffect>
                                  </p:childTnLst>
                                </p:cTn>
                              </p:par>
                              <p:par>
                                <p:cTn id="25" presetID="14" presetClass="entr" presetSubtype="10" fill="hold" grpId="0" nodeType="withEffect">
                                  <p:stCondLst>
                                    <p:cond delay="0"/>
                                  </p:stCondLst>
                                  <p:childTnLst>
                                    <p:set>
                                      <p:cBhvr>
                                        <p:cTn id="26" dur="1" fill="hold">
                                          <p:stCondLst>
                                            <p:cond delay="0"/>
                                          </p:stCondLst>
                                        </p:cTn>
                                        <p:tgtEl>
                                          <p:spTgt spid="379907">
                                            <p:txEl>
                                              <p:pRg st="6" end="6"/>
                                            </p:txEl>
                                          </p:spTgt>
                                        </p:tgtEl>
                                        <p:attrNameLst>
                                          <p:attrName>style.visibility</p:attrName>
                                        </p:attrNameLst>
                                      </p:cBhvr>
                                      <p:to>
                                        <p:strVal val="visible"/>
                                      </p:to>
                                    </p:set>
                                    <p:animEffect transition="in" filter="randombar(horizontal)">
                                      <p:cBhvr>
                                        <p:cTn id="27" dur="500"/>
                                        <p:tgtEl>
                                          <p:spTgt spid="379907">
                                            <p:txEl>
                                              <p:pRg st="6" end="6"/>
                                            </p:txEl>
                                          </p:spTgt>
                                        </p:tgtEl>
                                      </p:cBhvr>
                                    </p:animEffect>
                                  </p:childTnLst>
                                </p:cTn>
                              </p:par>
                              <p:par>
                                <p:cTn id="28" presetID="14" presetClass="entr" presetSubtype="10" fill="hold" grpId="0" nodeType="withEffect">
                                  <p:stCondLst>
                                    <p:cond delay="0"/>
                                  </p:stCondLst>
                                  <p:childTnLst>
                                    <p:set>
                                      <p:cBhvr>
                                        <p:cTn id="29" dur="1" fill="hold">
                                          <p:stCondLst>
                                            <p:cond delay="0"/>
                                          </p:stCondLst>
                                        </p:cTn>
                                        <p:tgtEl>
                                          <p:spTgt spid="379907">
                                            <p:txEl>
                                              <p:pRg st="7" end="7"/>
                                            </p:txEl>
                                          </p:spTgt>
                                        </p:tgtEl>
                                        <p:attrNameLst>
                                          <p:attrName>style.visibility</p:attrName>
                                        </p:attrNameLst>
                                      </p:cBhvr>
                                      <p:to>
                                        <p:strVal val="visible"/>
                                      </p:to>
                                    </p:set>
                                    <p:animEffect transition="in" filter="randombar(horizontal)">
                                      <p:cBhvr>
                                        <p:cTn id="30" dur="500"/>
                                        <p:tgtEl>
                                          <p:spTgt spid="379907">
                                            <p:txEl>
                                              <p:pRg st="7" end="7"/>
                                            </p:txEl>
                                          </p:spTgt>
                                        </p:tgtEl>
                                      </p:cBhvr>
                                    </p:animEffect>
                                  </p:childTnLst>
                                </p:cTn>
                              </p:par>
                              <p:par>
                                <p:cTn id="31" presetID="14" presetClass="entr" presetSubtype="10" fill="hold" grpId="0" nodeType="withEffect">
                                  <p:stCondLst>
                                    <p:cond delay="0"/>
                                  </p:stCondLst>
                                  <p:childTnLst>
                                    <p:set>
                                      <p:cBhvr>
                                        <p:cTn id="32" dur="1" fill="hold">
                                          <p:stCondLst>
                                            <p:cond delay="0"/>
                                          </p:stCondLst>
                                        </p:cTn>
                                        <p:tgtEl>
                                          <p:spTgt spid="379907">
                                            <p:txEl>
                                              <p:pRg st="8" end="8"/>
                                            </p:txEl>
                                          </p:spTgt>
                                        </p:tgtEl>
                                        <p:attrNameLst>
                                          <p:attrName>style.visibility</p:attrName>
                                        </p:attrNameLst>
                                      </p:cBhvr>
                                      <p:to>
                                        <p:strVal val="visible"/>
                                      </p:to>
                                    </p:set>
                                    <p:animEffect transition="in" filter="randombar(horizontal)">
                                      <p:cBhvr>
                                        <p:cTn id="33" dur="500"/>
                                        <p:tgtEl>
                                          <p:spTgt spid="379907">
                                            <p:txEl>
                                              <p:pRg st="8" end="8"/>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grpId="0" nodeType="clickEffect">
                                  <p:stCondLst>
                                    <p:cond delay="0"/>
                                  </p:stCondLst>
                                  <p:childTnLst>
                                    <p:set>
                                      <p:cBhvr>
                                        <p:cTn id="37" dur="1" fill="hold">
                                          <p:stCondLst>
                                            <p:cond delay="0"/>
                                          </p:stCondLst>
                                        </p:cTn>
                                        <p:tgtEl>
                                          <p:spTgt spid="379907">
                                            <p:txEl>
                                              <p:pRg st="9" end="9"/>
                                            </p:txEl>
                                          </p:spTgt>
                                        </p:tgtEl>
                                        <p:attrNameLst>
                                          <p:attrName>style.visibility</p:attrName>
                                        </p:attrNameLst>
                                      </p:cBhvr>
                                      <p:to>
                                        <p:strVal val="visible"/>
                                      </p:to>
                                    </p:set>
                                    <p:animEffect transition="in" filter="randombar(horizontal)">
                                      <p:cBhvr>
                                        <p:cTn id="38" dur="500"/>
                                        <p:tgtEl>
                                          <p:spTgt spid="379907">
                                            <p:txEl>
                                              <p:pRg st="9" end="9"/>
                                            </p:txEl>
                                          </p:spTgt>
                                        </p:tgtEl>
                                      </p:cBhvr>
                                    </p:animEffect>
                                  </p:childTnLst>
                                </p:cTn>
                              </p:par>
                              <p:par>
                                <p:cTn id="39" presetID="14" presetClass="entr" presetSubtype="10" fill="hold" grpId="0" nodeType="withEffect">
                                  <p:stCondLst>
                                    <p:cond delay="0"/>
                                  </p:stCondLst>
                                  <p:childTnLst>
                                    <p:set>
                                      <p:cBhvr>
                                        <p:cTn id="40" dur="1" fill="hold">
                                          <p:stCondLst>
                                            <p:cond delay="0"/>
                                          </p:stCondLst>
                                        </p:cTn>
                                        <p:tgtEl>
                                          <p:spTgt spid="379907">
                                            <p:txEl>
                                              <p:pRg st="10" end="10"/>
                                            </p:txEl>
                                          </p:spTgt>
                                        </p:tgtEl>
                                        <p:attrNameLst>
                                          <p:attrName>style.visibility</p:attrName>
                                        </p:attrNameLst>
                                      </p:cBhvr>
                                      <p:to>
                                        <p:strVal val="visible"/>
                                      </p:to>
                                    </p:set>
                                    <p:animEffect transition="in" filter="randombar(horizontal)">
                                      <p:cBhvr>
                                        <p:cTn id="41" dur="500"/>
                                        <p:tgtEl>
                                          <p:spTgt spid="379907">
                                            <p:txEl>
                                              <p:pRg st="10" end="10"/>
                                            </p:txEl>
                                          </p:spTgt>
                                        </p:tgtEl>
                                      </p:cBhvr>
                                    </p:animEffect>
                                  </p:childTnLst>
                                </p:cTn>
                              </p:par>
                              <p:par>
                                <p:cTn id="42" presetID="14" presetClass="entr" presetSubtype="10" fill="hold" grpId="0" nodeType="withEffect">
                                  <p:stCondLst>
                                    <p:cond delay="0"/>
                                  </p:stCondLst>
                                  <p:childTnLst>
                                    <p:set>
                                      <p:cBhvr>
                                        <p:cTn id="43" dur="1" fill="hold">
                                          <p:stCondLst>
                                            <p:cond delay="0"/>
                                          </p:stCondLst>
                                        </p:cTn>
                                        <p:tgtEl>
                                          <p:spTgt spid="379907">
                                            <p:txEl>
                                              <p:pRg st="11" end="11"/>
                                            </p:txEl>
                                          </p:spTgt>
                                        </p:tgtEl>
                                        <p:attrNameLst>
                                          <p:attrName>style.visibility</p:attrName>
                                        </p:attrNameLst>
                                      </p:cBhvr>
                                      <p:to>
                                        <p:strVal val="visible"/>
                                      </p:to>
                                    </p:set>
                                    <p:animEffect transition="in" filter="randombar(horizontal)">
                                      <p:cBhvr>
                                        <p:cTn id="44" dur="500"/>
                                        <p:tgtEl>
                                          <p:spTgt spid="37990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9907"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sl-SI"/>
              <a:t>Matija Lokar, FMF</a:t>
            </a:r>
          </a:p>
        </p:txBody>
      </p:sp>
      <p:sp>
        <p:nvSpPr>
          <p:cNvPr id="380930" name="Rectangle 2"/>
          <p:cNvSpPr>
            <a:spLocks noGrp="1" noChangeArrowheads="1"/>
          </p:cNvSpPr>
          <p:nvPr>
            <p:ph type="title"/>
          </p:nvPr>
        </p:nvSpPr>
        <p:spPr/>
        <p:txBody>
          <a:bodyPr/>
          <a:lstStyle/>
          <a:p>
            <a:r>
              <a:rPr lang="sl-SI"/>
              <a:t>Sočasen dostop 2</a:t>
            </a:r>
          </a:p>
        </p:txBody>
      </p:sp>
      <p:sp>
        <p:nvSpPr>
          <p:cNvPr id="380931" name="Rectangle 3"/>
          <p:cNvSpPr>
            <a:spLocks noGrp="1" noChangeArrowheads="1"/>
          </p:cNvSpPr>
          <p:nvPr>
            <p:ph type="body" idx="1"/>
          </p:nvPr>
        </p:nvSpPr>
        <p:spPr/>
        <p:txBody>
          <a:bodyPr/>
          <a:lstStyle/>
          <a:p>
            <a:r>
              <a:rPr lang="sl-SI" dirty="0"/>
              <a:t>Janez hoče prenesti 10000 evrov z varčevalnega na tekoči račun, Micka pa položiti na </a:t>
            </a:r>
            <a:r>
              <a:rPr lang="sl-SI" dirty="0" smtClean="0"/>
              <a:t>isti varčevalni </a:t>
            </a:r>
            <a:r>
              <a:rPr lang="sl-SI" dirty="0"/>
              <a:t>račun 5 evrov.</a:t>
            </a:r>
          </a:p>
          <a:p>
            <a:r>
              <a:rPr lang="sl-SI" dirty="0"/>
              <a:t>Program uspešno zapiše novo stanje (za + 10000 evrov) na tekočem računu Janeza in za 10000 evrov nižje na varčevalnem računu. A še preden se ta zadnja akcija konča, se začne vpis Mickinih 5 evrov ...</a:t>
            </a:r>
          </a:p>
          <a:p>
            <a:r>
              <a:rPr lang="sl-SI" dirty="0"/>
              <a:t>Potrebujemo kontrolo sočasnosti dostopa</a:t>
            </a:r>
          </a:p>
          <a:p>
            <a:r>
              <a:rPr lang="sl-SI" dirty="0"/>
              <a:t>To </a:t>
            </a:r>
            <a:r>
              <a:rPr lang="sl-SI" b="1" dirty="0"/>
              <a:t>gre</a:t>
            </a:r>
            <a:r>
              <a:rPr lang="sl-SI" dirty="0"/>
              <a:t> tudi za datoteke. Problem rešen </a:t>
            </a:r>
          </a:p>
          <a:p>
            <a:pPr lvl="1"/>
            <a:r>
              <a:rPr lang="sl-SI" sz="1400" dirty="0"/>
              <a:t>če odštejemo ves trud pri programiranju, da bomo to dosegli</a:t>
            </a:r>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80931">
                                            <p:txEl>
                                              <p:pRg st="0" end="0"/>
                                            </p:txEl>
                                          </p:spTgt>
                                        </p:tgtEl>
                                        <p:attrNameLst>
                                          <p:attrName>style.visibility</p:attrName>
                                        </p:attrNameLst>
                                      </p:cBhvr>
                                      <p:to>
                                        <p:strVal val="visible"/>
                                      </p:to>
                                    </p:set>
                                    <p:animEffect transition="in" filter="randombar(horizontal)">
                                      <p:cBhvr>
                                        <p:cTn id="7" dur="500"/>
                                        <p:tgtEl>
                                          <p:spTgt spid="380931">
                                            <p:txEl>
                                              <p:pRg st="0" end="0"/>
                                            </p:tx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80931">
                                            <p:txEl>
                                              <p:pRg st="1" end="1"/>
                                            </p:txEl>
                                          </p:spTgt>
                                        </p:tgtEl>
                                        <p:attrNameLst>
                                          <p:attrName>style.visibility</p:attrName>
                                        </p:attrNameLst>
                                      </p:cBhvr>
                                      <p:to>
                                        <p:strVal val="visible"/>
                                      </p:to>
                                    </p:set>
                                    <p:animEffect transition="in" filter="randombar(horizontal)">
                                      <p:cBhvr>
                                        <p:cTn id="10" dur="500"/>
                                        <p:tgtEl>
                                          <p:spTgt spid="38093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380931">
                                            <p:txEl>
                                              <p:pRg st="2" end="2"/>
                                            </p:txEl>
                                          </p:spTgt>
                                        </p:tgtEl>
                                        <p:attrNameLst>
                                          <p:attrName>style.visibility</p:attrName>
                                        </p:attrNameLst>
                                      </p:cBhvr>
                                      <p:to>
                                        <p:strVal val="visible"/>
                                      </p:to>
                                    </p:set>
                                    <p:animEffect transition="in" filter="randombar(horizontal)">
                                      <p:cBhvr>
                                        <p:cTn id="15" dur="500"/>
                                        <p:tgtEl>
                                          <p:spTgt spid="380931">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380931">
                                            <p:txEl>
                                              <p:pRg st="3" end="3"/>
                                            </p:txEl>
                                          </p:spTgt>
                                        </p:tgtEl>
                                        <p:attrNameLst>
                                          <p:attrName>style.visibility</p:attrName>
                                        </p:attrNameLst>
                                      </p:cBhvr>
                                      <p:to>
                                        <p:strVal val="visible"/>
                                      </p:to>
                                    </p:set>
                                    <p:animEffect transition="in" filter="randombar(horizontal)">
                                      <p:cBhvr>
                                        <p:cTn id="20" dur="500"/>
                                        <p:tgtEl>
                                          <p:spTgt spid="380931">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380931">
                                            <p:txEl>
                                              <p:pRg st="4" end="4"/>
                                            </p:txEl>
                                          </p:spTgt>
                                        </p:tgtEl>
                                        <p:attrNameLst>
                                          <p:attrName>style.visibility</p:attrName>
                                        </p:attrNameLst>
                                      </p:cBhvr>
                                      <p:to>
                                        <p:strVal val="visible"/>
                                      </p:to>
                                    </p:set>
                                    <p:animEffect transition="in" filter="randombar(horizontal)">
                                      <p:cBhvr>
                                        <p:cTn id="25" dur="500"/>
                                        <p:tgtEl>
                                          <p:spTgt spid="38093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0931"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sl-SI"/>
              <a:t>Matija Lokar, FMF</a:t>
            </a:r>
          </a:p>
        </p:txBody>
      </p:sp>
      <p:sp>
        <p:nvSpPr>
          <p:cNvPr id="381954" name="Rectangle 2"/>
          <p:cNvSpPr>
            <a:spLocks noGrp="1" noChangeArrowheads="1"/>
          </p:cNvSpPr>
          <p:nvPr>
            <p:ph type="title"/>
          </p:nvPr>
        </p:nvSpPr>
        <p:spPr/>
        <p:txBody>
          <a:bodyPr/>
          <a:lstStyle/>
          <a:p>
            <a:r>
              <a:rPr lang="sl-SI"/>
              <a:t>Kotrola transkacij</a:t>
            </a:r>
          </a:p>
        </p:txBody>
      </p:sp>
      <p:sp>
        <p:nvSpPr>
          <p:cNvPr id="381955" name="Rectangle 3"/>
          <p:cNvSpPr>
            <a:spLocks noGrp="1" noChangeArrowheads="1"/>
          </p:cNvSpPr>
          <p:nvPr>
            <p:ph type="body" idx="1"/>
          </p:nvPr>
        </p:nvSpPr>
        <p:spPr/>
        <p:txBody>
          <a:bodyPr/>
          <a:lstStyle/>
          <a:p>
            <a:r>
              <a:rPr lang="sl-SI" sz="2200" dirty="0"/>
              <a:t>Janez hoče prenesti 10000 evrov z varčevalnega na tekoči račun</a:t>
            </a:r>
          </a:p>
          <a:p>
            <a:pPr lvl="1"/>
            <a:r>
              <a:rPr lang="sl-SI" sz="1800" dirty="0"/>
              <a:t>Delo z dvema datotekama</a:t>
            </a:r>
          </a:p>
          <a:p>
            <a:pPr lvl="1"/>
            <a:r>
              <a:rPr lang="sl-SI" sz="1800" dirty="0"/>
              <a:t>Najprej opraviti posel na eni, nato še na drugi.</a:t>
            </a:r>
          </a:p>
          <a:p>
            <a:r>
              <a:rPr lang="sl-SI" sz="2200" dirty="0"/>
              <a:t>Kaj, če vmes zmanjka elektrike?</a:t>
            </a:r>
          </a:p>
          <a:p>
            <a:r>
              <a:rPr lang="sl-SI" sz="2200" dirty="0"/>
              <a:t>Transakcije:</a:t>
            </a:r>
          </a:p>
          <a:p>
            <a:pPr lvl="1"/>
            <a:r>
              <a:rPr lang="sl-SI" sz="2000" dirty="0"/>
              <a:t>Zaporedja dogodkov, ki se morajo zgoditi vsi, ali pa noben!</a:t>
            </a:r>
          </a:p>
          <a:p>
            <a:pPr lvl="1"/>
            <a:r>
              <a:rPr lang="sl-SI" sz="2000" dirty="0"/>
              <a:t>Potrebujemo način, da to </a:t>
            </a:r>
            <a:r>
              <a:rPr lang="sl-SI" sz="2000" dirty="0" smtClean="0"/>
              <a:t>zagotovimo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81955">
                                            <p:txEl>
                                              <p:pRg st="0" end="0"/>
                                            </p:txEl>
                                          </p:spTgt>
                                        </p:tgtEl>
                                        <p:attrNameLst>
                                          <p:attrName>style.visibility</p:attrName>
                                        </p:attrNameLst>
                                      </p:cBhvr>
                                      <p:to>
                                        <p:strVal val="visible"/>
                                      </p:to>
                                    </p:set>
                                    <p:animEffect transition="in" filter="randombar(horizontal)">
                                      <p:cBhvr>
                                        <p:cTn id="7" dur="500"/>
                                        <p:tgtEl>
                                          <p:spTgt spid="381955">
                                            <p:txEl>
                                              <p:pRg st="0" end="0"/>
                                            </p:tx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81955">
                                            <p:txEl>
                                              <p:pRg st="1" end="1"/>
                                            </p:txEl>
                                          </p:spTgt>
                                        </p:tgtEl>
                                        <p:attrNameLst>
                                          <p:attrName>style.visibility</p:attrName>
                                        </p:attrNameLst>
                                      </p:cBhvr>
                                      <p:to>
                                        <p:strVal val="visible"/>
                                      </p:to>
                                    </p:set>
                                    <p:animEffect transition="in" filter="randombar(horizontal)">
                                      <p:cBhvr>
                                        <p:cTn id="10" dur="500"/>
                                        <p:tgtEl>
                                          <p:spTgt spid="381955">
                                            <p:txEl>
                                              <p:pRg st="1" end="1"/>
                                            </p:txEl>
                                          </p:spTgt>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381955">
                                            <p:txEl>
                                              <p:pRg st="2" end="2"/>
                                            </p:txEl>
                                          </p:spTgt>
                                        </p:tgtEl>
                                        <p:attrNameLst>
                                          <p:attrName>style.visibility</p:attrName>
                                        </p:attrNameLst>
                                      </p:cBhvr>
                                      <p:to>
                                        <p:strVal val="visible"/>
                                      </p:to>
                                    </p:set>
                                    <p:animEffect transition="in" filter="randombar(horizontal)">
                                      <p:cBhvr>
                                        <p:cTn id="13" dur="500"/>
                                        <p:tgtEl>
                                          <p:spTgt spid="381955">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381955">
                                            <p:txEl>
                                              <p:pRg st="3" end="3"/>
                                            </p:txEl>
                                          </p:spTgt>
                                        </p:tgtEl>
                                        <p:attrNameLst>
                                          <p:attrName>style.visibility</p:attrName>
                                        </p:attrNameLst>
                                      </p:cBhvr>
                                      <p:to>
                                        <p:strVal val="visible"/>
                                      </p:to>
                                    </p:set>
                                    <p:animEffect transition="in" filter="randombar(horizontal)">
                                      <p:cBhvr>
                                        <p:cTn id="18" dur="500"/>
                                        <p:tgtEl>
                                          <p:spTgt spid="381955">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381955">
                                            <p:txEl>
                                              <p:pRg st="4" end="4"/>
                                            </p:txEl>
                                          </p:spTgt>
                                        </p:tgtEl>
                                        <p:attrNameLst>
                                          <p:attrName>style.visibility</p:attrName>
                                        </p:attrNameLst>
                                      </p:cBhvr>
                                      <p:to>
                                        <p:strVal val="visible"/>
                                      </p:to>
                                    </p:set>
                                    <p:animEffect transition="in" filter="randombar(horizontal)">
                                      <p:cBhvr>
                                        <p:cTn id="23" dur="500"/>
                                        <p:tgtEl>
                                          <p:spTgt spid="381955">
                                            <p:txEl>
                                              <p:pRg st="4" end="4"/>
                                            </p:txEl>
                                          </p:spTgt>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381955">
                                            <p:txEl>
                                              <p:pRg st="5" end="5"/>
                                            </p:txEl>
                                          </p:spTgt>
                                        </p:tgtEl>
                                        <p:attrNameLst>
                                          <p:attrName>style.visibility</p:attrName>
                                        </p:attrNameLst>
                                      </p:cBhvr>
                                      <p:to>
                                        <p:strVal val="visible"/>
                                      </p:to>
                                    </p:set>
                                    <p:animEffect transition="in" filter="randombar(horizontal)">
                                      <p:cBhvr>
                                        <p:cTn id="26" dur="500"/>
                                        <p:tgtEl>
                                          <p:spTgt spid="381955">
                                            <p:txEl>
                                              <p:pRg st="5" end="5"/>
                                            </p:txEl>
                                          </p:spTgt>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381955">
                                            <p:txEl>
                                              <p:pRg st="6" end="6"/>
                                            </p:txEl>
                                          </p:spTgt>
                                        </p:tgtEl>
                                        <p:attrNameLst>
                                          <p:attrName>style.visibility</p:attrName>
                                        </p:attrNameLst>
                                      </p:cBhvr>
                                      <p:to>
                                        <p:strVal val="visible"/>
                                      </p:to>
                                    </p:set>
                                    <p:animEffect transition="in" filter="randombar(horizontal)">
                                      <p:cBhvr>
                                        <p:cTn id="29" dur="500"/>
                                        <p:tgtEl>
                                          <p:spTgt spid="38195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1955"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sl-SI"/>
              <a:t>Matija Lokar, FMF</a:t>
            </a:r>
          </a:p>
        </p:txBody>
      </p:sp>
      <p:sp>
        <p:nvSpPr>
          <p:cNvPr id="382978" name="Rectangle 2"/>
          <p:cNvSpPr>
            <a:spLocks noGrp="1" noChangeArrowheads="1"/>
          </p:cNvSpPr>
          <p:nvPr>
            <p:ph type="title"/>
          </p:nvPr>
        </p:nvSpPr>
        <p:spPr/>
        <p:txBody>
          <a:bodyPr/>
          <a:lstStyle/>
          <a:p>
            <a:r>
              <a:rPr lang="sl-SI"/>
              <a:t>ACID</a:t>
            </a:r>
          </a:p>
        </p:txBody>
      </p:sp>
      <p:sp>
        <p:nvSpPr>
          <p:cNvPr id="382979" name="Rectangle 3"/>
          <p:cNvSpPr>
            <a:spLocks noGrp="1" noChangeArrowheads="1"/>
          </p:cNvSpPr>
          <p:nvPr>
            <p:ph type="body" idx="1"/>
          </p:nvPr>
        </p:nvSpPr>
        <p:spPr/>
        <p:txBody>
          <a:bodyPr/>
          <a:lstStyle/>
          <a:p>
            <a:pPr>
              <a:lnSpc>
                <a:spcPct val="80000"/>
              </a:lnSpc>
            </a:pPr>
            <a:r>
              <a:rPr lang="sl-SI" sz="2400" dirty="0"/>
              <a:t>ACID </a:t>
            </a:r>
            <a:r>
              <a:rPr lang="sl-SI" sz="2400" dirty="0" smtClean="0"/>
              <a:t>test</a:t>
            </a:r>
          </a:p>
          <a:p>
            <a:pPr lvl="1">
              <a:lnSpc>
                <a:spcPct val="80000"/>
              </a:lnSpc>
            </a:pPr>
            <a:r>
              <a:rPr lang="en-US" sz="1800" dirty="0" smtClean="0"/>
              <a:t>Atomicity</a:t>
            </a:r>
            <a:r>
              <a:rPr lang="en-US" sz="1800" dirty="0"/>
              <a:t>, consistency, isolation, durability</a:t>
            </a:r>
          </a:p>
          <a:p>
            <a:pPr lvl="1">
              <a:lnSpc>
                <a:spcPct val="80000"/>
              </a:lnSpc>
            </a:pPr>
            <a:endParaRPr lang="sl-SI" sz="2000" b="1" dirty="0" smtClean="0"/>
          </a:p>
          <a:p>
            <a:pPr lvl="1">
              <a:lnSpc>
                <a:spcPct val="80000"/>
              </a:lnSpc>
            </a:pPr>
            <a:r>
              <a:rPr lang="sl-SI" sz="2000" b="1" dirty="0" err="1" smtClean="0"/>
              <a:t>Atomarnost</a:t>
            </a:r>
            <a:r>
              <a:rPr lang="sl-SI" sz="2000" dirty="0"/>
              <a:t>: transakcija je celota. Ali uspe vsa, ali pa sploh ne. Ne sme uspeti le del </a:t>
            </a:r>
          </a:p>
          <a:p>
            <a:pPr lvl="1">
              <a:lnSpc>
                <a:spcPct val="80000"/>
              </a:lnSpc>
            </a:pPr>
            <a:endParaRPr lang="sl-SI" sz="2000" b="1" dirty="0" smtClean="0"/>
          </a:p>
          <a:p>
            <a:pPr lvl="1">
              <a:lnSpc>
                <a:spcPct val="80000"/>
              </a:lnSpc>
            </a:pPr>
            <a:r>
              <a:rPr lang="sl-SI" sz="2000" b="1" dirty="0" smtClean="0"/>
              <a:t>Konsistentnost</a:t>
            </a:r>
            <a:r>
              <a:rPr lang="sl-SI" sz="2000" dirty="0"/>
              <a:t>: vsaka transakcija prevede dovoljeno stanje v dovoljeno. Torej mora vsaka sprememba preveriti, če se s tem ne kršijo pravila,  Npr. bančni sistem ne sme dopuščati vnosa pologa osebi, ki ni registrirana kot klient banke. Uporabniško ime ima lahko le študent FMF. Če nekoga izbrišemo iz podatkovne baze študentov FMF, se mora pobrisati tudi pripadajoče uporabniško ime!</a:t>
            </a:r>
          </a:p>
          <a:p>
            <a:pPr>
              <a:lnSpc>
                <a:spcPct val="80000"/>
              </a:lnSpc>
              <a:buFont typeface="Wingdings" pitchFamily="2" charset="2"/>
              <a:buNone/>
            </a:pPr>
            <a:endParaRPr lang="sl-SI" sz="2400" dirty="0"/>
          </a:p>
          <a:p>
            <a:pPr>
              <a:lnSpc>
                <a:spcPct val="80000"/>
              </a:lnSpc>
            </a:pPr>
            <a:endParaRPr lang="sl-SI"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82979">
                                            <p:txEl>
                                              <p:pRg st="0" end="0"/>
                                            </p:txEl>
                                          </p:spTgt>
                                        </p:tgtEl>
                                        <p:attrNameLst>
                                          <p:attrName>style.visibility</p:attrName>
                                        </p:attrNameLst>
                                      </p:cBhvr>
                                      <p:to>
                                        <p:strVal val="visible"/>
                                      </p:to>
                                    </p:set>
                                    <p:animEffect transition="in" filter="randombar(horizontal)">
                                      <p:cBhvr>
                                        <p:cTn id="7" dur="500"/>
                                        <p:tgtEl>
                                          <p:spTgt spid="382979">
                                            <p:txEl>
                                              <p:pRg st="0" end="0"/>
                                            </p:tx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82979">
                                            <p:txEl>
                                              <p:pRg st="1" end="1"/>
                                            </p:txEl>
                                          </p:spTgt>
                                        </p:tgtEl>
                                        <p:attrNameLst>
                                          <p:attrName>style.visibility</p:attrName>
                                        </p:attrNameLst>
                                      </p:cBhvr>
                                      <p:to>
                                        <p:strVal val="visible"/>
                                      </p:to>
                                    </p:set>
                                    <p:animEffect transition="in" filter="randombar(horizontal)">
                                      <p:cBhvr>
                                        <p:cTn id="10" dur="500"/>
                                        <p:tgtEl>
                                          <p:spTgt spid="382979">
                                            <p:txEl>
                                              <p:pRg st="1" end="1"/>
                                            </p:txEl>
                                          </p:spTgt>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382979">
                                            <p:txEl>
                                              <p:pRg st="3" end="3"/>
                                            </p:txEl>
                                          </p:spTgt>
                                        </p:tgtEl>
                                        <p:attrNameLst>
                                          <p:attrName>style.visibility</p:attrName>
                                        </p:attrNameLst>
                                      </p:cBhvr>
                                      <p:to>
                                        <p:strVal val="visible"/>
                                      </p:to>
                                    </p:set>
                                    <p:animEffect transition="in" filter="randombar(horizontal)">
                                      <p:cBhvr>
                                        <p:cTn id="13" dur="500"/>
                                        <p:tgtEl>
                                          <p:spTgt spid="382979">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382979">
                                            <p:txEl>
                                              <p:pRg st="5" end="5"/>
                                            </p:txEl>
                                          </p:spTgt>
                                        </p:tgtEl>
                                        <p:attrNameLst>
                                          <p:attrName>style.visibility</p:attrName>
                                        </p:attrNameLst>
                                      </p:cBhvr>
                                      <p:to>
                                        <p:strVal val="visible"/>
                                      </p:to>
                                    </p:set>
                                    <p:animEffect transition="in" filter="randombar(horizontal)">
                                      <p:cBhvr>
                                        <p:cTn id="18" dur="500"/>
                                        <p:tgtEl>
                                          <p:spTgt spid="38297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2979"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sl-SI"/>
              <a:t>Matija Lokar, FMF</a:t>
            </a:r>
          </a:p>
        </p:txBody>
      </p:sp>
      <p:sp>
        <p:nvSpPr>
          <p:cNvPr id="382978" name="Rectangle 2"/>
          <p:cNvSpPr>
            <a:spLocks noGrp="1" noChangeArrowheads="1"/>
          </p:cNvSpPr>
          <p:nvPr>
            <p:ph type="title"/>
          </p:nvPr>
        </p:nvSpPr>
        <p:spPr/>
        <p:txBody>
          <a:bodyPr/>
          <a:lstStyle/>
          <a:p>
            <a:r>
              <a:rPr lang="sl-SI"/>
              <a:t>ACID</a:t>
            </a:r>
          </a:p>
        </p:txBody>
      </p:sp>
      <p:sp>
        <p:nvSpPr>
          <p:cNvPr id="382979" name="Rectangle 3"/>
          <p:cNvSpPr>
            <a:spLocks noGrp="1" noChangeArrowheads="1"/>
          </p:cNvSpPr>
          <p:nvPr>
            <p:ph type="body" idx="1"/>
          </p:nvPr>
        </p:nvSpPr>
        <p:spPr/>
        <p:txBody>
          <a:bodyPr/>
          <a:lstStyle/>
          <a:p>
            <a:pPr>
              <a:lnSpc>
                <a:spcPct val="80000"/>
              </a:lnSpc>
            </a:pPr>
            <a:r>
              <a:rPr lang="sl-SI" sz="2000" dirty="0"/>
              <a:t>ACID </a:t>
            </a:r>
            <a:r>
              <a:rPr lang="sl-SI" sz="2000" dirty="0" smtClean="0"/>
              <a:t>test</a:t>
            </a:r>
          </a:p>
          <a:p>
            <a:pPr lvl="1">
              <a:lnSpc>
                <a:spcPct val="80000"/>
              </a:lnSpc>
            </a:pPr>
            <a:r>
              <a:rPr lang="en-US" sz="1600" dirty="0" smtClean="0"/>
              <a:t>Atomicity</a:t>
            </a:r>
            <a:r>
              <a:rPr lang="en-US" sz="1600" dirty="0"/>
              <a:t>, consistency, isolation, durability</a:t>
            </a:r>
          </a:p>
          <a:p>
            <a:pPr lvl="1">
              <a:lnSpc>
                <a:spcPct val="80000"/>
              </a:lnSpc>
            </a:pPr>
            <a:endParaRPr lang="sl-SI" sz="1800" dirty="0" smtClean="0"/>
          </a:p>
          <a:p>
            <a:pPr lvl="1">
              <a:lnSpc>
                <a:spcPct val="80000"/>
              </a:lnSpc>
            </a:pPr>
            <a:r>
              <a:rPr lang="sl-SI" sz="1800" b="1" dirty="0" smtClean="0"/>
              <a:t>Izolacija</a:t>
            </a:r>
            <a:r>
              <a:rPr lang="sl-SI" sz="1800" dirty="0"/>
              <a:t>: rezultat transakcije mora biti neviden ostalim transakcijam, dokler transakcija ni izvedena v celoti. Npr. če preverjamo stanje na Janezovih računih med prenosom iz varčevalnega na tekoči račun, moramo videti bodisi stanje pred to transakcijo, bodisi po tej </a:t>
            </a:r>
            <a:r>
              <a:rPr lang="sl-SI" sz="1800" dirty="0" smtClean="0"/>
              <a:t>transakciji</a:t>
            </a:r>
            <a:r>
              <a:rPr lang="sl-SI" sz="1800" dirty="0"/>
              <a:t>, nikakor pa ne vmes (ko smo npr. zabeležili nižje stanje na varčevalnem računu, višje na tekočem pa še ne).</a:t>
            </a:r>
          </a:p>
          <a:p>
            <a:pPr lvl="1">
              <a:lnSpc>
                <a:spcPct val="80000"/>
              </a:lnSpc>
            </a:pPr>
            <a:endParaRPr lang="sl-SI" sz="1800" dirty="0" smtClean="0"/>
          </a:p>
          <a:p>
            <a:pPr lvl="1">
              <a:lnSpc>
                <a:spcPct val="80000"/>
              </a:lnSpc>
            </a:pPr>
            <a:r>
              <a:rPr lang="sl-SI" sz="1800" b="1" dirty="0" smtClean="0"/>
              <a:t>Stalnost</a:t>
            </a:r>
            <a:r>
              <a:rPr lang="sl-SI" sz="1800" dirty="0"/>
              <a:t>: rezultati transakcij morajo biti stalni in "preživeti" okvare sistema ali medijev. Npr. če vam rezervacijski sistem dodeli sedež v kinu 15C in izda karto in se trenutek za tem "sesuje", mora po obnovitvi </a:t>
            </a:r>
            <a:r>
              <a:rPr lang="sl-SI" sz="1800" dirty="0" smtClean="0"/>
              <a:t>sistema </a:t>
            </a:r>
            <a:r>
              <a:rPr lang="sl-SI" sz="1800" dirty="0"/>
              <a:t>še vedno veljati, da imate vi sedež 15C. </a:t>
            </a:r>
          </a:p>
          <a:p>
            <a:pPr>
              <a:lnSpc>
                <a:spcPct val="80000"/>
              </a:lnSpc>
            </a:pPr>
            <a:endParaRPr lang="sl-SI" sz="2000" dirty="0" smtClean="0"/>
          </a:p>
          <a:p>
            <a:pPr>
              <a:lnSpc>
                <a:spcPct val="80000"/>
              </a:lnSpc>
            </a:pPr>
            <a:endParaRPr lang="sl-SI" sz="2000" dirty="0"/>
          </a:p>
          <a:p>
            <a:pPr>
              <a:lnSpc>
                <a:spcPct val="80000"/>
              </a:lnSpc>
              <a:buFont typeface="Wingdings" pitchFamily="2" charset="2"/>
              <a:buNone/>
            </a:pPr>
            <a:endParaRPr lang="sl-SI" sz="2000" dirty="0"/>
          </a:p>
          <a:p>
            <a:pPr>
              <a:lnSpc>
                <a:spcPct val="80000"/>
              </a:lnSpc>
            </a:pPr>
            <a:endParaRPr lang="sl-SI" sz="2000" dirty="0"/>
          </a:p>
        </p:txBody>
      </p:sp>
    </p:spTree>
    <p:extLst>
      <p:ext uri="{BB962C8B-B14F-4D97-AF65-F5344CB8AC3E}">
        <p14:creationId xmlns:p14="http://schemas.microsoft.com/office/powerpoint/2010/main" val="1319731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82979">
                                            <p:txEl>
                                              <p:pRg st="0" end="0"/>
                                            </p:txEl>
                                          </p:spTgt>
                                        </p:tgtEl>
                                        <p:attrNameLst>
                                          <p:attrName>style.visibility</p:attrName>
                                        </p:attrNameLst>
                                      </p:cBhvr>
                                      <p:to>
                                        <p:strVal val="visible"/>
                                      </p:to>
                                    </p:set>
                                    <p:animEffect transition="in" filter="randombar(horizontal)">
                                      <p:cBhvr>
                                        <p:cTn id="7" dur="500"/>
                                        <p:tgtEl>
                                          <p:spTgt spid="382979">
                                            <p:txEl>
                                              <p:pRg st="0" end="0"/>
                                            </p:tx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82979">
                                            <p:txEl>
                                              <p:pRg st="1" end="1"/>
                                            </p:txEl>
                                          </p:spTgt>
                                        </p:tgtEl>
                                        <p:attrNameLst>
                                          <p:attrName>style.visibility</p:attrName>
                                        </p:attrNameLst>
                                      </p:cBhvr>
                                      <p:to>
                                        <p:strVal val="visible"/>
                                      </p:to>
                                    </p:set>
                                    <p:animEffect transition="in" filter="randombar(horizontal)">
                                      <p:cBhvr>
                                        <p:cTn id="10" dur="500"/>
                                        <p:tgtEl>
                                          <p:spTgt spid="382979">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382979">
                                            <p:txEl>
                                              <p:pRg st="3" end="3"/>
                                            </p:txEl>
                                          </p:spTgt>
                                        </p:tgtEl>
                                        <p:attrNameLst>
                                          <p:attrName>style.visibility</p:attrName>
                                        </p:attrNameLst>
                                      </p:cBhvr>
                                      <p:to>
                                        <p:strVal val="visible"/>
                                      </p:to>
                                    </p:set>
                                    <p:animEffect transition="in" filter="randombar(horizontal)">
                                      <p:cBhvr>
                                        <p:cTn id="15" dur="500"/>
                                        <p:tgtEl>
                                          <p:spTgt spid="382979">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382979">
                                            <p:txEl>
                                              <p:pRg st="5" end="5"/>
                                            </p:txEl>
                                          </p:spTgt>
                                        </p:tgtEl>
                                        <p:attrNameLst>
                                          <p:attrName>style.visibility</p:attrName>
                                        </p:attrNameLst>
                                      </p:cBhvr>
                                      <p:to>
                                        <p:strVal val="visible"/>
                                      </p:to>
                                    </p:set>
                                    <p:animEffect transition="in" filter="randombar(horizontal)">
                                      <p:cBhvr>
                                        <p:cTn id="20" dur="500"/>
                                        <p:tgtEl>
                                          <p:spTgt spid="38297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2979"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sl-SI"/>
              <a:t>Matija Lokar, FMF</a:t>
            </a:r>
          </a:p>
        </p:txBody>
      </p:sp>
      <p:sp>
        <p:nvSpPr>
          <p:cNvPr id="382978" name="Rectangle 2"/>
          <p:cNvSpPr>
            <a:spLocks noGrp="1" noChangeArrowheads="1"/>
          </p:cNvSpPr>
          <p:nvPr>
            <p:ph type="title"/>
          </p:nvPr>
        </p:nvSpPr>
        <p:spPr/>
        <p:txBody>
          <a:bodyPr/>
          <a:lstStyle/>
          <a:p>
            <a:r>
              <a:rPr lang="sl-SI"/>
              <a:t>ACID</a:t>
            </a:r>
          </a:p>
        </p:txBody>
      </p:sp>
      <p:sp>
        <p:nvSpPr>
          <p:cNvPr id="382979" name="Rectangle 3"/>
          <p:cNvSpPr>
            <a:spLocks noGrp="1" noChangeArrowheads="1"/>
          </p:cNvSpPr>
          <p:nvPr>
            <p:ph type="body" idx="1"/>
          </p:nvPr>
        </p:nvSpPr>
        <p:spPr/>
        <p:txBody>
          <a:bodyPr/>
          <a:lstStyle/>
          <a:p>
            <a:pPr>
              <a:lnSpc>
                <a:spcPct val="80000"/>
              </a:lnSpc>
            </a:pPr>
            <a:r>
              <a:rPr lang="sl-SI" sz="1700" dirty="0"/>
              <a:t>ACID </a:t>
            </a:r>
            <a:r>
              <a:rPr lang="sl-SI" sz="1700" dirty="0" smtClean="0"/>
              <a:t>test</a:t>
            </a:r>
          </a:p>
          <a:p>
            <a:pPr lvl="1">
              <a:lnSpc>
                <a:spcPct val="80000"/>
              </a:lnSpc>
            </a:pPr>
            <a:r>
              <a:rPr lang="en-US" sz="1300" dirty="0" smtClean="0"/>
              <a:t>Atomicity</a:t>
            </a:r>
            <a:r>
              <a:rPr lang="en-US" sz="1300" dirty="0"/>
              <a:t>, consistency, isolation, durability</a:t>
            </a:r>
          </a:p>
          <a:p>
            <a:pPr lvl="1">
              <a:lnSpc>
                <a:spcPct val="80000"/>
              </a:lnSpc>
            </a:pPr>
            <a:endParaRPr lang="sl-SI" sz="1500" dirty="0" smtClean="0"/>
          </a:p>
          <a:p>
            <a:pPr>
              <a:lnSpc>
                <a:spcPct val="80000"/>
              </a:lnSpc>
            </a:pPr>
            <a:endParaRPr lang="sl-SI" sz="1700" dirty="0" smtClean="0"/>
          </a:p>
          <a:p>
            <a:pPr>
              <a:lnSpc>
                <a:spcPct val="80000"/>
              </a:lnSpc>
            </a:pPr>
            <a:endParaRPr lang="sl-SI" sz="1700" dirty="0"/>
          </a:p>
          <a:p>
            <a:pPr>
              <a:lnSpc>
                <a:spcPct val="80000"/>
              </a:lnSpc>
            </a:pPr>
            <a:r>
              <a:rPr lang="sl-SI" sz="1700" dirty="0" smtClean="0"/>
              <a:t>Je </a:t>
            </a:r>
            <a:r>
              <a:rPr lang="sl-SI" sz="1700" dirty="0"/>
              <a:t>to možno zagotoviti z ustrezno kodo v programih?</a:t>
            </a:r>
          </a:p>
          <a:p>
            <a:pPr lvl="1">
              <a:lnSpc>
                <a:spcPct val="80000"/>
              </a:lnSpc>
            </a:pPr>
            <a:r>
              <a:rPr lang="sl-SI" sz="1300" dirty="0"/>
              <a:t>Seveda!</a:t>
            </a:r>
          </a:p>
          <a:p>
            <a:pPr lvl="1">
              <a:lnSpc>
                <a:spcPct val="80000"/>
              </a:lnSpc>
            </a:pPr>
            <a:r>
              <a:rPr lang="sl-SI" sz="1300" dirty="0"/>
              <a:t>A za kakšno ceno</a:t>
            </a:r>
            <a:r>
              <a:rPr lang="sl-SI" sz="1300" dirty="0" smtClean="0"/>
              <a:t>?</a:t>
            </a:r>
          </a:p>
          <a:p>
            <a:pPr lvl="1">
              <a:lnSpc>
                <a:spcPct val="80000"/>
              </a:lnSpc>
            </a:pPr>
            <a:endParaRPr lang="sl-SI" sz="1300" dirty="0"/>
          </a:p>
          <a:p>
            <a:pPr>
              <a:lnSpc>
                <a:spcPct val="80000"/>
              </a:lnSpc>
            </a:pPr>
            <a:r>
              <a:rPr lang="sl-SI" sz="1700" dirty="0"/>
              <a:t>Zakaj ne bi vzeli sistem, ki to "zna" in mi le uporabimo!</a:t>
            </a:r>
          </a:p>
          <a:p>
            <a:pPr>
              <a:lnSpc>
                <a:spcPct val="80000"/>
              </a:lnSpc>
              <a:buFont typeface="Wingdings" pitchFamily="2" charset="2"/>
              <a:buNone/>
            </a:pPr>
            <a:endParaRPr lang="sl-SI" sz="1700" dirty="0"/>
          </a:p>
          <a:p>
            <a:pPr>
              <a:lnSpc>
                <a:spcPct val="80000"/>
              </a:lnSpc>
            </a:pPr>
            <a:endParaRPr lang="sl-SI" sz="1700" dirty="0"/>
          </a:p>
        </p:txBody>
      </p:sp>
    </p:spTree>
    <p:extLst>
      <p:ext uri="{BB962C8B-B14F-4D97-AF65-F5344CB8AC3E}">
        <p14:creationId xmlns:p14="http://schemas.microsoft.com/office/powerpoint/2010/main" val="1585989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82979">
                                            <p:txEl>
                                              <p:pRg st="0" end="0"/>
                                            </p:txEl>
                                          </p:spTgt>
                                        </p:tgtEl>
                                        <p:attrNameLst>
                                          <p:attrName>style.visibility</p:attrName>
                                        </p:attrNameLst>
                                      </p:cBhvr>
                                      <p:to>
                                        <p:strVal val="visible"/>
                                      </p:to>
                                    </p:set>
                                    <p:animEffect transition="in" filter="randombar(horizontal)">
                                      <p:cBhvr>
                                        <p:cTn id="7" dur="500"/>
                                        <p:tgtEl>
                                          <p:spTgt spid="382979">
                                            <p:txEl>
                                              <p:pRg st="0" end="0"/>
                                            </p:tx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82979">
                                            <p:txEl>
                                              <p:pRg st="1" end="1"/>
                                            </p:txEl>
                                          </p:spTgt>
                                        </p:tgtEl>
                                        <p:attrNameLst>
                                          <p:attrName>style.visibility</p:attrName>
                                        </p:attrNameLst>
                                      </p:cBhvr>
                                      <p:to>
                                        <p:strVal val="visible"/>
                                      </p:to>
                                    </p:set>
                                    <p:animEffect transition="in" filter="randombar(horizontal)">
                                      <p:cBhvr>
                                        <p:cTn id="10" dur="500"/>
                                        <p:tgtEl>
                                          <p:spTgt spid="382979">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382979">
                                            <p:txEl>
                                              <p:pRg st="5" end="5"/>
                                            </p:txEl>
                                          </p:spTgt>
                                        </p:tgtEl>
                                        <p:attrNameLst>
                                          <p:attrName>style.visibility</p:attrName>
                                        </p:attrNameLst>
                                      </p:cBhvr>
                                      <p:to>
                                        <p:strVal val="visible"/>
                                      </p:to>
                                    </p:set>
                                    <p:animEffect transition="in" filter="randombar(horizontal)">
                                      <p:cBhvr>
                                        <p:cTn id="15" dur="500"/>
                                        <p:tgtEl>
                                          <p:spTgt spid="382979">
                                            <p:txEl>
                                              <p:pRg st="5" end="5"/>
                                            </p:txEl>
                                          </p:spTgt>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382979">
                                            <p:txEl>
                                              <p:pRg st="6" end="6"/>
                                            </p:txEl>
                                          </p:spTgt>
                                        </p:tgtEl>
                                        <p:attrNameLst>
                                          <p:attrName>style.visibility</p:attrName>
                                        </p:attrNameLst>
                                      </p:cBhvr>
                                      <p:to>
                                        <p:strVal val="visible"/>
                                      </p:to>
                                    </p:set>
                                    <p:animEffect transition="in" filter="randombar(horizontal)">
                                      <p:cBhvr>
                                        <p:cTn id="18" dur="500"/>
                                        <p:tgtEl>
                                          <p:spTgt spid="382979">
                                            <p:txEl>
                                              <p:pRg st="6" end="6"/>
                                            </p:txEl>
                                          </p:spTgt>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382979">
                                            <p:txEl>
                                              <p:pRg st="7" end="7"/>
                                            </p:txEl>
                                          </p:spTgt>
                                        </p:tgtEl>
                                        <p:attrNameLst>
                                          <p:attrName>style.visibility</p:attrName>
                                        </p:attrNameLst>
                                      </p:cBhvr>
                                      <p:to>
                                        <p:strVal val="visible"/>
                                      </p:to>
                                    </p:set>
                                    <p:animEffect transition="in" filter="randombar(horizontal)">
                                      <p:cBhvr>
                                        <p:cTn id="21" dur="500"/>
                                        <p:tgtEl>
                                          <p:spTgt spid="382979">
                                            <p:txEl>
                                              <p:pRg st="7" end="7"/>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382979">
                                            <p:txEl>
                                              <p:pRg st="9" end="9"/>
                                            </p:txEl>
                                          </p:spTgt>
                                        </p:tgtEl>
                                        <p:attrNameLst>
                                          <p:attrName>style.visibility</p:attrName>
                                        </p:attrNameLst>
                                      </p:cBhvr>
                                      <p:to>
                                        <p:strVal val="visible"/>
                                      </p:to>
                                    </p:set>
                                    <p:animEffect transition="in" filter="randombar(horizontal)">
                                      <p:cBhvr>
                                        <p:cTn id="26" dur="500"/>
                                        <p:tgtEl>
                                          <p:spTgt spid="38297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2979" grpId="0" uiExpand="1" build="p"/>
    </p:bld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7.0&quot;&gt;&lt;object type=&quot;1&quot; unique_id=&quot;10001&quot;&gt;&lt;object type=&quot;2&quot; unique_id=&quot;10002&quot;&gt;&lt;object type=&quot;3&quot; unique_id=&quot;10003&quot;&gt;&lt;property id=&quot;20148&quot; value=&quot;5&quot;/&gt;&lt;property id=&quot;20300&quot; value=&quot;Slide 1 - &amp;quot;Podatkovne baze&amp;quot;&quot;/&gt;&lt;property id=&quot;20307&quot; value=&quot;256&quot;/&gt;&lt;/object&gt;&lt;object type=&quot;3&quot; unique_id=&quot;10004&quot;&gt;&lt;property id=&quot;20148&quot; value=&quot;5&quot;/&gt;&lt;property id=&quot;20300&quot; value=&quot;Slide 2 - &amp;quot;Zakaj podatkovne baze?&amp;quot;&quot;/&gt;&lt;property id=&quot;20307&quot; value=&quot;258&quot;/&gt;&lt;/object&gt;&lt;object type=&quot;3&quot; unique_id=&quot;10005&quot;&gt;&lt;property id=&quot;20148&quot; value=&quot;5&quot;/&gt;&lt;property id=&quot;20300&quot; value=&quot;Slide 3 - &amp;quot;Seznam e-naslovov prijateljev&amp;quot;&quot;/&gt;&lt;property id=&quot;20307&quot; value=&quot;259&quot;/&gt;&lt;/object&gt;&lt;object type=&quot;3&quot; unique_id=&quot;10006&quot;&gt;&lt;property id=&quot;20148&quot; value=&quot;5&quot;/&gt;&lt;property id=&quot;20300&quot; value=&quot;Slide 4 - &amp;quot;Sočasen dostop&amp;quot;&quot;/&gt;&lt;property id=&quot;20307&quot; value=&quot;260&quot;/&gt;&lt;/object&gt;&lt;object type=&quot;3&quot; unique_id=&quot;10007&quot;&gt;&lt;property id=&quot;20148&quot; value=&quot;5&quot;/&gt;&lt;property id=&quot;20300&quot; value=&quot;Slide 5 - &amp;quot;Sočasen dostop 2&amp;quot;&quot;/&gt;&lt;property id=&quot;20307&quot; value=&quot;261&quot;/&gt;&lt;/object&gt;&lt;object type=&quot;3&quot; unique_id=&quot;10008&quot;&gt;&lt;property id=&quot;20148&quot; value=&quot;5&quot;/&gt;&lt;property id=&quot;20300&quot; value=&quot;Slide 6 - &amp;quot;Kotrola transkacij&amp;quot;&quot;/&gt;&lt;property id=&quot;20307&quot; value=&quot;262&quot;/&gt;&lt;/object&gt;&lt;object type=&quot;3&quot; unique_id=&quot;10009&quot;&gt;&lt;property id=&quot;20148&quot; value=&quot;5&quot;/&gt;&lt;property id=&quot;20300&quot; value=&quot;Slide 7 - &amp;quot;ACID&amp;quot;&quot;/&gt;&lt;property id=&quot;20307&quot; value=&quot;263&quot;/&gt;&lt;/object&gt;&lt;object type=&quot;3&quot; unique_id=&quot;10010&quot;&gt;&lt;property id=&quot;20148&quot; value=&quot;5&quot;/&gt;&lt;property id=&quot;20300&quot; value=&quot;Slide 8 - &amp;quot;Sistemi za upravljanje z bazami podatkov&amp;quot;&quot;/&gt;&lt;property id=&quot;20307&quot; value=&quot;264&quot;/&gt;&lt;/object&gt;&lt;object type=&quot;3&quot; unique_id=&quot;10011&quot;&gt;&lt;property id=&quot;20148&quot; value=&quot;5&quot;/&gt;&lt;property id=&quot;20300&quot; value=&quot;Slide 9 - &amp;quot;Relacijske baze podatkov&amp;quot;&quot;/&gt;&lt;property id=&quot;20307&quot; value=&quot;265&quot;/&gt;&lt;/object&gt;&lt;object type=&quot;3&quot; unique_id=&quot;10012&quot;&gt;&lt;property id=&quot;20148&quot; value=&quot;5&quot;/&gt;&lt;property id=&quot;20300&quot; value=&quot;Slide 10 - &amp;quot;Primeri&amp;quot;&quot;/&gt;&lt;property id=&quot;20307&quot; value=&quot;267&quot;/&gt;&lt;/object&gt;&lt;object type=&quot;3&quot; unique_id=&quot;10013&quot;&gt;&lt;property id=&quot;20148&quot; value=&quot;5&quot;/&gt;&lt;property id=&quot;20300&quot; value=&quot;Slide 11 - &amp;quot;Entiteta, vrstica, stolpec, celica&amp;quot;&quot;/&gt;&lt;property id=&quot;20307&quot; value=&quot;268&quot;/&gt;&lt;/object&gt;&lt;/object&gt;&lt;object type=&quot;8&quot; unique_id=&quot;10026&quot;&gt;&lt;/object&gt;&lt;/object&gt;&lt;/database&gt;"/>
  <p:tag name="MMPROD_NEXTUNIQUEID" val="10009"/>
  <p:tag name="SECTOMILLISECCONVERTED" val="1"/>
</p:tagLst>
</file>

<file path=ppt/theme/theme1.xml><?xml version="1.0" encoding="utf-8"?>
<a:theme xmlns:a="http://schemas.openxmlformats.org/drawingml/2006/main" name="1_Profile">
  <a:themeElements>
    <a:clrScheme name="1_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1_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1_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1_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1_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1_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1_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1_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1_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1_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1_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Branje_random_cast_</Template>
  <TotalTime>881</TotalTime>
  <Words>1046</Words>
  <Application>Microsoft Office PowerPoint</Application>
  <PresentationFormat>On-screen Show (4:3)</PresentationFormat>
  <Paragraphs>164</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Times New Roman</vt:lpstr>
      <vt:lpstr>Verdana</vt:lpstr>
      <vt:lpstr>Wingdings</vt:lpstr>
      <vt:lpstr>1_Profile</vt:lpstr>
      <vt:lpstr>Podatkovne baze</vt:lpstr>
      <vt:lpstr>Zakaj podatkovne baze?</vt:lpstr>
      <vt:lpstr>Seznam e-naslovov prijateljev</vt:lpstr>
      <vt:lpstr>Sočasen dostop</vt:lpstr>
      <vt:lpstr>Sočasen dostop 2</vt:lpstr>
      <vt:lpstr>Kotrola transkacij</vt:lpstr>
      <vt:lpstr>ACID</vt:lpstr>
      <vt:lpstr>ACID</vt:lpstr>
      <vt:lpstr>ACID</vt:lpstr>
      <vt:lpstr>Sistemi za upravljanje z bazami podatkov</vt:lpstr>
      <vt:lpstr>Relacijske baze podatkov</vt:lpstr>
      <vt:lpstr>Primeri</vt:lpstr>
      <vt:lpstr>Entiteta, vrstica, stolpec, celica</vt:lpstr>
      <vt:lpstr>Da ne bo 13. prosojnic</vt:lpstr>
    </vt:vector>
  </TitlesOfParts>
  <Company>RC FMF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Algoritmi</dc:title>
  <dc:creator>Matija Lokar</dc:creator>
  <cp:lastModifiedBy>Matija Lokar</cp:lastModifiedBy>
  <cp:revision>67</cp:revision>
  <dcterms:created xsi:type="dcterms:W3CDTF">1998-10-28T10:06:14Z</dcterms:created>
  <dcterms:modified xsi:type="dcterms:W3CDTF">2020-10-07T06:15:26Z</dcterms:modified>
</cp:coreProperties>
</file>