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0" r:id="rId4"/>
    <p:sldId id="278" r:id="rId5"/>
    <p:sldId id="258" r:id="rId6"/>
    <p:sldId id="259" r:id="rId7"/>
    <p:sldId id="260" r:id="rId8"/>
    <p:sldId id="261" r:id="rId9"/>
    <p:sldId id="281" r:id="rId10"/>
    <p:sldId id="282" r:id="rId11"/>
    <p:sldId id="279" r:id="rId12"/>
    <p:sldId id="263" r:id="rId13"/>
    <p:sldId id="265" r:id="rId14"/>
    <p:sldId id="266" r:id="rId15"/>
    <p:sldId id="272" r:id="rId16"/>
    <p:sldId id="273" r:id="rId17"/>
    <p:sldId id="276" r:id="rId18"/>
    <p:sldId id="277" r:id="rId19"/>
    <p:sldId id="267" r:id="rId20"/>
    <p:sldId id="268" r:id="rId21"/>
    <p:sldId id="269" r:id="rId22"/>
    <p:sldId id="270" r:id="rId23"/>
    <p:sldId id="271" r:id="rId24"/>
    <p:sldId id="274" r:id="rId25"/>
    <p:sldId id="275" r:id="rId26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8. 01. 2020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01020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8. 01. 2020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9895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8. 01. 2020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4894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8. 01. 2020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0989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8. 01. 2020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90972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8. 01. 2020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55737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8. 01. 2020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38669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8. 01. 2020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466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8. 01. 2020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7307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8. 01. 2020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846503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2BCC5-ED09-48C6-AD74-CD9E3538F703}" type="datetimeFigureOut">
              <a:rPr lang="sl-SI" smtClean="0"/>
              <a:t>8. 01. 2020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52019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2BCC5-ED09-48C6-AD74-CD9E3538F703}" type="datetimeFigureOut">
              <a:rPr lang="sl-SI" smtClean="0"/>
              <a:t>8. 01. 2020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EA536C-FB67-4454-8D35-A72FB2159F3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50610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upload.wikimedia.org/wikipedia/commons/b/b9/Sieve_of_Eratosthenes_animation.gi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python.org/3.8/library/stdtypes.html#set-types-set-frozenset" TargetMode="Externa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Množice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l-SI" dirty="0"/>
              <a:t>v</a:t>
            </a:r>
            <a:r>
              <a:rPr lang="sl-SI" dirty="0" smtClean="0"/>
              <a:t> </a:t>
            </a:r>
            <a:r>
              <a:rPr lang="sl-SI" dirty="0" err="1" smtClean="0"/>
              <a:t>Pythonu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6793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Ideja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 zanko for se sprehodimo po množici</a:t>
            </a:r>
          </a:p>
          <a:p>
            <a:r>
              <a:rPr lang="sl-SI" dirty="0" smtClean="0"/>
              <a:t>V novo množico vstavljamo elemente</a:t>
            </a:r>
          </a:p>
          <a:p>
            <a:r>
              <a:rPr lang="sl-SI" dirty="0" smtClean="0"/>
              <a:t>Ko smo jih dali že pol, zapustimo zanko</a:t>
            </a:r>
          </a:p>
          <a:p>
            <a:endParaRPr lang="sl-SI" dirty="0"/>
          </a:p>
          <a:p>
            <a:r>
              <a:rPr lang="sl-SI" dirty="0" smtClean="0"/>
              <a:t>Drugi del dobimo s pomočjo razlike množic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42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Razdeli množico na pol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na_Pol(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'''Razdelimo množico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na dve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polovici'''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koliko = len(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st_el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= koliko//2 # koliko elementov bo v novi množici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nova = set()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x in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: # najprej poberemo pol elementov iz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len(nova)== st_el:  # dobili smo že dovolj elementov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nova.add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(x)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# 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ustvarimo še drugo polovico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druga =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mno.difference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(nova)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(nova, druga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37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Nekaj zgledov uporabe</a:t>
            </a:r>
            <a:endParaRPr lang="sl-S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226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Sestavi množico besed v stavku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Iz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'gori na gori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gori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 </a:t>
            </a:r>
            <a:r>
              <a:rPr lang="sl-SI" dirty="0" smtClean="0"/>
              <a:t>želimo dobiti množico besed, torej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{'gori, 'na'}</a:t>
            </a:r>
          </a:p>
          <a:p>
            <a:pPr marL="0" indent="0">
              <a:buNone/>
            </a:pPr>
            <a:r>
              <a:rPr lang="sl-SI" dirty="0" smtClean="0"/>
              <a:t>Besede so ločene s presledki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set('gori na gori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gori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'.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split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()) 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546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Izpiši vse različne črke v besedi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Jabadabaduuuu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pPr marL="0" indent="0">
              <a:buNone/>
            </a:pPr>
            <a:r>
              <a:rPr lang="sl-SI" dirty="0" smtClean="0"/>
              <a:t>Vrstni red ni važen!</a:t>
            </a:r>
          </a:p>
          <a:p>
            <a:pPr marL="0" indent="0">
              <a:buNone/>
            </a:pPr>
            <a:r>
              <a:rPr lang="sl-SI" dirty="0" smtClean="0">
                <a:cs typeface="Courier New" panose="02070309020205020404" pitchFamily="49" charset="0"/>
              </a:rPr>
              <a:t>Recimo: </a:t>
            </a:r>
            <a:br>
              <a:rPr lang="sl-SI" dirty="0" smtClean="0">
                <a:cs typeface="Courier New" panose="02070309020205020404" pitchFamily="49" charset="0"/>
              </a:rPr>
            </a:br>
            <a:r>
              <a:rPr lang="sl-SI" dirty="0" smtClean="0">
                <a:cs typeface="Courier New" panose="02070309020205020404" pitchFamily="49" charset="0"/>
              </a:rPr>
              <a:t>                    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J - a - b - d - u -</a:t>
            </a:r>
          </a:p>
          <a:p>
            <a:pPr marL="0" indent="0">
              <a:buNone/>
            </a:pP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for črka in set('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Jabadabaduuuu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'):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(črka, sep = ' - ')</a:t>
            </a:r>
          </a:p>
          <a:p>
            <a:pPr marL="0" indent="0"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3382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Učinkovitost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51945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l-SI" dirty="0" smtClean="0"/>
              <a:t>Preverjanje, ali je x element množice, je veliko hitrejše kot preverjanje, ali je x element tabele (z istimi elementi kot množica)</a:t>
            </a:r>
          </a:p>
          <a:p>
            <a:pPr marL="0" indent="0">
              <a:buNone/>
            </a:pPr>
            <a:endParaRPr lang="sl-SI" dirty="0"/>
          </a:p>
          <a:p>
            <a:pPr marL="0" indent="0"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sez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[2, 34, 23, 3, 33, 312, 213, 1, 20, 7]</a:t>
            </a:r>
          </a:p>
          <a:p>
            <a:pPr marL="0" indent="0">
              <a:buNone/>
            </a:pP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nožica = set(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sez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sez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in množica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83969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Učinkovitost</a:t>
            </a:r>
            <a:endParaRPr lang="sl-SI" dirty="0"/>
          </a:p>
        </p:txBody>
      </p:sp>
      <p:sp>
        <p:nvSpPr>
          <p:cNvPr id="5" name="TextBox 4"/>
          <p:cNvSpPr txBox="1"/>
          <p:nvPr/>
        </p:nvSpPr>
        <p:spPr>
          <a:xfrm>
            <a:off x="395925" y="1649691"/>
            <a:ext cx="7824248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import time</a:t>
            </a:r>
          </a:p>
          <a:p>
            <a:endParaRPr lang="sl-SI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 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= [2, 34, 23, 3, 33, 312, 213, 1, 20, 7]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množica =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set(tab)</a:t>
            </a:r>
            <a:endParaRPr lang="sl-SI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stPon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10000 # število ponovitev poskusa</a:t>
            </a:r>
          </a:p>
          <a:p>
            <a:endParaRPr lang="sl-SI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preverjanje s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tabelo</a:t>
            </a:r>
            <a:endParaRPr lang="sl-SI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zac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time.time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for _ in range(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stPon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): # število ponovitev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for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tab:</a:t>
            </a:r>
            <a:endParaRPr lang="sl-SI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preveri =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sl-SI" sz="1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</a:t>
            </a:r>
            <a:endParaRPr lang="sl-SI" sz="1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preveri = (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*1000) </a:t>
            </a:r>
            <a:r>
              <a:rPr lang="sl-SI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 </a:t>
            </a:r>
            <a:r>
              <a:rPr lang="sl-SI" sz="1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 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elementa ni</a:t>
            </a:r>
          </a:p>
          <a:p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kon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time.time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(" Seznam: ",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kon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-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zac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sl-SI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preverjanje z množico</a:t>
            </a:r>
          </a:p>
          <a:p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zac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time.time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for _ in range(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stPon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): # število ponovitev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for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sez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preveri =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 množica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preveri = (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elt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*1000) </a:t>
            </a:r>
            <a:r>
              <a:rPr lang="sl-SI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 množica 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# elementa ni</a:t>
            </a:r>
          </a:p>
          <a:p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kon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time.time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("Množica: ",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kon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- </a:t>
            </a:r>
            <a:r>
              <a:rPr lang="sl-SI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zac</a:t>
            </a:r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6" name="Rectangle 5"/>
          <p:cNvSpPr/>
          <p:nvPr/>
        </p:nvSpPr>
        <p:spPr>
          <a:xfrm>
            <a:off x="6988404" y="2018131"/>
            <a:ext cx="4719687" cy="1200329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sl-SI" dirty="0"/>
              <a:t>&gt;&gt;&gt; </a:t>
            </a:r>
          </a:p>
          <a:p>
            <a:r>
              <a:rPr lang="sl-SI" dirty="0"/>
              <a:t> Seznam:  0.07500386238098145</a:t>
            </a:r>
          </a:p>
          <a:p>
            <a:r>
              <a:rPr lang="sl-SI" dirty="0"/>
              <a:t>Množica:  0.031002044677734375</a:t>
            </a:r>
          </a:p>
          <a:p>
            <a:r>
              <a:rPr lang="sl-SI" dirty="0"/>
              <a:t>&gt;&gt;&gt; </a:t>
            </a:r>
          </a:p>
        </p:txBody>
      </p:sp>
    </p:spTree>
    <p:extLst>
      <p:ext uri="{BB962C8B-B14F-4D97-AF65-F5344CB8AC3E}">
        <p14:creationId xmlns:p14="http://schemas.microsoft.com/office/powerpoint/2010/main" val="3900366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Učinkovitost</a:t>
            </a:r>
            <a:endParaRPr lang="sl-SI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23" y="1505294"/>
            <a:ext cx="10391775" cy="469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861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Učinkovitost</a:t>
            </a:r>
            <a:endParaRPr lang="sl-SI" dirty="0"/>
          </a:p>
        </p:txBody>
      </p:sp>
      <p:sp>
        <p:nvSpPr>
          <p:cNvPr id="3" name="Rectangle 2"/>
          <p:cNvSpPr/>
          <p:nvPr/>
        </p:nvSpPr>
        <p:spPr>
          <a:xfrm>
            <a:off x="4421172" y="643308"/>
            <a:ext cx="7352908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import time        </a:t>
            </a:r>
          </a:p>
          <a:p>
            <a:r>
              <a:rPr lang="sl-SI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pra1000 = set(</a:t>
            </a:r>
            <a:r>
              <a:rPr lang="sl-SI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praStevila</a:t>
            </a:r>
            <a:r>
              <a:rPr lang="sl-SI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(100000))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# pretvorimo v množico</a:t>
            </a:r>
          </a:p>
          <a:p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zac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time.time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naj = 0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for a in range(-1000,1000):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for b in range(-1000,1000):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zap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koliko(a, b, pra1000)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zap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&gt; naj: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naj =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zap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mb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a, b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konec =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time.time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mb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naj,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mb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konec -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zac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# s seznamom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pra1000 =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praStevila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(100000)</a:t>
            </a:r>
          </a:p>
          <a:p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zac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time.time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naj = 0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for a in range(-1000,1000):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for b in range(-1000,1000):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zap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koliko(a, b, pra1000)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zap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&gt; naj: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naj =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zap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mb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= a, b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konec =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time.time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mb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naj,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mb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konec - </a:t>
            </a:r>
            <a:r>
              <a:rPr lang="sl-SI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zac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5670" y="2771480"/>
            <a:ext cx="4053526" cy="12003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sl-SI" dirty="0"/>
              <a:t>&gt;&gt;&gt; </a:t>
            </a:r>
          </a:p>
          <a:p>
            <a:r>
              <a:rPr lang="sl-SI" dirty="0"/>
              <a:t>-61 971 71 -59231 </a:t>
            </a:r>
            <a:r>
              <a:rPr lang="sl-SI" b="1" dirty="0">
                <a:solidFill>
                  <a:srgbClr val="FF0000"/>
                </a:solidFill>
              </a:rPr>
              <a:t>2.8031599521636963</a:t>
            </a:r>
          </a:p>
          <a:p>
            <a:r>
              <a:rPr lang="sl-SI" dirty="0"/>
              <a:t>-61 971 71 -59231 </a:t>
            </a:r>
            <a:r>
              <a:rPr lang="sl-SI" b="1" dirty="0">
                <a:solidFill>
                  <a:srgbClr val="FF0000"/>
                </a:solidFill>
              </a:rPr>
              <a:t>681.4529769420624</a:t>
            </a:r>
          </a:p>
          <a:p>
            <a:r>
              <a:rPr lang="sl-SI" dirty="0"/>
              <a:t>&gt;&gt;&gt; </a:t>
            </a:r>
          </a:p>
        </p:txBody>
      </p:sp>
    </p:spTree>
    <p:extLst>
      <p:ext uri="{BB962C8B-B14F-4D97-AF65-F5344CB8AC3E}">
        <p14:creationId xmlns:p14="http://schemas.microsoft.com/office/powerpoint/2010/main" val="2445108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 pomočjo </a:t>
            </a:r>
            <a:r>
              <a:rPr lang="sl-SI" dirty="0" smtClean="0">
                <a:hlinkClick r:id="rId2"/>
              </a:rPr>
              <a:t>Eratostenovega sita </a:t>
            </a:r>
            <a:r>
              <a:rPr lang="sl-SI" dirty="0" smtClean="0"/>
              <a:t>poišči vsa praštevila do n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Z uporabo množic</a:t>
            </a:r>
          </a:p>
          <a:p>
            <a:r>
              <a:rPr lang="sl-SI" dirty="0" smtClean="0"/>
              <a:t>Sito - množica</a:t>
            </a:r>
          </a:p>
          <a:p>
            <a:r>
              <a:rPr lang="sl-SI" dirty="0" smtClean="0"/>
              <a:t>Ideja:</a:t>
            </a:r>
          </a:p>
          <a:p>
            <a:pPr lvl="1"/>
            <a:r>
              <a:rPr lang="sl-SI" dirty="0" smtClean="0"/>
              <a:t>Najprej so kandidati vsa števila od 2 do n </a:t>
            </a:r>
          </a:p>
          <a:p>
            <a:pPr lvl="1"/>
            <a:r>
              <a:rPr lang="sl-SI" dirty="0" smtClean="0"/>
              <a:t>Preverimo vse kandidate od 2 do n</a:t>
            </a:r>
          </a:p>
          <a:p>
            <a:pPr lvl="2"/>
            <a:r>
              <a:rPr lang="sl-SI" dirty="0" smtClean="0"/>
              <a:t>Poiščemo prvega kandidata, ki je še v množici kandidatov</a:t>
            </a:r>
          </a:p>
          <a:p>
            <a:pPr lvl="2"/>
            <a:r>
              <a:rPr lang="sl-SI" dirty="0" smtClean="0"/>
              <a:t>Iz množice kandidatov odstranimo vse njegove večkratnike</a:t>
            </a:r>
          </a:p>
          <a:p>
            <a:pPr lvl="2"/>
            <a:endParaRPr lang="sl-SI" dirty="0" smtClean="0"/>
          </a:p>
          <a:p>
            <a:pPr lvl="1"/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9991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Podatkovni tip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849495" cy="4351338"/>
          </a:xfrm>
        </p:spPr>
        <p:txBody>
          <a:bodyPr>
            <a:normAutofit/>
          </a:bodyPr>
          <a:lstStyle/>
          <a:p>
            <a:r>
              <a:rPr lang="sl-SI" dirty="0" smtClean="0"/>
              <a:t>Shramba podatkov, ki vsak element vsebuje le enkrat</a:t>
            </a:r>
          </a:p>
          <a:p>
            <a:pPr lvl="1"/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mena_Mlakar = {'</a:t>
            </a:r>
            <a:r>
              <a:rPr lang="sl-SI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ertolin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', 'Štefana', 'Guido', 'Karlo', 'Pepa'}</a:t>
            </a:r>
          </a:p>
          <a:p>
            <a:pPr lvl="1"/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ravljična_števila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{3, 7, 9, 10, 12}</a:t>
            </a:r>
          </a:p>
          <a:p>
            <a:pPr lvl="1"/>
            <a:r>
              <a:rPr lang="sl-SI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atematične_konstante_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python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{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math.pi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math.e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math.tau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math.tau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math.inf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math.nan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lvl="1"/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samoglasniki = {'a', 'e', 'i', 'o', 'u'}</a:t>
            </a:r>
          </a:p>
          <a:p>
            <a:r>
              <a:rPr lang="sl-SI" dirty="0" smtClean="0"/>
              <a:t>Prazna množica</a:t>
            </a:r>
          </a:p>
          <a:p>
            <a:pPr lvl="1"/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razna_množica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set()</a:t>
            </a:r>
          </a:p>
          <a:p>
            <a:pPr marL="457200" lvl="1" indent="0">
              <a:buNone/>
            </a:pP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sl-SI" dirty="0" smtClean="0"/>
          </a:p>
          <a:p>
            <a:endParaRPr lang="sl-SI" dirty="0" smtClean="0"/>
          </a:p>
          <a:p>
            <a:pPr lvl="1"/>
            <a:endParaRPr lang="sl-SI" dirty="0" smtClean="0"/>
          </a:p>
          <a:p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08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Koda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smtClean="0"/>
              <a:t>Kandidati</a:t>
            </a:r>
          </a:p>
          <a:p>
            <a:pPr lvl="1"/>
            <a:r>
              <a:rPr lang="sl-SI" dirty="0" smtClean="0"/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kandidati = set(range(2, n + 1))</a:t>
            </a:r>
          </a:p>
          <a:p>
            <a:r>
              <a:rPr lang="sl-SI" dirty="0" smtClean="0"/>
              <a:t>Preverjanje vseh kandidatov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p = 2 # prvi kandidat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 &lt; n: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# poiščemo prvo praštevilo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not p in kandidati and p &lt;= n: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p += 1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234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Koda II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Odstranimo večkratnike</a:t>
            </a:r>
          </a:p>
          <a:p>
            <a:pPr marL="0" indent="0">
              <a:buNone/>
            </a:pPr>
            <a:endParaRPr lang="sl-SI" dirty="0" smtClean="0"/>
          </a:p>
          <a:p>
            <a:pPr marL="0" indent="0"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veckr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set(range(2*p, n + 1, p))</a:t>
            </a: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kandidati = kandidati - 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veckr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47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vse skupaj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413" y="1825625"/>
            <a:ext cx="11627222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eratostenovo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_sito(n):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'''S pomočjo množic poiščemo  vsa praštevila do n. Uporabimo Eratostenovo sito '''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kandidati = set(range(2, n + 1))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p = 2 # prvi kandidat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 &lt; n: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# poiščemo prvo praštevilo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not p in kandidati and p &lt;= n: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p += 1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# odstranimo večkratnike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veckr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set(range(2*p, n + 1, p))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kandidati = kandidati -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veckr</a:t>
            </a:r>
            <a:endParaRPr lang="sl-SI" sz="18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p += 1 # naslednji kandidat za praštevilo</a:t>
            </a:r>
          </a:p>
          <a:p>
            <a:pPr marL="0" indent="0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18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kandidati</a:t>
            </a:r>
          </a:p>
          <a:p>
            <a:pPr marL="0" indent="0" algn="ctr">
              <a:buNone/>
            </a:pPr>
            <a:r>
              <a:rPr lang="sl-SI" sz="18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sl-SI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799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Izvedba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661646"/>
          </a:xfrm>
        </p:spPr>
        <p:txBody>
          <a:bodyPr/>
          <a:lstStyle/>
          <a:p>
            <a:pPr marL="0" indent="0">
              <a:buNone/>
            </a:pPr>
            <a:r>
              <a:rPr lang="pt-B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pt-B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eratostenovo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_s</a:t>
            </a:r>
            <a:r>
              <a:rPr lang="pt-B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ito</a:t>
            </a:r>
            <a:r>
              <a:rPr lang="pt-B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pPr marL="0" indent="0">
              <a:buNone/>
            </a:pPr>
            <a:r>
              <a:rPr lang="pt-B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{2, 3, 67, 5, 7, 71, 73, 11, 13, 79, 17, 19, 83, 23, 89, 29, 31, 97, 37, 41, 43, 47, 53, 59, 61}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38200" y="5124636"/>
            <a:ext cx="10515600" cy="1661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pt-B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eratostenovo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_s</a:t>
            </a:r>
            <a:r>
              <a:rPr lang="pt-B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ito</a:t>
            </a:r>
            <a:r>
              <a:rPr lang="pt-B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(100)</a:t>
            </a:r>
          </a:p>
          <a:p>
            <a:pPr marL="0" indent="0">
              <a:buNone/>
            </a:pPr>
            <a:r>
              <a:rPr lang="pt-B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[2, 3, 5, 7, 11, 13, 17, 19, 23, 29, 31, 37, 41, 43, 47, 53, 59, 61, 67, 71, 73, 79, 83, 89, 97]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3802342"/>
            <a:ext cx="10515600" cy="10789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dirty="0" smtClean="0">
                <a:cs typeface="Courier New" panose="02070309020205020404" pitchFamily="49" charset="0"/>
              </a:rPr>
              <a:t>K</a:t>
            </a:r>
            <a:r>
              <a:rPr lang="pt-BR" dirty="0" smtClean="0">
                <a:cs typeface="Courier New" panose="02070309020205020404" pitchFamily="49" charset="0"/>
              </a:rPr>
              <a:t>er </a:t>
            </a:r>
            <a:r>
              <a:rPr lang="sl-SI" dirty="0" smtClean="0">
                <a:cs typeface="Courier New" panose="02070309020205020404" pitchFamily="49" charset="0"/>
              </a:rPr>
              <a:t>je</a:t>
            </a:r>
            <a:r>
              <a:rPr lang="pt-BR" dirty="0" smtClean="0">
                <a:cs typeface="Courier New" panose="02070309020205020404" pitchFamily="49" charset="0"/>
              </a:rPr>
              <a:t> množica neurejen</a:t>
            </a:r>
            <a:r>
              <a:rPr lang="sl-SI" dirty="0" smtClean="0">
                <a:cs typeface="Courier New" panose="02070309020205020404" pitchFamily="49" charset="0"/>
              </a:rPr>
              <a:t>a</a:t>
            </a:r>
            <a:r>
              <a:rPr lang="pt-BR" dirty="0" smtClean="0">
                <a:cs typeface="Courier New" panose="02070309020205020404" pitchFamily="49" charset="0"/>
              </a:rPr>
              <a:t>, iz nje </a:t>
            </a:r>
            <a:r>
              <a:rPr lang="pt-BR" dirty="0" err="1" smtClean="0">
                <a:cs typeface="Courier New" panose="02070309020205020404" pitchFamily="49" charset="0"/>
              </a:rPr>
              <a:t>naredimo</a:t>
            </a:r>
            <a:r>
              <a:rPr lang="pt-BR" dirty="0" smtClean="0">
                <a:cs typeface="Courier New" panose="02070309020205020404" pitchFamily="49" charset="0"/>
              </a:rPr>
              <a:t> </a:t>
            </a:r>
            <a:r>
              <a:rPr lang="sl-SI" dirty="0" smtClean="0">
                <a:cs typeface="Courier New" panose="02070309020205020404" pitchFamily="49" charset="0"/>
              </a:rPr>
              <a:t>tabelo</a:t>
            </a:r>
            <a:r>
              <a:rPr lang="pt-BR" dirty="0" smtClean="0">
                <a:cs typeface="Courier New" panose="02070309020205020404" pitchFamily="49" charset="0"/>
              </a:rPr>
              <a:t>, ki </a:t>
            </a:r>
            <a:r>
              <a:rPr lang="sl-SI" dirty="0" smtClean="0">
                <a:cs typeface="Courier New" panose="02070309020205020404" pitchFamily="49" charset="0"/>
              </a:rPr>
              <a:t>jo</a:t>
            </a:r>
            <a:r>
              <a:rPr lang="pt-BR" dirty="0" smtClean="0">
                <a:cs typeface="Courier New" panose="02070309020205020404" pitchFamily="49" charset="0"/>
              </a:rPr>
              <a:t> uredimo</a:t>
            </a:r>
          </a:p>
          <a:p>
            <a:pPr marL="0" indent="0">
              <a:buNone/>
            </a:pPr>
            <a:r>
              <a:rPr lang="pt-B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return sorted(list(kandidati))</a:t>
            </a:r>
          </a:p>
          <a:p>
            <a:pPr marL="0" indent="0">
              <a:buNone/>
            </a:pP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5956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Druga oblika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255" y="1825625"/>
            <a:ext cx="11187545" cy="43513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prastevila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(n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''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'tabela 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vseh praštevil do n'''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np1 = n + 1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s = list(range(np1)) 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s[1] = 0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sqrtn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(n**0.5))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for i in range(2,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sqrtn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+ 1): 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s[i]: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sl-SI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s[i*i : np1 : 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i] = [0] * len(range(i*i, np1, i))</a:t>
            </a:r>
          </a:p>
          <a:p>
            <a:pPr marL="0" indent="0">
              <a:buNone/>
            </a:pP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sl-SI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set(list(filter(None, s)))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3308808" y="2941163"/>
            <a:ext cx="8691514" cy="2187018"/>
            <a:chOff x="3308808" y="2941163"/>
            <a:chExt cx="8691514" cy="2187018"/>
          </a:xfrm>
        </p:grpSpPr>
        <p:sp>
          <p:nvSpPr>
            <p:cNvPr id="4" name="TextBox 3"/>
            <p:cNvSpPr txBox="1"/>
            <p:nvPr/>
          </p:nvSpPr>
          <p:spPr>
            <a:xfrm>
              <a:off x="7230360" y="2941163"/>
              <a:ext cx="4769962" cy="36933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l-SI" dirty="0" smtClean="0"/>
                <a:t>0 </a:t>
              </a:r>
              <a:r>
                <a:rPr lang="sl-SI" dirty="0" err="1" smtClean="0"/>
                <a:t>Python</a:t>
              </a:r>
              <a:r>
                <a:rPr lang="sl-SI" dirty="0" smtClean="0"/>
                <a:t> razume kot </a:t>
              </a:r>
              <a:r>
                <a:rPr lang="sl-SI" dirty="0" err="1" smtClean="0"/>
                <a:t>False</a:t>
              </a:r>
              <a:r>
                <a:rPr lang="sl-SI" dirty="0" smtClean="0"/>
                <a:t> / ostala cela kot </a:t>
              </a:r>
              <a:r>
                <a:rPr lang="sl-SI" dirty="0" err="1" smtClean="0"/>
                <a:t>True</a:t>
              </a:r>
              <a:endParaRPr lang="sl-SI" dirty="0"/>
            </a:p>
          </p:txBody>
        </p:sp>
        <p:cxnSp>
          <p:nvCxnSpPr>
            <p:cNvPr id="8" name="Straight Arrow Connector 7"/>
            <p:cNvCxnSpPr/>
            <p:nvPr/>
          </p:nvCxnSpPr>
          <p:spPr>
            <a:xfrm flipH="1">
              <a:off x="3308808" y="3125829"/>
              <a:ext cx="3921552" cy="2002352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5901179" y="3855563"/>
            <a:ext cx="6004875" cy="1649691"/>
            <a:chOff x="5901179" y="3855563"/>
            <a:chExt cx="6004875" cy="1649691"/>
          </a:xfrm>
        </p:grpSpPr>
        <p:sp>
          <p:nvSpPr>
            <p:cNvPr id="5" name="TextBox 4"/>
            <p:cNvSpPr txBox="1"/>
            <p:nvPr/>
          </p:nvSpPr>
          <p:spPr>
            <a:xfrm>
              <a:off x="7136092" y="3855563"/>
              <a:ext cx="4769962" cy="36933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l-SI" dirty="0" smtClean="0"/>
                <a:t>Zamenjava elementov niza</a:t>
              </a:r>
              <a:endParaRPr lang="sl-SI" dirty="0"/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flipH="1">
              <a:off x="5901179" y="4040229"/>
              <a:ext cx="1234913" cy="1465025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4760536" y="3310495"/>
            <a:ext cx="7051250" cy="3450211"/>
            <a:chOff x="4760536" y="3310495"/>
            <a:chExt cx="7051250" cy="3450211"/>
          </a:xfrm>
        </p:grpSpPr>
        <p:sp>
          <p:nvSpPr>
            <p:cNvPr id="6" name="TextBox 5"/>
            <p:cNvSpPr txBox="1"/>
            <p:nvPr/>
          </p:nvSpPr>
          <p:spPr>
            <a:xfrm>
              <a:off x="7041824" y="6391374"/>
              <a:ext cx="4769962" cy="369332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sl-SI" dirty="0" smtClean="0"/>
                <a:t>Ohranimo le vrednosti, ki so </a:t>
              </a:r>
              <a:r>
                <a:rPr lang="sl-SI" dirty="0" err="1" smtClean="0"/>
                <a:t>True</a:t>
              </a:r>
              <a:r>
                <a:rPr lang="sl-SI" dirty="0" smtClean="0"/>
                <a:t> (upoštevaj )</a:t>
              </a:r>
              <a:endParaRPr lang="sl-SI" dirty="0"/>
            </a:p>
          </p:txBody>
        </p:sp>
        <p:cxnSp>
          <p:nvCxnSpPr>
            <p:cNvPr id="14" name="Straight Arrow Connector 13"/>
            <p:cNvCxnSpPr>
              <a:stCxn id="6" idx="1"/>
            </p:cNvCxnSpPr>
            <p:nvPr/>
          </p:nvCxnSpPr>
          <p:spPr>
            <a:xfrm flipH="1" flipV="1">
              <a:off x="4760536" y="6287678"/>
              <a:ext cx="2281288" cy="288362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H="1" flipV="1">
              <a:off x="10237509" y="3310495"/>
              <a:ext cx="1008669" cy="3265545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3042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7" y="196587"/>
            <a:ext cx="1027747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2231794"/>
            <a:ext cx="11096625" cy="11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47" y="3678810"/>
            <a:ext cx="10210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97" y="5283479"/>
            <a:ext cx="9486900" cy="141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3288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set(nekaj)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set(nekaj) </a:t>
            </a:r>
            <a:r>
              <a:rPr lang="sl-SI" dirty="0" smtClean="0"/>
              <a:t>zna tudi</a:t>
            </a:r>
          </a:p>
          <a:p>
            <a:pPr marL="457200" lvl="1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set([1, 2, 3])</a:t>
            </a:r>
          </a:p>
          <a:p>
            <a:pPr marL="457200" lvl="1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{1, 2, 3}</a:t>
            </a:r>
          </a:p>
          <a:p>
            <a:pPr marL="457200" lvl="1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set(range(5))</a:t>
            </a:r>
          </a:p>
          <a:p>
            <a:pPr marL="457200" lvl="1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{0, 1, 2, 3, 4}</a:t>
            </a:r>
          </a:p>
          <a:p>
            <a:pPr marL="457200" lvl="1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set([6, 42, 1, 3, 1, 1, 6])</a:t>
            </a:r>
          </a:p>
          <a:p>
            <a:pPr marL="457200" lvl="1" indent="0">
              <a:buNone/>
            </a:pP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{1, 42, 3, 6}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set("Benjamin")</a:t>
            </a:r>
          </a:p>
          <a:p>
            <a:pPr marL="457200" lvl="1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{'a', 'B', 'e', 'i', 'j', 'm', 'n'}</a:t>
            </a:r>
          </a:p>
          <a:p>
            <a:pPr marL="457200" lvl="1" indent="0">
              <a:buNone/>
            </a:pP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sl-SI" dirty="0" smtClean="0"/>
          </a:p>
          <a:p>
            <a:endParaRPr lang="sl-SI" dirty="0" smtClean="0"/>
          </a:p>
          <a:p>
            <a:pPr lvl="1"/>
            <a:endParaRPr lang="sl-SI" dirty="0" smtClean="0"/>
          </a:p>
          <a:p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Left Arrow Callout 7"/>
          <p:cNvSpPr/>
          <p:nvPr/>
        </p:nvSpPr>
        <p:spPr>
          <a:xfrm>
            <a:off x="8036600" y="3004515"/>
            <a:ext cx="3097427" cy="996779"/>
          </a:xfrm>
          <a:prstGeom prst="leftArrowCallou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tx1"/>
                </a:solidFill>
              </a:rPr>
              <a:t>Kaj lahko uporabimo kot argument?</a:t>
            </a:r>
            <a:endParaRPr lang="sl-SI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479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Tole pa ne gre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set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([[2,3], [6]])</a:t>
            </a: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Traceback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(most recent call last):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File "&lt;input&gt;", line 1, in &lt;module&gt;</a:t>
            </a:r>
          </a:p>
          <a:p>
            <a:pPr marL="0" indent="0">
              <a:buNone/>
            </a:pP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unhashable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type: 'list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set ({{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2}, {3, 4}})</a:t>
            </a: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Traceback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(most recent call last):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File "&lt;input&gt;", line 1, in &lt;module&gt;</a:t>
            </a:r>
          </a:p>
          <a:p>
            <a:pPr marL="0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unhashable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type: 'set'</a:t>
            </a:r>
          </a:p>
          <a:p>
            <a:pPr marL="0" indent="0">
              <a:buNone/>
            </a:pP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cs typeface="Courier New" panose="02070309020205020404" pitchFamily="49" charset="0"/>
              </a:rPr>
              <a:t>Elementi množice so lahko samo "nespremenljivi elementi" (tabele in množice pa pač lahko spreminjamo!)</a:t>
            </a:r>
          </a:p>
          <a:p>
            <a:pPr marL="0" indent="0">
              <a:buNone/>
            </a:pPr>
            <a:r>
              <a:rPr lang="sl-SI" dirty="0" smtClean="0">
                <a:cs typeface="Courier New" panose="02070309020205020404" pitchFamily="49" charset="0"/>
              </a:rPr>
              <a:t>V Pythonu ne moremo narediti npr. potenčne množice – {1, 2} </a:t>
            </a:r>
            <a:r>
              <a:rPr lang="sl-SI" dirty="0" smtClean="0">
                <a:cs typeface="Courier New" panose="02070309020205020404" pitchFamily="49" charset="0"/>
                <a:sym typeface="Wingdings" panose="05000000000000000000" pitchFamily="2" charset="2"/>
              </a:rPr>
              <a:t> {{}, {1}, {2}, {1, 2}}</a:t>
            </a:r>
            <a:endParaRPr lang="sl-SI" dirty="0" smtClean="0"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sl-SI" dirty="0" smtClean="0"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dirty="0" smtClean="0">
                <a:cs typeface="Courier New" panose="02070309020205020404" pitchFamily="49" charset="0"/>
              </a:rPr>
              <a:t>Torej (ni čisto prav, a …): elementi množic so lahko nizi in števila (no, pa tudi n-</a:t>
            </a:r>
            <a:r>
              <a:rPr lang="sl-SI" dirty="0" err="1" smtClean="0">
                <a:cs typeface="Courier New" panose="02070309020205020404" pitchFamily="49" charset="0"/>
              </a:rPr>
              <a:t>terke</a:t>
            </a:r>
            <a:r>
              <a:rPr lang="sl-SI" dirty="0" smtClean="0">
                <a:cs typeface="Courier New" panose="02070309020205020404" pitchFamily="49" charset="0"/>
              </a:rPr>
              <a:t>/nabori/ (recimo pari))</a:t>
            </a:r>
            <a:endParaRPr lang="en-US" dirty="0"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70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In kaj pravi dokumentacija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https://docs.python.org/3.8/library/stdtypes.html#set-types-set-frozenset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6648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Nekaj operacij</a:t>
            </a:r>
            <a:endParaRPr lang="sl-SI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Ali je element v množici</a:t>
            </a:r>
          </a:p>
          <a:p>
            <a:pPr lvl="1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sl-SI" dirty="0">
                <a:latin typeface="Courier New" panose="02070309020205020404" pitchFamily="49" charset="0"/>
                <a:cs typeface="Courier New" panose="02070309020205020404" pitchFamily="49" charset="0"/>
              </a:rPr>
              <a:t>J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anko' in mn_prijateljev</a:t>
            </a:r>
          </a:p>
          <a:p>
            <a:r>
              <a:rPr lang="sl-SI" dirty="0" smtClean="0"/>
              <a:t>Dodajanje elementov</a:t>
            </a:r>
          </a:p>
          <a:p>
            <a:pPr lvl="1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mn_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prijateljev.add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('Janko')</a:t>
            </a:r>
          </a:p>
          <a:p>
            <a:pPr lvl="1"/>
            <a:r>
              <a:rPr lang="sl-SI" dirty="0" smtClean="0">
                <a:cs typeface="Courier New" panose="02070309020205020404" pitchFamily="49" charset="0"/>
              </a:rPr>
              <a:t>Kaj, če je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'Janko' </a:t>
            </a:r>
            <a:r>
              <a:rPr lang="sl-SI" dirty="0" smtClean="0">
                <a:cs typeface="Courier New" panose="02070309020205020404" pitchFamily="49" charset="0"/>
              </a:rPr>
              <a:t>že v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mn_prijateljev?</a:t>
            </a:r>
          </a:p>
          <a:p>
            <a:r>
              <a:rPr lang="sl-SI" dirty="0" smtClean="0"/>
              <a:t>Odstranjevanje elementov</a:t>
            </a:r>
          </a:p>
          <a:p>
            <a:pPr lvl="1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mn_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prijateljev.remove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('Janko')</a:t>
            </a:r>
          </a:p>
          <a:p>
            <a:pPr lvl="1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mn_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prijateljev.discard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('Janko')</a:t>
            </a:r>
          </a:p>
          <a:p>
            <a:pPr marL="457200" lvl="1" indent="0">
              <a:buNone/>
            </a:pP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sl-SI" dirty="0" smtClean="0"/>
          </a:p>
          <a:p>
            <a:endParaRPr lang="sl-SI" dirty="0"/>
          </a:p>
        </p:txBody>
      </p:sp>
      <p:sp>
        <p:nvSpPr>
          <p:cNvPr id="7" name="Left Arrow Callout 6"/>
          <p:cNvSpPr/>
          <p:nvPr/>
        </p:nvSpPr>
        <p:spPr>
          <a:xfrm>
            <a:off x="8460502" y="4689510"/>
            <a:ext cx="1642721" cy="626562"/>
          </a:xfrm>
          <a:prstGeom prst="leftArrowCallou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 smtClean="0">
                <a:solidFill>
                  <a:schemeClr val="tx1"/>
                </a:solidFill>
              </a:rPr>
              <a:t>Razlika?</a:t>
            </a:r>
            <a:endParaRPr lang="sl-SI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56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Podmnožice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issubset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mno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moji_prijatelji = {'Janez', 'Peter', 'Cena', 'Tilka'}</a:t>
            </a:r>
          </a:p>
          <a:p>
            <a:pPr marL="457200" lvl="1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sošolci = {'Janez', 'Tilka'}</a:t>
            </a:r>
          </a:p>
          <a:p>
            <a:pPr marL="457200" lvl="1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prijatelji_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zUlice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{'Janez', 'Cena', 'Marta'}</a:t>
            </a:r>
          </a:p>
          <a:p>
            <a:pPr marL="457200" lvl="1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sošolci.issubset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(moji_prijatelji)</a:t>
            </a:r>
          </a:p>
          <a:p>
            <a:pPr marL="457200" lvl="1" indent="0">
              <a:buNone/>
            </a:pP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sl-SI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moji_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prijatelji.issubset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(sošolci)</a:t>
            </a:r>
          </a:p>
          <a:p>
            <a:pPr marL="457200" lvl="1" indent="0">
              <a:buNone/>
            </a:pP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sl-SI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prijatelji_</a:t>
            </a: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zUlice.issubset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(moji_prijatelji)</a:t>
            </a:r>
          </a:p>
          <a:p>
            <a:pPr marL="457200" lvl="1" indent="0">
              <a:buNone/>
            </a:pPr>
            <a:r>
              <a:rPr lang="sl-SI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sl-SI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dirty="0"/>
              <a:t>In z relacijskimi operatorji</a:t>
            </a:r>
          </a:p>
          <a:p>
            <a:pPr lvl="1"/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&lt;, &lt;=, &gt;, &gt;= …</a:t>
            </a:r>
          </a:p>
          <a:p>
            <a:pPr marL="457200" lvl="1" indent="0">
              <a:buNone/>
            </a:pPr>
            <a:endParaRPr lang="sl-SI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76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"Prave" operacije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l-SI" dirty="0" smtClean="0"/>
              <a:t>Unija</a:t>
            </a:r>
          </a:p>
          <a:p>
            <a:pPr marL="457200" lvl="1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moji_prijatelji = {'Janez', 'Peter', 'Cena', 'Tilka'}</a:t>
            </a:r>
          </a:p>
          <a:p>
            <a:pPr marL="457200" lvl="1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prijatelji_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zUlice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{'Janez', 'Cena', 'Marta'}</a:t>
            </a:r>
          </a:p>
          <a:p>
            <a:pPr marL="457200" lvl="1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vsi_prijatelji = moji_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prijatelji.union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(prijatelji_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zUlice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vsi_prijatelji</a:t>
            </a:r>
          </a:p>
          <a:p>
            <a:pPr marL="457200" lvl="1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{'Marta', 'Cena', 'Peter', 'Janez', 'Tilka'}</a:t>
            </a:r>
          </a:p>
          <a:p>
            <a:pPr marL="457200" lvl="1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vsi_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prijatelji.union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({'Matija', 'Mojca'})</a:t>
            </a:r>
          </a:p>
          <a:p>
            <a:pPr marL="457200" lvl="1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{'Marta', 'Cena', 'Peter', 'Janez', 'Mojca', 'Tilka', 'Matija'}</a:t>
            </a:r>
          </a:p>
          <a:p>
            <a:pPr marL="457200" lvl="1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vsi_prijatelji</a:t>
            </a:r>
          </a:p>
          <a:p>
            <a:pPr marL="457200" lvl="1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{'Marta', 'Cena', 'Peter', 'Janez', 'Tilka'}</a:t>
            </a:r>
          </a:p>
          <a:p>
            <a:pPr marL="457200" lvl="1" indent="0">
              <a:buNone/>
            </a:pP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</a:p>
          <a:p>
            <a:r>
              <a:rPr lang="sl-SI" dirty="0" smtClean="0"/>
              <a:t>Presek</a:t>
            </a:r>
          </a:p>
          <a:p>
            <a:pPr marL="457200" lvl="1" indent="0"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mnA.intersection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mnB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≡ mnA ∩ mnB</a:t>
            </a:r>
          </a:p>
          <a:p>
            <a:r>
              <a:rPr lang="sl-SI" dirty="0" smtClean="0"/>
              <a:t>Razlika</a:t>
            </a:r>
          </a:p>
          <a:p>
            <a:pPr marL="457200" lvl="1" indent="0"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mnA.difference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mnB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≡ mnA - mnB</a:t>
            </a:r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44814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Razdeli množico na pol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77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</TotalTime>
  <Words>1497</Words>
  <Application>Microsoft Office PowerPoint</Application>
  <PresentationFormat>Widescreen</PresentationFormat>
  <Paragraphs>247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Courier New</vt:lpstr>
      <vt:lpstr>Wingdings</vt:lpstr>
      <vt:lpstr>Office Theme</vt:lpstr>
      <vt:lpstr>Množice</vt:lpstr>
      <vt:lpstr>Podatkovni tip set</vt:lpstr>
      <vt:lpstr>set(nekaj)</vt:lpstr>
      <vt:lpstr>Tole pa ne gre …</vt:lpstr>
      <vt:lpstr>In kaj pravi dokumentacija</vt:lpstr>
      <vt:lpstr>Nekaj operacij</vt:lpstr>
      <vt:lpstr>Podmnožice</vt:lpstr>
      <vt:lpstr>"Prave" operacije</vt:lpstr>
      <vt:lpstr>Razdeli množico na pol</vt:lpstr>
      <vt:lpstr>Ideja</vt:lpstr>
      <vt:lpstr>Razdeli množico na pol</vt:lpstr>
      <vt:lpstr>Nekaj zgledov uporabe</vt:lpstr>
      <vt:lpstr>Sestavi množico besed v stavku</vt:lpstr>
      <vt:lpstr>Izpiši vse različne črke v besedi</vt:lpstr>
      <vt:lpstr>Učinkovitost</vt:lpstr>
      <vt:lpstr>Učinkovitost</vt:lpstr>
      <vt:lpstr>Učinkovitost</vt:lpstr>
      <vt:lpstr>Učinkovitost</vt:lpstr>
      <vt:lpstr>S pomočjo Eratostenovega sita poišči vsa praštevila do n</vt:lpstr>
      <vt:lpstr>Koda</vt:lpstr>
      <vt:lpstr>Koda II</vt:lpstr>
      <vt:lpstr>In vse skupaj</vt:lpstr>
      <vt:lpstr>Izvedba</vt:lpstr>
      <vt:lpstr>Druga oblika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Množice</dc:title>
  <dc:creator>Matija Lokar</dc:creator>
  <cp:lastModifiedBy>Matija Lokar</cp:lastModifiedBy>
  <cp:revision>29</cp:revision>
  <dcterms:created xsi:type="dcterms:W3CDTF">2015-05-05T08:02:39Z</dcterms:created>
  <dcterms:modified xsi:type="dcterms:W3CDTF">2020-01-08T09:11:23Z</dcterms:modified>
</cp:coreProperties>
</file>