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1" r:id="rId5"/>
    <p:sldId id="270" r:id="rId6"/>
    <p:sldId id="262" r:id="rId7"/>
    <p:sldId id="271" r:id="rId8"/>
    <p:sldId id="263" r:id="rId9"/>
    <p:sldId id="265" r:id="rId10"/>
    <p:sldId id="258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405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3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001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6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8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8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4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9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v.es/~jgonsol/tutorial/java/exceptions/definition.html" TargetMode="External"/><Relationship Id="rId2" Type="http://schemas.openxmlformats.org/officeDocument/2006/relationships/hyperlink" Target="https://www.geeksforgeeks.org/c-sharp-excep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-sharpcorner.com/uploadfile/puranindia/exception-handling-in-C-Sharp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land&#10;&#10;Description automatically generated with low confidence">
            <a:extLst>
              <a:ext uri="{FF2B5EF4-FFF2-40B4-BE49-F238E27FC236}">
                <a16:creationId xmlns:a16="http://schemas.microsoft.com/office/drawing/2014/main" id="{8B7520EC-F7CC-464D-AA99-3511699F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94" r="-1" b="14256"/>
          <a:stretch/>
        </p:blipFill>
        <p:spPr>
          <a:xfrm>
            <a:off x="-20715" y="0"/>
            <a:ext cx="1223342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8FA83-26CB-454D-AF7C-6499D9317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636" y="1461068"/>
            <a:ext cx="9188388" cy="1255388"/>
          </a:xfrm>
        </p:spPr>
        <p:txBody>
          <a:bodyPr anchor="t">
            <a:normAutofit/>
          </a:bodyPr>
          <a:lstStyle/>
          <a:p>
            <a:pPr algn="ctr"/>
            <a:r>
              <a:rPr lang="en-SI" sz="8000" dirty="0">
                <a:solidFill>
                  <a:srgbClr val="FFFFFF"/>
                </a:solidFill>
              </a:rPr>
              <a:t>	</a:t>
            </a:r>
            <a:r>
              <a:rPr lang="en-SI" sz="8000" dirty="0" err="1">
                <a:solidFill>
                  <a:srgbClr val="FFFFFF"/>
                </a:solidFill>
                <a:latin typeface="Abadi" panose="020B0604020202020204" pitchFamily="34" charset="0"/>
              </a:rPr>
              <a:t>Izjeme</a:t>
            </a:r>
            <a:r>
              <a:rPr lang="en-SI" sz="8000" dirty="0">
                <a:solidFill>
                  <a:srgbClr val="FFFFFF"/>
                </a:solidFill>
                <a:latin typeface="Abadi" panose="020B0604020202020204" pitchFamily="34" charset="0"/>
              </a:rPr>
              <a:t> v C#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EA5CA-CD51-49CC-84DB-868BCDCBF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6991" y="2649648"/>
            <a:ext cx="6601498" cy="422538"/>
          </a:xfrm>
        </p:spPr>
        <p:txBody>
          <a:bodyPr anchor="b">
            <a:normAutofit fontScale="92500"/>
          </a:bodyPr>
          <a:lstStyle/>
          <a:p>
            <a:pPr algn="r"/>
            <a:r>
              <a:rPr lang="en-SI" dirty="0">
                <a:solidFill>
                  <a:srgbClr val="FFFFFF"/>
                </a:solidFill>
                <a:latin typeface="Abadi" panose="020B0604020104020204" pitchFamily="34" charset="0"/>
              </a:rPr>
              <a:t>Exceptions, Try Catch block, Throw &amp; Custom Exceptions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1C1AF-C87D-4B81-89AC-85F3FEE0D0E3}"/>
              </a:ext>
            </a:extLst>
          </p:cNvPr>
          <p:cNvSpPr txBox="1"/>
          <p:nvPr/>
        </p:nvSpPr>
        <p:spPr>
          <a:xfrm>
            <a:off x="639191" y="5645739"/>
            <a:ext cx="503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 err="1"/>
              <a:t>Predstavitev</a:t>
            </a:r>
            <a:r>
              <a:rPr lang="en-SI" dirty="0"/>
              <a:t> </a:t>
            </a:r>
            <a:r>
              <a:rPr lang="en-SI" dirty="0" err="1"/>
              <a:t>pri</a:t>
            </a:r>
            <a:r>
              <a:rPr lang="en-SI" dirty="0"/>
              <a:t> </a:t>
            </a:r>
            <a:r>
              <a:rPr lang="en-SI" dirty="0" err="1"/>
              <a:t>predmetu</a:t>
            </a:r>
            <a:r>
              <a:rPr lang="en-SI" dirty="0"/>
              <a:t> </a:t>
            </a:r>
            <a:r>
              <a:rPr lang="en-SI" dirty="0" err="1"/>
              <a:t>Programiranje</a:t>
            </a:r>
            <a:r>
              <a:rPr lang="en-SI" dirty="0"/>
              <a:t> 3</a:t>
            </a:r>
          </a:p>
          <a:p>
            <a:r>
              <a:rPr lang="en-SI" dirty="0"/>
              <a:t>Liam Mislej</a:t>
            </a:r>
          </a:p>
          <a:p>
            <a:r>
              <a:rPr lang="en-SI" dirty="0"/>
              <a:t>07.03.2022</a:t>
            </a:r>
          </a:p>
        </p:txBody>
      </p:sp>
    </p:spTree>
    <p:extLst>
      <p:ext uri="{BB962C8B-B14F-4D97-AF65-F5344CB8AC3E}">
        <p14:creationId xmlns:p14="http://schemas.microsoft.com/office/powerpoint/2010/main" val="270040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Lovljenje</a:t>
            </a:r>
            <a:r>
              <a:rPr lang="en-SI" dirty="0"/>
              <a:t> </a:t>
            </a:r>
            <a:r>
              <a:rPr lang="en-SI" dirty="0" err="1"/>
              <a:t>izjem</a:t>
            </a:r>
            <a:endParaRPr lang="en-SI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1116B8-CD1F-45A1-BA4C-200BB442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48" y="1253331"/>
            <a:ext cx="8595360" cy="4351337"/>
          </a:xfrm>
        </p:spPr>
        <p:txBody>
          <a:bodyPr>
            <a:normAutofit/>
          </a:bodyPr>
          <a:lstStyle/>
          <a:p>
            <a:r>
              <a:rPr lang="en-SI" dirty="0" err="1"/>
              <a:t>Probaj</a:t>
            </a:r>
            <a:r>
              <a:rPr lang="en-SI" dirty="0"/>
              <a:t>, </a:t>
            </a:r>
            <a:r>
              <a:rPr lang="en-SI" dirty="0" err="1"/>
              <a:t>ulovi</a:t>
            </a:r>
            <a:r>
              <a:rPr lang="en-SI" dirty="0"/>
              <a:t>, </a:t>
            </a:r>
            <a:r>
              <a:rPr lang="en-SI" dirty="0" err="1"/>
              <a:t>zaključi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E45908-0CE2-4C37-A996-859160E0059A}"/>
              </a:ext>
            </a:extLst>
          </p:cNvPr>
          <p:cNvGrpSpPr/>
          <p:nvPr/>
        </p:nvGrpSpPr>
        <p:grpSpPr>
          <a:xfrm>
            <a:off x="3581938" y="2151800"/>
            <a:ext cx="2950353" cy="3678355"/>
            <a:chOff x="3581938" y="2151800"/>
            <a:chExt cx="2950353" cy="3678355"/>
          </a:xfrm>
        </p:grpSpPr>
        <p:pic>
          <p:nvPicPr>
            <p:cNvPr id="4" name="Picture 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9A4E8A-3210-4EE3-9143-7DB85A20F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38" y="2521132"/>
              <a:ext cx="2950353" cy="330902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D9D592-EBA9-4023-85B7-6B3DCE3DC482}"/>
                </a:ext>
              </a:extLst>
            </p:cNvPr>
            <p:cNvSpPr txBox="1"/>
            <p:nvPr/>
          </p:nvSpPr>
          <p:spPr>
            <a:xfrm>
              <a:off x="3581938" y="2151800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dirty="0" err="1"/>
                <a:t>Ulovi</a:t>
              </a:r>
              <a:r>
                <a:rPr lang="en-SI" dirty="0"/>
                <a:t> </a:t>
              </a:r>
              <a:r>
                <a:rPr lang="en-SI" dirty="0" err="1"/>
                <a:t>eno</a:t>
              </a:r>
              <a:r>
                <a:rPr lang="en-SI" dirty="0"/>
                <a:t> </a:t>
              </a:r>
              <a:r>
                <a:rPr lang="en-SI" dirty="0" err="1"/>
                <a:t>izjemo</a:t>
              </a:r>
              <a:endParaRPr lang="en-SI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D470D-2F2B-4781-8CBE-65A232595498}"/>
              </a:ext>
            </a:extLst>
          </p:cNvPr>
          <p:cNvGrpSpPr/>
          <p:nvPr/>
        </p:nvGrpSpPr>
        <p:grpSpPr>
          <a:xfrm>
            <a:off x="7042383" y="781605"/>
            <a:ext cx="3696216" cy="5494497"/>
            <a:chOff x="7042383" y="781605"/>
            <a:chExt cx="3696216" cy="5494497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93A7DFEC-C8C8-4D58-B25F-AA688BAE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2383" y="1150937"/>
              <a:ext cx="3696216" cy="51251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F54DAA-2A81-46FD-A112-D0B302BE136F}"/>
                </a:ext>
              </a:extLst>
            </p:cNvPr>
            <p:cNvSpPr txBox="1"/>
            <p:nvPr/>
          </p:nvSpPr>
          <p:spPr>
            <a:xfrm>
              <a:off x="7042383" y="781605"/>
              <a:ext cx="106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dirty="0" err="1"/>
                <a:t>Ulovi</a:t>
              </a:r>
              <a:r>
                <a:rPr lang="en-SI" dirty="0"/>
                <a:t> </a:t>
              </a:r>
              <a:r>
                <a:rPr lang="en-SI" dirty="0" err="1"/>
                <a:t>več</a:t>
              </a:r>
              <a:endParaRPr lang="en-SI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83C27-C80B-4407-90D1-4532D1C0A360}"/>
              </a:ext>
            </a:extLst>
          </p:cNvPr>
          <p:cNvGrpSpPr/>
          <p:nvPr/>
        </p:nvGrpSpPr>
        <p:grpSpPr>
          <a:xfrm>
            <a:off x="750843" y="2670286"/>
            <a:ext cx="2229158" cy="2745177"/>
            <a:chOff x="750843" y="2670286"/>
            <a:chExt cx="2229158" cy="2745177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2A97C13-CAEB-4902-9BE9-5DF98BCBC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93" y="3039618"/>
              <a:ext cx="2210108" cy="193384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5263F5-7C5D-4A2B-AD45-D6A0846EF1F5}"/>
                </a:ext>
              </a:extLst>
            </p:cNvPr>
            <p:cNvSpPr txBox="1"/>
            <p:nvPr/>
          </p:nvSpPr>
          <p:spPr>
            <a:xfrm>
              <a:off x="750843" y="267028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dirty="0" err="1"/>
                <a:t>Minimalistično</a:t>
              </a:r>
              <a:endParaRPr lang="en-SI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4E021C-C33E-46D2-AA08-1F8AE592FDA0}"/>
                </a:ext>
              </a:extLst>
            </p:cNvPr>
            <p:cNvSpPr txBox="1"/>
            <p:nvPr/>
          </p:nvSpPr>
          <p:spPr>
            <a:xfrm>
              <a:off x="750843" y="5046131"/>
              <a:ext cx="1656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dirty="0"/>
                <a:t>... </a:t>
              </a:r>
              <a:r>
                <a:rPr lang="en-SI" dirty="0" err="1"/>
                <a:t>neuporabno</a:t>
              </a:r>
              <a:r>
                <a:rPr lang="en-SI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1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Lovljenje</a:t>
            </a:r>
            <a:r>
              <a:rPr lang="en-SI" dirty="0"/>
              <a:t> </a:t>
            </a:r>
            <a:r>
              <a:rPr lang="en-SI" dirty="0" err="1"/>
              <a:t>izjem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A picture containing text, person, cellphone&#10;&#10;Description automatically generated">
            <a:extLst>
              <a:ext uri="{FF2B5EF4-FFF2-40B4-BE49-F238E27FC236}">
                <a16:creationId xmlns:a16="http://schemas.microsoft.com/office/drawing/2014/main" id="{2CDE709C-357B-4091-931F-817A81F64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89" y="1427298"/>
            <a:ext cx="5754837" cy="503782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DF72C76-0D6F-4834-854C-070DD29B2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51" y="4271634"/>
            <a:ext cx="2695558" cy="171834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EB56283-5A09-4B5E-BE83-93DEA0EEF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251" y="1747046"/>
            <a:ext cx="2683942" cy="19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5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Viri</a:t>
            </a:r>
            <a:endParaRPr lang="en-SI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1116B8-CD1F-45A1-BA4C-200BB442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sl-SI" dirty="0"/>
              <a:t>Hirarhija internih C# izjem:</a:t>
            </a:r>
            <a:r>
              <a:rPr lang="en-SI" dirty="0"/>
              <a:t> </a:t>
            </a:r>
            <a:r>
              <a:rPr lang="sl-SI" dirty="0">
                <a:hlinkClick r:id="rId2"/>
              </a:rPr>
              <a:t>https://www.geeksforgeeks.org/c-sharp-exception/</a:t>
            </a:r>
            <a:endParaRPr lang="en-SI" dirty="0"/>
          </a:p>
          <a:p>
            <a:r>
              <a:rPr lang="en-SI" dirty="0" err="1"/>
              <a:t>Opis</a:t>
            </a:r>
            <a:r>
              <a:rPr lang="en-SI" dirty="0"/>
              <a:t> </a:t>
            </a:r>
            <a:r>
              <a:rPr lang="en-SI" dirty="0" err="1"/>
              <a:t>izjem</a:t>
            </a:r>
            <a:r>
              <a:rPr lang="en-SI" dirty="0"/>
              <a:t> </a:t>
            </a:r>
            <a:r>
              <a:rPr lang="en-SI" dirty="0" err="1"/>
              <a:t>na</a:t>
            </a:r>
            <a:r>
              <a:rPr lang="en-SI" dirty="0"/>
              <a:t> </a:t>
            </a:r>
            <a:r>
              <a:rPr lang="en-SI" dirty="0" err="1"/>
              <a:t>splošno</a:t>
            </a:r>
            <a:r>
              <a:rPr lang="en-SI" dirty="0"/>
              <a:t>: </a:t>
            </a:r>
            <a:r>
              <a:rPr lang="sl-SI" dirty="0">
                <a:hlinkClick r:id="rId3"/>
              </a:rPr>
              <a:t>http://www.upv.es/~jgonsol/tutorial/java/exceptions/definition.html</a:t>
            </a:r>
            <a:endParaRPr lang="en-SI" dirty="0"/>
          </a:p>
          <a:p>
            <a:r>
              <a:rPr lang="en-SI" dirty="0"/>
              <a:t>Interne </a:t>
            </a:r>
            <a:r>
              <a:rPr lang="en-SI" dirty="0" err="1"/>
              <a:t>izjeme</a:t>
            </a:r>
            <a:r>
              <a:rPr lang="en-SI" dirty="0"/>
              <a:t> v C#: </a:t>
            </a:r>
            <a:r>
              <a:rPr lang="sl-SI" dirty="0">
                <a:hlinkClick r:id="rId4"/>
              </a:rPr>
              <a:t>https://www.c-sharpcorner.com/uploadfile/puranindia/exception-handling-in-C-Sharp/</a:t>
            </a:r>
            <a:endParaRPr lang="en-SI" dirty="0"/>
          </a:p>
          <a:p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90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/>
              <a:t>Primer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00A5A-98F5-4148-902F-9D748E56F326}"/>
              </a:ext>
            </a:extLst>
          </p:cNvPr>
          <p:cNvSpPr txBox="1"/>
          <p:nvPr/>
        </p:nvSpPr>
        <p:spPr>
          <a:xfrm>
            <a:off x="436248" y="1427298"/>
            <a:ext cx="587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Jake in Elwood </a:t>
            </a:r>
            <a:r>
              <a:rPr lang="en-SI" dirty="0" err="1"/>
              <a:t>delata</a:t>
            </a:r>
            <a:r>
              <a:rPr lang="en-SI" dirty="0"/>
              <a:t> v </a:t>
            </a:r>
            <a:r>
              <a:rPr lang="en-SI" dirty="0" err="1"/>
              <a:t>nekem</a:t>
            </a:r>
            <a:r>
              <a:rPr lang="en-SI" dirty="0"/>
              <a:t> </a:t>
            </a:r>
            <a:r>
              <a:rPr lang="en-SI" dirty="0" err="1"/>
              <a:t>podjetju</a:t>
            </a:r>
            <a:r>
              <a:rPr lang="en-SI" dirty="0"/>
              <a:t> </a:t>
            </a:r>
            <a:r>
              <a:rPr lang="en-SI" dirty="0" err="1"/>
              <a:t>kot</a:t>
            </a:r>
            <a:r>
              <a:rPr lang="en-SI" dirty="0"/>
              <a:t> </a:t>
            </a:r>
            <a:r>
              <a:rPr lang="en-SI" dirty="0" err="1"/>
              <a:t>programerja</a:t>
            </a: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1E00A-FC4E-48D4-89EA-13361B95C2D7}"/>
              </a:ext>
            </a:extLst>
          </p:cNvPr>
          <p:cNvSpPr txBox="1"/>
          <p:nvPr/>
        </p:nvSpPr>
        <p:spPr>
          <a:xfrm>
            <a:off x="436248" y="2072991"/>
            <a:ext cx="8007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Direktor</a:t>
            </a:r>
            <a:r>
              <a:rPr lang="en-SI" dirty="0"/>
              <a:t> </a:t>
            </a:r>
            <a:r>
              <a:rPr lang="en-SI" dirty="0" err="1"/>
              <a:t>jim</a:t>
            </a:r>
            <a:r>
              <a:rPr lang="en-SI" dirty="0"/>
              <a:t> </a:t>
            </a:r>
            <a:r>
              <a:rPr lang="en-SI" dirty="0" err="1"/>
              <a:t>dodeli</a:t>
            </a:r>
            <a:r>
              <a:rPr lang="en-SI" dirty="0"/>
              <a:t> </a:t>
            </a:r>
            <a:r>
              <a:rPr lang="en-SI" dirty="0" err="1"/>
              <a:t>nalogo</a:t>
            </a:r>
            <a:r>
              <a:rPr lang="en-SI" dirty="0"/>
              <a:t>, da </a:t>
            </a:r>
            <a:r>
              <a:rPr lang="en-SI" dirty="0" err="1"/>
              <a:t>popravita</a:t>
            </a:r>
            <a:r>
              <a:rPr lang="en-SI" dirty="0"/>
              <a:t> program </a:t>
            </a:r>
            <a:r>
              <a:rPr lang="en-SI" dirty="0" err="1"/>
              <a:t>kamor</a:t>
            </a:r>
            <a:r>
              <a:rPr lang="en-SI" dirty="0"/>
              <a:t> </a:t>
            </a:r>
            <a:r>
              <a:rPr lang="en-SI" dirty="0" err="1"/>
              <a:t>ekonomisti</a:t>
            </a:r>
            <a:r>
              <a:rPr lang="en-SI" dirty="0"/>
              <a:t> v </a:t>
            </a:r>
            <a:r>
              <a:rPr lang="en-SI" dirty="0" err="1"/>
              <a:t>podjetju</a:t>
            </a:r>
            <a:r>
              <a:rPr lang="en-SI" dirty="0"/>
              <a:t> </a:t>
            </a:r>
          </a:p>
          <a:p>
            <a:r>
              <a:rPr lang="en-SI" dirty="0" err="1"/>
              <a:t>vnašajo</a:t>
            </a:r>
            <a:r>
              <a:rPr lang="en-SI" dirty="0"/>
              <a:t> </a:t>
            </a:r>
            <a:r>
              <a:rPr lang="en-SI" dirty="0" err="1"/>
              <a:t>decimalna</a:t>
            </a:r>
            <a:r>
              <a:rPr lang="en-SI" dirty="0"/>
              <a:t> </a:t>
            </a:r>
            <a:r>
              <a:rPr lang="en-SI" dirty="0" err="1"/>
              <a:t>števila</a:t>
            </a:r>
            <a:endParaRPr lang="en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734EC-EB92-4BC8-8339-A5185F594B0E}"/>
              </a:ext>
            </a:extLst>
          </p:cNvPr>
          <p:cNvSpPr txBox="1"/>
          <p:nvPr/>
        </p:nvSpPr>
        <p:spPr>
          <a:xfrm>
            <a:off x="436248" y="2850944"/>
            <a:ext cx="39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Ekonomisti</a:t>
            </a:r>
            <a:r>
              <a:rPr lang="en-SI" dirty="0"/>
              <a:t> za </a:t>
            </a:r>
            <a:r>
              <a:rPr lang="en-SI" dirty="0" err="1"/>
              <a:t>ločila</a:t>
            </a:r>
            <a:r>
              <a:rPr lang="en-SI" dirty="0"/>
              <a:t> </a:t>
            </a:r>
            <a:r>
              <a:rPr lang="en-SI" dirty="0" err="1"/>
              <a:t>uporabljajo</a:t>
            </a:r>
            <a:r>
              <a:rPr lang="en-SI" dirty="0"/>
              <a:t>: , . in -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6675272-60AE-4C81-A75F-5CAB5BCC0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70" y="2856844"/>
            <a:ext cx="5144218" cy="3724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5E428B-05C7-4CF1-84D5-22C3B2CBC1C8}"/>
              </a:ext>
            </a:extLst>
          </p:cNvPr>
          <p:cNvSpPr txBox="1"/>
          <p:nvPr/>
        </p:nvSpPr>
        <p:spPr>
          <a:xfrm>
            <a:off x="436248" y="3816626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Problem: program se </a:t>
            </a:r>
            <a:r>
              <a:rPr lang="en-SI" dirty="0" err="1"/>
              <a:t>sesuva</a:t>
            </a:r>
            <a:r>
              <a:rPr lang="en-SI" dirty="0"/>
              <a:t>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EF74A-ED07-4573-B078-A1C7446B714A}"/>
              </a:ext>
            </a:extLst>
          </p:cNvPr>
          <p:cNvSpPr txBox="1"/>
          <p:nvPr/>
        </p:nvSpPr>
        <p:spPr>
          <a:xfrm>
            <a:off x="383510" y="4485140"/>
            <a:ext cx="4582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dirty="0"/>
              <a:t>Delo </a:t>
            </a:r>
            <a:r>
              <a:rPr lang="en-SI" dirty="0" err="1"/>
              <a:t>si</a:t>
            </a:r>
            <a:r>
              <a:rPr lang="en-SI" dirty="0"/>
              <a:t> </a:t>
            </a:r>
            <a:r>
              <a:rPr lang="en-SI" dirty="0" err="1"/>
              <a:t>bosta</a:t>
            </a:r>
            <a:r>
              <a:rPr lang="en-SI" dirty="0"/>
              <a:t> </a:t>
            </a:r>
            <a:r>
              <a:rPr lang="en-SI" dirty="0" err="1"/>
              <a:t>razdelila</a:t>
            </a:r>
            <a:r>
              <a:rPr lang="en-SI" dirty="0"/>
              <a:t>:</a:t>
            </a:r>
          </a:p>
          <a:p>
            <a:endParaRPr lang="en-SI" dirty="0"/>
          </a:p>
          <a:p>
            <a:r>
              <a:rPr lang="en-SI" dirty="0"/>
              <a:t>Jake – </a:t>
            </a:r>
            <a:r>
              <a:rPr lang="en-SI" dirty="0" err="1"/>
              <a:t>Popravi</a:t>
            </a:r>
            <a:r>
              <a:rPr lang="en-SI" dirty="0"/>
              <a:t> </a:t>
            </a:r>
            <a:r>
              <a:rPr lang="en-SI" dirty="0" err="1"/>
              <a:t>metodo</a:t>
            </a:r>
            <a:r>
              <a:rPr lang="en-SI" dirty="0"/>
              <a:t> </a:t>
            </a:r>
            <a:r>
              <a:rPr lang="en-SI" dirty="0" err="1"/>
              <a:t>PreberiDecimalko</a:t>
            </a:r>
            <a:endParaRPr lang="en-SI" dirty="0"/>
          </a:p>
          <a:p>
            <a:r>
              <a:rPr lang="en-SI" dirty="0"/>
              <a:t>Elwood – </a:t>
            </a:r>
            <a:r>
              <a:rPr lang="en-SI" dirty="0" err="1"/>
              <a:t>Popravi</a:t>
            </a:r>
            <a:r>
              <a:rPr lang="en-SI" dirty="0"/>
              <a:t> </a:t>
            </a:r>
            <a:r>
              <a:rPr lang="en-SI" dirty="0" err="1"/>
              <a:t>glavno</a:t>
            </a:r>
            <a:r>
              <a:rPr lang="en-SI" dirty="0"/>
              <a:t> </a:t>
            </a:r>
            <a:r>
              <a:rPr lang="en-SI" dirty="0" err="1"/>
              <a:t>metodo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641516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/>
              <a:t>Primer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30E431-7ADC-4211-AB8C-47E4726B1B90}"/>
              </a:ext>
            </a:extLst>
          </p:cNvPr>
          <p:cNvGrpSpPr/>
          <p:nvPr/>
        </p:nvGrpSpPr>
        <p:grpSpPr>
          <a:xfrm>
            <a:off x="7397672" y="124376"/>
            <a:ext cx="3585473" cy="6609247"/>
            <a:chOff x="3694590" y="139668"/>
            <a:chExt cx="3585473" cy="6609247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F0031C1F-B0CD-4A13-A304-F2A9A8068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590" y="139668"/>
              <a:ext cx="3585472" cy="3180247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D8C7DD1B-7137-4615-9F61-008950FBD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590" y="3319915"/>
              <a:ext cx="3585473" cy="3429000"/>
            </a:xfrm>
            <a:prstGeom prst="rect">
              <a:avLst/>
            </a:prstGeom>
          </p:spPr>
        </p:pic>
      </p:grp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89DF2E8-8BAE-4801-B8D0-3EE41EFA5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49" y="124376"/>
            <a:ext cx="3468008" cy="2821035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6D19287A-9863-4477-BC0E-837577894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5" y="3304622"/>
            <a:ext cx="6865651" cy="772011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6572FF6D-AB74-4970-9125-2A0BF5AE9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4" y="4319728"/>
            <a:ext cx="6865651" cy="9861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4DE76E-427C-4D11-B93E-9A381F5D42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4" y="5552894"/>
            <a:ext cx="2935242" cy="5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8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Kaj</a:t>
            </a:r>
            <a:r>
              <a:rPr lang="en-SI" dirty="0"/>
              <a:t> so </a:t>
            </a:r>
            <a:r>
              <a:rPr lang="en-SI" dirty="0" err="1"/>
              <a:t>izjeme</a:t>
            </a:r>
            <a:r>
              <a:rPr lang="en-SI" dirty="0"/>
              <a:t> in </a:t>
            </a:r>
            <a:r>
              <a:rPr lang="en-SI" dirty="0" err="1"/>
              <a:t>čemu</a:t>
            </a:r>
            <a:r>
              <a:rPr lang="en-SI" dirty="0"/>
              <a:t> </a:t>
            </a:r>
            <a:r>
              <a:rPr lang="en-SI" dirty="0" err="1"/>
              <a:t>služijo</a:t>
            </a:r>
            <a:r>
              <a:rPr lang="en-SI" dirty="0"/>
              <a:t>?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1116B8-CD1F-45A1-BA4C-200BB442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26" y="1661704"/>
            <a:ext cx="8595360" cy="3930713"/>
          </a:xfrm>
        </p:spPr>
        <p:txBody>
          <a:bodyPr>
            <a:normAutofit fontScale="92500" lnSpcReduction="10000"/>
          </a:bodyPr>
          <a:lstStyle/>
          <a:p>
            <a:r>
              <a:rPr lang="en-SI" dirty="0" err="1"/>
              <a:t>Izraz</a:t>
            </a:r>
            <a:r>
              <a:rPr lang="en-SI" dirty="0"/>
              <a:t> “exception” je </a:t>
            </a:r>
            <a:r>
              <a:rPr lang="en-SI" dirty="0" err="1"/>
              <a:t>okrajšava</a:t>
            </a:r>
            <a:r>
              <a:rPr lang="en-SI" dirty="0"/>
              <a:t> za “exceptional event”, </a:t>
            </a:r>
            <a:r>
              <a:rPr lang="en-SI" dirty="0" err="1"/>
              <a:t>slo</a:t>
            </a:r>
            <a:r>
              <a:rPr lang="en-SI" dirty="0"/>
              <a:t>. </a:t>
            </a:r>
            <a:r>
              <a:rPr lang="en-SI" dirty="0" err="1"/>
              <a:t>izjemen</a:t>
            </a:r>
            <a:r>
              <a:rPr lang="en-SI" dirty="0"/>
              <a:t> </a:t>
            </a:r>
            <a:r>
              <a:rPr lang="en-SI" dirty="0" err="1"/>
              <a:t>dogodek</a:t>
            </a:r>
            <a:endParaRPr lang="en-SI" dirty="0"/>
          </a:p>
          <a:p>
            <a:r>
              <a:rPr lang="en-SI" b="1" dirty="0" err="1"/>
              <a:t>Definicija</a:t>
            </a:r>
            <a:r>
              <a:rPr lang="en-SI" b="1" dirty="0"/>
              <a:t>:</a:t>
            </a:r>
            <a:r>
              <a:rPr lang="en-SI" dirty="0"/>
              <a:t> </a:t>
            </a:r>
            <a:r>
              <a:rPr lang="sl-SI" dirty="0"/>
              <a:t>Izjema je dogodek, ki se pojavi med izvajanjem programa</a:t>
            </a:r>
            <a:r>
              <a:rPr lang="en-SI" dirty="0"/>
              <a:t> in z</a:t>
            </a:r>
            <a:r>
              <a:rPr lang="sl-SI" dirty="0"/>
              <a:t>moti</a:t>
            </a:r>
            <a:r>
              <a:rPr lang="en-SI" dirty="0"/>
              <a:t> </a:t>
            </a:r>
            <a:r>
              <a:rPr lang="en-SI" dirty="0" err="1"/>
              <a:t>njegov</a:t>
            </a:r>
            <a:r>
              <a:rPr lang="en-SI" dirty="0"/>
              <a:t> </a:t>
            </a:r>
            <a:r>
              <a:rPr lang="en-SI" dirty="0" err="1"/>
              <a:t>običajen</a:t>
            </a:r>
            <a:r>
              <a:rPr lang="en-SI" dirty="0"/>
              <a:t> </a:t>
            </a:r>
            <a:r>
              <a:rPr lang="en-SI" dirty="0" err="1"/>
              <a:t>potek</a:t>
            </a:r>
            <a:endParaRPr lang="en-SI" dirty="0"/>
          </a:p>
          <a:p>
            <a:endParaRPr lang="en-SI" b="1" dirty="0"/>
          </a:p>
          <a:p>
            <a:endParaRPr lang="en-SI" b="1" dirty="0"/>
          </a:p>
          <a:p>
            <a:endParaRPr lang="en-SI" b="1" dirty="0"/>
          </a:p>
          <a:p>
            <a:endParaRPr lang="en-SI" b="1" dirty="0"/>
          </a:p>
          <a:p>
            <a:r>
              <a:rPr lang="en-SI" b="1" dirty="0" err="1"/>
              <a:t>Zakaj</a:t>
            </a:r>
            <a:r>
              <a:rPr lang="en-SI" b="1" dirty="0"/>
              <a:t>? </a:t>
            </a:r>
          </a:p>
          <a:p>
            <a:pPr lvl="1"/>
            <a:r>
              <a:rPr lang="en-SI" dirty="0" err="1"/>
              <a:t>Delamo</a:t>
            </a:r>
            <a:r>
              <a:rPr lang="en-SI" dirty="0"/>
              <a:t> </a:t>
            </a:r>
            <a:r>
              <a:rPr lang="en-SI" dirty="0" err="1"/>
              <a:t>napake</a:t>
            </a:r>
            <a:r>
              <a:rPr lang="en-SI" dirty="0"/>
              <a:t> </a:t>
            </a:r>
          </a:p>
          <a:p>
            <a:pPr lvl="1"/>
            <a:r>
              <a:rPr lang="en-SI" dirty="0" err="1"/>
              <a:t>Omogočajo</a:t>
            </a:r>
            <a:r>
              <a:rPr lang="en-SI" dirty="0"/>
              <a:t> </a:t>
            </a:r>
            <a:r>
              <a:rPr lang="en-SI" dirty="0" err="1"/>
              <a:t>boljše</a:t>
            </a:r>
            <a:r>
              <a:rPr lang="en-SI" dirty="0"/>
              <a:t> </a:t>
            </a:r>
            <a:r>
              <a:rPr lang="en-SI" dirty="0" err="1"/>
              <a:t>razumevanje</a:t>
            </a:r>
            <a:r>
              <a:rPr lang="en-SI" dirty="0"/>
              <a:t>: “</a:t>
            </a:r>
            <a:r>
              <a:rPr lang="en-SI" dirty="0" err="1"/>
              <a:t>Kje</a:t>
            </a:r>
            <a:r>
              <a:rPr lang="en-SI" dirty="0"/>
              <a:t> je </a:t>
            </a:r>
            <a:r>
              <a:rPr lang="en-SI" dirty="0" err="1"/>
              <a:t>šlo</a:t>
            </a:r>
            <a:r>
              <a:rPr lang="en-SI" dirty="0"/>
              <a:t> </a:t>
            </a:r>
            <a:r>
              <a:rPr lang="en-SI" dirty="0" err="1"/>
              <a:t>narobe</a:t>
            </a:r>
            <a:r>
              <a:rPr lang="en-SI" dirty="0"/>
              <a:t>?”</a:t>
            </a:r>
          </a:p>
          <a:p>
            <a:pPr lvl="1"/>
            <a:r>
              <a:rPr lang="en-SI" dirty="0" err="1"/>
              <a:t>Naš</a:t>
            </a:r>
            <a:r>
              <a:rPr lang="en-SI" dirty="0"/>
              <a:t> </a:t>
            </a:r>
            <a:r>
              <a:rPr lang="en-SI" dirty="0" err="1"/>
              <a:t>čas</a:t>
            </a:r>
            <a:r>
              <a:rPr lang="en-SI" dirty="0"/>
              <a:t> je </a:t>
            </a:r>
            <a:r>
              <a:rPr lang="en-SI" dirty="0" err="1"/>
              <a:t>dragocen</a:t>
            </a:r>
            <a:endParaRPr lang="en-SI" b="1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F80ED1-C734-4995-ABE8-951B45EB36E5}"/>
              </a:ext>
            </a:extLst>
          </p:cNvPr>
          <p:cNvSpPr txBox="1"/>
          <p:nvPr/>
        </p:nvSpPr>
        <p:spPr>
          <a:xfrm>
            <a:off x="821634" y="5855876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>
                <a:solidFill>
                  <a:srgbClr val="FF0000"/>
                </a:solidFill>
              </a:rPr>
              <a:t>Program failed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CA8B7-2A08-448D-8BEA-F23112F9AE36}"/>
              </a:ext>
            </a:extLst>
          </p:cNvPr>
          <p:cNvSpPr txBox="1"/>
          <p:nvPr/>
        </p:nvSpPr>
        <p:spPr>
          <a:xfrm>
            <a:off x="2915755" y="6087483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>
                <a:solidFill>
                  <a:srgbClr val="FF0000"/>
                </a:solidFill>
              </a:rPr>
              <a:t>Ta </a:t>
            </a:r>
            <a:r>
              <a:rPr lang="en-SI" dirty="0" err="1">
                <a:solidFill>
                  <a:srgbClr val="FF0000"/>
                </a:solidFill>
              </a:rPr>
              <a:t>koda</a:t>
            </a:r>
            <a:r>
              <a:rPr lang="en-SI" dirty="0">
                <a:solidFill>
                  <a:srgbClr val="FF0000"/>
                </a:solidFill>
              </a:rPr>
              <a:t> </a:t>
            </a:r>
            <a:r>
              <a:rPr lang="en-SI" dirty="0" err="1">
                <a:solidFill>
                  <a:srgbClr val="FF0000"/>
                </a:solidFill>
              </a:rPr>
              <a:t>pač</a:t>
            </a:r>
            <a:r>
              <a:rPr lang="en-SI" dirty="0">
                <a:solidFill>
                  <a:srgbClr val="FF0000"/>
                </a:solidFill>
              </a:rPr>
              <a:t> ne dela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A12F0-6F3E-4A52-9EE5-9572EA77ECA1}"/>
              </a:ext>
            </a:extLst>
          </p:cNvPr>
          <p:cNvSpPr txBox="1"/>
          <p:nvPr/>
        </p:nvSpPr>
        <p:spPr>
          <a:xfrm>
            <a:off x="4960924" y="5565192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>
                <a:solidFill>
                  <a:srgbClr val="FF0000"/>
                </a:solidFill>
              </a:rPr>
              <a:t>Compilation error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6AC04-B24F-4B85-878C-3EF85DA19D85}"/>
              </a:ext>
            </a:extLst>
          </p:cNvPr>
          <p:cNvSpPr txBox="1"/>
          <p:nvPr/>
        </p:nvSpPr>
        <p:spPr>
          <a:xfrm>
            <a:off x="7213294" y="593452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>
                <a:solidFill>
                  <a:srgbClr val="FF0000"/>
                </a:solidFill>
              </a:rPr>
              <a:t>Something went wrong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C71685D-5553-4395-9C11-E74B947B6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6" y="2799686"/>
            <a:ext cx="2974073" cy="827374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FC2AF7E-CA62-44C2-AE4F-D59999B5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01" y="3503850"/>
            <a:ext cx="3210869" cy="870609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6CC16BE0-8FFF-4708-A55B-170C23F2D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90" y="2613441"/>
            <a:ext cx="4065158" cy="75146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5437B87-A0F4-4253-BBCE-9EEDFE32A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72" y="3503850"/>
            <a:ext cx="4277322" cy="6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9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Osnovne</a:t>
            </a:r>
            <a:r>
              <a:rPr lang="en-SI" dirty="0"/>
              <a:t> </a:t>
            </a:r>
            <a:r>
              <a:rPr lang="en-SI" dirty="0" err="1"/>
              <a:t>izjeme</a:t>
            </a:r>
            <a:r>
              <a:rPr lang="en-SI" dirty="0"/>
              <a:t> v C#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E7CA1BFC-CD04-46B8-920B-33F9701C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" y="1427297"/>
            <a:ext cx="3418695" cy="5154341"/>
          </a:xfrm>
        </p:spPr>
      </p:pic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140DB13-A584-4B04-8324-78B513EEE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354" y="1427297"/>
            <a:ext cx="3383081" cy="5022574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8270AEB-FC00-48BE-B4FD-4BCFC538B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46" y="1427297"/>
            <a:ext cx="3525168" cy="25218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8EEBA5-EFA4-492C-A390-45F110929FC8}"/>
              </a:ext>
            </a:extLst>
          </p:cNvPr>
          <p:cNvSpPr/>
          <p:nvPr/>
        </p:nvSpPr>
        <p:spPr>
          <a:xfrm>
            <a:off x="436248" y="3036163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0A548-4C7F-416F-836A-9C7FA79771FC}"/>
              </a:ext>
            </a:extLst>
          </p:cNvPr>
          <p:cNvSpPr/>
          <p:nvPr/>
        </p:nvSpPr>
        <p:spPr>
          <a:xfrm>
            <a:off x="3987878" y="2879067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B093B-6C68-475B-8EDA-3743A7348DE1}"/>
              </a:ext>
            </a:extLst>
          </p:cNvPr>
          <p:cNvSpPr/>
          <p:nvPr/>
        </p:nvSpPr>
        <p:spPr>
          <a:xfrm>
            <a:off x="7484845" y="3119021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62255-544A-4D52-B0FC-9E9239E88A2C}"/>
              </a:ext>
            </a:extLst>
          </p:cNvPr>
          <p:cNvSpPr/>
          <p:nvPr/>
        </p:nvSpPr>
        <p:spPr>
          <a:xfrm>
            <a:off x="464823" y="5809156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BE9DC7-36EE-4739-B42B-30F894189F93}"/>
              </a:ext>
            </a:extLst>
          </p:cNvPr>
          <p:cNvSpPr/>
          <p:nvPr/>
        </p:nvSpPr>
        <p:spPr>
          <a:xfrm>
            <a:off x="445773" y="5353235"/>
            <a:ext cx="3418695" cy="281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C62258-1EAE-40A4-96D2-4E01151FEC10}"/>
              </a:ext>
            </a:extLst>
          </p:cNvPr>
          <p:cNvSpPr/>
          <p:nvPr/>
        </p:nvSpPr>
        <p:spPr>
          <a:xfrm>
            <a:off x="445773" y="2129637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E23A6-FC3D-40A8-A2BA-AD467D2E016E}"/>
              </a:ext>
            </a:extLst>
          </p:cNvPr>
          <p:cNvSpPr/>
          <p:nvPr/>
        </p:nvSpPr>
        <p:spPr>
          <a:xfrm>
            <a:off x="3978353" y="2381049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E1AAA2-8E67-423A-B485-EC2843C694F7}"/>
              </a:ext>
            </a:extLst>
          </p:cNvPr>
          <p:cNvSpPr/>
          <p:nvPr/>
        </p:nvSpPr>
        <p:spPr>
          <a:xfrm>
            <a:off x="3987879" y="2176985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179664-C29A-4371-BF75-DDA07E8C0DD7}"/>
              </a:ext>
            </a:extLst>
          </p:cNvPr>
          <p:cNvSpPr/>
          <p:nvPr/>
        </p:nvSpPr>
        <p:spPr>
          <a:xfrm>
            <a:off x="3978354" y="5082466"/>
            <a:ext cx="3418695" cy="204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9333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Struktura</a:t>
            </a:r>
            <a:r>
              <a:rPr lang="en-SI" dirty="0"/>
              <a:t> </a:t>
            </a:r>
            <a:r>
              <a:rPr lang="en-SI" dirty="0" err="1"/>
              <a:t>internih</a:t>
            </a:r>
            <a:r>
              <a:rPr lang="en-SI" dirty="0"/>
              <a:t> </a:t>
            </a:r>
            <a:r>
              <a:rPr lang="en-SI" dirty="0" err="1"/>
              <a:t>izjem</a:t>
            </a:r>
            <a:endParaRPr lang="en-SI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1116B8-CD1F-45A1-BA4C-200BB442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74" y="1288151"/>
            <a:ext cx="8595360" cy="490330"/>
          </a:xfrm>
        </p:spPr>
        <p:txBody>
          <a:bodyPr>
            <a:normAutofit/>
          </a:bodyPr>
          <a:lstStyle/>
          <a:p>
            <a:r>
              <a:rPr lang="en-SI" dirty="0" err="1"/>
              <a:t>Primerjava</a:t>
            </a:r>
            <a:r>
              <a:rPr lang="en-SI" dirty="0"/>
              <a:t> Python – C#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F4E5B01-8BDA-4F95-88FD-8DE976B53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81" y="2776236"/>
            <a:ext cx="6096001" cy="3084009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5690E74-E261-4D79-B9D6-889334DC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67" y="2788174"/>
            <a:ext cx="4904758" cy="3531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8FD95-C869-43C3-B8EB-35AD821ACFC9}"/>
              </a:ext>
            </a:extLst>
          </p:cNvPr>
          <p:cNvSpPr txBox="1"/>
          <p:nvPr/>
        </p:nvSpPr>
        <p:spPr>
          <a:xfrm>
            <a:off x="250932" y="259157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Python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E9818-3D53-4A62-9EFC-0095EBCF1A97}"/>
              </a:ext>
            </a:extLst>
          </p:cNvPr>
          <p:cNvSpPr txBox="1"/>
          <p:nvPr/>
        </p:nvSpPr>
        <p:spPr>
          <a:xfrm>
            <a:off x="6162763" y="24188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C#</a:t>
            </a:r>
          </a:p>
        </p:txBody>
      </p:sp>
    </p:spTree>
    <p:extLst>
      <p:ext uri="{BB962C8B-B14F-4D97-AF65-F5344CB8AC3E}">
        <p14:creationId xmlns:p14="http://schemas.microsoft.com/office/powerpoint/2010/main" val="3932104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Personalizirane</a:t>
            </a:r>
            <a:r>
              <a:rPr lang="en-SI" dirty="0"/>
              <a:t> </a:t>
            </a:r>
            <a:r>
              <a:rPr lang="en-SI" dirty="0" err="1"/>
              <a:t>izjeme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172E3-BA5A-4E4D-BAF0-303463B5A849}"/>
              </a:ext>
            </a:extLst>
          </p:cNvPr>
          <p:cNvSpPr txBox="1"/>
          <p:nvPr/>
        </p:nvSpPr>
        <p:spPr>
          <a:xfrm>
            <a:off x="436248" y="2116411"/>
            <a:ext cx="373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Dedujemo</a:t>
            </a:r>
            <a:r>
              <a:rPr lang="en-SI" dirty="0"/>
              <a:t> </a:t>
            </a:r>
            <a:r>
              <a:rPr lang="en-SI" dirty="0" err="1"/>
              <a:t>vsaj</a:t>
            </a:r>
            <a:r>
              <a:rPr lang="en-SI" dirty="0"/>
              <a:t> po </a:t>
            </a:r>
            <a:r>
              <a:rPr lang="en-SI" dirty="0" err="1"/>
              <a:t>System.Exception</a:t>
            </a:r>
            <a:endParaRPr lang="en-S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8D761-7F06-47DB-83C1-6861C3B97D5A}"/>
              </a:ext>
            </a:extLst>
          </p:cNvPr>
          <p:cNvSpPr txBox="1"/>
          <p:nvPr/>
        </p:nvSpPr>
        <p:spPr>
          <a:xfrm>
            <a:off x="436248" y="1449008"/>
            <a:ext cx="477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 err="1"/>
              <a:t>Izjeme</a:t>
            </a:r>
            <a:r>
              <a:rPr lang="en-SI" dirty="0"/>
              <a:t> so le </a:t>
            </a:r>
            <a:r>
              <a:rPr lang="en-SI" dirty="0" err="1"/>
              <a:t>razredi</a:t>
            </a:r>
            <a:r>
              <a:rPr lang="en-SI" dirty="0"/>
              <a:t>, ki </a:t>
            </a:r>
            <a:r>
              <a:rPr lang="en-SI" dirty="0" err="1"/>
              <a:t>vsebujejo</a:t>
            </a:r>
            <a:r>
              <a:rPr lang="en-SI" dirty="0"/>
              <a:t> </a:t>
            </a:r>
            <a:r>
              <a:rPr lang="en-SI" dirty="0" err="1"/>
              <a:t>konstruktorje</a:t>
            </a: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61D81-F295-4437-AC3B-01C72C3DD20D}"/>
              </a:ext>
            </a:extLst>
          </p:cNvPr>
          <p:cNvSpPr txBox="1"/>
          <p:nvPr/>
        </p:nvSpPr>
        <p:spPr>
          <a:xfrm>
            <a:off x="436248" y="2783067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Ime </a:t>
            </a:r>
            <a:r>
              <a:rPr lang="en-SI" dirty="0" err="1"/>
              <a:t>razreda</a:t>
            </a:r>
            <a:r>
              <a:rPr lang="en-SI" dirty="0"/>
              <a:t> </a:t>
            </a:r>
            <a:r>
              <a:rPr lang="en-SI" dirty="0" err="1"/>
              <a:t>izjeme</a:t>
            </a:r>
            <a:r>
              <a:rPr lang="en-SI" dirty="0"/>
              <a:t> </a:t>
            </a:r>
            <a:r>
              <a:rPr lang="en-SI" dirty="0" err="1"/>
              <a:t>končamo</a:t>
            </a:r>
            <a:r>
              <a:rPr lang="en-SI" dirty="0"/>
              <a:t> z </a:t>
            </a:r>
            <a:r>
              <a:rPr lang="en-SI" dirty="0" err="1"/>
              <a:t>besedo</a:t>
            </a:r>
            <a:r>
              <a:rPr lang="en-SI" dirty="0"/>
              <a:t> Exception</a:t>
            </a:r>
          </a:p>
        </p:txBody>
      </p:sp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C132AEC-B32D-4B10-AF6C-91D4F5664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" y="3452595"/>
            <a:ext cx="4086795" cy="590632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B02539-C643-4E55-8956-C2E5A5419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8" y="4117126"/>
            <a:ext cx="3867690" cy="1514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B5653-A493-4E81-B692-FB8B4EAC8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41" y="5911484"/>
            <a:ext cx="5382376" cy="333422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E0F2284-BF61-4705-B7A5-CA0FCC76D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49" y="1150937"/>
            <a:ext cx="5066854" cy="2546244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AC56A3CA-12A9-43E5-B85B-7447954560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0598"/>
            <a:ext cx="4934639" cy="1562318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39E0D5F-3CC9-494C-A030-6FC3887945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49" y="5456075"/>
            <a:ext cx="4814035" cy="5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4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Personalizirane</a:t>
            </a:r>
            <a:r>
              <a:rPr lang="en-SI" dirty="0"/>
              <a:t> </a:t>
            </a:r>
            <a:r>
              <a:rPr lang="en-SI" dirty="0" err="1"/>
              <a:t>izjeme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8611F4D-86A8-4F68-A23D-2A0886D7E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48" y="1427298"/>
            <a:ext cx="4920278" cy="462894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884BDF6-3D54-4744-B4B5-8535552F9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05" y="1427298"/>
            <a:ext cx="5125165" cy="151468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10294B8-D866-43AE-A5B8-731524F7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05" y="3061350"/>
            <a:ext cx="5125164" cy="5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Personalizirane</a:t>
            </a:r>
            <a:r>
              <a:rPr lang="en-SI" dirty="0"/>
              <a:t> </a:t>
            </a:r>
            <a:r>
              <a:rPr lang="en-SI" dirty="0" err="1"/>
              <a:t>izjeme</a:t>
            </a:r>
            <a:r>
              <a:rPr lang="en-SI" dirty="0"/>
              <a:t> : </a:t>
            </a:r>
            <a:r>
              <a:rPr lang="en-SI" dirty="0" err="1"/>
              <a:t>Atributi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556929C-8574-4A8E-B451-FC7BF5905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79" y="1721991"/>
            <a:ext cx="5012498" cy="2282477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76BD849-1E67-495B-AF39-1CE18C504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79" y="4439224"/>
            <a:ext cx="8040222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6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Metanje</a:t>
            </a:r>
            <a:r>
              <a:rPr lang="en-SI" dirty="0"/>
              <a:t> </a:t>
            </a:r>
            <a:r>
              <a:rPr lang="en-SI" dirty="0" err="1"/>
              <a:t>izjem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D18E9B-FB96-4E69-A140-103C7BC6AAA7}"/>
              </a:ext>
            </a:extLst>
          </p:cNvPr>
          <p:cNvGrpSpPr/>
          <p:nvPr/>
        </p:nvGrpSpPr>
        <p:grpSpPr>
          <a:xfrm>
            <a:off x="2140225" y="1498749"/>
            <a:ext cx="7232008" cy="4743864"/>
            <a:chOff x="2140225" y="1498749"/>
            <a:chExt cx="7232008" cy="47438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85879C4-8EA2-4283-8F42-8F33C2E815DF}"/>
                </a:ext>
              </a:extLst>
            </p:cNvPr>
            <p:cNvGrpSpPr/>
            <p:nvPr/>
          </p:nvGrpSpPr>
          <p:grpSpPr>
            <a:xfrm>
              <a:off x="2140225" y="1498749"/>
              <a:ext cx="7232008" cy="4743864"/>
              <a:chOff x="2179981" y="1533145"/>
              <a:chExt cx="7232008" cy="4743864"/>
            </a:xfrm>
          </p:grpSpPr>
          <p:pic>
            <p:nvPicPr>
              <p:cNvPr id="4" name="Picture 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C612723-D47F-4A36-9320-E37287CA2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79981" y="2209005"/>
                <a:ext cx="7232008" cy="4068004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87CD5F7-6B29-460C-9756-AACE063707DC}"/>
                  </a:ext>
                </a:extLst>
              </p:cNvPr>
              <p:cNvSpPr/>
              <p:nvPr/>
            </p:nvSpPr>
            <p:spPr>
              <a:xfrm>
                <a:off x="2179981" y="1533145"/>
                <a:ext cx="7232008" cy="67586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SI" sz="2400" b="1" dirty="0"/>
                  <a:t>“</a:t>
                </a:r>
                <a:r>
                  <a:rPr lang="en-SI" sz="2400" b="1" dirty="0" err="1"/>
                  <a:t>Jutri</a:t>
                </a:r>
                <a:r>
                  <a:rPr lang="en-SI" sz="2400" b="1" dirty="0"/>
                  <a:t> </a:t>
                </a:r>
                <a:r>
                  <a:rPr lang="en-SI" sz="2400" b="1" dirty="0" err="1"/>
                  <a:t>bo</a:t>
                </a:r>
                <a:r>
                  <a:rPr lang="en-SI" sz="2400" b="1" dirty="0"/>
                  <a:t> </a:t>
                </a:r>
                <a:r>
                  <a:rPr lang="en-SI" sz="2400" b="1" dirty="0" err="1"/>
                  <a:t>vsak</a:t>
                </a:r>
                <a:r>
                  <a:rPr lang="en-SI" sz="2400" b="1" dirty="0"/>
                  <a:t> </a:t>
                </a:r>
                <a:r>
                  <a:rPr lang="en-SI" sz="2400" b="1" dirty="0" err="1"/>
                  <a:t>predstavil</a:t>
                </a:r>
                <a:r>
                  <a:rPr lang="en-SI" sz="2400" b="1" dirty="0"/>
                  <a:t> </a:t>
                </a:r>
                <a:r>
                  <a:rPr lang="en-SI" sz="2400" b="1" dirty="0" err="1"/>
                  <a:t>rešitve</a:t>
                </a:r>
                <a:r>
                  <a:rPr lang="en-SI" sz="2400" b="1" dirty="0"/>
                  <a:t> </a:t>
                </a:r>
                <a:r>
                  <a:rPr lang="en-SI" sz="2400" b="1" dirty="0" err="1"/>
                  <a:t>problemov</a:t>
                </a:r>
                <a:r>
                  <a:rPr lang="en-SI" sz="2400" b="1" dirty="0"/>
                  <a:t>”</a:t>
                </a: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B65ABD-6D15-46CC-86F8-303B377D5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73291">
              <a:off x="2861313" y="3281341"/>
              <a:ext cx="2848373" cy="29531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5DA5FA-CB39-4D46-9E53-14871A847B99}"/>
                </a:ext>
              </a:extLst>
            </p:cNvPr>
            <p:cNvSpPr txBox="1"/>
            <p:nvPr/>
          </p:nvSpPr>
          <p:spPr>
            <a:xfrm>
              <a:off x="6851374" y="5657838"/>
              <a:ext cx="8451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I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Jaz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657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5DB0431E-0B04-44A1-9C51-531E28D18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756E8-AE50-4108-9C8E-C21C70B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48" y="276361"/>
            <a:ext cx="9692640" cy="874576"/>
          </a:xfrm>
        </p:spPr>
        <p:txBody>
          <a:bodyPr>
            <a:normAutofit/>
          </a:bodyPr>
          <a:lstStyle/>
          <a:p>
            <a:r>
              <a:rPr lang="en-SI" dirty="0" err="1"/>
              <a:t>Metanje</a:t>
            </a:r>
            <a:r>
              <a:rPr lang="en-SI" dirty="0"/>
              <a:t> </a:t>
            </a:r>
            <a:r>
              <a:rPr lang="en-SI" dirty="0" err="1"/>
              <a:t>izjem</a:t>
            </a:r>
            <a:endParaRPr lang="en-SI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B424749-EEE0-49C9-9ABF-97B171A3E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665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C6E30-2B7F-47D3-948E-66F76790071F}"/>
              </a:ext>
            </a:extLst>
          </p:cNvPr>
          <p:cNvSpPr txBox="1"/>
          <p:nvPr/>
        </p:nvSpPr>
        <p:spPr>
          <a:xfrm>
            <a:off x="436248" y="1490008"/>
            <a:ext cx="79207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 err="1"/>
              <a:t>Ustvarimo</a:t>
            </a:r>
            <a:r>
              <a:rPr lang="en-SI" sz="2400" dirty="0"/>
              <a:t> </a:t>
            </a:r>
            <a:r>
              <a:rPr lang="en-SI" sz="2400" dirty="0" err="1"/>
              <a:t>objekt</a:t>
            </a:r>
            <a:r>
              <a:rPr lang="en-SI" sz="2400" dirty="0"/>
              <a:t> </a:t>
            </a:r>
            <a:r>
              <a:rPr lang="en-SI" sz="2400" dirty="0" err="1"/>
              <a:t>izjeme</a:t>
            </a:r>
            <a:r>
              <a:rPr lang="en-SI" sz="2400" dirty="0"/>
              <a:t>: </a:t>
            </a:r>
            <a:r>
              <a:rPr lang="en-SI" sz="2400" dirty="0">
                <a:solidFill>
                  <a:srgbClr val="00B0F0"/>
                </a:solidFill>
              </a:rPr>
              <a:t>new </a:t>
            </a:r>
            <a:r>
              <a:rPr lang="en-SI" sz="2400" dirty="0" err="1">
                <a:solidFill>
                  <a:srgbClr val="00B0F0"/>
                </a:solidFill>
              </a:rPr>
              <a:t>NekaIzjema</a:t>
            </a:r>
            <a:r>
              <a:rPr lang="en-SI" sz="2400" dirty="0">
                <a:solidFill>
                  <a:srgbClr val="00B0F0"/>
                </a:solidFill>
              </a:rPr>
              <a:t>();</a:t>
            </a:r>
          </a:p>
          <a:p>
            <a:r>
              <a:rPr lang="en-SI" sz="2400" dirty="0" err="1"/>
              <a:t>Uporabimo</a:t>
            </a:r>
            <a:r>
              <a:rPr lang="en-SI" sz="2400" dirty="0"/>
              <a:t>: </a:t>
            </a:r>
            <a:r>
              <a:rPr lang="en-SI" sz="2400" dirty="0">
                <a:solidFill>
                  <a:srgbClr val="00B0F0"/>
                </a:solidFill>
              </a:rPr>
              <a:t>throw </a:t>
            </a:r>
          </a:p>
          <a:p>
            <a:r>
              <a:rPr lang="en-SI" sz="2400" dirty="0"/>
              <a:t>Po </a:t>
            </a:r>
            <a:r>
              <a:rPr lang="en-SI" sz="2400" dirty="0" err="1"/>
              <a:t>navadi</a:t>
            </a:r>
            <a:r>
              <a:rPr lang="en-SI" sz="2400" dirty="0"/>
              <a:t> </a:t>
            </a:r>
            <a:r>
              <a:rPr lang="en-SI" sz="2400" dirty="0" err="1"/>
              <a:t>združimo</a:t>
            </a:r>
            <a:r>
              <a:rPr lang="en-SI" sz="2400" dirty="0"/>
              <a:t> v </a:t>
            </a:r>
            <a:r>
              <a:rPr lang="en-SI" sz="2400" dirty="0" err="1"/>
              <a:t>eno</a:t>
            </a:r>
            <a:r>
              <a:rPr lang="en-SI" sz="2400" dirty="0"/>
              <a:t> </a:t>
            </a:r>
            <a:r>
              <a:rPr lang="en-SI" sz="2400" dirty="0" err="1"/>
              <a:t>vrstico</a:t>
            </a:r>
            <a:r>
              <a:rPr lang="en-SI" sz="2400" dirty="0"/>
              <a:t>: </a:t>
            </a:r>
            <a:r>
              <a:rPr lang="en-SI" sz="2400" dirty="0">
                <a:solidFill>
                  <a:srgbClr val="00B0F0"/>
                </a:solidFill>
              </a:rPr>
              <a:t>throw new </a:t>
            </a:r>
            <a:r>
              <a:rPr lang="en-SI" sz="2400" dirty="0" err="1">
                <a:solidFill>
                  <a:srgbClr val="00B0F0"/>
                </a:solidFill>
              </a:rPr>
              <a:t>NekaIzjema</a:t>
            </a:r>
            <a:r>
              <a:rPr lang="en-SI" sz="2400" dirty="0">
                <a:solidFill>
                  <a:srgbClr val="00B0F0"/>
                </a:solidFill>
              </a:rPr>
              <a:t>();</a:t>
            </a:r>
          </a:p>
          <a:p>
            <a:endParaRPr lang="en-SI" sz="2400" dirty="0">
              <a:solidFill>
                <a:srgbClr val="00B0F0"/>
              </a:solidFill>
            </a:endParaRPr>
          </a:p>
          <a:p>
            <a:endParaRPr lang="en-SI" sz="2400" dirty="0">
              <a:solidFill>
                <a:srgbClr val="00B0F0"/>
              </a:solidFill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67D6CC4-42BB-461B-83BF-07A9A7A19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1" y="3271576"/>
            <a:ext cx="5077534" cy="1247949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42E756D4-7CBC-47BC-AAF9-E3D25196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55" y="1427298"/>
            <a:ext cx="6178540" cy="478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0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Custom 1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1195</TotalTime>
  <Words>306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Abadi</vt:lpstr>
      <vt:lpstr>Arial</vt:lpstr>
      <vt:lpstr>Wingdings 2</vt:lpstr>
      <vt:lpstr>View</vt:lpstr>
      <vt:lpstr> Izjeme v C#</vt:lpstr>
      <vt:lpstr>Kaj so izjeme in čemu služijo?</vt:lpstr>
      <vt:lpstr>Osnovne izjeme v C#</vt:lpstr>
      <vt:lpstr>Struktura internih izjem</vt:lpstr>
      <vt:lpstr>Personalizirane izjeme</vt:lpstr>
      <vt:lpstr>Personalizirane izjeme</vt:lpstr>
      <vt:lpstr>Personalizirane izjeme : Atributi</vt:lpstr>
      <vt:lpstr>Metanje izjem</vt:lpstr>
      <vt:lpstr>Metanje izjem</vt:lpstr>
      <vt:lpstr>Lovljenje izjem</vt:lpstr>
      <vt:lpstr>Lovljenje izjem</vt:lpstr>
      <vt:lpstr>Viri</vt:lpstr>
      <vt:lpstr>Primer</vt:lpstr>
      <vt:lpstr>Primer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Izjeme v jeziku C#</dc:title>
  <dc:creator>Liam Mislej</dc:creator>
  <cp:lastModifiedBy>Liam Mislej</cp:lastModifiedBy>
  <cp:revision>5</cp:revision>
  <dcterms:created xsi:type="dcterms:W3CDTF">2022-03-02T18:40:07Z</dcterms:created>
  <dcterms:modified xsi:type="dcterms:W3CDTF">2022-03-06T21:12:35Z</dcterms:modified>
</cp:coreProperties>
</file>