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2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69" r:id="rId4"/>
    <p:sldId id="258" r:id="rId5"/>
    <p:sldId id="270" r:id="rId6"/>
    <p:sldId id="271" r:id="rId7"/>
    <p:sldId id="272" r:id="rId8"/>
    <p:sldId id="260" r:id="rId9"/>
    <p:sldId id="261" r:id="rId10"/>
    <p:sldId id="263" r:id="rId11"/>
    <p:sldId id="262" r:id="rId12"/>
    <p:sldId id="264" r:id="rId13"/>
    <p:sldId id="259" r:id="rId14"/>
    <p:sldId id="265" r:id="rId15"/>
    <p:sldId id="266" r:id="rId16"/>
    <p:sldId id="267" r:id="rId17"/>
    <p:sldId id="268" r:id="rId18"/>
  </p:sldIdLst>
  <p:sldSz cx="9144000" cy="6858000" type="screen4x3"/>
  <p:notesSz cx="7099300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8F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114" d="100"/>
          <a:sy n="114" d="100"/>
        </p:scale>
        <p:origin x="96" y="4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2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18968547-DF15-413D-8328-D44C358796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0307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2513"/>
            <a:ext cx="5207000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312764E8-C340-4823-A8E2-3EAE437C49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2941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31479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D4B91E-59CB-414B-AF7E-11B278BED7B9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743436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01C63-31DB-4F44-8D97-1B238EFC72D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52451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28D29-1ECB-41DF-951B-2A23F95AD026}" type="datetimeFigureOut">
              <a:rPr lang="en-US" dirty="0"/>
              <a:t>11/21/2018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730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49382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129E3-57E3-47A0-8130-7C2D4DE172D4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37662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EA80FB-7EFA-49FD-95DA-17DD9CA12BF0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9609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BFDF32-A466-4DF0-9CA2-D26FE32A5085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8655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FE254C5-FADA-4A05-B3EC-26916546BA3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6540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1FB5DCA-0D24-4308-A5D8-74FF282C878C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28915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E31CF8-A93E-428E-B2A3-31D587F2B73A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8464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Matija Lokar, FMF</a:t>
            </a:r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AD2458C-CB37-4750-A4BF-2B42D61DCD68}" type="slidenum">
              <a:rPr lang="sl-SI" smtClean="0"/>
              <a:pPr>
                <a:defRPr/>
              </a:pPr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995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5"/>
    </p:bldLst>
  </p:timing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825038" y="1340768"/>
            <a:ext cx="7543800" cy="1760208"/>
          </a:xfrm>
        </p:spPr>
        <p:txBody>
          <a:bodyPr/>
          <a:lstStyle/>
          <a:p>
            <a:r>
              <a:rPr lang="sl-SI" dirty="0" smtClean="0"/>
              <a:t>Tabele</a:t>
            </a:r>
            <a:r>
              <a:rPr lang="en-US" dirty="0" smtClean="0"/>
              <a:t> in </a:t>
            </a:r>
            <a:r>
              <a:rPr lang="en-US" dirty="0" err="1" smtClean="0"/>
              <a:t>nizi</a:t>
            </a:r>
            <a:endParaRPr lang="en-US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25038" y="3501008"/>
            <a:ext cx="7543800" cy="209761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"</a:t>
            </a:r>
            <a:r>
              <a:rPr lang="en-US" dirty="0"/>
              <a:t>p</a:t>
            </a:r>
            <a:r>
              <a:rPr lang="sl-SI" dirty="0" err="1" smtClean="0"/>
              <a:t>odtabele</a:t>
            </a:r>
            <a:r>
              <a:rPr lang="en-US" dirty="0" smtClean="0"/>
              <a:t>" in "</a:t>
            </a:r>
            <a:r>
              <a:rPr lang="en-US" dirty="0" err="1" smtClean="0"/>
              <a:t>podnizi</a:t>
            </a:r>
            <a:r>
              <a:rPr lang="en-US" dirty="0" smtClean="0"/>
              <a:t>"</a:t>
            </a:r>
          </a:p>
          <a:p>
            <a:endParaRPr lang="en-US" dirty="0"/>
          </a:p>
          <a:p>
            <a:r>
              <a:rPr lang="en-US" sz="7300" dirty="0" smtClean="0"/>
              <a:t>REZANJE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A1185F-3476-4C9C-87F2-5E62CD53261C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Rezanje, negativni indeksi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Uporabljamo lahko tudi negativne indekse</a:t>
            </a: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delovniDnevi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= teden[1:-1]</a:t>
            </a:r>
          </a:p>
          <a:p>
            <a:pPr lvl="1"/>
            <a:r>
              <a:rPr lang="sl-SI" dirty="0" smtClean="0"/>
              <a:t>Spustimo prvega in zadnjega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[:2]  </a:t>
            </a:r>
            <a:r>
              <a:rPr lang="sl-SI" dirty="0" smtClean="0"/>
              <a:t>… prva dva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[:-2] </a:t>
            </a:r>
            <a:r>
              <a:rPr lang="sl-SI" dirty="0" smtClean="0"/>
              <a:t>… vsi, razen zadnjih dveh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[3 : ] </a:t>
            </a:r>
            <a:r>
              <a:rPr lang="sl-SI" dirty="0" smtClean="0"/>
              <a:t>… vsi, razen prvih treh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[-2:] </a:t>
            </a:r>
            <a:r>
              <a:rPr lang="sl-SI" dirty="0" smtClean="0"/>
              <a:t>… zadnja dva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[2:-2] </a:t>
            </a:r>
            <a:r>
              <a:rPr lang="sl-SI" dirty="0" smtClean="0"/>
              <a:t>… spustimo prva dva in zadnja dva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Rezanje vrača nove tabele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&gt;&gt;&gt; tabela</a:t>
            </a: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[10, 20, 30, 40]</a:t>
            </a: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novaT</a:t>
            </a:r>
            <a:r>
              <a:rPr lang="pl-PL" dirty="0" smtClean="0">
                <a:latin typeface="Courier New" pitchFamily="49" charset="0"/>
                <a:cs typeface="Courier New" pitchFamily="49" charset="0"/>
              </a:rPr>
              <a:t> = tabela[2:4]</a:t>
            </a: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pl-PL" dirty="0" err="1" smtClean="0">
                <a:latin typeface="Courier New" pitchFamily="49" charset="0"/>
                <a:cs typeface="Courier New" pitchFamily="49" charset="0"/>
              </a:rPr>
              <a:t>novaT</a:t>
            </a:r>
            <a:endParaRPr lang="pl-PL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[30, 40]</a:t>
            </a: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&gt;&gt;&gt; tabela</a:t>
            </a:r>
          </a:p>
          <a:p>
            <a:r>
              <a:rPr lang="pl-PL" dirty="0" smtClean="0">
                <a:latin typeface="Courier New" pitchFamily="49" charset="0"/>
                <a:cs typeface="Courier New" pitchFamily="49" charset="0"/>
              </a:rPr>
              <a:t>[10, 20, 30, 40]</a:t>
            </a:r>
          </a:p>
          <a:p>
            <a:r>
              <a:rPr lang="pl-PL" dirty="0" smtClean="0"/>
              <a:t>In zato:</a:t>
            </a:r>
          </a:p>
          <a:p>
            <a:pPr lvl="1"/>
            <a:r>
              <a:rPr lang="pl-PL" dirty="0" smtClean="0">
                <a:latin typeface="Courier New" pitchFamily="49" charset="0"/>
                <a:cs typeface="Courier New" pitchFamily="49" charset="0"/>
              </a:rPr>
              <a:t>kopija = tabela[:]</a:t>
            </a:r>
          </a:p>
          <a:p>
            <a:pPr lvl="1"/>
            <a:r>
              <a:rPr lang="pl-PL" dirty="0" smtClean="0"/>
              <a:t>Dobimo </a:t>
            </a:r>
            <a:r>
              <a:rPr lang="pl-PL" b="1" dirty="0" smtClean="0"/>
              <a:t>pravo</a:t>
            </a:r>
            <a:r>
              <a:rPr lang="pl-PL" dirty="0" smtClean="0"/>
              <a:t> kopijo in ne "alias"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Pozor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82" y="1988840"/>
            <a:ext cx="8786874" cy="4030960"/>
          </a:xfrm>
        </p:spPr>
        <p:txBody>
          <a:bodyPr/>
          <a:lstStyle/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[10, 20, 30, 40]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tabelaBrez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[0:1] +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-1 :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)]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tabelaBrez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[10, 40]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tabelaZadnja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[0] +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) - 1]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tabelaZadnja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50</a:t>
            </a:r>
          </a:p>
          <a:p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&gt;&gt;&gt;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12</a:t>
            </a:fld>
            <a:endParaRPr lang="sl-SI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Podtabele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sz="20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a[i:j:k]</a:t>
            </a:r>
            <a:endParaRPr lang="sl-SI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sz="1800" dirty="0" smtClean="0"/>
              <a:t>Podtabela od i-tega do j-tega elementa (j-ti element ni več zraven), pri čemer vzamemo vsak k-ti element</a:t>
            </a:r>
          </a:p>
          <a:p>
            <a:pPr lvl="1"/>
            <a:r>
              <a:rPr lang="sl-SI" sz="18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a[i:j:k]</a:t>
            </a:r>
            <a:r>
              <a:rPr lang="sl-SI" sz="1800" dirty="0" smtClean="0"/>
              <a:t> je [</a:t>
            </a:r>
            <a:r>
              <a:rPr lang="sl-SI" sz="1800" dirty="0" err="1" smtClean="0"/>
              <a:t>a</a:t>
            </a:r>
            <a:r>
              <a:rPr lang="sl-SI" sz="1800" baseline="-25000" dirty="0" err="1" smtClean="0"/>
              <a:t>i</a:t>
            </a:r>
            <a:r>
              <a:rPr lang="sl-SI" sz="1800" dirty="0" smtClean="0"/>
              <a:t>, </a:t>
            </a:r>
            <a:r>
              <a:rPr lang="sl-SI" sz="1800" dirty="0" err="1" smtClean="0"/>
              <a:t>a</a:t>
            </a:r>
            <a:r>
              <a:rPr lang="sl-SI" sz="1800" baseline="-25000" dirty="0" err="1" smtClean="0"/>
              <a:t>i</a:t>
            </a:r>
            <a:r>
              <a:rPr lang="sl-SI" sz="1800" baseline="-25000" dirty="0" smtClean="0"/>
              <a:t>+k</a:t>
            </a:r>
            <a:r>
              <a:rPr lang="sl-SI" sz="1800" dirty="0" smtClean="0"/>
              <a:t>, </a:t>
            </a:r>
            <a:r>
              <a:rPr lang="sl-SI" sz="1800" dirty="0" err="1" smtClean="0"/>
              <a:t>a</a:t>
            </a:r>
            <a:r>
              <a:rPr lang="sl-SI" sz="1800" baseline="-25000" dirty="0" err="1" smtClean="0"/>
              <a:t>i</a:t>
            </a:r>
            <a:r>
              <a:rPr lang="sl-SI" sz="1800" baseline="-25000" dirty="0" smtClean="0"/>
              <a:t>+2k</a:t>
            </a:r>
            <a:r>
              <a:rPr lang="sl-SI" sz="1800" dirty="0" smtClean="0"/>
              <a:t>, ...] do j-tega elementa</a:t>
            </a:r>
          </a:p>
          <a:p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tabela = [1, 2, 3, 4, 5, 6, 7, 8, 9, 10]</a:t>
            </a:r>
          </a:p>
          <a:p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večkratniki3 = 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[2:9:3]</a:t>
            </a:r>
          </a:p>
          <a:p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liha =tabela[0:len(</a:t>
            </a:r>
            <a:r>
              <a:rPr lang="sl-SI" sz="18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):2]</a:t>
            </a:r>
          </a:p>
          <a:p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liha =tabela[::2]</a:t>
            </a:r>
          </a:p>
          <a:p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soda=tabela[1::2]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&gt;&gt;&gt; </a:t>
            </a:r>
            <a:r>
              <a:rPr lang="sl-SI" sz="16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(tabela, večkratniki3, liha, soda, sep = '\n')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[1, 2, 3, 4, 5, 6, 7, 8, 9, 10]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[3, 6, 9]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[1, 3, 5, 7, 9]</a:t>
            </a:r>
          </a:p>
          <a:p>
            <a:r>
              <a:rPr lang="sl-SI" sz="1600" dirty="0" smtClean="0">
                <a:latin typeface="Courier New" pitchFamily="49" charset="0"/>
                <a:cs typeface="Courier New" pitchFamily="49" charset="0"/>
              </a:rPr>
              <a:t>[2, 4, 6, 8, 10]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13</a:t>
            </a:fld>
            <a:endParaRPr lang="sl-SI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tole?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tabela  = ['Andrej', 'Bojan', 'Cene', 'Darko', 'Egon', 'Franc']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)::-1]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tabela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[::-1]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tabela[-2:]</a:t>
            </a:r>
          </a:p>
          <a:p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kajPočnem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(tabela):</a:t>
            </a:r>
          </a:p>
          <a:p>
            <a:pPr marL="319088" lvl="1" indent="0">
              <a:buNone/>
            </a:pPr>
            <a:r>
              <a:rPr lang="sl-SI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tabela == tabela[::-1]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14</a:t>
            </a:fld>
            <a:endParaRPr lang="sl-SI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Uporaba rezanja za vrivanje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Vstavi (vrini) element na mesto 4</a:t>
            </a:r>
          </a:p>
          <a:p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tabela  = ['Andrej', 'Bojan', 'Cene', 'Darko', 'Egon', 'Franc']</a:t>
            </a:r>
          </a:p>
          <a:p>
            <a:r>
              <a:rPr lang="sl-SI" dirty="0" smtClean="0">
                <a:latin typeface="Courier New" pitchFamily="49" charset="0"/>
                <a:cs typeface="Courier New" pitchFamily="49" charset="0"/>
              </a:rPr>
              <a:t>tabela = tabela[:4] + 'Dejan' + tabela[4:]</a:t>
            </a:r>
          </a:p>
          <a:p>
            <a:r>
              <a:rPr lang="sl-SI" dirty="0" smtClean="0"/>
              <a:t>No, gre tudi (celo hitreje) z 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tabela.insert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(4, 'Dejan')</a:t>
            </a:r>
          </a:p>
          <a:p>
            <a:r>
              <a:rPr lang="sl-SI" dirty="0" smtClean="0"/>
              <a:t>Prej:</a:t>
            </a:r>
          </a:p>
          <a:p>
            <a:pPr lvl="1"/>
            <a:r>
              <a:rPr lang="sl-SI" dirty="0" smtClean="0"/>
              <a:t>Naredili novo tabelo in ga potem "shranili" v tabelo</a:t>
            </a:r>
          </a:p>
          <a:p>
            <a:r>
              <a:rPr lang="sl-SI" dirty="0" smtClean="0"/>
              <a:t>Potem</a:t>
            </a:r>
          </a:p>
          <a:p>
            <a:pPr lvl="1"/>
            <a:r>
              <a:rPr lang="sl-SI" dirty="0" smtClean="0"/>
              <a:t>Spremenili obstoječo tabelo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15</a:t>
            </a:fld>
            <a:endParaRPr lang="sl-SI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brisanje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= ['Andrej', 'Bojan', 'Cene', 'Darko', 'Egon', 'Franc']</a:t>
            </a:r>
          </a:p>
          <a:p>
            <a:r>
              <a:rPr lang="sl-SI" sz="2400" dirty="0" smtClean="0"/>
              <a:t>Bojan in Cene sta se poročila</a:t>
            </a: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[:1] +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[3:]</a:t>
            </a:r>
          </a:p>
          <a:p>
            <a:r>
              <a:rPr lang="sl-SI" sz="2400" dirty="0" smtClean="0"/>
              <a:t>ali pa</a:t>
            </a:r>
          </a:p>
          <a:p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del(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[1:3]) oz. del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[1:3] </a:t>
            </a:r>
          </a:p>
          <a:p>
            <a:r>
              <a:rPr lang="sl-SI" sz="2400" dirty="0" smtClean="0"/>
              <a:t>ali pa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[1:3] = []</a:t>
            </a:r>
          </a:p>
          <a:p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400" dirty="0" smtClean="0"/>
          </a:p>
          <a:p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sl-SI" sz="24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zamenjavo (ter dodajanje)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= ['Andrej', 'Bojan', 'Cene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',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2400" dirty="0" smtClean="0">
                <a:latin typeface="Courier New" pitchFamily="49" charset="0"/>
                <a:cs typeface="Courier New" pitchFamily="49" charset="0"/>
              </a:rPr>
            </a:b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   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'Darko', 'Egon', 'Franc']</a:t>
            </a:r>
          </a:p>
          <a:p>
            <a:r>
              <a:rPr lang="sl-SI" sz="2400" dirty="0" smtClean="0"/>
              <a:t>Bojan in Cene sta postala 'Brane' in 'Centa'</a:t>
            </a: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[1:3] = ['Brane',  'Centa']</a:t>
            </a:r>
          </a:p>
          <a:p>
            <a:r>
              <a:rPr lang="sl-SI" sz="2400" dirty="0" smtClean="0"/>
              <a:t>Franc je sedaj France, v klub pa je pripeljal še Gregorja</a:t>
            </a:r>
          </a:p>
          <a:p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tFantov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[-1:] = ['France',  'Gregor']</a:t>
            </a:r>
          </a:p>
          <a:p>
            <a:endParaRPr lang="sl-SI" sz="2400" dirty="0" smtClean="0"/>
          </a:p>
          <a:p>
            <a:endParaRPr lang="sl-SI" sz="2400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17</a:t>
            </a:fld>
            <a:endParaRPr lang="sl-SI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Elementi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Dobimo nove tabele, oz. elemente</a:t>
            </a:r>
          </a:p>
          <a:p>
            <a:r>
              <a:rPr lang="sl-SI" b="1" dirty="0" smtClean="0"/>
              <a:t>a[i]</a:t>
            </a:r>
            <a:endParaRPr lang="sl-SI" dirty="0" smtClean="0"/>
          </a:p>
          <a:p>
            <a:pPr lvl="1"/>
            <a:r>
              <a:rPr lang="sl-SI" dirty="0" smtClean="0"/>
              <a:t>i-ti element tabele a.</a:t>
            </a:r>
          </a:p>
          <a:p>
            <a:pPr lvl="1"/>
            <a:r>
              <a:rPr lang="sl-SI" dirty="0" smtClean="0"/>
              <a:t>Elemente štejemo od 0 naprej.</a:t>
            </a:r>
          </a:p>
          <a:p>
            <a:pPr lvl="1"/>
            <a:r>
              <a:rPr lang="sl-SI" dirty="0" smtClean="0"/>
              <a:t>Če je i negativen, potem štejemo od konca tabele proti začetku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tabela = [10, 20, 30, 40]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tabela[-1]</a:t>
            </a:r>
          </a:p>
          <a:p>
            <a:pPr lvl="1"/>
            <a:r>
              <a:rPr lang="sl-SI" sz="1800" dirty="0" smtClean="0">
                <a:latin typeface="Courier New" pitchFamily="49" charset="0"/>
                <a:cs typeface="Courier New" pitchFamily="49" charset="0"/>
              </a:rPr>
              <a:t>40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tabela[len(tabela) – 1]</a:t>
            </a:r>
          </a:p>
          <a:p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tabela[-3] == tabela[4 – 3] == 20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2</a:t>
            </a:fld>
            <a:endParaRPr lang="sl-S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Enako</a:t>
            </a:r>
            <a:r>
              <a:rPr lang="en-US" dirty="0" smtClean="0"/>
              <a:t> </a:t>
            </a:r>
            <a:r>
              <a:rPr lang="en-US" dirty="0" err="1" smtClean="0"/>
              <a:t>velja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nize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'</a:t>
            </a:r>
            <a:r>
              <a:rPr lang="en-US" dirty="0" err="1" smtClean="0"/>
              <a:t>Koliko</a:t>
            </a:r>
            <a:r>
              <a:rPr lang="en-US" dirty="0" smtClean="0"/>
              <a:t>?'[-1] ----&gt;  '?'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49222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</a:t>
            </a:r>
            <a:r>
              <a:rPr lang="sl-SI" dirty="0" err="1" smtClean="0"/>
              <a:t>ezanje</a:t>
            </a:r>
            <a:r>
              <a:rPr lang="sl-SI" dirty="0" smtClean="0"/>
              <a:t> </a:t>
            </a:r>
            <a:r>
              <a:rPr lang="sl-SI" dirty="0"/>
              <a:t>ali kosanje (</a:t>
            </a:r>
            <a:r>
              <a:rPr lang="sl-SI" dirty="0" err="1"/>
              <a:t>slicing</a:t>
            </a:r>
            <a:r>
              <a:rPr lang="sl-SI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400" dirty="0" smtClean="0"/>
              <a:t>Dobimo nove tabele, oz. elemente</a:t>
            </a:r>
          </a:p>
          <a:p>
            <a:r>
              <a:rPr lang="sl-SI" sz="2400" dirty="0" smtClean="0"/>
              <a:t>Tabela</a:t>
            </a:r>
            <a:r>
              <a:rPr lang="sl-SI" sz="2400" dirty="0" smtClean="0"/>
              <a:t>, ki jo režemo, se ne spremeni</a:t>
            </a:r>
          </a:p>
          <a:p>
            <a:pPr lvl="1"/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tabela = [10, 20, 30, 40]</a:t>
            </a:r>
          </a:p>
          <a:p>
            <a:pPr lvl="1"/>
            <a:r>
              <a:rPr lang="sl-SI" sz="2200" dirty="0" err="1" smtClean="0">
                <a:latin typeface="Courier New" pitchFamily="49" charset="0"/>
                <a:cs typeface="Courier New" pitchFamily="49" charset="0"/>
              </a:rPr>
              <a:t>srednjaDva</a:t>
            </a:r>
            <a:r>
              <a:rPr lang="sl-SI" sz="2200" dirty="0" smtClean="0">
                <a:latin typeface="Courier New" pitchFamily="49" charset="0"/>
                <a:cs typeface="Courier New" pitchFamily="49" charset="0"/>
              </a:rPr>
              <a:t> = tabela[1:3]</a:t>
            </a:r>
          </a:p>
          <a:p>
            <a:r>
              <a:rPr lang="sl-SI" sz="2400" b="1" dirty="0" smtClean="0"/>
              <a:t>a[i:j]</a:t>
            </a:r>
            <a:endParaRPr lang="sl-SI" sz="2400" dirty="0" smtClean="0"/>
          </a:p>
          <a:p>
            <a:pPr lvl="1"/>
            <a:r>
              <a:rPr lang="sl-SI" sz="2000" dirty="0" smtClean="0"/>
              <a:t>Podtabela od i-tega do j-tega elementa (j-ti element ni več zraven). Če spustimo i, se podtabela prične na začetku, če spustimo j, pa konča na koncu.</a:t>
            </a:r>
          </a:p>
          <a:p>
            <a:pPr lvl="1"/>
            <a:r>
              <a:rPr lang="sl-SI" sz="2000" b="1" dirty="0" smtClean="0"/>
              <a:t>a[i:j]</a:t>
            </a:r>
            <a:r>
              <a:rPr lang="sl-SI" sz="2000" dirty="0" smtClean="0"/>
              <a:t> je [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i</a:t>
            </a:r>
            <a:r>
              <a:rPr lang="sl-SI" sz="2000" dirty="0" smtClean="0"/>
              <a:t>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i</a:t>
            </a:r>
            <a:r>
              <a:rPr lang="sl-SI" sz="2000" baseline="-25000" dirty="0" smtClean="0"/>
              <a:t>+1</a:t>
            </a:r>
            <a:r>
              <a:rPr lang="sl-SI" sz="2000" dirty="0" smtClean="0"/>
              <a:t>, ...,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j</a:t>
            </a:r>
            <a:r>
              <a:rPr lang="sl-SI" sz="2000" baseline="-25000" dirty="0" smtClean="0"/>
              <a:t>-1</a:t>
            </a:r>
            <a:r>
              <a:rPr lang="sl-SI" sz="2000" dirty="0" smtClean="0"/>
              <a:t>]</a:t>
            </a:r>
          </a:p>
          <a:p>
            <a:pPr lvl="1"/>
            <a:r>
              <a:rPr lang="sl-SI" sz="2000" b="1" dirty="0" smtClean="0"/>
              <a:t>a[:j]</a:t>
            </a:r>
            <a:r>
              <a:rPr lang="sl-SI" sz="2000" dirty="0" smtClean="0"/>
              <a:t> je [a</a:t>
            </a:r>
            <a:r>
              <a:rPr lang="sl-SI" sz="2000" baseline="-25000" dirty="0" smtClean="0"/>
              <a:t>0</a:t>
            </a:r>
            <a:r>
              <a:rPr lang="sl-SI" sz="2000" dirty="0" smtClean="0"/>
              <a:t>, a</a:t>
            </a:r>
            <a:r>
              <a:rPr lang="sl-SI" sz="2000" baseline="-25000" dirty="0" smtClean="0"/>
              <a:t>1</a:t>
            </a:r>
            <a:r>
              <a:rPr lang="sl-SI" sz="2000" dirty="0" smtClean="0"/>
              <a:t>, ...,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j</a:t>
            </a:r>
            <a:r>
              <a:rPr lang="sl-SI" sz="2000" baseline="-25000" dirty="0" smtClean="0"/>
              <a:t>-1</a:t>
            </a:r>
            <a:r>
              <a:rPr lang="sl-SI" sz="2000" dirty="0" smtClean="0"/>
              <a:t>]</a:t>
            </a:r>
          </a:p>
          <a:p>
            <a:pPr lvl="1"/>
            <a:r>
              <a:rPr lang="sl-SI" sz="2000" b="1" dirty="0" smtClean="0"/>
              <a:t>a[i:]</a:t>
            </a:r>
            <a:r>
              <a:rPr lang="sl-SI" sz="2000" dirty="0" smtClean="0"/>
              <a:t> je [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i</a:t>
            </a:r>
            <a:r>
              <a:rPr lang="sl-SI" sz="2000" dirty="0" smtClean="0"/>
              <a:t>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i</a:t>
            </a:r>
            <a:r>
              <a:rPr lang="sl-SI" sz="2000" baseline="-25000" dirty="0" smtClean="0"/>
              <a:t>+1</a:t>
            </a:r>
            <a:r>
              <a:rPr lang="sl-SI" sz="2000" dirty="0" smtClean="0"/>
              <a:t>, ...,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n</a:t>
            </a:r>
            <a:r>
              <a:rPr lang="sl-SI" sz="2000" baseline="-25000" dirty="0" smtClean="0"/>
              <a:t>-1</a:t>
            </a:r>
            <a:r>
              <a:rPr lang="sl-SI" sz="2000" dirty="0" smtClean="0"/>
              <a:t>], kjer je n število elementov v tabeli a</a:t>
            </a:r>
          </a:p>
          <a:p>
            <a:pPr lvl="1"/>
            <a:r>
              <a:rPr lang="sl-SI" sz="2000" b="1" dirty="0" smtClean="0"/>
              <a:t>a[:]</a:t>
            </a:r>
            <a:r>
              <a:rPr lang="sl-SI" sz="2000" dirty="0" smtClean="0"/>
              <a:t> je [a</a:t>
            </a:r>
            <a:r>
              <a:rPr lang="sl-SI" sz="2000" baseline="-25000" dirty="0" smtClean="0"/>
              <a:t>0</a:t>
            </a:r>
            <a:r>
              <a:rPr lang="sl-SI" sz="2000" dirty="0" smtClean="0"/>
              <a:t>, a</a:t>
            </a:r>
            <a:r>
              <a:rPr lang="sl-SI" sz="2000" baseline="-25000" dirty="0" smtClean="0"/>
              <a:t>1</a:t>
            </a:r>
            <a:r>
              <a:rPr lang="sl-SI" sz="2000" dirty="0" smtClean="0"/>
              <a:t>, ..., </a:t>
            </a:r>
            <a:r>
              <a:rPr lang="sl-SI" sz="2000" dirty="0" err="1" smtClean="0"/>
              <a:t>a</a:t>
            </a:r>
            <a:r>
              <a:rPr lang="sl-SI" sz="2000" baseline="-25000" dirty="0" err="1" smtClean="0"/>
              <a:t>n</a:t>
            </a:r>
            <a:r>
              <a:rPr lang="sl-SI" sz="2000" baseline="-25000" dirty="0" smtClean="0"/>
              <a:t>-1</a:t>
            </a:r>
            <a:r>
              <a:rPr lang="sl-SI" sz="2000" dirty="0" smtClean="0"/>
              <a:t>], kjer je n število elementov v tabeli a</a:t>
            </a:r>
          </a:p>
          <a:p>
            <a:endParaRPr lang="sl-SI" sz="2000" dirty="0" smtClean="0"/>
          </a:p>
          <a:p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Enako</a:t>
            </a:r>
            <a:r>
              <a:rPr lang="en-US" dirty="0" smtClean="0"/>
              <a:t> </a:t>
            </a:r>
            <a:r>
              <a:rPr lang="en-US" dirty="0" err="1" smtClean="0"/>
              <a:t>velja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nize</a:t>
            </a:r>
            <a:endParaRPr lang="sl-SI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'</a:t>
            </a:r>
            <a:r>
              <a:rPr lang="en-US" dirty="0" err="1" smtClean="0"/>
              <a:t>Koliko</a:t>
            </a:r>
            <a:r>
              <a:rPr lang="en-US" dirty="0" smtClean="0"/>
              <a:t>?'[1:4] ----&gt;  'OLI'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7574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Ostalo</a:t>
            </a:r>
            <a:r>
              <a:rPr lang="en-US" dirty="0" smtClean="0"/>
              <a:t> je "</a:t>
            </a:r>
            <a:r>
              <a:rPr lang="en-US" dirty="0" err="1" smtClean="0"/>
              <a:t>trikologija</a:t>
            </a:r>
            <a:r>
              <a:rPr lang="en-US" dirty="0" smtClean="0"/>
              <a:t>"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Ki je </a:t>
            </a:r>
            <a:r>
              <a:rPr lang="en-US" dirty="0" err="1" smtClean="0"/>
              <a:t>pravzaprav</a:t>
            </a:r>
            <a:r>
              <a:rPr lang="en-US" dirty="0" smtClean="0"/>
              <a:t> ne </a:t>
            </a:r>
            <a:r>
              <a:rPr lang="en-US" dirty="0" err="1" smtClean="0"/>
              <a:t>potrebujemo</a:t>
            </a:r>
            <a:r>
              <a:rPr lang="en-US" dirty="0" smtClean="0"/>
              <a:t> (</a:t>
            </a:r>
            <a:r>
              <a:rPr lang="en-US" dirty="0" err="1" smtClean="0"/>
              <a:t>nujno</a:t>
            </a:r>
            <a:r>
              <a:rPr lang="en-US" dirty="0" smtClean="0"/>
              <a:t>)</a:t>
            </a:r>
          </a:p>
          <a:p>
            <a:endParaRPr lang="en-US" dirty="0"/>
          </a:p>
          <a:p>
            <a:r>
              <a:rPr lang="en-US" dirty="0" smtClean="0"/>
              <a:t>NO, </a:t>
            </a:r>
            <a:r>
              <a:rPr lang="en-US" dirty="0" err="1" smtClean="0"/>
              <a:t>včasih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en-US" dirty="0" smtClean="0"/>
              <a:t> pride </a:t>
            </a:r>
            <a:r>
              <a:rPr lang="en-US" dirty="0" err="1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 err="1" smtClean="0"/>
              <a:t>prav</a:t>
            </a:r>
            <a:r>
              <a:rPr lang="en-US" dirty="0" smtClean="0"/>
              <a:t>, </a:t>
            </a:r>
            <a:r>
              <a:rPr lang="en-US" dirty="0" err="1" smtClean="0"/>
              <a:t>zato</a:t>
            </a:r>
            <a:r>
              <a:rPr lang="en-US" dirty="0" smtClean="0"/>
              <a:t>: </a:t>
            </a:r>
            <a:r>
              <a:rPr lang="en-US" sz="2900" b="1" dirty="0" err="1" smtClean="0">
                <a:solidFill>
                  <a:srgbClr val="FF0000"/>
                </a:solidFill>
              </a:rPr>
              <a:t>preberite</a:t>
            </a:r>
            <a:r>
              <a:rPr lang="en-US" sz="2900" b="1" dirty="0" smtClean="0">
                <a:solidFill>
                  <a:srgbClr val="FF0000"/>
                </a:solidFill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</a:rPr>
              <a:t>si</a:t>
            </a:r>
            <a:r>
              <a:rPr lang="en-US" sz="2900" b="1" dirty="0" smtClean="0">
                <a:solidFill>
                  <a:srgbClr val="FF0000"/>
                </a:solidFill>
              </a:rPr>
              <a:t> </a:t>
            </a:r>
            <a:r>
              <a:rPr lang="en-US" sz="2900" b="1" dirty="0" err="1" smtClean="0">
                <a:solidFill>
                  <a:srgbClr val="FF0000"/>
                </a:solidFill>
              </a:rPr>
              <a:t>sami</a:t>
            </a:r>
            <a:r>
              <a:rPr lang="en-US" sz="2900" b="1" dirty="0" smtClean="0">
                <a:solidFill>
                  <a:srgbClr val="FF0000"/>
                </a:solidFill>
              </a:rPr>
              <a:t>!</a:t>
            </a:r>
          </a:p>
          <a:p>
            <a:r>
              <a:rPr lang="en-US" sz="2100" dirty="0" smtClean="0">
                <a:solidFill>
                  <a:schemeClr val="tx1"/>
                </a:solidFill>
              </a:rPr>
              <a:t>(</a:t>
            </a:r>
            <a:r>
              <a:rPr lang="en-US" sz="2100" dirty="0" err="1" smtClean="0">
                <a:solidFill>
                  <a:schemeClr val="tx1"/>
                </a:solidFill>
              </a:rPr>
              <a:t>morda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</a:rPr>
              <a:t>malček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</a:rPr>
              <a:t>kasneje</a:t>
            </a:r>
            <a:r>
              <a:rPr lang="en-US" sz="2100" dirty="0" smtClean="0">
                <a:solidFill>
                  <a:schemeClr val="tx1"/>
                </a:solidFill>
              </a:rPr>
              <a:t>, a </a:t>
            </a:r>
            <a:r>
              <a:rPr lang="en-US" sz="2100" dirty="0" err="1" smtClean="0">
                <a:solidFill>
                  <a:schemeClr val="tx1"/>
                </a:solidFill>
              </a:rPr>
              <a:t>načeloma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</a:rPr>
              <a:t>morate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</a:rPr>
              <a:t>znati</a:t>
            </a:r>
            <a:r>
              <a:rPr lang="en-US" sz="2100" dirty="0" smtClean="0">
                <a:solidFill>
                  <a:schemeClr val="tx1"/>
                </a:solidFill>
              </a:rPr>
              <a:t> </a:t>
            </a:r>
            <a:r>
              <a:rPr lang="en-US" sz="2100" dirty="0" err="1" smtClean="0">
                <a:solidFill>
                  <a:schemeClr val="tx1"/>
                </a:solidFill>
              </a:rPr>
              <a:t>tudi</a:t>
            </a:r>
            <a:r>
              <a:rPr lang="en-US" sz="2100" dirty="0" smtClean="0">
                <a:solidFill>
                  <a:schemeClr val="tx1"/>
                </a:solidFill>
              </a:rPr>
              <a:t> to…)</a:t>
            </a:r>
            <a:endParaRPr lang="sl-SI" sz="21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85246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"VSE" </a:t>
            </a:r>
            <a:r>
              <a:rPr lang="en-US" dirty="0" err="1" smtClean="0"/>
              <a:t>velja</a:t>
            </a:r>
            <a:r>
              <a:rPr lang="en-US" dirty="0" smtClean="0"/>
              <a:t> </a:t>
            </a:r>
            <a:r>
              <a:rPr lang="en-US" dirty="0" err="1" smtClean="0"/>
              <a:t>tudi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nize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Zakaj</a:t>
            </a:r>
            <a:r>
              <a:rPr lang="en-US" dirty="0" smtClean="0"/>
              <a:t> "VSE" in </a:t>
            </a:r>
            <a:r>
              <a:rPr lang="en-US" dirty="0" err="1" smtClean="0"/>
              <a:t>nE</a:t>
            </a:r>
            <a:r>
              <a:rPr lang="en-US" dirty="0" smtClean="0"/>
              <a:t> VSE?</a:t>
            </a:r>
          </a:p>
          <a:p>
            <a:r>
              <a:rPr lang="en-US" dirty="0" smtClean="0"/>
              <a:t>KDOR BO ZADEVO DOBRO RAZLOŽIL V FORUMU, DOBI JOLLYA!</a:t>
            </a:r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7482FE-48D2-49D5-8790-9239396DB04D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0483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Le zakaj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[j]</a:t>
            </a:r>
            <a:r>
              <a:rPr lang="sl-SI" dirty="0" smtClean="0"/>
              <a:t> "ni zraven"?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sz="2400" dirty="0" smtClean="0"/>
              <a:t>Le zakaj je za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['a','b','c','d']</a:t>
            </a:r>
          </a:p>
          <a:p>
            <a:r>
              <a:rPr lang="sl-SI" sz="2400" dirty="0" smtClean="0"/>
              <a:t>res tole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[2:3] == ['c']</a:t>
            </a:r>
          </a:p>
          <a:p>
            <a:r>
              <a:rPr lang="sl-SI" sz="2400" dirty="0" smtClean="0"/>
              <a:t>in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[3:3] == []</a:t>
            </a:r>
          </a:p>
          <a:p>
            <a:r>
              <a:rPr lang="sl-SI" sz="2400" dirty="0" smtClean="0"/>
              <a:t>Hm, morda …</a:t>
            </a:r>
          </a:p>
          <a:p>
            <a:pPr lvl="1"/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[0:2] +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[2:len(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)]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kopija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[0:len(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)]</a:t>
            </a:r>
          </a:p>
          <a:p>
            <a:r>
              <a:rPr lang="sl-SI" sz="2400" dirty="0" smtClean="0"/>
              <a:t>In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sez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[i:j]</a:t>
            </a:r>
            <a:r>
              <a:rPr lang="sl-SI" sz="2400" dirty="0" smtClean="0"/>
              <a:t> je tabela s koliko elementi?</a:t>
            </a:r>
          </a:p>
          <a:p>
            <a:pPr lvl="1"/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j – i </a:t>
            </a:r>
          </a:p>
          <a:p>
            <a:r>
              <a:rPr lang="sl-SI" sz="2400" dirty="0" smtClean="0"/>
              <a:t>Na "drugo žogo" stvar le ni tako "nelogična"</a:t>
            </a:r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8</a:t>
            </a:fld>
            <a:endParaRPr lang="sl-SI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Rezanje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Lahko razmišljamo tudi takole</a:t>
            </a:r>
          </a:p>
          <a:p>
            <a:pPr lvl="1"/>
            <a:r>
              <a:rPr lang="sl-SI" dirty="0" smtClean="0"/>
              <a:t>Meje rezin  ne kot indeks elementov</a:t>
            </a:r>
          </a:p>
          <a:p>
            <a:pPr lvl="1"/>
            <a:r>
              <a:rPr lang="sl-SI" dirty="0" smtClean="0"/>
              <a:t>Mesto možnih rezov</a:t>
            </a:r>
          </a:p>
          <a:p>
            <a:pPr lvl="1"/>
            <a:endParaRPr lang="sl-SI" dirty="0" smtClean="0"/>
          </a:p>
          <a:p>
            <a:pPr lvl="1"/>
            <a:endParaRPr lang="sl-SI" dirty="0" smtClean="0"/>
          </a:p>
          <a:p>
            <a:endParaRPr lang="sl-SI" dirty="0" smtClean="0"/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delovniDnevi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teden[1:6]</a:t>
            </a:r>
          </a:p>
          <a:p>
            <a:endParaRPr lang="sl-SI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FCBCF8-EA0B-444F-8451-041121882F75}" type="slidenum">
              <a:rPr lang="sl-SI" smtClean="0"/>
              <a:pPr>
                <a:defRPr/>
              </a:pPr>
              <a:t>9</a:t>
            </a:fld>
            <a:endParaRPr lang="sl-SI"/>
          </a:p>
        </p:txBody>
      </p:sp>
      <p:sp>
        <p:nvSpPr>
          <p:cNvPr id="6" name="Rounded Rectangle 5"/>
          <p:cNvSpPr/>
          <p:nvPr/>
        </p:nvSpPr>
        <p:spPr>
          <a:xfrm>
            <a:off x="500034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NED</a:t>
            </a:r>
            <a:endParaRPr lang="en-US" dirty="0">
              <a:latin typeface="+mj-lt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1285852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PON</a:t>
            </a:r>
            <a:endParaRPr lang="en-US" dirty="0">
              <a:latin typeface="+mj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071670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1600" dirty="0" smtClean="0">
                <a:latin typeface="+mj-lt"/>
              </a:rPr>
              <a:t>TOR</a:t>
            </a:r>
            <a:endParaRPr lang="en-US" sz="1600" dirty="0">
              <a:latin typeface="+mj-lt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2857488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SRE</a:t>
            </a:r>
            <a:endParaRPr lang="en-US" dirty="0">
              <a:latin typeface="+mj-lt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643306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ČET</a:t>
            </a:r>
            <a:endParaRPr lang="en-US" dirty="0">
              <a:latin typeface="+mj-lt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14942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SOB</a:t>
            </a:r>
            <a:endParaRPr lang="en-US" dirty="0"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4429124" y="3000372"/>
            <a:ext cx="642942" cy="357190"/>
          </a:xfrm>
          <a:prstGeom prst="roundRect">
            <a:avLst/>
          </a:prstGeom>
          <a:solidFill>
            <a:srgbClr val="EF8F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>
                <a:latin typeface="+mj-lt"/>
              </a:rPr>
              <a:t>PET</a:t>
            </a:r>
            <a:endParaRPr lang="en-US" dirty="0">
              <a:latin typeface="+mj-lt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142976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1</a:t>
            </a:r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357158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0</a:t>
            </a:r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1928794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2</a:t>
            </a:r>
            <a:endParaRPr lang="en-US" dirty="0"/>
          </a:p>
        </p:txBody>
      </p:sp>
      <p:sp>
        <p:nvSpPr>
          <p:cNvPr id="19" name="Rounded Rectangle 18"/>
          <p:cNvSpPr/>
          <p:nvPr/>
        </p:nvSpPr>
        <p:spPr>
          <a:xfrm>
            <a:off x="2714612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3</a:t>
            </a:r>
            <a:endParaRPr lang="en-US" dirty="0"/>
          </a:p>
        </p:txBody>
      </p:sp>
      <p:sp>
        <p:nvSpPr>
          <p:cNvPr id="20" name="Rounded Rectangle 19"/>
          <p:cNvSpPr/>
          <p:nvPr/>
        </p:nvSpPr>
        <p:spPr>
          <a:xfrm>
            <a:off x="3500430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4</a:t>
            </a:r>
            <a:endParaRPr lang="en-US" dirty="0"/>
          </a:p>
        </p:txBody>
      </p:sp>
      <p:sp>
        <p:nvSpPr>
          <p:cNvPr id="21" name="Rounded Rectangle 20"/>
          <p:cNvSpPr/>
          <p:nvPr/>
        </p:nvSpPr>
        <p:spPr>
          <a:xfrm>
            <a:off x="4286248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5</a:t>
            </a:r>
            <a:endParaRPr lang="en-US" dirty="0"/>
          </a:p>
        </p:txBody>
      </p:sp>
      <p:sp>
        <p:nvSpPr>
          <p:cNvPr id="22" name="Rounded Rectangle 21"/>
          <p:cNvSpPr/>
          <p:nvPr/>
        </p:nvSpPr>
        <p:spPr>
          <a:xfrm>
            <a:off x="5072066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6</a:t>
            </a:r>
            <a:endParaRPr lang="en-US" dirty="0"/>
          </a:p>
        </p:txBody>
      </p:sp>
      <p:sp>
        <p:nvSpPr>
          <p:cNvPr id="23" name="Rounded Rectangle 22"/>
          <p:cNvSpPr/>
          <p:nvPr/>
        </p:nvSpPr>
        <p:spPr>
          <a:xfrm>
            <a:off x="5786446" y="2786058"/>
            <a:ext cx="142876" cy="214314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smtClean="0"/>
              <a:t>7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1692</TotalTime>
  <Words>904</Words>
  <Application>Microsoft Office PowerPoint</Application>
  <PresentationFormat>On-screen Show (4:3)</PresentationFormat>
  <Paragraphs>171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Calibri</vt:lpstr>
      <vt:lpstr>Calibri Light</vt:lpstr>
      <vt:lpstr>Courier New</vt:lpstr>
      <vt:lpstr>Times New Roman</vt:lpstr>
      <vt:lpstr>Retrospect</vt:lpstr>
      <vt:lpstr>Tabele in nizi</vt:lpstr>
      <vt:lpstr>Elementi</vt:lpstr>
      <vt:lpstr>Enako velja za nize</vt:lpstr>
      <vt:lpstr>Rezanje ali kosanje (slicing)</vt:lpstr>
      <vt:lpstr>Enako velja za nize</vt:lpstr>
      <vt:lpstr>Ostalo je "trikologija"</vt:lpstr>
      <vt:lpstr>"VSE" velja tudi za nize</vt:lpstr>
      <vt:lpstr>Le zakaj sez[j] "ni zraven"?</vt:lpstr>
      <vt:lpstr>Rezanje</vt:lpstr>
      <vt:lpstr>Rezanje, negativni indeksi</vt:lpstr>
      <vt:lpstr>Rezanje vrača nove tabele</vt:lpstr>
      <vt:lpstr>Pozor</vt:lpstr>
      <vt:lpstr>Podtabele</vt:lpstr>
      <vt:lpstr>Kaj pa tole?</vt:lpstr>
      <vt:lpstr>Uporaba rezanja za vrivanje</vt:lpstr>
      <vt:lpstr>In brisanje</vt:lpstr>
      <vt:lpstr>In zamenjavo (ter dodajanje)</vt:lpstr>
    </vt:vector>
  </TitlesOfParts>
  <Company>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Python</dc:title>
  <dc:creator>Matija Lokar</dc:creator>
  <cp:lastModifiedBy>Matija Lokar</cp:lastModifiedBy>
  <cp:revision>106</cp:revision>
  <dcterms:created xsi:type="dcterms:W3CDTF">2001-11-26T12:48:07Z</dcterms:created>
  <dcterms:modified xsi:type="dcterms:W3CDTF">2018-11-21T18:11:23Z</dcterms:modified>
</cp:coreProperties>
</file>