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notesMasterIdLst>
    <p:notesMasterId r:id="rId14"/>
  </p:notesMasterIdLst>
  <p:sldIdLst>
    <p:sldId id="301" r:id="rId2"/>
    <p:sldId id="258" r:id="rId3"/>
    <p:sldId id="310" r:id="rId4"/>
    <p:sldId id="311" r:id="rId5"/>
    <p:sldId id="259" r:id="rId6"/>
    <p:sldId id="282" r:id="rId7"/>
    <p:sldId id="307" r:id="rId8"/>
    <p:sldId id="302" r:id="rId9"/>
    <p:sldId id="309" r:id="rId10"/>
    <p:sldId id="308" r:id="rId11"/>
    <p:sldId id="306" r:id="rId12"/>
    <p:sldId id="257" r:id="rId13"/>
  </p:sldIdLst>
  <p:sldSz cx="9144000" cy="6858000" type="screen4x3"/>
  <p:notesSz cx="6858000" cy="9144000"/>
  <p:custDataLst>
    <p:tags r:id="rId15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FC1464-2954-46EC-8220-163834063573}" v="17" dt="2021-09-22T12:43:22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9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kar, Matija" userId="f4787ba2-e8c4-4f77-ac51-eeb75c98dc1f" providerId="ADAL" clId="{C2FC1464-2954-46EC-8220-163834063573}"/>
    <pc:docChg chg="modSld">
      <pc:chgData name="Lokar, Matija" userId="f4787ba2-e8c4-4f77-ac51-eeb75c98dc1f" providerId="ADAL" clId="{C2FC1464-2954-46EC-8220-163834063573}" dt="2021-09-22T12:43:25.607" v="17" actId="14100"/>
      <pc:docMkLst>
        <pc:docMk/>
      </pc:docMkLst>
      <pc:sldChg chg="modSp mod">
        <pc:chgData name="Lokar, Matija" userId="f4787ba2-e8c4-4f77-ac51-eeb75c98dc1f" providerId="ADAL" clId="{C2FC1464-2954-46EC-8220-163834063573}" dt="2021-09-22T12:43:25.607" v="17" actId="14100"/>
        <pc:sldMkLst>
          <pc:docMk/>
          <pc:sldMk cId="3212672452" sldId="302"/>
        </pc:sldMkLst>
        <pc:spChg chg="mod">
          <ac:chgData name="Lokar, Matija" userId="f4787ba2-e8c4-4f77-ac51-eeb75c98dc1f" providerId="ADAL" clId="{C2FC1464-2954-46EC-8220-163834063573}" dt="2021-09-22T12:43:09.262" v="11" actId="20577"/>
          <ac:spMkLst>
            <pc:docMk/>
            <pc:sldMk cId="3212672452" sldId="302"/>
            <ac:spMk id="3" creationId="{00000000-0000-0000-0000-000000000000}"/>
          </ac:spMkLst>
        </pc:spChg>
        <pc:spChg chg="mod">
          <ac:chgData name="Lokar, Matija" userId="f4787ba2-e8c4-4f77-ac51-eeb75c98dc1f" providerId="ADAL" clId="{C2FC1464-2954-46EC-8220-163834063573}" dt="2021-09-22T12:43:25.607" v="17" actId="14100"/>
          <ac:spMkLst>
            <pc:docMk/>
            <pc:sldMk cId="3212672452" sldId="302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6F6AED-B3AA-4D67-95DC-41C434997261}" type="datetimeFigureOut">
              <a:rPr lang="sl-SI" smtClean="0"/>
              <a:t>22. 09. 2021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04E90-C0FF-4C48-BCA8-15CC08B9F96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5737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11332-F228-469E-B12E-6D04A72AD8B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983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098667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593234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6407880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59289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455192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581D6F-F706-4C41-B224-27FC91D1B112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20073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A16B12-1E00-4C27-BBB0-3877EDC6CDB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436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0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7843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B7C057-0AC1-4D02-B82D-9D3AA614185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53357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86FFC6-1C01-4ADB-8AB3-B0408D52069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549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621E7-8C66-4AEA-8F0B-A882F1D04AE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0841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B4BB88-7E86-4791-BBCE-1585FB227D0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2039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13C2F4-E163-4332-9916-87E597798917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53913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713368-D0B5-48B0-8A64-B45DD2C08CF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114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706534-A58B-4D3D-BAFD-FB29AE3C1A21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247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0840D6E-6D38-4377-BDFD-776B0840028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04091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linoit.com/users/Matija_Lokar/canvases/P1-2021_2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tija.Lokar@fmf.uni-lj.si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sz="4950" dirty="0"/>
              <a:t>Programiranje 1</a:t>
            </a:r>
            <a:br>
              <a:rPr lang="sl-SI" sz="4950" dirty="0"/>
            </a:br>
            <a:endParaRPr lang="sl-SI" sz="4950" dirty="0"/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7724" y="3699030"/>
            <a:ext cx="4800600" cy="120015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sl-SI" sz="2100" b="1" dirty="0">
                <a:latin typeface="Arial" charset="0"/>
              </a:rPr>
              <a:t>Praktična matematika</a:t>
            </a:r>
          </a:p>
          <a:p>
            <a:pPr eaLnBrk="1" hangingPunct="1"/>
            <a:r>
              <a:rPr lang="sl-SI" sz="2100" b="1" dirty="0">
                <a:latin typeface="Arial" charset="0"/>
              </a:rPr>
              <a:t>202</a:t>
            </a:r>
            <a:r>
              <a:rPr lang="en-US" sz="2100" b="1" dirty="0">
                <a:latin typeface="Arial" charset="0"/>
              </a:rPr>
              <a:t>1</a:t>
            </a:r>
            <a:r>
              <a:rPr lang="sl-SI" sz="2100" b="1" dirty="0">
                <a:latin typeface="Arial" charset="0"/>
              </a:rPr>
              <a:t>/2</a:t>
            </a:r>
            <a:r>
              <a:rPr lang="en-US" sz="2100" b="1" dirty="0">
                <a:latin typeface="Arial" charset="0"/>
              </a:rPr>
              <a:t>2</a:t>
            </a:r>
            <a:endParaRPr lang="sl-SI" sz="2100" b="1" dirty="0">
              <a:latin typeface="Arial" charset="0"/>
            </a:endParaRPr>
          </a:p>
          <a:p>
            <a:pPr eaLnBrk="1" hangingPunct="1"/>
            <a:r>
              <a:rPr lang="sl-SI" sz="2100" b="1" dirty="0">
                <a:latin typeface="Arial" charset="0"/>
              </a:rPr>
              <a:t>1. letnik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511332-F228-469E-B12E-6D04A72AD8B7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7319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3356992"/>
            <a:ext cx="7429501" cy="2173097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sz="3675" dirty="0"/>
              <a:t>Vaša naloga:</a:t>
            </a:r>
            <a:br>
              <a:rPr lang="sl-SI" sz="3675" dirty="0"/>
            </a:br>
            <a:r>
              <a:rPr lang="sl-SI" sz="1500" dirty="0"/>
              <a:t> </a:t>
            </a:r>
            <a:br>
              <a:rPr lang="sl-SI" sz="3675" dirty="0"/>
            </a:br>
            <a:r>
              <a:rPr lang="sl-SI" sz="3675" dirty="0"/>
              <a:t>poskrbeti, da boste imeli ustrezno znanje </a:t>
            </a:r>
            <a:br>
              <a:rPr lang="en-US" dirty="0"/>
            </a:br>
            <a:endParaRPr lang="en-US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43608" y="2132856"/>
            <a:ext cx="6009606" cy="104754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2100" dirty="0"/>
              <a:t>Moja naloga: </a:t>
            </a:r>
            <a:br>
              <a:rPr lang="sl-SI" sz="2100" dirty="0"/>
            </a:br>
            <a:br>
              <a:rPr lang="sl-SI" sz="2100" dirty="0"/>
            </a:br>
            <a:r>
              <a:rPr lang="sl-SI" sz="2100" dirty="0"/>
              <a:t>vam pomagati, da boste znanje LAHKO DOBILI</a:t>
            </a:r>
            <a:endParaRPr lang="en-US" sz="21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221625" y="1124744"/>
            <a:ext cx="3489290" cy="69333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sz="4050" dirty="0"/>
              <a:t>DELITEV DELA</a:t>
            </a:r>
            <a:endParaRPr lang="en-US" sz="4050" dirty="0"/>
          </a:p>
        </p:txBody>
      </p:sp>
      <p:sp>
        <p:nvSpPr>
          <p:cNvPr id="3" name="5-Point Star 2"/>
          <p:cNvSpPr/>
          <p:nvPr/>
        </p:nvSpPr>
        <p:spPr>
          <a:xfrm>
            <a:off x="251520" y="0"/>
            <a:ext cx="8280920" cy="7101408"/>
          </a:xfrm>
          <a:prstGeom prst="star5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600" dirty="0">
                <a:solidFill>
                  <a:schemeClr val="accent5"/>
                </a:solidFill>
              </a:rPr>
              <a:t>SAMI STE ODGOVORNI ZA USPEH PRI PREDMETU</a:t>
            </a:r>
            <a:endParaRPr lang="en-US" sz="36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0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10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10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0" autoRev="1" fill="remove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3" grpId="0" animBg="1"/>
      <p:bldP spid="3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Spletna učilnica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484784"/>
            <a:ext cx="7202761" cy="4628587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sl-SI" dirty="0"/>
              <a:t>Vsa gradiva (predavanja, vaje, seminarske naloge...) so na voljo v spletni učilnici na strani predmeta Programiranje 1</a:t>
            </a:r>
          </a:p>
          <a:p>
            <a:pPr lvl="1">
              <a:lnSpc>
                <a:spcPct val="90000"/>
              </a:lnSpc>
            </a:pPr>
            <a:r>
              <a:rPr lang="sl-SI" b="1" dirty="0">
                <a:solidFill>
                  <a:srgbClr val="FF0000"/>
                </a:solidFill>
                <a:latin typeface="Arial" charset="0"/>
              </a:rPr>
              <a:t>Vpišite se! (se morate zaradi izbire skupine za vaje)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/>
              <a:t>Forum predmeta je zato, da se tam postavljajo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400" b="1" dirty="0"/>
              <a:t>Vprašanja</a:t>
            </a:r>
            <a:r>
              <a:rPr lang="sl-SI" sz="1400" dirty="0"/>
              <a:t>:  o domačih nalogah (npr. ne vem, kako bi poiskal največje število v naboru), o seminarskih nalogah, o vsebini predavanj, o vplivu gama žarkov na rast marjetic …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400" b="1" dirty="0"/>
              <a:t>Mnenja</a:t>
            </a:r>
            <a:r>
              <a:rPr lang="sl-SI" sz="1400" dirty="0"/>
              <a:t>: predavanja so dolgočasna, potekajo prepočasi, zakaj predavatelj ne nosi kravate, na vajah bi morali vse naloge reševati skupaj pred tablo, da bi mi le tipkali v računalnike ….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400" b="1" dirty="0"/>
              <a:t>Predlogi</a:t>
            </a:r>
            <a:r>
              <a:rPr lang="sl-SI" sz="1400" dirty="0"/>
              <a:t>: pri </a:t>
            </a:r>
            <a:r>
              <a:rPr lang="sl-SI" sz="1400" dirty="0">
                <a:latin typeface="Arial" charset="0"/>
              </a:rPr>
              <a:t>izpitu</a:t>
            </a:r>
            <a:r>
              <a:rPr lang="sl-SI" sz="1400" dirty="0"/>
              <a:t> bi radi uporabljali vso literaturo in računalnike, namesto jezika </a:t>
            </a:r>
            <a:r>
              <a:rPr lang="sl-SI" sz="1400" dirty="0" err="1"/>
              <a:t>Python</a:t>
            </a:r>
            <a:r>
              <a:rPr lang="sl-SI" sz="1400" dirty="0"/>
              <a:t> rajši uporabljajmo F#…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400" dirty="0"/>
              <a:t>…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1600" dirty="0" err="1"/>
              <a:t>Možnost</a:t>
            </a:r>
            <a:r>
              <a:rPr lang="en-US" sz="1600" dirty="0"/>
              <a:t> </a:t>
            </a:r>
            <a:r>
              <a:rPr lang="en-US" sz="1600" dirty="0" err="1"/>
              <a:t>anonimnega</a:t>
            </a:r>
            <a:r>
              <a:rPr lang="en-US" sz="1600" dirty="0"/>
              <a:t> </a:t>
            </a:r>
            <a:r>
              <a:rPr lang="en-US" sz="1600" dirty="0" err="1"/>
              <a:t>postavljanja</a:t>
            </a:r>
            <a:r>
              <a:rPr lang="en-US" sz="1600" dirty="0"/>
              <a:t> </a:t>
            </a:r>
            <a:r>
              <a:rPr lang="en-US" sz="1600" dirty="0" err="1"/>
              <a:t>vprašanj</a:t>
            </a:r>
            <a:r>
              <a:rPr lang="en-US" sz="1600" dirty="0"/>
              <a:t>/</a:t>
            </a:r>
            <a:r>
              <a:rPr lang="en-US" sz="1600" dirty="0" err="1"/>
              <a:t>predlogov</a:t>
            </a:r>
            <a:r>
              <a:rPr lang="en-US" sz="1600" dirty="0"/>
              <a:t>/</a:t>
            </a:r>
            <a:r>
              <a:rPr lang="en-US" sz="1600" dirty="0" err="1"/>
              <a:t>mnenj</a:t>
            </a:r>
            <a:r>
              <a:rPr lang="en-US" sz="1600" dirty="0"/>
              <a:t>:</a:t>
            </a:r>
          </a:p>
          <a:p>
            <a:pPr lvl="1">
              <a:lnSpc>
                <a:spcPct val="90000"/>
              </a:lnSpc>
            </a:pPr>
            <a:r>
              <a:rPr lang="en-US" sz="1400" dirty="0">
                <a:hlinkClick r:id="rId2"/>
              </a:rPr>
              <a:t>http://linoit.com/users/Matija_Lokar/canvases/P1-2021_22</a:t>
            </a:r>
            <a:r>
              <a:rPr lang="en-US" sz="14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1400" dirty="0" err="1"/>
              <a:t>Kdo</a:t>
            </a:r>
            <a:r>
              <a:rPr lang="en-US" sz="1400" dirty="0"/>
              <a:t> </a:t>
            </a:r>
            <a:r>
              <a:rPr lang="en-US" sz="1400" dirty="0" err="1"/>
              <a:t>bo</a:t>
            </a:r>
            <a:r>
              <a:rPr lang="en-US" sz="1400" dirty="0"/>
              <a:t> </a:t>
            </a:r>
            <a:r>
              <a:rPr lang="en-US" sz="1400" dirty="0" err="1"/>
              <a:t>prvi</a:t>
            </a:r>
            <a:r>
              <a:rPr lang="en-US" sz="1400" dirty="0"/>
              <a:t>?</a:t>
            </a:r>
          </a:p>
          <a:p>
            <a:pPr lvl="1">
              <a:lnSpc>
                <a:spcPct val="90000"/>
              </a:lnSpc>
            </a:pPr>
            <a:endParaRPr lang="sl-SI" sz="14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dirty="0"/>
              <a:t> </a:t>
            </a:r>
            <a:endParaRPr lang="sl-SI" sz="3200" dirty="0"/>
          </a:p>
        </p:txBody>
      </p:sp>
    </p:spTree>
    <p:extLst>
      <p:ext uri="{BB962C8B-B14F-4D97-AF65-F5344CB8AC3E}">
        <p14:creationId xmlns:p14="http://schemas.microsoft.com/office/powerpoint/2010/main" val="523882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z="3600" dirty="0"/>
              <a:t>Splošna pravila uporabe prosojnic </a:t>
            </a:r>
            <a:r>
              <a:rPr lang="sl-SI" sz="2800" dirty="0"/>
              <a:t>(in ostalega študijskega gradiva pri P1)</a:t>
            </a:r>
            <a:endParaRPr lang="sl-SI" sz="3600" dirty="0"/>
          </a:p>
        </p:txBody>
      </p:sp>
      <p:sp>
        <p:nvSpPr>
          <p:cNvPr id="1024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l-SI" dirty="0"/>
              <a:t>Prosojnice so OPORA k delu in ne celotno študijsko gradivo</a:t>
            </a:r>
          </a:p>
          <a:p>
            <a:pPr eaLnBrk="1" hangingPunct="1">
              <a:lnSpc>
                <a:spcPct val="90000"/>
              </a:lnSpc>
            </a:pPr>
            <a:r>
              <a:rPr lang="sl-SI" dirty="0"/>
              <a:t>Njihov osnovni namen je lažje spremljanje in izvajanje predavanj</a:t>
            </a:r>
          </a:p>
          <a:p>
            <a:pPr eaLnBrk="1" hangingPunct="1">
              <a:lnSpc>
                <a:spcPct val="90000"/>
              </a:lnSpc>
            </a:pPr>
            <a:r>
              <a:rPr lang="pl-PL" dirty="0"/>
              <a:t>Tu in tam zadevo poenostavimo ali kaj zamolčimo. </a:t>
            </a:r>
          </a:p>
          <a:p>
            <a:pPr eaLnBrk="1" hangingPunct="1">
              <a:lnSpc>
                <a:spcPct val="90000"/>
              </a:lnSpc>
            </a:pPr>
            <a:r>
              <a:rPr lang="pl-PL" dirty="0"/>
              <a:t>Zagotovo so na prosojnicah napake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/>
              <a:t>Namerne (da lahko ob predavanju pojasnimo določeno zadevo)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/>
              <a:t>Nenamerne (v upanju, da jih bomo ob predavanju opazili)</a:t>
            </a:r>
          </a:p>
          <a:p>
            <a:pPr eaLnBrk="1" hangingPunct="1">
              <a:lnSpc>
                <a:spcPct val="90000"/>
              </a:lnSpc>
            </a:pPr>
            <a:endParaRPr lang="sl-SI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Kdo sem</a:t>
            </a:r>
          </a:p>
        </p:txBody>
      </p:sp>
      <p:sp>
        <p:nvSpPr>
          <p:cNvPr id="7171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err="1">
                <a:hlinkClick r:id="rId2"/>
              </a:rPr>
              <a:t>Matija.Lokar@fmf.uni</a:t>
            </a:r>
            <a:r>
              <a:rPr lang="sl-SI" dirty="0">
                <a:hlinkClick r:id="rId2"/>
              </a:rPr>
              <a:t>-</a:t>
            </a:r>
            <a:r>
              <a:rPr lang="sl-SI" dirty="0" err="1">
                <a:hlinkClick r:id="rId2"/>
              </a:rPr>
              <a:t>lj.si</a:t>
            </a:r>
            <a:endParaRPr lang="sl-SI" dirty="0"/>
          </a:p>
          <a:p>
            <a:r>
              <a:rPr lang="sl-SI" dirty="0"/>
              <a:t>Kabinet: </a:t>
            </a:r>
          </a:p>
          <a:p>
            <a:pPr lvl="1"/>
            <a:r>
              <a:rPr lang="sl-SI" dirty="0"/>
              <a:t>Jadranska 21, V. nadstropje, soba 506</a:t>
            </a:r>
          </a:p>
          <a:p>
            <a:r>
              <a:rPr lang="sl-SI" dirty="0"/>
              <a:t>Govorilne ure </a:t>
            </a:r>
          </a:p>
          <a:p>
            <a:pPr lvl="1"/>
            <a:r>
              <a:rPr lang="sl-SI" dirty="0"/>
              <a:t>so po dogovoru </a:t>
            </a:r>
          </a:p>
          <a:p>
            <a:pPr lvl="2"/>
            <a:r>
              <a:rPr lang="sl-SI" dirty="0"/>
              <a:t>po e-pošti  predlagate termin</a:t>
            </a:r>
          </a:p>
          <a:p>
            <a:pPr lvl="1"/>
            <a:r>
              <a:rPr lang="sl-SI" dirty="0"/>
              <a:t>Možno je GU izvesti preko spleta (videopovezava)</a:t>
            </a:r>
          </a:p>
          <a:p>
            <a:pPr lvl="1"/>
            <a:endParaRPr lang="sl-SI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50357-D89B-434E-8E5C-19DD0D128E69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Pri vajah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Ajda Lampe</a:t>
            </a:r>
            <a:r>
              <a:rPr lang="en-US" dirty="0"/>
              <a:t>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5726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Predavanja</a:t>
            </a:r>
            <a:r>
              <a:rPr lang="en-US" dirty="0"/>
              <a:t> (</a:t>
            </a:r>
            <a:r>
              <a:rPr lang="en-US" dirty="0" err="1"/>
              <a:t>skupaj</a:t>
            </a:r>
            <a:r>
              <a:rPr lang="en-US" dirty="0"/>
              <a:t> v 2.02)</a:t>
            </a:r>
          </a:p>
          <a:p>
            <a:pPr lvl="1"/>
            <a:r>
              <a:rPr lang="en-US" dirty="0" err="1"/>
              <a:t>Udeležba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obvezna</a:t>
            </a:r>
            <a:r>
              <a:rPr lang="en-US" dirty="0"/>
              <a:t>, je pa </a:t>
            </a:r>
            <a:r>
              <a:rPr lang="en-US" dirty="0" err="1"/>
              <a:t>zelo</a:t>
            </a:r>
            <a:r>
              <a:rPr lang="en-US" dirty="0"/>
              <a:t> </a:t>
            </a:r>
            <a:r>
              <a:rPr lang="en-US" dirty="0" err="1"/>
              <a:t>priporočljiva</a:t>
            </a:r>
            <a:endParaRPr lang="en-US" dirty="0"/>
          </a:p>
          <a:p>
            <a:r>
              <a:rPr lang="en-US" dirty="0" err="1"/>
              <a:t>Vaje</a:t>
            </a:r>
            <a:r>
              <a:rPr lang="en-US" dirty="0"/>
              <a:t>: v </a:t>
            </a:r>
            <a:r>
              <a:rPr lang="en-US" dirty="0" err="1"/>
              <a:t>treh</a:t>
            </a:r>
            <a:r>
              <a:rPr lang="en-US" dirty="0"/>
              <a:t> </a:t>
            </a:r>
            <a:r>
              <a:rPr lang="en-US" dirty="0" err="1"/>
              <a:t>skupinah</a:t>
            </a:r>
            <a:endParaRPr lang="en-US" dirty="0"/>
          </a:p>
          <a:p>
            <a:pPr lvl="1"/>
            <a:r>
              <a:rPr lang="en-US" dirty="0" err="1"/>
              <a:t>Obvezna</a:t>
            </a:r>
            <a:r>
              <a:rPr lang="en-US" dirty="0"/>
              <a:t> </a:t>
            </a:r>
            <a:r>
              <a:rPr lang="en-US" dirty="0" err="1"/>
              <a:t>udeležba</a:t>
            </a:r>
            <a:r>
              <a:rPr lang="en-US" dirty="0"/>
              <a:t> (</a:t>
            </a:r>
            <a:r>
              <a:rPr lang="en-US" dirty="0" err="1"/>
              <a:t>vedno</a:t>
            </a:r>
            <a:r>
              <a:rPr lang="en-US" dirty="0"/>
              <a:t>)</a:t>
            </a:r>
          </a:p>
          <a:p>
            <a:r>
              <a:rPr lang="en-US" dirty="0" err="1"/>
              <a:t>Samostojno</a:t>
            </a:r>
            <a:r>
              <a:rPr lang="en-US" dirty="0"/>
              <a:t> </a:t>
            </a:r>
            <a:r>
              <a:rPr lang="en-US" dirty="0" err="1"/>
              <a:t>delo</a:t>
            </a:r>
            <a:endParaRPr lang="en-US" dirty="0"/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kreditna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točka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pomeni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25 do 30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obremenitve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študenta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  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P1 - 9KT =&gt; cca.250h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30 x (2 + 2) “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kontaktnih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ur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: 120h</a:t>
            </a:r>
          </a:p>
          <a:p>
            <a:pPr lvl="1"/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Torej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P1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okvirno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4h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samostojnega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dela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na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Arial" panose="020B0604020202020204" pitchFamily="34" charset="0"/>
              </a:rPr>
              <a:t>teden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(v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povprečju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za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povprečnega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</a:rPr>
              <a:t>študenta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)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9074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Predavanja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sz="2400" dirty="0"/>
              <a:t>Na spletnih straneh bodo </a:t>
            </a:r>
            <a:r>
              <a:rPr lang="en-US" sz="2400" dirty="0" err="1"/>
              <a:t>praviloma</a:t>
            </a:r>
            <a:r>
              <a:rPr lang="en-US" sz="2400" dirty="0"/>
              <a:t> </a:t>
            </a:r>
            <a:r>
              <a:rPr lang="sl-SI" sz="2400" dirty="0"/>
              <a:t>vnaprej objavljene prosojnice, namenjene podpori predavanj</a:t>
            </a:r>
          </a:p>
          <a:p>
            <a:r>
              <a:rPr lang="sl-SI" sz="2400" dirty="0"/>
              <a:t>Frontalna predavanja, zgledi, pogovor ...</a:t>
            </a:r>
          </a:p>
          <a:p>
            <a:r>
              <a:rPr lang="sl-SI" sz="2400" dirty="0"/>
              <a:t>Včasih bo del predavanj potekal tako, da si boste prej doma ogledali določena gradiva, na predavanjih pa bomo rešili sklop nalog</a:t>
            </a:r>
            <a:r>
              <a:rPr lang="en-US" sz="2400" dirty="0"/>
              <a:t> </a:t>
            </a:r>
          </a:p>
          <a:p>
            <a:pPr lvl="1"/>
            <a:r>
              <a:rPr lang="en-US" sz="2200" dirty="0">
                <a:solidFill>
                  <a:srgbClr val="FF0000"/>
                </a:solidFill>
              </a:rPr>
              <a:t>TA TEDEN NI VAJ </a:t>
            </a:r>
            <a:r>
              <a:rPr lang="en-US" sz="2200" dirty="0"/>
              <a:t>– to </a:t>
            </a:r>
            <a:r>
              <a:rPr lang="en-US" sz="2200" dirty="0" err="1"/>
              <a:t>bomo</a:t>
            </a:r>
            <a:r>
              <a:rPr lang="en-US" sz="2200" dirty="0"/>
              <a:t> </a:t>
            </a:r>
            <a:r>
              <a:rPr lang="en-US" sz="2200" dirty="0" err="1"/>
              <a:t>nadomestili</a:t>
            </a:r>
            <a:r>
              <a:rPr lang="en-US" sz="2200" dirty="0"/>
              <a:t> s </a:t>
            </a:r>
            <a:r>
              <a:rPr lang="en-US" sz="2200" dirty="0" err="1"/>
              <a:t>tem</a:t>
            </a:r>
            <a:r>
              <a:rPr lang="en-US" sz="2200" dirty="0"/>
              <a:t>, da </a:t>
            </a:r>
            <a:r>
              <a:rPr lang="en-US" sz="2200" dirty="0" err="1"/>
              <a:t>boste</a:t>
            </a:r>
            <a:r>
              <a:rPr lang="en-US" sz="2200" dirty="0"/>
              <a:t> </a:t>
            </a:r>
            <a:r>
              <a:rPr lang="en-US" sz="2200" dirty="0" err="1"/>
              <a:t>sami</a:t>
            </a:r>
            <a:r>
              <a:rPr lang="en-US" sz="2200" dirty="0"/>
              <a:t> </a:t>
            </a:r>
            <a:r>
              <a:rPr lang="en-US" sz="2200" dirty="0" err="1"/>
              <a:t>pregledali</a:t>
            </a:r>
            <a:r>
              <a:rPr lang="en-US" sz="2200" dirty="0"/>
              <a:t> </a:t>
            </a:r>
            <a:r>
              <a:rPr lang="en-US" sz="2200" dirty="0" err="1"/>
              <a:t>določeno</a:t>
            </a:r>
            <a:r>
              <a:rPr lang="en-US" sz="2200" dirty="0"/>
              <a:t> </a:t>
            </a:r>
            <a:r>
              <a:rPr lang="en-US" sz="2200" dirty="0" err="1"/>
              <a:t>gradivo</a:t>
            </a:r>
            <a:r>
              <a:rPr lang="en-US" sz="2200" dirty="0"/>
              <a:t> – </a:t>
            </a:r>
            <a:r>
              <a:rPr lang="en-US" sz="2200" dirty="0" err="1"/>
              <a:t>glej</a:t>
            </a:r>
            <a:r>
              <a:rPr lang="en-US" sz="2200" dirty="0"/>
              <a:t> </a:t>
            </a:r>
            <a:r>
              <a:rPr lang="en-US" sz="2200" dirty="0" err="1"/>
              <a:t>aktivnost</a:t>
            </a:r>
            <a:r>
              <a:rPr lang="en-US" sz="2200" dirty="0"/>
              <a:t> v </a:t>
            </a:r>
            <a:r>
              <a:rPr lang="en-US" sz="2200" dirty="0" err="1"/>
              <a:t>spletni</a:t>
            </a:r>
            <a:r>
              <a:rPr lang="en-US" sz="2200" dirty="0"/>
              <a:t> </a:t>
            </a:r>
            <a:r>
              <a:rPr lang="en-US" sz="2200" dirty="0" err="1"/>
              <a:t>učilnici</a:t>
            </a:r>
            <a:r>
              <a:rPr lang="en-US" sz="2200" dirty="0"/>
              <a:t>!</a:t>
            </a:r>
            <a:endParaRPr lang="sl-SI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Predavanja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sz="2400" dirty="0"/>
              <a:t>Pričakujem</a:t>
            </a:r>
          </a:p>
          <a:p>
            <a:pPr lvl="1"/>
            <a:r>
              <a:rPr lang="sl-SI" sz="2000" dirty="0"/>
              <a:t>Vprašanja </a:t>
            </a:r>
          </a:p>
          <a:p>
            <a:pPr lvl="2"/>
            <a:r>
              <a:rPr lang="sl-SI" sz="1800" dirty="0"/>
              <a:t>kadarkoli med predavanjem, po e-pošti, na hodniku, ...</a:t>
            </a:r>
          </a:p>
          <a:p>
            <a:pPr lvl="2"/>
            <a:r>
              <a:rPr lang="sl-SI" sz="1800" dirty="0"/>
              <a:t>Aktivno sodelujete tudi "na daljavo" </a:t>
            </a:r>
          </a:p>
          <a:p>
            <a:pPr lvl="2"/>
            <a:r>
              <a:rPr lang="sl-SI" sz="1800" b="1" dirty="0">
                <a:solidFill>
                  <a:srgbClr val="FF0000"/>
                </a:solidFill>
              </a:rPr>
              <a:t>Neumnih vprašanj ni</a:t>
            </a:r>
          </a:p>
          <a:p>
            <a:pPr lvl="2"/>
            <a:r>
              <a:rPr lang="sl-SI" sz="1800" dirty="0"/>
              <a:t>Tisto, kar sam ne razumeš, verjetno ne razume še vsaj 2/3 poslušalstva, zato </a:t>
            </a:r>
            <a:r>
              <a:rPr lang="sl-SI" sz="1800" b="1" dirty="0">
                <a:solidFill>
                  <a:srgbClr val="FF0000"/>
                </a:solidFill>
              </a:rPr>
              <a:t>vprašaj!!!!</a:t>
            </a:r>
          </a:p>
          <a:p>
            <a:pPr lvl="2"/>
            <a:r>
              <a:rPr lang="sl-SI" sz="1800" b="1" dirty="0">
                <a:solidFill>
                  <a:srgbClr val="FF0000"/>
                </a:solidFill>
              </a:rPr>
              <a:t>Tudi preko Zooma!</a:t>
            </a:r>
          </a:p>
          <a:p>
            <a:pPr lvl="1"/>
            <a:r>
              <a:rPr lang="sl-SI" sz="2000" dirty="0">
                <a:solidFill>
                  <a:srgbClr val="FF0000"/>
                </a:solidFill>
              </a:rPr>
              <a:t>Aktivno</a:t>
            </a:r>
            <a:r>
              <a:rPr lang="sl-SI" sz="2000" dirty="0"/>
              <a:t> sodelovanje v forumih, pogovoru (</a:t>
            </a:r>
            <a:r>
              <a:rPr lang="sl-SI" sz="2000" dirty="0" err="1"/>
              <a:t>chat</a:t>
            </a:r>
            <a:r>
              <a:rPr lang="sl-SI" sz="2000" dirty="0"/>
              <a:t>)  in nasploh</a:t>
            </a:r>
          </a:p>
          <a:p>
            <a:pPr lvl="1"/>
            <a:r>
              <a:rPr lang="sl-SI" sz="2000" dirty="0"/>
              <a:t>Da mi </a:t>
            </a:r>
            <a:r>
              <a:rPr lang="sl-SI" sz="2000" dirty="0">
                <a:solidFill>
                  <a:srgbClr val="FF0000"/>
                </a:solidFill>
              </a:rPr>
              <a:t>sproti</a:t>
            </a:r>
            <a:r>
              <a:rPr lang="sl-SI" sz="2000" dirty="0"/>
              <a:t> poveste pripombe, želje, pobude, ...</a:t>
            </a:r>
          </a:p>
          <a:p>
            <a:pPr lvl="1"/>
            <a:r>
              <a:rPr lang="sl-SI" sz="2000" dirty="0"/>
              <a:t>Vsaj osnovno vedenje o že predavani snovi</a:t>
            </a:r>
          </a:p>
          <a:p>
            <a:pPr lvl="2"/>
            <a:r>
              <a:rPr lang="sl-SI" sz="1800" dirty="0"/>
              <a:t>Predmeta </a:t>
            </a:r>
            <a:r>
              <a:rPr lang="sl-SI" sz="1800" dirty="0">
                <a:solidFill>
                  <a:srgbClr val="FF0000"/>
                </a:solidFill>
              </a:rPr>
              <a:t>ni mogoče </a:t>
            </a:r>
            <a:r>
              <a:rPr lang="sl-SI" sz="1800" dirty="0"/>
              <a:t>opraviti brez sprotnega dela preko celega leta</a:t>
            </a:r>
          </a:p>
          <a:p>
            <a:pPr lvl="2"/>
            <a:r>
              <a:rPr lang="sl-SI" sz="1800" dirty="0"/>
              <a:t>Nič ne začnemo od čistega začetka, vse se gradi na že predavani snovi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84461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Vaje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628800"/>
            <a:ext cx="6347714" cy="4412563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sl-SI" sz="2800" b="1" dirty="0">
                <a:solidFill>
                  <a:srgbClr val="FF0000"/>
                </a:solidFill>
              </a:rPr>
              <a:t>SO OBVEZNE (opravljate jih na FMF)</a:t>
            </a:r>
          </a:p>
          <a:p>
            <a:pPr eaLnBrk="1" hangingPunct="1"/>
            <a:r>
              <a:rPr lang="sl-SI" sz="2800" dirty="0"/>
              <a:t>Vaje so </a:t>
            </a:r>
            <a:r>
              <a:rPr lang="sl-SI" sz="2800" dirty="0">
                <a:solidFill>
                  <a:srgbClr val="FF0000"/>
                </a:solidFill>
              </a:rPr>
              <a:t>laboratorijskega</a:t>
            </a:r>
            <a:r>
              <a:rPr lang="sl-SI" sz="2800" dirty="0"/>
              <a:t> tipa</a:t>
            </a:r>
          </a:p>
          <a:p>
            <a:pPr lvl="1" eaLnBrk="1" hangingPunct="1"/>
            <a:r>
              <a:rPr lang="sl-SI" dirty="0"/>
              <a:t>Sami rešujete določene probleme</a:t>
            </a:r>
          </a:p>
          <a:p>
            <a:pPr lvl="1" eaLnBrk="1" hangingPunct="1"/>
            <a:r>
              <a:rPr lang="sl-SI" dirty="0"/>
              <a:t>Asistent na voljo za pomoč in morebitno uvodno ali zaključno razlago </a:t>
            </a:r>
          </a:p>
          <a:p>
            <a:pPr eaLnBrk="1" hangingPunct="1"/>
            <a:r>
              <a:rPr lang="sl-SI" sz="2800" dirty="0"/>
              <a:t>Večinoma vaje preko sistema za avtomatsko preverjanje pravilnosti (Projekt TOMO)</a:t>
            </a:r>
          </a:p>
          <a:p>
            <a:pPr lvl="1"/>
            <a:r>
              <a:rPr lang="sl-SI" sz="2600" dirty="0"/>
              <a:t>Si bomo ogledali …</a:t>
            </a:r>
          </a:p>
          <a:p>
            <a:pPr eaLnBrk="1" hangingPunct="1"/>
            <a:r>
              <a:rPr lang="sl-SI" sz="2800" dirty="0"/>
              <a:t>Vaje so </a:t>
            </a:r>
            <a:r>
              <a:rPr lang="sl-SI" sz="1900" dirty="0"/>
              <a:t>(praviloma) </a:t>
            </a:r>
            <a:r>
              <a:rPr lang="sl-SI" sz="2800" dirty="0"/>
              <a:t>objavljene vnaprej</a:t>
            </a:r>
          </a:p>
          <a:p>
            <a:pPr eaLnBrk="1" hangingPunct="1"/>
            <a:r>
              <a:rPr lang="sl-SI" sz="2800" dirty="0"/>
              <a:t>Na vaje prihajajte </a:t>
            </a:r>
            <a:r>
              <a:rPr lang="sl-SI" sz="2800" b="1" dirty="0">
                <a:solidFill>
                  <a:srgbClr val="FF0000"/>
                </a:solidFill>
              </a:rPr>
              <a:t>pripravljeni</a:t>
            </a:r>
          </a:p>
          <a:p>
            <a:pPr lvl="1" eaLnBrk="1" hangingPunct="1"/>
            <a:r>
              <a:rPr lang="sl-SI" sz="2100" dirty="0"/>
              <a:t>Vsekakor morate </a:t>
            </a:r>
            <a:r>
              <a:rPr lang="sl-SI" sz="2100" dirty="0">
                <a:solidFill>
                  <a:srgbClr val="FF0000"/>
                </a:solidFill>
              </a:rPr>
              <a:t>poznati</a:t>
            </a:r>
            <a:r>
              <a:rPr lang="sl-SI" sz="2100" dirty="0"/>
              <a:t> predavano snov</a:t>
            </a:r>
          </a:p>
          <a:p>
            <a:pPr lvl="1" eaLnBrk="1" hangingPunct="1"/>
            <a:r>
              <a:rPr lang="sl-SI" sz="2100" dirty="0"/>
              <a:t>Vnaprej (že pred vajami) preberite naloge (ne, ni mišljeno, da jih že rešujete)</a:t>
            </a:r>
          </a:p>
          <a:p>
            <a:pPr lvl="1" eaLnBrk="1" hangingPunct="1"/>
            <a:r>
              <a:rPr lang="sl-SI" sz="2100" dirty="0"/>
              <a:t>Razmislite, kako bi se stvari lotili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950357-D89B-434E-8E5C-19DD0D128E69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5266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 OBVEZNOSTIH PRI predmetu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Nima smisla govoriti </a:t>
            </a:r>
            <a:r>
              <a:rPr lang="en-US" dirty="0" err="1"/>
              <a:t>podrobnejej</a:t>
            </a:r>
            <a:r>
              <a:rPr lang="en-US" dirty="0"/>
              <a:t> </a:t>
            </a:r>
            <a:r>
              <a:rPr lang="sl-SI" dirty="0"/>
              <a:t>sedaj …</a:t>
            </a:r>
            <a:endParaRPr lang="en-US" dirty="0"/>
          </a:p>
          <a:p>
            <a:pPr lvl="1"/>
            <a:r>
              <a:rPr lang="en-US" dirty="0" err="1"/>
              <a:t>Bomo</a:t>
            </a:r>
            <a:r>
              <a:rPr lang="en-US" dirty="0"/>
              <a:t> </a:t>
            </a:r>
            <a:r>
              <a:rPr lang="en-US" dirty="0" err="1"/>
              <a:t>čez</a:t>
            </a:r>
            <a:r>
              <a:rPr lang="en-US" dirty="0"/>
              <a:t> </a:t>
            </a:r>
            <a:r>
              <a:rPr lang="en-US" dirty="0" err="1"/>
              <a:t>kak</a:t>
            </a:r>
            <a:r>
              <a:rPr lang="en-US" dirty="0"/>
              <a:t> </a:t>
            </a:r>
            <a:r>
              <a:rPr lang="en-US" dirty="0" err="1"/>
              <a:t>mesec</a:t>
            </a:r>
            <a:r>
              <a:rPr lang="en-US" dirty="0"/>
              <a:t> (</a:t>
            </a:r>
            <a:r>
              <a:rPr lang="en-US" dirty="0" err="1"/>
              <a:t>spomnite</a:t>
            </a:r>
            <a:r>
              <a:rPr lang="en-US" dirty="0"/>
              <a:t> me!)</a:t>
            </a:r>
            <a:r>
              <a:rPr lang="sl-SI" dirty="0"/>
              <a:t> </a:t>
            </a:r>
          </a:p>
          <a:p>
            <a:endParaRPr lang="sl-SI" dirty="0"/>
          </a:p>
          <a:p>
            <a:r>
              <a:rPr lang="sl-SI" dirty="0"/>
              <a:t>Trenutno pomembno le: </a:t>
            </a:r>
            <a:br>
              <a:rPr lang="sl-SI" dirty="0"/>
            </a:br>
            <a:br>
              <a:rPr lang="sl-SI" dirty="0"/>
            </a:br>
            <a:endParaRPr lang="sl-SI" dirty="0"/>
          </a:p>
        </p:txBody>
      </p:sp>
      <p:sp>
        <p:nvSpPr>
          <p:cNvPr id="4" name="Rounded Rectangle 3"/>
          <p:cNvSpPr/>
          <p:nvPr/>
        </p:nvSpPr>
        <p:spPr>
          <a:xfrm>
            <a:off x="2411760" y="3861048"/>
            <a:ext cx="4320480" cy="2485787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br>
              <a:rPr lang="en-US" sz="2800" dirty="0">
                <a:solidFill>
                  <a:schemeClr val="accent5"/>
                </a:solidFill>
              </a:rPr>
            </a:br>
            <a:r>
              <a:rPr lang="sl-SI" sz="2800" dirty="0">
                <a:solidFill>
                  <a:srgbClr val="FFC000"/>
                </a:solidFill>
              </a:rPr>
              <a:t>Obvez</a:t>
            </a:r>
            <a:r>
              <a:rPr lang="en-US" sz="2800" dirty="0" err="1">
                <a:solidFill>
                  <a:srgbClr val="FFC000"/>
                </a:solidFill>
              </a:rPr>
              <a:t>na</a:t>
            </a:r>
            <a:r>
              <a:rPr lang="sl-SI" sz="2800" dirty="0">
                <a:solidFill>
                  <a:srgbClr val="FFC000"/>
                </a:solidFill>
              </a:rPr>
              <a:t> prisotnost na vajah (v svoji skupini)</a:t>
            </a:r>
            <a:endParaRPr lang="en-US" sz="2800" dirty="0">
              <a:solidFill>
                <a:srgbClr val="FFC000"/>
              </a:solidFill>
            </a:endParaRPr>
          </a:p>
          <a:p>
            <a:endParaRPr lang="en-US" sz="2800" dirty="0">
              <a:solidFill>
                <a:srgbClr val="FFC000"/>
              </a:solidFill>
            </a:endParaRPr>
          </a:p>
          <a:p>
            <a:r>
              <a:rPr lang="en-US" sz="2800" dirty="0" err="1">
                <a:solidFill>
                  <a:srgbClr val="FFC000"/>
                </a:solidFill>
              </a:rPr>
              <a:t>Oddajanje</a:t>
            </a:r>
            <a:r>
              <a:rPr lang="en-US" sz="2800" dirty="0">
                <a:solidFill>
                  <a:srgbClr val="FFC000"/>
                </a:solidFill>
              </a:rPr>
              <a:t> VSEH </a:t>
            </a:r>
            <a:r>
              <a:rPr lang="en-US" sz="2800" dirty="0" err="1">
                <a:solidFill>
                  <a:srgbClr val="FFC000"/>
                </a:solidFill>
              </a:rPr>
              <a:t>poročil</a:t>
            </a:r>
            <a:endParaRPr lang="sl-SI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7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363" y="421660"/>
            <a:ext cx="5688632" cy="6080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1235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Računalniška orodja &amp;#x0D;&amp;#x0A;v matematiki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Kdo - predavatelj&amp;quot;&quot;/&gt;&lt;property id=&quot;20307&quot; value=&quot;258&quot;/&gt;&lt;/object&gt;&lt;object type=&quot;3&quot; unique_id=&quot;10006&quot;&gt;&lt;property id=&quot;20148&quot; value=&quot;5&quot;/&gt;&lt;property id=&quot;20300&quot; value=&quot;Slide 4 - &amp;quot;Namen predmeta&amp;quot;&quot;/&gt;&lt;property id=&quot;20307&quot; value=&quot;271&quot;/&gt;&lt;/object&gt;&lt;object type=&quot;3&quot; unique_id=&quot;10007&quot;&gt;&lt;property id=&quot;20148&quot; value=&quot;5&quot;/&gt;&lt;property id=&quot;20300&quot; value=&quot;Slide 6 - &amp;quot;Vsebina predmeta&amp;quot;&quot;/&gt;&lt;property id=&quot;20307&quot; value=&quot;266&quot;/&gt;&lt;/object&gt;&lt;object type=&quot;3&quot; unique_id=&quot;10008&quot;&gt;&lt;property id=&quot;20148&quot; value=&quot;5&quot;/&gt;&lt;property id=&quot;20300&quot; value=&quot;Slide 7 - &amp;quot;Splošna pravila uporabe prosojnic (in ostalega študijskega gradiva pri ROM)&amp;quot;&quot;/&gt;&lt;property id=&quot;20307&quot; value=&quot;257&quot;/&gt;&lt;/object&gt;&lt;object type=&quot;3&quot; unique_id=&quot;10009&quot;&gt;&lt;property id=&quot;20148&quot; value=&quot;5&quot;/&gt;&lt;property id=&quot;20300&quot; value=&quot;Slide 8 - &amp;quot;Predavanja&amp;quot;&quot;/&gt;&lt;property id=&quot;20307&quot; value=&quot;259&quot;/&gt;&lt;/object&gt;&lt;object type=&quot;3&quot; unique_id=&quot;10011&quot;&gt;&lt;property id=&quot;20148&quot; value=&quot;5&quot;/&gt;&lt;property id=&quot;20300&quot; value=&quot;Slide 9 - &amp;quot;Vaje&amp;quot;&quot;/&gt;&lt;property id=&quot;20307&quot; value=&quot;262&quot;/&gt;&lt;/object&gt;&lt;object type=&quot;3&quot; unique_id=&quot;10012&quot;&gt;&lt;property id=&quot;20148&quot; value=&quot;5&quot;/&gt;&lt;property id=&quot;20300&quot; value=&quot;Slide 10 - &amp;quot;Obveznosti&amp;quot;&quot;/&gt;&lt;property id=&quot;20307&quot; value=&quot;268&quot;/&gt;&lt;/object&gt;&lt;object type=&quot;3&quot; unique_id=&quot;10014&quot;&gt;&lt;property id=&quot;20148&quot; value=&quot;5&quot;/&gt;&lt;property id=&quot;20300&quot; value=&quot;Slide 11 - &amp;quot;Obveznosti&amp;quot;&quot;/&gt;&lt;property id=&quot;20307&quot; value=&quot;276&quot;/&gt;&lt;/object&gt;&lt;object type=&quot;3&quot; unique_id=&quot;10015&quot;&gt;&lt;property id=&quot;20148&quot; value=&quot;5&quot;/&gt;&lt;property id=&quot;20300&quot; value=&quot;Slide 12 - &amp;quot;Izjava&amp;quot;&quot;/&gt;&lt;property id=&quot;20307&quot; value=&quot;273&quot;/&gt;&lt;/object&gt;&lt;object type=&quot;3&quot; unique_id=&quot;10016&quot;&gt;&lt;property id=&quot;20148&quot; value=&quot;5&quot;/&gt;&lt;property id=&quot;20300&quot; value=&quot;Slide 13 - &amp;quot;Način opravljanja nalog&amp;quot;&quot;/&gt;&lt;property id=&quot;20307&quot; value=&quot;274&quot;/&gt;&lt;/object&gt;&lt;object type=&quot;3&quot; unique_id=&quot;10017&quot;&gt;&lt;property id=&quot;20148&quot; value=&quot;5&quot;/&gt;&lt;property id=&quot;20300&quot; value=&quot;Slide 14 - &amp;quot;Spletna učilnica&amp;quot;&quot;/&gt;&lt;property id=&quot;20307&quot; value=&quot;267&quot;/&gt;&lt;/object&gt;&lt;object type=&quot;3&quot; unique_id=&quot;10374&quot;&gt;&lt;property id=&quot;20148&quot; value=&quot;5&quot;/&gt;&lt;property id=&quot;20300&quot; value=&quot;Slide 3 - &amp;quot;Kdo - asistent&amp;quot;&quot;/&gt;&lt;property id=&quot;20307&quot; value=&quot;277&quot;/&gt;&lt;/object&gt;&lt;object type=&quot;3&quot; unique_id=&quot;10407&quot;&gt;&lt;property id=&quot;20148&quot; value=&quot;5&quot;/&gt;&lt;property id=&quot;20300&quot; value=&quot;Slide 15 - &amp;quot;Da ne bo ravno 13 prosojnic &amp;quot;&quot;/&gt;&lt;property id=&quot;20307&quot; value=&quot;278&quot;/&gt;&lt;/object&gt;&lt;object type=&quot;3&quot; unique_id=&quot;10424&quot;&gt;&lt;property id=&quot;20148&quot; value=&quot;5&quot;/&gt;&lt;property id=&quot;20300&quot; value=&quot;Slide 5 - &amp;quot;Zakaj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1752</TotalTime>
  <Words>697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</vt:lpstr>
      <vt:lpstr>Programiranje 1 </vt:lpstr>
      <vt:lpstr>Kdo sem</vt:lpstr>
      <vt:lpstr>Pri vajah</vt:lpstr>
      <vt:lpstr>Kako</vt:lpstr>
      <vt:lpstr>Predavanja</vt:lpstr>
      <vt:lpstr>Predavanja</vt:lpstr>
      <vt:lpstr>Vaje</vt:lpstr>
      <vt:lpstr>O OBVEZNOSTIH PRI predmetu</vt:lpstr>
      <vt:lpstr>PowerPoint Presentation</vt:lpstr>
      <vt:lpstr>   Vaša naloga:   poskrbeti, da boste imeli ustrezno znanje  </vt:lpstr>
      <vt:lpstr>Spletna učilnica</vt:lpstr>
      <vt:lpstr>Splošna pravila uporabe prosojnic (in ostalega študijskega gradiva pri P1)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Lokar, Matija</cp:lastModifiedBy>
  <cp:revision>95</cp:revision>
  <dcterms:created xsi:type="dcterms:W3CDTF">2006-09-27T08:07:01Z</dcterms:created>
  <dcterms:modified xsi:type="dcterms:W3CDTF">2021-09-22T12:43:36Z</dcterms:modified>
</cp:coreProperties>
</file>