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15"/>
  </p:notesMasterIdLst>
  <p:handoutMasterIdLst>
    <p:handoutMasterId r:id="rId16"/>
  </p:handoutMasterIdLst>
  <p:sldIdLst>
    <p:sldId id="325" r:id="rId2"/>
    <p:sldId id="327" r:id="rId3"/>
    <p:sldId id="334" r:id="rId4"/>
    <p:sldId id="335" r:id="rId5"/>
    <p:sldId id="333" r:id="rId6"/>
    <p:sldId id="329" r:id="rId7"/>
    <p:sldId id="328" r:id="rId8"/>
    <p:sldId id="337" r:id="rId9"/>
    <p:sldId id="339" r:id="rId10"/>
    <p:sldId id="330" r:id="rId11"/>
    <p:sldId id="338" r:id="rId12"/>
    <p:sldId id="331" r:id="rId13"/>
    <p:sldId id="332" r:id="rId14"/>
  </p:sldIdLst>
  <p:sldSz cx="9144000" cy="6858000" type="screen4x3"/>
  <p:notesSz cx="7099300" cy="10234613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 autoAdjust="0"/>
    <p:restoredTop sz="94636" autoAdjust="0"/>
  </p:normalViewPr>
  <p:slideViewPr>
    <p:cSldViewPr>
      <p:cViewPr>
        <p:scale>
          <a:sx n="118" d="100"/>
          <a:sy n="118" d="100"/>
        </p:scale>
        <p:origin x="-1434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endParaRPr lang="sl-SI"/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endParaRPr lang="sl-SI"/>
          </a:p>
        </p:txBody>
      </p:sp>
      <p:sp>
        <p:nvSpPr>
          <p:cNvPr id="171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endParaRPr lang="sl-SI"/>
          </a:p>
        </p:txBody>
      </p:sp>
      <p:sp>
        <p:nvSpPr>
          <p:cNvPr id="171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fld id="{845B9B7C-C74C-45FD-AE89-635D2DD34E69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21258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891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8916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891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2513"/>
            <a:ext cx="5203825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891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891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fld id="{3B0F36C2-F1B3-4623-B00F-B5D877BF37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7269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3600"/>
            </a:lvl1pPr>
          </a:lstStyle>
          <a:p>
            <a:r>
              <a:rPr lang="sl-SI"/>
              <a:t>Click to edit Master title style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sl-SI"/>
              <a:t>Click to edit Master subtitle style</a:t>
            </a:r>
          </a:p>
        </p:txBody>
      </p:sp>
      <p:sp>
        <p:nvSpPr>
          <p:cNvPr id="29082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29082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29082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9D15090-AB0A-407C-B315-BA0AE182A504}" type="slidenum">
              <a:rPr lang="sl-SI"/>
              <a:pPr/>
              <a:t>‹#›</a:t>
            </a:fld>
            <a:endParaRPr lang="sl-SI"/>
          </a:p>
        </p:txBody>
      </p:sp>
      <p:sp>
        <p:nvSpPr>
          <p:cNvPr id="290823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sl-SI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28E1A2-BDF0-4FBE-82C2-4846B0CDB8E9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88913"/>
            <a:ext cx="2024063" cy="61928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88913"/>
            <a:ext cx="5922962" cy="6192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F7A711-2812-4FFD-9F41-73B00A7C2779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BD4BED-0404-4EE3-B479-28A3F93600B5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4CBD46-1CA4-42DA-921F-BAEA0AB550D7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82524C-2683-4C63-BF65-D8C7E08C15EB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C8A5FA-AD19-4418-AFAD-B03C17E826D8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4DCFCA-6B0C-49E1-BEA0-A809E396FA44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F34B3-6895-4480-B4CF-5BD4DC16A6C3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60B288-39E9-4DCD-95B4-47B443499A74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5C842B-33A8-4880-9300-89B320943060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title style</a:t>
            </a:r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341438"/>
            <a:ext cx="80010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</a:p>
        </p:txBody>
      </p:sp>
      <p:sp>
        <p:nvSpPr>
          <p:cNvPr id="289796" name="AutoShape 4"/>
          <p:cNvSpPr>
            <a:spLocks noChangeArrowheads="1"/>
          </p:cNvSpPr>
          <p:nvPr/>
        </p:nvSpPr>
        <p:spPr bwMode="auto">
          <a:xfrm>
            <a:off x="611188" y="1125538"/>
            <a:ext cx="7958137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sl-SI" sz="2400">
              <a:latin typeface="Times New Roman" pitchFamily="18" charset="0"/>
            </a:endParaRPr>
          </a:p>
        </p:txBody>
      </p:sp>
      <p:sp>
        <p:nvSpPr>
          <p:cNvPr id="289797" name="Line 5"/>
          <p:cNvSpPr>
            <a:spLocks noChangeShapeType="1"/>
          </p:cNvSpPr>
          <p:nvPr/>
        </p:nvSpPr>
        <p:spPr bwMode="auto">
          <a:xfrm flipV="1">
            <a:off x="539750" y="6524625"/>
            <a:ext cx="7924800" cy="0"/>
          </a:xfrm>
          <a:prstGeom prst="line">
            <a:avLst/>
          </a:prstGeom>
          <a:noFill/>
          <a:ln w="317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979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28979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61987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sl-SI"/>
          </a:p>
        </p:txBody>
      </p:sp>
      <p:sp>
        <p:nvSpPr>
          <p:cNvPr id="28980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6355A6D-D311-44D6-AED9-32275A5C8D0B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795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/>
  <p:txStyles>
    <p:titleStyle>
      <a:lvl1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100">
          <a:solidFill>
            <a:schemeClr val="tx1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sl-SI" smtClean="0"/>
              <a:t>SQL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združevanje tabel – nekaj zgledov </a:t>
            </a:r>
            <a:br>
              <a:rPr lang="sl-SI" dirty="0" smtClean="0"/>
            </a:br>
            <a:r>
              <a:rPr lang="sl-SI" dirty="0" smtClean="0"/>
              <a:t>(notranje združevanje)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Glavni igralci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Zanimajo nas naslovi in glavni igralec vseh tistih filmov, kjer Al </a:t>
            </a:r>
            <a:r>
              <a:rPr lang="sl-SI" dirty="0" err="1" smtClean="0"/>
              <a:t>Pacino</a:t>
            </a:r>
            <a:r>
              <a:rPr lang="sl-SI" dirty="0" smtClean="0"/>
              <a:t> ni bil v glavni vlogi</a:t>
            </a:r>
          </a:p>
          <a:p>
            <a:r>
              <a:rPr lang="sl-SI" dirty="0" smtClean="0"/>
              <a:t>Podatki so v vseh treh tabelah, torej bo potrebno združiti vse tri tabele</a:t>
            </a: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movie.title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, actor.name FROM </a:t>
            </a: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movie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INNER JOIN casting ON movie.id =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movieid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INNER JOIN actor ON actor.id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actorid</a:t>
            </a: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endParaRPr lang="sl-SI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2203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Glavni igralci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000" dirty="0"/>
              <a:t>Zanimajo nas le tiste vrstice, kjer imamo glavnega igralca</a:t>
            </a:r>
          </a:p>
          <a:p>
            <a:pPr lvl="1"/>
            <a:r>
              <a:rPr lang="sl-SI" sz="1600" dirty="0">
                <a:latin typeface="Courier New" pitchFamily="49" charset="0"/>
                <a:cs typeface="Courier New" pitchFamily="49" charset="0"/>
              </a:rPr>
              <a:t>WHERE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casting.ord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= 1</a:t>
            </a:r>
          </a:p>
          <a:p>
            <a:r>
              <a:rPr lang="sl-SI" sz="2000" dirty="0"/>
              <a:t>In to ni Al </a:t>
            </a:r>
            <a:r>
              <a:rPr lang="sl-SI" sz="2000" dirty="0" err="1"/>
              <a:t>Pacino</a:t>
            </a:r>
            <a:endParaRPr lang="sl-SI" sz="2000" dirty="0"/>
          </a:p>
          <a:p>
            <a:pPr lvl="1"/>
            <a:r>
              <a:rPr lang="sl-SI" sz="1600" dirty="0">
                <a:latin typeface="Courier New" pitchFamily="49" charset="0"/>
                <a:cs typeface="Courier New" pitchFamily="49" charset="0"/>
              </a:rPr>
              <a:t>AND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name &lt;&gt; 'Al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Pacino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' </a:t>
            </a:r>
            <a:endParaRPr lang="sl-SI" sz="1600" dirty="0">
              <a:cs typeface="Courier New" pitchFamily="49" charset="0"/>
            </a:endParaRPr>
          </a:p>
          <a:p>
            <a:r>
              <a:rPr lang="sl-SI" sz="2000" dirty="0" smtClean="0"/>
              <a:t>Seveda pa mora biti film tak, da je v njem igral Al </a:t>
            </a:r>
            <a:r>
              <a:rPr lang="sl-SI" sz="2000" dirty="0" err="1" smtClean="0"/>
              <a:t>Pacino</a:t>
            </a:r>
            <a:endParaRPr lang="sl-SI" sz="2000" dirty="0" smtClean="0"/>
          </a:p>
          <a:p>
            <a:pPr lvl="1"/>
            <a:r>
              <a:rPr lang="sl-SI" sz="1600" dirty="0">
                <a:latin typeface="Courier New" pitchFamily="49" charset="0"/>
                <a:cs typeface="Courier New" pitchFamily="49" charset="0"/>
              </a:rPr>
              <a:t>AND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movie.id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IN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&lt;seznam ID filmov, kjer je igrala A.P.&gt;</a:t>
            </a:r>
          </a:p>
          <a:p>
            <a:pPr lvl="1"/>
            <a:r>
              <a:rPr lang="sl-SI" sz="1600" dirty="0" err="1" smtClean="0">
                <a:cs typeface="Courier New" pitchFamily="49" charset="0"/>
              </a:rPr>
              <a:t>Podpoizvedba</a:t>
            </a:r>
            <a:r>
              <a:rPr lang="sl-SI" sz="1600" dirty="0" smtClean="0">
                <a:cs typeface="Courier New" pitchFamily="49" charset="0"/>
              </a:rPr>
              <a:t>!</a:t>
            </a:r>
            <a:endParaRPr lang="sl-SI" sz="1600" dirty="0">
              <a:cs typeface="Courier New" pitchFamily="49" charset="0"/>
            </a:endParaRPr>
          </a:p>
          <a:p>
            <a:endParaRPr lang="sl-SI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996151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Seznam filmov A.P.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341438"/>
            <a:ext cx="8397750" cy="5040312"/>
          </a:xfrm>
        </p:spPr>
        <p:txBody>
          <a:bodyPr/>
          <a:lstStyle/>
          <a:p>
            <a:r>
              <a:rPr lang="sl-SI" sz="2400" dirty="0" smtClean="0"/>
              <a:t>Potrebujemo tabeli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casting</a:t>
            </a:r>
            <a:r>
              <a:rPr lang="sl-SI" sz="2400" dirty="0" smtClean="0"/>
              <a:t> in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actor</a:t>
            </a:r>
            <a:endParaRPr lang="sl-SI" sz="2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FROM 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casting INNER JOIN actor </a:t>
            </a:r>
            <a:endParaRPr lang="sl-SI" sz="2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ON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actor.id =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actorid</a:t>
            </a:r>
            <a:endParaRPr lang="sl-SI" sz="2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sz="2400" dirty="0" smtClean="0"/>
              <a:t>Potrebujemo ID filma</a:t>
            </a:r>
          </a:p>
          <a:p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movieid</a:t>
            </a:r>
            <a:endParaRPr lang="sl-SI" sz="2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sz="2400" dirty="0" smtClean="0"/>
              <a:t>Zanimajo nas le zapisi (vrstice), kjer je ime igralca Al </a:t>
            </a:r>
            <a:r>
              <a:rPr lang="sl-SI" sz="2400" dirty="0" err="1" smtClean="0"/>
              <a:t>Pacina</a:t>
            </a:r>
            <a:endParaRPr lang="sl-SI" sz="2400" dirty="0" smtClean="0"/>
          </a:p>
          <a:p>
            <a:pPr lvl="1"/>
            <a:r>
              <a:rPr lang="en-US" sz="2000" dirty="0">
                <a:latin typeface="Courier New" pitchFamily="49" charset="0"/>
                <a:cs typeface="Courier New" pitchFamily="49" charset="0"/>
              </a:rPr>
              <a:t>WHERE actor.name =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'Al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Pacino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'</a:t>
            </a: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sz="2400" dirty="0" smtClean="0"/>
              <a:t>Skupaj</a:t>
            </a:r>
          </a:p>
          <a:p>
            <a:pPr lvl="1"/>
            <a:r>
              <a:rPr lang="en-US" sz="1800" dirty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movieid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FROM </a:t>
            </a:r>
          </a:p>
          <a:p>
            <a:pPr lvl="1"/>
            <a:r>
              <a:rPr lang="en-US" sz="18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casting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INNER JOIN actor ON actor.id =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actorid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18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WHERE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actor.name =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'Al 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Pacino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'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63656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Rešitev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000" dirty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movie.title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actor.name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FROM </a:t>
            </a:r>
          </a:p>
          <a:p>
            <a:r>
              <a:rPr lang="sl-SI" sz="20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movie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INNER JOIN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casting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ON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movie.id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movieid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sl-SI" sz="20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INNER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JOIN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actor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ON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actor.id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actorid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sl-SI" sz="20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WHERE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casting.ord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= 1 AND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movie.id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IN </a:t>
            </a:r>
          </a:p>
          <a:p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(SELECT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movieid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FROM </a:t>
            </a:r>
          </a:p>
          <a:p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casting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INNER JOIN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actor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</a:t>
            </a: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    ON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actor.id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actorid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sl-SI" sz="2000" dirty="0">
                <a:latin typeface="Courier New" pitchFamily="49" charset="0"/>
                <a:cs typeface="Courier New" pitchFamily="49" charset="0"/>
              </a:rPr>
              <a:t>     WHERE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actor.name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'Al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Pacino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'</a:t>
            </a:r>
          </a:p>
          <a:p>
            <a:r>
              <a:rPr lang="sl-SI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) – v oklepaju so filmi Al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Pacina</a:t>
            </a: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AND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actor.name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&lt;&gt; 'Al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Pacino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' -- izločimo 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07947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Baza s filmi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 smtClean="0"/>
              <a:t>Tri tabele</a:t>
            </a:r>
          </a:p>
          <a:p>
            <a:r>
              <a:rPr lang="en-US" sz="2400" dirty="0">
                <a:latin typeface="Courier New" pitchFamily="49" charset="0"/>
                <a:cs typeface="Courier New" pitchFamily="49" charset="0"/>
              </a:rPr>
              <a:t>movie(id, title,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yr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, score, votes,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director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)</a:t>
            </a:r>
            <a:br>
              <a:rPr lang="en-US" sz="2400" dirty="0">
                <a:latin typeface="Courier New" pitchFamily="49" charset="0"/>
                <a:cs typeface="Courier New" pitchFamily="49" charset="0"/>
              </a:rPr>
            </a:br>
            <a:r>
              <a:rPr lang="en-US" sz="2400" dirty="0">
                <a:latin typeface="Courier New" pitchFamily="49" charset="0"/>
                <a:cs typeface="Courier New" pitchFamily="49" charset="0"/>
              </a:rPr>
              <a:t>actor(id, name)</a:t>
            </a:r>
            <a:br>
              <a:rPr lang="en-US" sz="2400" dirty="0">
                <a:latin typeface="Courier New" pitchFamily="49" charset="0"/>
                <a:cs typeface="Courier New" pitchFamily="49" charset="0"/>
              </a:rPr>
            </a:br>
            <a:r>
              <a:rPr lang="en-US" sz="2400" dirty="0">
                <a:latin typeface="Courier New" pitchFamily="49" charset="0"/>
                <a:cs typeface="Courier New" pitchFamily="49" charset="0"/>
              </a:rPr>
              <a:t>casting(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movieid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actorid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ord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sl-SI" sz="2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ord</a:t>
            </a:r>
            <a:r>
              <a:rPr lang="sl-SI" sz="2400" dirty="0" smtClean="0"/>
              <a:t> – 1: glavni igralec, 2, 3 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34575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Igralci v filmu Velikan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1438"/>
            <a:ext cx="8568952" cy="5040312"/>
          </a:xfrm>
        </p:spPr>
        <p:txBody>
          <a:bodyPr/>
          <a:lstStyle/>
          <a:p>
            <a:r>
              <a:rPr lang="sl-SI" dirty="0" smtClean="0"/>
              <a:t>Kdo je poleg Jamesa Deana še igral v filmu Velikan</a:t>
            </a:r>
          </a:p>
          <a:p>
            <a:r>
              <a:rPr lang="sl-SI" dirty="0" smtClean="0"/>
              <a:t>Uradni naslov: </a:t>
            </a:r>
            <a:r>
              <a:rPr lang="sl-SI" dirty="0" err="1" smtClean="0"/>
              <a:t>Giant</a:t>
            </a:r>
            <a:endParaRPr lang="sl-SI" dirty="0" smtClean="0"/>
          </a:p>
          <a:p>
            <a:r>
              <a:rPr lang="sl-SI" dirty="0" smtClean="0"/>
              <a:t>Zasedba: tabela </a:t>
            </a:r>
            <a:r>
              <a:rPr lang="sl-SI" dirty="0" err="1" smtClean="0"/>
              <a:t>casting</a:t>
            </a:r>
            <a:endParaRPr lang="sl-SI" dirty="0" smtClean="0"/>
          </a:p>
          <a:p>
            <a:pPr lvl="1"/>
            <a:r>
              <a:rPr lang="sl-SI" dirty="0" smtClean="0"/>
              <a:t>A tu so le številke igralcev in filmov</a:t>
            </a:r>
          </a:p>
          <a:p>
            <a:r>
              <a:rPr lang="sl-SI" dirty="0" smtClean="0"/>
              <a:t>Naslov filma: tabela </a:t>
            </a:r>
            <a:r>
              <a:rPr lang="sl-SI" dirty="0" err="1" smtClean="0"/>
              <a:t>movie</a:t>
            </a:r>
            <a:endParaRPr lang="sl-SI" dirty="0" smtClean="0"/>
          </a:p>
          <a:p>
            <a:r>
              <a:rPr lang="sl-SI" dirty="0" smtClean="0"/>
              <a:t>Ime igralca: tabela </a:t>
            </a:r>
            <a:r>
              <a:rPr lang="sl-SI" dirty="0" err="1" smtClean="0"/>
              <a:t>actor</a:t>
            </a:r>
            <a:endParaRPr lang="sl-SI" dirty="0" smtClean="0"/>
          </a:p>
          <a:p>
            <a:r>
              <a:rPr lang="sl-SI" dirty="0" smtClean="0"/>
              <a:t>Združiti vse tri tabele</a:t>
            </a:r>
          </a:p>
          <a:p>
            <a:pPr lvl="1"/>
            <a:r>
              <a:rPr lang="en-US" sz="2000" dirty="0">
                <a:latin typeface="Courier New" pitchFamily="49" charset="0"/>
                <a:cs typeface="Courier New" pitchFamily="49" charset="0"/>
              </a:rPr>
              <a:t>SELECT name FROM </a:t>
            </a:r>
          </a:p>
          <a:p>
            <a:pPr lvl="1"/>
            <a:r>
              <a:rPr lang="en-US" sz="20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movie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INNER JOIN casting ON movie.id =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movieid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20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INNER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JOIN actor ON actor.id =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actorid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sl-SI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53230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In filtriranje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Vzeti le vrstice, kjer je naslov filma '</a:t>
            </a:r>
            <a:r>
              <a:rPr lang="sl-SI" dirty="0" err="1" smtClean="0"/>
              <a:t>Giant</a:t>
            </a:r>
            <a:r>
              <a:rPr lang="sl-SI" dirty="0" smtClean="0"/>
              <a:t>'</a:t>
            </a:r>
          </a:p>
          <a:p>
            <a:r>
              <a:rPr lang="sl-SI" dirty="0" smtClean="0"/>
              <a:t>In kjer igralec ni 'James Dean'</a:t>
            </a: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WHERE title = 'Giant' AND name &lt;&gt; 'James Dean'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smtClean="0"/>
              <a:t>Rešitev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name FROM </a:t>
            </a: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movie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INNER JOIN casting ON movie.id =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movieid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INNER JOIN actor ON actor.id =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actorid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WHERE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title = 'Giant' AND name &lt;&gt; 'James Dean'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11403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Največje zvezde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 smtClean="0"/>
              <a:t>Izpiši tiste igralce, ki so bili glavni igralci v vsaj 10 filmih</a:t>
            </a:r>
          </a:p>
          <a:p>
            <a:pPr lvl="1"/>
            <a:r>
              <a:rPr lang="sl-SI" sz="2000" dirty="0" smtClean="0"/>
              <a:t>V tabeli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casting</a:t>
            </a:r>
            <a:r>
              <a:rPr lang="sl-SI" sz="2000" dirty="0" smtClean="0"/>
              <a:t> se je njihov id (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actorid</a:t>
            </a:r>
            <a:r>
              <a:rPr lang="sl-SI" sz="2000" dirty="0" smtClean="0"/>
              <a:t>) moral pojaviti vsaj 10x</a:t>
            </a:r>
          </a:p>
          <a:p>
            <a:pPr lvl="1"/>
            <a:r>
              <a:rPr lang="sl-SI" sz="2000" dirty="0" smtClean="0"/>
              <a:t>Seveda le takrat, ko so bili glavni igralci (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ord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= 1</a:t>
            </a:r>
            <a:r>
              <a:rPr lang="sl-SI" sz="2000" dirty="0" smtClean="0"/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32985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 korakih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000" dirty="0" smtClean="0"/>
              <a:t>Pravzaprav potrebujemo le tabelo </a:t>
            </a:r>
            <a:r>
              <a:rPr lang="sl-SI" sz="2000" dirty="0" err="1" smtClean="0"/>
              <a:t>casting</a:t>
            </a:r>
            <a:endParaRPr lang="sl-SI" sz="2000" dirty="0" smtClean="0"/>
          </a:p>
          <a:p>
            <a:r>
              <a:rPr lang="sl-SI" sz="2000" dirty="0" smtClean="0"/>
              <a:t>V tabeli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casting</a:t>
            </a:r>
            <a:r>
              <a:rPr lang="sl-SI" sz="2000" dirty="0" smtClean="0"/>
              <a:t> se je igralčev id (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actorid</a:t>
            </a:r>
            <a:r>
              <a:rPr lang="sl-SI" sz="2000" dirty="0" smtClean="0"/>
              <a:t>) moral pojaviti vsaj 10x</a:t>
            </a:r>
          </a:p>
          <a:p>
            <a:pPr lvl="1"/>
            <a:r>
              <a:rPr lang="sl-SI" sz="1800" dirty="0" smtClean="0"/>
              <a:t>Potem, ko smo izločili tiste vloge, ki niso bile glavne</a:t>
            </a:r>
          </a:p>
          <a:p>
            <a:pPr lvl="2"/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WHERE 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ord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= 1</a:t>
            </a:r>
          </a:p>
          <a:p>
            <a:pPr lvl="1"/>
            <a:r>
              <a:rPr lang="sl-SI" sz="1800" dirty="0" smtClean="0"/>
              <a:t>Združevanje (GROUP BY) po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actorid</a:t>
            </a: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GROUP BY 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actorid</a:t>
            </a:r>
            <a:endParaRPr lang="sl-SI" sz="1800" dirty="0" smtClean="0"/>
          </a:p>
          <a:p>
            <a:pPr lvl="1"/>
            <a:r>
              <a:rPr lang="sl-SI" sz="1800" dirty="0" smtClean="0"/>
              <a:t>Omejevanje združene lastnosti (COUNT) skupine</a:t>
            </a:r>
          </a:p>
          <a:p>
            <a:pPr lvl="2"/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HAVING COUNT(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ord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) &gt;= 10</a:t>
            </a:r>
          </a:p>
          <a:p>
            <a:r>
              <a:rPr lang="sl-SI" sz="2000" dirty="0" smtClean="0"/>
              <a:t>A s tem lahko dobimo le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actorid</a:t>
            </a: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sz="2000" dirty="0" smtClean="0">
                <a:cs typeface="Courier New" pitchFamily="49" charset="0"/>
              </a:rPr>
              <a:t>Potrebujemo še ime igralca</a:t>
            </a:r>
            <a:endParaRPr lang="sl-SI" sz="2000" dirty="0" smtClean="0"/>
          </a:p>
          <a:p>
            <a:pPr lvl="1"/>
            <a:r>
              <a:rPr lang="sl-SI" sz="1800" dirty="0" smtClean="0"/>
              <a:t>Združiti je potrebno tabeli 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actor</a:t>
            </a:r>
            <a:r>
              <a:rPr lang="sl-SI" sz="1800" dirty="0" smtClean="0"/>
              <a:t> in 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casting</a:t>
            </a:r>
            <a:endParaRPr lang="sl-SI" sz="1800" dirty="0" smtClean="0"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actor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INNER JOIN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casting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ON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actorid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id – ali</a:t>
            </a:r>
          </a:p>
          <a:p>
            <a:pPr lvl="2"/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casting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INNER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JOIN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actor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ON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actorid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id</a:t>
            </a:r>
          </a:p>
          <a:p>
            <a:r>
              <a:rPr lang="sl-SI" sz="2300" dirty="0" smtClean="0">
                <a:latin typeface="Courier New" pitchFamily="49" charset="0"/>
                <a:cs typeface="Courier New" pitchFamily="49" charset="0"/>
              </a:rPr>
              <a:t>-- komentar v SQL</a:t>
            </a:r>
          </a:p>
          <a:p>
            <a:pPr lvl="1"/>
            <a:endParaRPr lang="sl-SI" sz="1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78960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Rešitev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341438"/>
            <a:ext cx="8397750" cy="5040312"/>
          </a:xfrm>
        </p:spPr>
        <p:txBody>
          <a:bodyPr/>
          <a:lstStyle/>
          <a:p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actor.name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FROM</a:t>
            </a:r>
          </a:p>
          <a:p>
            <a:r>
              <a:rPr lang="sl-SI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actor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INNER JOIN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casting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ON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actorid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= id</a:t>
            </a:r>
          </a:p>
          <a:p>
            <a:r>
              <a:rPr lang="sl-SI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WHERE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ord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= 1</a:t>
            </a:r>
          </a:p>
          <a:p>
            <a:r>
              <a:rPr lang="sl-SI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GROUP BY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actorid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-- ali pa id, ali pa name, ali </a:t>
            </a:r>
          </a:p>
          <a:p>
            <a:r>
              <a:rPr lang="sl-SI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HAVING COUNT(id) &gt;= 10</a:t>
            </a:r>
          </a:p>
          <a:p>
            <a:endParaRPr lang="sl-SI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sl-SI" sz="2000" dirty="0" smtClean="0">
                <a:cs typeface="Courier New" pitchFamily="49" charset="0"/>
              </a:rPr>
              <a:t>Kaj pa, če nas zanima še v koliko filmih so bili glavni igralci</a:t>
            </a:r>
          </a:p>
          <a:p>
            <a:pPr lvl="1"/>
            <a:r>
              <a:rPr lang="sl-SI" sz="1600" dirty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actor.name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, COUNT(id) AS ‘FILMI‘ FROM</a:t>
            </a:r>
          </a:p>
          <a:p>
            <a:r>
              <a:rPr lang="sl-SI" sz="2000" dirty="0" smtClean="0">
                <a:cs typeface="Courier New" pitchFamily="49" charset="0"/>
              </a:rPr>
              <a:t>In še urejeno po številu filmov </a:t>
            </a:r>
          </a:p>
          <a:p>
            <a:pPr lvl="1"/>
            <a:r>
              <a:rPr lang="sl-SI" sz="1600" dirty="0" smtClean="0">
                <a:cs typeface="Courier New" pitchFamily="49" charset="0"/>
              </a:rPr>
              <a:t>Na koncu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ORDER BY FILMI DESC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SELECT actor.name, count(actor.name) AS 'FILMI' FROM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actor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INNER JOIN casting ON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actorid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id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WHERE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ord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1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GROUP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BY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actorid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--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ali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pa id,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ali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pa name,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ali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HAVING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COUNT(id) &gt;= 10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ORDER BY FILMI DESC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endParaRPr lang="sl-SI" sz="1600" dirty="0">
              <a:cs typeface="Courier New" pitchFamily="49" charset="0"/>
            </a:endParaRPr>
          </a:p>
          <a:p>
            <a:endParaRPr lang="sl-SI" sz="2000" dirty="0">
              <a:latin typeface="Courier New" pitchFamily="49" charset="0"/>
              <a:cs typeface="Courier New" pitchFamily="49" charset="0"/>
            </a:endParaRPr>
          </a:p>
          <a:p>
            <a:endParaRPr lang="sl-SI" sz="2000" dirty="0" smtClean="0">
              <a:cs typeface="Courier New" pitchFamily="49" charset="0"/>
            </a:endParaRPr>
          </a:p>
          <a:p>
            <a:endParaRPr lang="sl-SI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13869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Igralci v filmih z besedo love"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1438"/>
            <a:ext cx="8640960" cy="5040312"/>
          </a:xfrm>
        </p:spPr>
        <p:txBody>
          <a:bodyPr/>
          <a:lstStyle/>
          <a:p>
            <a:r>
              <a:rPr lang="sl-SI" sz="2400" dirty="0" smtClean="0"/>
              <a:t>Kateri igralci so igrali v več kot enem filmu, ki ima v naslovu 'love'</a:t>
            </a:r>
          </a:p>
          <a:p>
            <a:r>
              <a:rPr lang="sl-SI" sz="2400" dirty="0"/>
              <a:t>Združiti vse tri tabele</a:t>
            </a:r>
          </a:p>
          <a:p>
            <a:pPr lvl="1"/>
            <a:r>
              <a:rPr lang="en-US" sz="1800" dirty="0">
                <a:latin typeface="Courier New" pitchFamily="49" charset="0"/>
                <a:cs typeface="Courier New" pitchFamily="49" charset="0"/>
              </a:rPr>
              <a:t>SELECT name FROM </a:t>
            </a:r>
          </a:p>
          <a:p>
            <a:pPr lvl="1"/>
            <a:r>
              <a:rPr lang="en-US" sz="1800" dirty="0">
                <a:latin typeface="Courier New" pitchFamily="49" charset="0"/>
                <a:cs typeface="Courier New" pitchFamily="49" charset="0"/>
              </a:rPr>
              <a:t>  movie INNER JOIN casting ON movie.id =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movieid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INNER JOIN actor ON actor.id =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actorid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sl-SI" sz="2400" dirty="0" smtClean="0"/>
              <a:t>Upoštevati le filme z ustreznim naslovom</a:t>
            </a:r>
          </a:p>
          <a:p>
            <a:pPr lvl="1"/>
            <a:r>
              <a:rPr lang="en-US" sz="1800" dirty="0">
                <a:latin typeface="Courier New" pitchFamily="49" charset="0"/>
                <a:cs typeface="Courier New" pitchFamily="49" charset="0"/>
              </a:rPr>
              <a:t>WHERE title LIKE '%love%'</a:t>
            </a:r>
            <a:endParaRPr lang="sl-SI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sl-SI" sz="2400" dirty="0" smtClean="0"/>
              <a:t>Združiti v skupine (po igralcih)</a:t>
            </a:r>
          </a:p>
          <a:p>
            <a:pPr lvl="1"/>
            <a:r>
              <a:rPr lang="sl-SI" sz="1800" dirty="0">
                <a:latin typeface="Courier New" pitchFamily="49" charset="0"/>
                <a:cs typeface="Courier New" pitchFamily="49" charset="0"/>
              </a:rPr>
              <a:t>GROUP BY name</a:t>
            </a:r>
          </a:p>
          <a:p>
            <a:r>
              <a:rPr lang="sl-SI" sz="2400" dirty="0" smtClean="0"/>
              <a:t>In potem omejiti skupine, ki imajo manj kot 2 vrstici</a:t>
            </a:r>
          </a:p>
          <a:p>
            <a:pPr lvl="1"/>
            <a:r>
              <a:rPr lang="sl-SI" sz="1800" dirty="0">
                <a:latin typeface="Courier New" pitchFamily="49" charset="0"/>
                <a:cs typeface="Courier New" pitchFamily="49" charset="0"/>
              </a:rPr>
              <a:t>HAVING 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COUNT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(*) &gt; 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1</a:t>
            </a:r>
            <a:endParaRPr lang="sl-SI" sz="18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509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Igralci v filmih z besedo love"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1438"/>
            <a:ext cx="8712968" cy="5040312"/>
          </a:xfrm>
        </p:spPr>
        <p:txBody>
          <a:bodyPr/>
          <a:lstStyle/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name, COUNT(*) from movie </a:t>
            </a: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movie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INNER JOIN casting ON movie.id =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movieid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INNER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JOIN actor ON actor.id =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actorid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WHERE title LIKE '%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love%'</a:t>
            </a: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GROUP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BY name</a:t>
            </a:r>
          </a:p>
          <a:p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HAVING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COUNT(*) &gt; 1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23894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7.0&quot;&gt;&lt;object type=&quot;1&quot; unique_id=&quot;10001&quot;&gt;&lt;object type=&quot;2&quot; unique_id=&quot;10278&quot;&gt;&lt;object type=&quot;3&quot; unique_id=&quot;10279&quot;&gt;&lt;property id=&quot;20148&quot; value=&quot;5&quot;/&gt;&lt;property id=&quot;20300&quot; value=&quot;Slide 1 - &amp;quot;SQL&amp;quot;&quot;/&gt;&lt;property id=&quot;20307&quot; value=&quot;325&quot;/&gt;&lt;/object&gt;&lt;object type=&quot;3&quot; unique_id=&quot;10280&quot;&gt;&lt;property id=&quot;20148&quot; value=&quot;5&quot;/&gt;&lt;property id=&quot;20300&quot; value=&quot;Slide 2 - &amp;quot;Baza s filmi&amp;quot;&quot;/&gt;&lt;property id=&quot;20307&quot; value=&quot;327&quot;/&gt;&lt;/object&gt;&lt;object type=&quot;3&quot; unique_id=&quot;10281&quot;&gt;&lt;property id=&quot;20148&quot; value=&quot;5&quot;/&gt;&lt;property id=&quot;20300&quot; value=&quot;Slide 3 - &amp;quot;Igralci v filmu Velikan&amp;quot;&quot;/&gt;&lt;property id=&quot;20307&quot; value=&quot;334&quot;/&gt;&lt;/object&gt;&lt;object type=&quot;3&quot; unique_id=&quot;10282&quot;&gt;&lt;property id=&quot;20148&quot; value=&quot;5&quot;/&gt;&lt;property id=&quot;20300&quot; value=&quot;Slide 4 - &amp;quot;In filtriranje&amp;quot;&quot;/&gt;&lt;property id=&quot;20307&quot; value=&quot;335&quot;/&gt;&lt;/object&gt;&lt;object type=&quot;3&quot; unique_id=&quot;10283&quot;&gt;&lt;property id=&quot;20148&quot; value=&quot;5&quot;/&gt;&lt;property id=&quot;20300&quot; value=&quot;Slide 5 - &amp;quot;Največje zvezde&amp;quot;&quot;/&gt;&lt;property id=&quot;20307&quot; value=&quot;333&quot;/&gt;&lt;/object&gt;&lt;object type=&quot;3&quot; unique_id=&quot;10284&quot;&gt;&lt;property id=&quot;20148&quot; value=&quot;5&quot;/&gt;&lt;property id=&quot;20300&quot; value=&quot;Slide 6 - &amp;quot;Po korakih&amp;quot;&quot;/&gt;&lt;property id=&quot;20307&quot; value=&quot;329&quot;/&gt;&lt;/object&gt;&lt;object type=&quot;3&quot; unique_id=&quot;10285&quot;&gt;&lt;property id=&quot;20148&quot; value=&quot;5&quot;/&gt;&lt;property id=&quot;20300&quot; value=&quot;Slide 7 - &amp;quot;Rešitev&amp;quot;&quot;/&gt;&lt;property id=&quot;20307&quot; value=&quot;328&quot;/&gt;&lt;/object&gt;&lt;object type=&quot;3&quot; unique_id=&quot;10286&quot;&gt;&lt;property id=&quot;20148&quot; value=&quot;5&quot;/&gt;&lt;property id=&quot;20300&quot; value=&quot;Slide 8 - &amp;quot;Igralci v filmih z besedo love&amp;quot;&amp;quot;&quot;/&gt;&lt;property id=&quot;20307&quot; value=&quot;337&quot;/&gt;&lt;/object&gt;&lt;object type=&quot;3&quot; unique_id=&quot;10287&quot;&gt;&lt;property id=&quot;20148&quot; value=&quot;5&quot;/&gt;&lt;property id=&quot;20300&quot; value=&quot;Slide 9 - &amp;quot;Igralci v filmih z besedo love&amp;quot;&amp;quot;&quot;/&gt;&lt;property id=&quot;20307&quot; value=&quot;339&quot;/&gt;&lt;/object&gt;&lt;object type=&quot;3&quot; unique_id=&quot;10288&quot;&gt;&lt;property id=&quot;20148&quot; value=&quot;5&quot;/&gt;&lt;property id=&quot;20300&quot; value=&quot;Slide 10 - &amp;quot;Glavni igralci&amp;quot;&quot;/&gt;&lt;property id=&quot;20307&quot; value=&quot;330&quot;/&gt;&lt;/object&gt;&lt;object type=&quot;3&quot; unique_id=&quot;10289&quot;&gt;&lt;property id=&quot;20148&quot; value=&quot;5&quot;/&gt;&lt;property id=&quot;20300&quot; value=&quot;Slide 11 - &amp;quot;Glavni igralci&amp;quot;&quot;/&gt;&lt;property id=&quot;20307&quot; value=&quot;338&quot;/&gt;&lt;/object&gt;&lt;object type=&quot;3&quot; unique_id=&quot;10290&quot;&gt;&lt;property id=&quot;20148&quot; value=&quot;5&quot;/&gt;&lt;property id=&quot;20300&quot; value=&quot;Slide 12 - &amp;quot;Seznam filmov A.P.&amp;quot;&quot;/&gt;&lt;property id=&quot;20307&quot; value=&quot;331&quot;/&gt;&lt;/object&gt;&lt;object type=&quot;3&quot; unique_id=&quot;10291&quot;&gt;&lt;property id=&quot;20148&quot; value=&quot;5&quot;/&gt;&lt;property id=&quot;20300&quot; value=&quot;Slide 13 - &amp;quot;Rešitev&amp;quot;&quot;/&gt;&lt;property id=&quot;20307&quot; value=&quot;332&quot;/&gt;&lt;/object&gt;&lt;/object&gt;&lt;object type=&quot;8&quot; unique_id=&quot;10306&quot;&gt;&lt;/object&gt;&lt;/object&gt;&lt;/database&gt;"/>
  <p:tag name="MMPROD_NEXTUNIQUEID" val="10010"/>
  <p:tag name="SECTOMILLISECCONVERTED" val="1"/>
</p:tagLst>
</file>

<file path=ppt/theme/theme1.xml><?xml version="1.0" encoding="utf-8"?>
<a:theme xmlns:a="http://schemas.openxmlformats.org/drawingml/2006/main" name="1_Profile">
  <a:themeElements>
    <a:clrScheme name="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Branje_random_cast_</Template>
  <TotalTime>2473</TotalTime>
  <Words>837</Words>
  <Application>Microsoft Office PowerPoint</Application>
  <PresentationFormat>On-screen Show (4:3)</PresentationFormat>
  <Paragraphs>132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1_Profile</vt:lpstr>
      <vt:lpstr>SQL</vt:lpstr>
      <vt:lpstr>Baza s filmi</vt:lpstr>
      <vt:lpstr>Igralci v filmu Velikan</vt:lpstr>
      <vt:lpstr>In filtriranje</vt:lpstr>
      <vt:lpstr>Največje zvezde</vt:lpstr>
      <vt:lpstr>Po korakih</vt:lpstr>
      <vt:lpstr>Rešitev</vt:lpstr>
      <vt:lpstr>Igralci v filmih z besedo love"</vt:lpstr>
      <vt:lpstr>Igralci v filmih z besedo love"</vt:lpstr>
      <vt:lpstr>Glavni igralci</vt:lpstr>
      <vt:lpstr>Glavni igralci</vt:lpstr>
      <vt:lpstr>Seznam filmov A.P.</vt:lpstr>
      <vt:lpstr>Rešitev</vt:lpstr>
    </vt:vector>
  </TitlesOfParts>
  <Company>RC FMF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SQL</dc:title>
  <dc:creator>Matija Lokar</dc:creator>
  <cp:lastModifiedBy>Lokar, Matija</cp:lastModifiedBy>
  <cp:revision>78</cp:revision>
  <dcterms:created xsi:type="dcterms:W3CDTF">1998-10-28T10:06:14Z</dcterms:created>
  <dcterms:modified xsi:type="dcterms:W3CDTF">2012-10-10T11:20:40Z</dcterms:modified>
</cp:coreProperties>
</file>