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7" r:id="rId1"/>
  </p:sldMasterIdLst>
  <p:notesMasterIdLst>
    <p:notesMasterId r:id="rId15"/>
  </p:notesMasterIdLst>
  <p:handoutMasterIdLst>
    <p:handoutMasterId r:id="rId16"/>
  </p:handoutMasterIdLst>
  <p:sldIdLst>
    <p:sldId id="331" r:id="rId2"/>
    <p:sldId id="372" r:id="rId3"/>
    <p:sldId id="332" r:id="rId4"/>
    <p:sldId id="336" r:id="rId5"/>
    <p:sldId id="337" r:id="rId6"/>
    <p:sldId id="351" r:id="rId7"/>
    <p:sldId id="352" r:id="rId8"/>
    <p:sldId id="353" r:id="rId9"/>
    <p:sldId id="354" r:id="rId10"/>
    <p:sldId id="367" r:id="rId11"/>
    <p:sldId id="368" r:id="rId12"/>
    <p:sldId id="369" r:id="rId13"/>
    <p:sldId id="370" r:id="rId14"/>
  </p:sldIdLst>
  <p:sldSz cx="9144000" cy="6858000" type="screen4x3"/>
  <p:notesSz cx="7099300" cy="10234613"/>
  <p:custDataLst>
    <p:tags r:id="rId17"/>
  </p:custDataLst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6" autoAdjust="0"/>
    <p:restoredTop sz="94636" autoAdjust="0"/>
  </p:normalViewPr>
  <p:slideViewPr>
    <p:cSldViewPr>
      <p:cViewPr varScale="1">
        <p:scale>
          <a:sx n="109" d="100"/>
          <a:sy n="109" d="100"/>
        </p:scale>
        <p:origin x="1674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71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4713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1138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4714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72185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4714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1138" y="972185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06D371EB-302C-47DB-B008-056567EF96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751925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011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2725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58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0600" y="768350"/>
            <a:ext cx="5118100" cy="38385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011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46150" y="4862513"/>
            <a:ext cx="5207000" cy="4603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 smtClean="0"/>
              <a:t>Click to edit Master text styles</a:t>
            </a:r>
          </a:p>
          <a:p>
            <a:pPr lvl="1"/>
            <a:r>
              <a:rPr lang="en-GB" noProof="0" smtClean="0"/>
              <a:t>Second level</a:t>
            </a:r>
          </a:p>
          <a:p>
            <a:pPr lvl="2"/>
            <a:r>
              <a:rPr lang="en-GB" noProof="0" smtClean="0"/>
              <a:t>Third level</a:t>
            </a:r>
          </a:p>
          <a:p>
            <a:pPr lvl="3"/>
            <a:r>
              <a:rPr lang="en-GB" noProof="0" smtClean="0"/>
              <a:t>Fourth level</a:t>
            </a:r>
          </a:p>
          <a:p>
            <a:pPr lvl="4"/>
            <a:r>
              <a:rPr lang="en-GB" noProof="0" smtClean="0"/>
              <a:t>Fifth level</a:t>
            </a:r>
          </a:p>
        </p:txBody>
      </p:sp>
      <p:sp>
        <p:nvSpPr>
          <p:cNvPr id="9011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723438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011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2725" y="9723438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1EC049A6-2033-44A5-9134-3433CE6DA0D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3670600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 useBgFill="1">
        <p:nvSpPr>
          <p:cNvPr id="5" name="Rounded Rectangle 4"/>
          <p:cNvSpPr/>
          <p:nvPr/>
        </p:nvSpPr>
        <p:spPr>
          <a:xfrm>
            <a:off x="65088" y="69850"/>
            <a:ext cx="9013825" cy="6691313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63500" y="1449388"/>
            <a:ext cx="9020175" cy="15271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3500" y="1397000"/>
            <a:ext cx="9020175" cy="12065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63500" y="2976563"/>
            <a:ext cx="9020175" cy="11112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pic>
        <p:nvPicPr>
          <p:cNvPr id="11" name="Picture 10" descr="CC.gif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929563" y="5786438"/>
            <a:ext cx="1117600" cy="39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2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l-SI" smtClean="0"/>
              <a:t>Matija Lokar, FMF</a:t>
            </a:r>
            <a:endParaRPr lang="sl-SI"/>
          </a:p>
        </p:txBody>
      </p:sp>
      <p:sp>
        <p:nvSpPr>
          <p:cNvPr id="13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14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400" smtClean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7FDCC1B9-7887-4A5D-B2C8-4A76084BDD40}" type="slidenum">
              <a:rPr lang="sl-SI" smtClean="0"/>
              <a:pPr>
                <a:defRPr/>
              </a:pPr>
              <a:t>‹#›</a:t>
            </a:fld>
            <a:endParaRPr lang="sl-SI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l-SI" smtClean="0"/>
              <a:t>Matija Lokar, FMF</a:t>
            </a:r>
            <a:endParaRPr lang="sl-SI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0E9C89-C05B-4A75-BE87-511E5D20A3D7}" type="slidenum">
              <a:rPr lang="sl-SI" smtClean="0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l-SI" smtClean="0"/>
              <a:t>Matija Lokar, FMF</a:t>
            </a:r>
            <a:endParaRPr lang="sl-SI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08D9F6-ADA1-419C-A4A6-8C574D790840}" type="slidenum">
              <a:rPr lang="sl-SI" smtClean="0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/>
          <a:lstStyle>
            <a:lvl1pPr>
              <a:defRPr>
                <a:latin typeface="Calibri" pitchFamily="34" charset="0"/>
                <a:cs typeface="Calibri" pitchFamily="34" charset="0"/>
              </a:defRPr>
            </a:lvl1pPr>
            <a:lvl2pPr>
              <a:defRPr>
                <a:latin typeface="Calibri" pitchFamily="34" charset="0"/>
                <a:cs typeface="Calibri" pitchFamily="34" charset="0"/>
              </a:defRPr>
            </a:lvl2pPr>
            <a:lvl3pPr>
              <a:defRPr>
                <a:latin typeface="Calibri" pitchFamily="34" charset="0"/>
                <a:cs typeface="Calibri" pitchFamily="34" charset="0"/>
              </a:defRPr>
            </a:lvl3pPr>
            <a:lvl4pPr>
              <a:defRPr>
                <a:latin typeface="Calibri" pitchFamily="34" charset="0"/>
                <a:cs typeface="Calibri" pitchFamily="34" charset="0"/>
              </a:defRPr>
            </a:lvl4pPr>
            <a:lvl5pPr>
              <a:defRPr>
                <a:latin typeface="Calibri" pitchFamily="34" charset="0"/>
                <a:cs typeface="Calibri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l-SI" smtClean="0"/>
              <a:t>Matija Lokar, FMF</a:t>
            </a:r>
            <a:endParaRPr lang="sl-SI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8C8BA2-FBAC-44BF-93B8-9184FA54BD32}" type="slidenum">
              <a:rPr lang="sl-SI" smtClean="0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>
        <p:tmplLst>
          <p:tmpl lvl="1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2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3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4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5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</p:bld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 useBgFill="1">
        <p:nvSpPr>
          <p:cNvPr id="5" name="Rounded Rectangle 4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 flipV="1">
            <a:off x="69850" y="2376488"/>
            <a:ext cx="9013825" cy="920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9850" y="2341563"/>
            <a:ext cx="9013825" cy="46037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68263" y="2468563"/>
            <a:ext cx="9015412" cy="4603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/>
          <a:lstStyle>
            <a:lvl1pPr algn="l">
              <a:buNone/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l-SI" smtClean="0"/>
              <a:t>Matija Lokar, FMF</a:t>
            </a:r>
            <a:endParaRPr lang="sl-SI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050" y="6208713"/>
            <a:ext cx="4572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940833-C80D-4864-AA88-F740CB6D10B2}" type="slidenum">
              <a:rPr lang="sl-SI" smtClean="0"/>
              <a:pPr>
                <a:defRPr/>
              </a:pPr>
              <a:t>‹#›</a:t>
            </a:fld>
            <a:endParaRPr lang="sl-SI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l-SI" smtClean="0"/>
              <a:t>Matija Lokar, FMF</a:t>
            </a:r>
            <a:endParaRPr lang="sl-SI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99A170-D6DC-4561-B697-1989D5CD8881}" type="slidenum">
              <a:rPr lang="sl-SI" smtClean="0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l-SI" smtClean="0"/>
              <a:t>Matija Lokar, FMF</a:t>
            </a:r>
            <a:endParaRPr lang="sl-SI"/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9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5580D1-4002-4D8A-A0DD-E7B3F2AAFCC8}" type="slidenum">
              <a:rPr lang="sl-SI" smtClean="0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l-SI" smtClean="0"/>
              <a:t>Matija Lokar, FMF</a:t>
            </a:r>
            <a:endParaRPr lang="sl-SI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B25D7D-7AE3-45AE-A664-F918F05F30AC}" type="slidenum">
              <a:rPr lang="sl-SI" smtClean="0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l-SI" smtClean="0"/>
              <a:t>Matija Lokar, FMF</a:t>
            </a:r>
            <a:endParaRPr lang="sl-S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4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449FF9-ABFE-4DF6-8F82-22D70E245036}" type="slidenum">
              <a:rPr lang="sl-SI" smtClean="0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 useBgFill="1">
        <p:nvSpPr>
          <p:cNvPr id="6" name="Rounded Rectangle 5"/>
          <p:cNvSpPr/>
          <p:nvPr/>
        </p:nvSpPr>
        <p:spPr>
          <a:xfrm>
            <a:off x="63500" y="69850"/>
            <a:ext cx="9013825" cy="6692900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/>
          <a:lstStyle>
            <a:lvl1pPr algn="l">
              <a:buNone/>
              <a:defRPr sz="40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l-SI" smtClean="0"/>
              <a:t>Matija Lokar, FMF</a:t>
            </a:r>
            <a:endParaRPr lang="sl-SI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B15409-501D-4838-BAB1-7B8303F77887}" type="slidenum">
              <a:rPr lang="sl-SI" smtClean="0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 flipV="1">
            <a:off x="68263" y="4683125"/>
            <a:ext cx="9007475" cy="920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68263" y="4649788"/>
            <a:ext cx="9007475" cy="46037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8263" y="4773613"/>
            <a:ext cx="9007475" cy="4762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l-SI" smtClean="0"/>
              <a:t>Matija Lokar, FMF</a:t>
            </a:r>
            <a:endParaRPr lang="sl-SI"/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050" y="6208713"/>
            <a:ext cx="4572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452EFF-CA99-4083-A399-CB7C1978ED7E}" type="slidenum">
              <a:rPr lang="sl-SI" smtClean="0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3500" y="69850"/>
            <a:ext cx="9013825" cy="6692900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028" name="Title Placeholder 21"/>
          <p:cNvSpPr>
            <a:spLocks noGrp="1"/>
          </p:cNvSpPr>
          <p:nvPr>
            <p:ph type="title"/>
          </p:nvPr>
        </p:nvSpPr>
        <p:spPr bwMode="auto">
          <a:xfrm>
            <a:off x="914400" y="274638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9144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914400" y="1447800"/>
            <a:ext cx="77724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 smtClean="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r>
              <a:rPr lang="sl-SI" smtClean="0"/>
              <a:t>Matija Lokar, FMF</a:t>
            </a:r>
            <a:endParaRPr lang="sl-S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 smtClean="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050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 smtClean="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fld id="{B9A967AF-C61C-4CE3-A386-D436ED87061A}" type="slidenum">
              <a:rPr lang="sl-SI" smtClean="0"/>
              <a:pPr>
                <a:defRPr/>
              </a:pPr>
              <a:t>‹#›</a:t>
            </a:fld>
            <a:endParaRPr lang="sl-SI"/>
          </a:p>
        </p:txBody>
      </p:sp>
      <p:pic>
        <p:nvPicPr>
          <p:cNvPr id="1033" name="Picture 8" descr="CC.gif"/>
          <p:cNvPicPr>
            <a:picLocks noChangeAspect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8656638" y="6686550"/>
            <a:ext cx="487362" cy="171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build="p" bldLvl="5"/>
    </p:bldLst>
  </p:timing>
  <p:hf sldNum="0"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9pPr>
    </p:titleStyle>
    <p:bodyStyle>
      <a:lvl1pPr marL="273050" indent="-273050" algn="l" rtl="0" eaLnBrk="1" fontAlgn="base" hangingPunct="1">
        <a:spcBef>
          <a:spcPts val="575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600" kern="1200">
          <a:solidFill>
            <a:schemeClr val="tx1"/>
          </a:solidFill>
          <a:latin typeface="Calibri" pitchFamily="34" charset="0"/>
          <a:ea typeface="+mn-ea"/>
          <a:cs typeface="+mn-cs"/>
        </a:defRPr>
      </a:lvl1pPr>
      <a:lvl2pPr marL="547688" indent="-228600" algn="l" rtl="0" eaLnBrk="1" fontAlgn="base" hangingPunct="1">
        <a:spcBef>
          <a:spcPts val="375"/>
        </a:spcBef>
        <a:spcAft>
          <a:spcPct val="0"/>
        </a:spcAft>
        <a:buClr>
          <a:schemeClr val="accent2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Calibri" pitchFamily="34" charset="0"/>
          <a:ea typeface="+mn-ea"/>
          <a:cs typeface="+mn-cs"/>
        </a:defRPr>
      </a:lvl2pPr>
      <a:lvl3pPr marL="822325" indent="-228600" algn="l" rtl="0" eaLnBrk="1" fontAlgn="base" hangingPunct="1">
        <a:spcBef>
          <a:spcPts val="375"/>
        </a:spcBef>
        <a:spcAft>
          <a:spcPct val="0"/>
        </a:spcAft>
        <a:buClr>
          <a:srgbClr val="E6B1AB"/>
        </a:buClr>
        <a:buSzPct val="85000"/>
        <a:buFont typeface="Wingdings 2" pitchFamily="18" charset="2"/>
        <a:buChar char=""/>
        <a:defRPr sz="2000" kern="1200">
          <a:solidFill>
            <a:schemeClr val="tx1"/>
          </a:solidFill>
          <a:latin typeface="Calibri" pitchFamily="34" charset="0"/>
          <a:ea typeface="+mn-ea"/>
          <a:cs typeface="+mn-cs"/>
        </a:defRPr>
      </a:lvl3pPr>
      <a:lvl4pPr marL="1096963" indent="-228600" algn="l" rtl="0" eaLnBrk="1" fontAlgn="base" hangingPunct="1">
        <a:spcBef>
          <a:spcPts val="375"/>
        </a:spcBef>
        <a:spcAft>
          <a:spcPct val="0"/>
        </a:spcAft>
        <a:buClr>
          <a:srgbClr val="A28E6A"/>
        </a:buClr>
        <a:buSzPct val="80000"/>
        <a:buFont typeface="Wingdings 2" pitchFamily="18" charset="2"/>
        <a:buChar char=""/>
        <a:defRPr sz="2000" kern="1200">
          <a:solidFill>
            <a:schemeClr val="tx1"/>
          </a:solidFill>
          <a:latin typeface="Calibri" pitchFamily="34" charset="0"/>
          <a:ea typeface="+mn-ea"/>
          <a:cs typeface="+mn-cs"/>
        </a:defRPr>
      </a:lvl4pPr>
      <a:lvl5pPr marL="1371600" indent="-228600" algn="l" rtl="0" eaLnBrk="1" fontAlgn="base" hangingPunct="1">
        <a:spcBef>
          <a:spcPts val="375"/>
        </a:spcBef>
        <a:spcAft>
          <a:spcPct val="0"/>
        </a:spcAft>
        <a:buClr>
          <a:srgbClr val="A28E6A"/>
        </a:buClr>
        <a:buChar char="o"/>
        <a:defRPr sz="2000" kern="1200">
          <a:solidFill>
            <a:schemeClr val="tx1"/>
          </a:solidFill>
          <a:latin typeface="Calibri" pitchFamily="34" charset="0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l-SI" smtClean="0"/>
              <a:t>Problemi</a:t>
            </a:r>
            <a:endParaRPr lang="en-GB" smtClean="0"/>
          </a:p>
        </p:txBody>
      </p:sp>
      <p:sp>
        <p:nvSpPr>
          <p:cNvPr id="385027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251520" y="1447800"/>
            <a:ext cx="8435280" cy="45720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sl-SI" sz="2800" dirty="0" smtClean="0"/>
              <a:t>Imamo n sadežev. Za vsakega poznamo njegovo kalorično vrednost in glikemični indeks. Katere sadeže zmešamo v napitek, da bo ta imel kar se da visok glikemični indeks, hkrati pa ne bo presegel dovoljeno število kalorij.</a:t>
            </a:r>
          </a:p>
          <a:p>
            <a:pPr eaLnBrk="1" hangingPunct="1">
              <a:lnSpc>
                <a:spcPct val="80000"/>
              </a:lnSpc>
            </a:pPr>
            <a:r>
              <a:rPr lang="sl-SI" sz="2800" dirty="0" smtClean="0"/>
              <a:t>Izračunati moramo produkt n matrik A</a:t>
            </a:r>
            <a:r>
              <a:rPr lang="sl-SI" sz="2800" baseline="-25000" dirty="0" smtClean="0"/>
              <a:t>1</a:t>
            </a:r>
            <a:r>
              <a:rPr lang="sl-SI" sz="2800" dirty="0" smtClean="0"/>
              <a:t> * A</a:t>
            </a:r>
            <a:r>
              <a:rPr lang="sl-SI" sz="2800" baseline="-25000" dirty="0" smtClean="0"/>
              <a:t>2</a:t>
            </a:r>
            <a:r>
              <a:rPr lang="sl-SI" sz="2800" dirty="0" smtClean="0"/>
              <a:t> * ... * A</a:t>
            </a:r>
            <a:r>
              <a:rPr lang="sl-SI" sz="2800" baseline="-25000" dirty="0" smtClean="0"/>
              <a:t>n</a:t>
            </a:r>
            <a:r>
              <a:rPr lang="sl-SI" sz="2800" dirty="0" smtClean="0"/>
              <a:t>. V kakšnem vrstnem redu naj jih množimo (torej kako postaviti oklepaje), da bo najmanj dela (najmanj množenj realnih števil).</a:t>
            </a:r>
          </a:p>
          <a:p>
            <a:pPr lvl="1">
              <a:lnSpc>
                <a:spcPct val="80000"/>
              </a:lnSpc>
            </a:pPr>
            <a:r>
              <a:rPr lang="sl-SI" dirty="0" smtClean="0"/>
              <a:t>Matrike A,B,C dimenzij 3 x 4, 4 x 6 in 6 x 10 lahko zmnožimo</a:t>
            </a:r>
          </a:p>
          <a:p>
            <a:pPr lvl="2">
              <a:lnSpc>
                <a:spcPct val="80000"/>
              </a:lnSpc>
            </a:pPr>
            <a:r>
              <a:rPr lang="sl-SI" dirty="0" smtClean="0"/>
              <a:t>(AB)C, kar potrebuje 72 + 180 = 252 množenj realnih števil   ali pa kot</a:t>
            </a:r>
          </a:p>
          <a:p>
            <a:pPr lvl="2">
              <a:lnSpc>
                <a:spcPct val="80000"/>
              </a:lnSpc>
            </a:pPr>
            <a:r>
              <a:rPr lang="sl-SI" dirty="0" smtClean="0"/>
              <a:t>A(BC), 240 + 120 = 360 množenj</a:t>
            </a:r>
            <a:endParaRPr lang="sl-SI" sz="2800" dirty="0" smtClean="0"/>
          </a:p>
          <a:p>
            <a:pPr eaLnBrk="1" hangingPunct="1">
              <a:lnSpc>
                <a:spcPct val="80000"/>
              </a:lnSpc>
            </a:pPr>
            <a:r>
              <a:rPr lang="sl-SI" sz="2800" dirty="0" smtClean="0"/>
              <a:t>V neurejenem seznamu števil poišči 100ti podatek po velikosti.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Seznam seznamov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sl-SI" sz="2000" dirty="0" smtClean="0"/>
              <a:t>Seznam seznamov celih števil je seznam, katerega elementi so bodisi cela števila, bodisi seznami seznamov celih števil.</a:t>
            </a:r>
          </a:p>
          <a:p>
            <a:r>
              <a:rPr lang="sl-SI" sz="2000" dirty="0" smtClean="0"/>
              <a:t>Da bo enostavneje, recimo, da je tudi prazen seznam SSCŠ.</a:t>
            </a:r>
          </a:p>
          <a:p>
            <a:r>
              <a:rPr lang="sl-SI" sz="2000" dirty="0" smtClean="0"/>
              <a:t>Nekaj primerov</a:t>
            </a:r>
          </a:p>
          <a:p>
            <a:pPr lvl="1"/>
            <a:r>
              <a:rPr lang="sl-SI" sz="1800" dirty="0" smtClean="0">
                <a:latin typeface="Courier New" pitchFamily="49" charset="0"/>
                <a:cs typeface="Courier New" pitchFamily="49" charset="0"/>
              </a:rPr>
              <a:t>[1, 2, 3]</a:t>
            </a:r>
          </a:p>
          <a:p>
            <a:pPr lvl="1"/>
            <a:r>
              <a:rPr lang="sl-SI" sz="1800" dirty="0" smtClean="0">
                <a:latin typeface="Courier New" pitchFamily="49" charset="0"/>
                <a:cs typeface="Courier New" pitchFamily="49" charset="0"/>
              </a:rPr>
              <a:t>[1, [2], 3, [2, 3, 4]]</a:t>
            </a:r>
          </a:p>
          <a:p>
            <a:pPr lvl="1"/>
            <a:r>
              <a:rPr lang="sl-SI" sz="1800" dirty="0" smtClean="0">
                <a:latin typeface="Courier New" pitchFamily="49" charset="0"/>
                <a:cs typeface="Courier New" pitchFamily="49" charset="0"/>
              </a:rPr>
              <a:t>[[[[2]], 1], [2, [[3], [4]]]]</a:t>
            </a:r>
          </a:p>
          <a:p>
            <a:r>
              <a:rPr lang="sl-SI" sz="2000" dirty="0" smtClean="0"/>
              <a:t>Nekaj nalog</a:t>
            </a:r>
          </a:p>
          <a:p>
            <a:pPr lvl="1"/>
            <a:r>
              <a:rPr lang="sl-SI" sz="1800" dirty="0" smtClean="0"/>
              <a:t>Sestavi funkcijo, ki preveri, če je dan seznam res seznam seznamov celih števil</a:t>
            </a:r>
          </a:p>
          <a:p>
            <a:pPr lvl="1"/>
            <a:r>
              <a:rPr lang="sl-SI" sz="1800" dirty="0" smtClean="0"/>
              <a:t>Sestavi funkcijo, ki prešteje, koliko je v seznamu seznamov celih števil</a:t>
            </a:r>
          </a:p>
          <a:p>
            <a:pPr lvl="1"/>
            <a:r>
              <a:rPr lang="sl-SI" sz="1800" dirty="0" smtClean="0"/>
              <a:t>Sestavi funkcijo, ki ugotovi največjo "globino", na kateri je celo število</a:t>
            </a:r>
          </a:p>
          <a:p>
            <a:pPr lvl="1"/>
            <a:r>
              <a:rPr lang="sl-SI" sz="1800" dirty="0" smtClean="0"/>
              <a:t>Sestavi funkcijo, ki sešteje vsa cela števila v seznamu seznamov</a:t>
            </a:r>
          </a:p>
          <a:p>
            <a:pPr lvl="1"/>
            <a:r>
              <a:rPr lang="sl-SI" sz="1800" dirty="0" smtClean="0"/>
              <a:t>Sestavi funkcijo, ki "splošči" seznam seznamov v navaden seznam celih števil</a:t>
            </a:r>
          </a:p>
        </p:txBody>
      </p:sp>
    </p:spTree>
    <p:extLst>
      <p:ext uri="{BB962C8B-B14F-4D97-AF65-F5344CB8AC3E}">
        <p14:creationId xmlns:p14="http://schemas.microsoft.com/office/powerpoint/2010/main" val="227500466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Preštej cela števila v seznamu seznamov celih števil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sl-SI" dirty="0" smtClean="0"/>
              <a:t>Nekaj primerov</a:t>
            </a:r>
          </a:p>
          <a:p>
            <a:pPr lvl="1"/>
            <a:r>
              <a:rPr lang="sl-SI" sz="2000" dirty="0" err="1" smtClean="0">
                <a:latin typeface="Courier New" pitchFamily="49" charset="0"/>
                <a:cs typeface="Courier New" pitchFamily="49" charset="0"/>
              </a:rPr>
              <a:t>preštejCelaSSCS</a:t>
            </a:r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([1, 2, 3])</a:t>
            </a:r>
          </a:p>
          <a:p>
            <a:pPr lvl="2"/>
            <a:r>
              <a:rPr lang="sl-SI" sz="1800" dirty="0" smtClean="0">
                <a:latin typeface="Courier New" pitchFamily="49" charset="0"/>
                <a:cs typeface="Courier New" pitchFamily="49" charset="0"/>
              </a:rPr>
              <a:t>3</a:t>
            </a:r>
          </a:p>
          <a:p>
            <a:pPr lvl="1"/>
            <a:r>
              <a:rPr lang="sl-SI" sz="2000" dirty="0" err="1" smtClean="0">
                <a:latin typeface="Courier New" pitchFamily="49" charset="0"/>
                <a:cs typeface="Courier New" pitchFamily="49" charset="0"/>
              </a:rPr>
              <a:t>preštejCelaSSCS</a:t>
            </a:r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([ 1, [2], 3, [2, 3, 4]])</a:t>
            </a:r>
          </a:p>
          <a:p>
            <a:pPr lvl="2"/>
            <a:r>
              <a:rPr lang="sl-SI" sz="1800" dirty="0" smtClean="0">
                <a:latin typeface="Courier New" pitchFamily="49" charset="0"/>
                <a:cs typeface="Courier New" pitchFamily="49" charset="0"/>
              </a:rPr>
              <a:t>6</a:t>
            </a:r>
          </a:p>
          <a:p>
            <a:pPr lvl="1"/>
            <a:r>
              <a:rPr lang="sl-SI" sz="2000" dirty="0" err="1" smtClean="0">
                <a:latin typeface="Courier New" pitchFamily="49" charset="0"/>
                <a:cs typeface="Courier New" pitchFamily="49" charset="0"/>
              </a:rPr>
              <a:t>preštejCelaSSCS</a:t>
            </a:r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([[[[2]], 1], [2, [[3], [4]]]])</a:t>
            </a:r>
          </a:p>
          <a:p>
            <a:pPr lvl="2"/>
            <a:r>
              <a:rPr lang="sl-SI" sz="1800" dirty="0" smtClean="0">
                <a:latin typeface="Courier New" pitchFamily="49" charset="0"/>
                <a:cs typeface="Courier New" pitchFamily="49" charset="0"/>
              </a:rPr>
              <a:t>5</a:t>
            </a:r>
          </a:p>
          <a:p>
            <a:pPr lvl="1"/>
            <a:endParaRPr lang="sl-SI" dirty="0" smtClean="0"/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408742937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Preštej cela števila v seznamu seznamov celih števil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sl-SI" dirty="0" smtClean="0"/>
              <a:t>Ideja</a:t>
            </a:r>
          </a:p>
          <a:p>
            <a:pPr lvl="1"/>
            <a:r>
              <a:rPr lang="sl-SI" dirty="0" smtClean="0"/>
              <a:t>Predpostavimo, da je parameter zagotovo seznam seznamov celih števil</a:t>
            </a:r>
          </a:p>
          <a:p>
            <a:pPr lvl="1"/>
            <a:r>
              <a:rPr lang="sl-SI" dirty="0" smtClean="0"/>
              <a:t>Nastavimo števec na nič</a:t>
            </a:r>
          </a:p>
          <a:p>
            <a:pPr lvl="1"/>
            <a:r>
              <a:rPr lang="sl-SI" dirty="0" smtClean="0"/>
              <a:t>Gremo preko seznama </a:t>
            </a:r>
          </a:p>
          <a:p>
            <a:pPr lvl="2"/>
            <a:r>
              <a:rPr lang="sl-SI" dirty="0" smtClean="0"/>
              <a:t>Če je element celo število (</a:t>
            </a:r>
            <a:r>
              <a:rPr lang="sl-SI" dirty="0" err="1" smtClean="0">
                <a:latin typeface="Courier New" pitchFamily="49" charset="0"/>
                <a:cs typeface="Courier New" pitchFamily="49" charset="0"/>
              </a:rPr>
              <a:t>isinstance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sl-SI" dirty="0" err="1" smtClean="0">
                <a:latin typeface="Courier New" pitchFamily="49" charset="0"/>
                <a:cs typeface="Courier New" pitchFamily="49" charset="0"/>
              </a:rPr>
              <a:t>slt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, </a:t>
            </a:r>
            <a:r>
              <a:rPr lang="sl-SI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)</a:t>
            </a:r>
            <a:r>
              <a:rPr lang="sl-SI" dirty="0" smtClean="0"/>
              <a:t>), povečamo števec za 1</a:t>
            </a:r>
          </a:p>
          <a:p>
            <a:pPr lvl="2"/>
            <a:r>
              <a:rPr lang="sl-SI" dirty="0" smtClean="0"/>
              <a:t>Če pa element NI celo število, je seznam seznamov. Zato </a:t>
            </a:r>
            <a:r>
              <a:rPr lang="sl-SI" b="1" dirty="0" smtClean="0"/>
              <a:t>števec povečamo za število celih števil v tem seznamu</a:t>
            </a:r>
          </a:p>
          <a:p>
            <a:pPr lvl="3"/>
            <a:r>
              <a:rPr lang="sl-SI" dirty="0" smtClean="0"/>
              <a:t>Kar seveda ugotovimo z </a:t>
            </a:r>
            <a:r>
              <a:rPr lang="sl-SI" dirty="0" smtClean="0">
                <a:solidFill>
                  <a:srgbClr val="FF0000"/>
                </a:solidFill>
              </a:rPr>
              <a:t>rekurzivnim</a:t>
            </a:r>
            <a:r>
              <a:rPr lang="sl-SI" dirty="0" smtClean="0"/>
              <a:t> klicem</a:t>
            </a:r>
          </a:p>
          <a:p>
            <a:pPr lvl="1"/>
            <a:r>
              <a:rPr lang="sl-SI" dirty="0" smtClean="0"/>
              <a:t>Kaj pa ustavitveni pogoj?</a:t>
            </a:r>
          </a:p>
          <a:p>
            <a:pPr lvl="2"/>
            <a:r>
              <a:rPr lang="sl-SI" dirty="0" smtClean="0"/>
              <a:t>V praznem seznamu ni nobenega celega števila</a:t>
            </a:r>
          </a:p>
          <a:p>
            <a:pPr lvl="1"/>
            <a:endParaRPr lang="sl-SI" dirty="0" smtClean="0"/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94172136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ALGORITEM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sl-SI" sz="2800" dirty="0" err="1" smtClean="0">
                <a:latin typeface="Courier New" pitchFamily="49" charset="0"/>
                <a:cs typeface="Courier New" pitchFamily="49" charset="0"/>
              </a:rPr>
              <a:t>def</a:t>
            </a:r>
            <a:r>
              <a:rPr lang="sl-SI" sz="28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sz="2800" dirty="0" err="1" smtClean="0">
                <a:latin typeface="Courier New" pitchFamily="49" charset="0"/>
                <a:cs typeface="Courier New" pitchFamily="49" charset="0"/>
              </a:rPr>
              <a:t>preštejCelaSSCS</a:t>
            </a:r>
            <a:r>
              <a:rPr lang="sl-SI" sz="2800" dirty="0" smtClean="0">
                <a:latin typeface="Courier New" pitchFamily="49" charset="0"/>
                <a:cs typeface="Courier New" pitchFamily="49" charset="0"/>
              </a:rPr>
              <a:t>(seznam)</a:t>
            </a:r>
            <a:endParaRPr lang="sl-SI" dirty="0" smtClean="0"/>
          </a:p>
          <a:p>
            <a:r>
              <a:rPr lang="sl-SI" dirty="0" smtClean="0"/>
              <a:t>Če je seznam prazen: vrni rezultat 0</a:t>
            </a:r>
          </a:p>
          <a:p>
            <a:r>
              <a:rPr lang="sl-SI" dirty="0" err="1" smtClean="0"/>
              <a:t>kolikoJeŠtevil</a:t>
            </a:r>
            <a:r>
              <a:rPr lang="sl-SI" dirty="0" smtClean="0"/>
              <a:t> = 0</a:t>
            </a:r>
          </a:p>
          <a:p>
            <a:r>
              <a:rPr lang="sl-SI" dirty="0" smtClean="0"/>
              <a:t>Z </a:t>
            </a:r>
            <a:r>
              <a:rPr lang="sl-SI" dirty="0" err="1" smtClean="0"/>
              <a:t>elt</a:t>
            </a:r>
            <a:r>
              <a:rPr lang="sl-SI" dirty="0" smtClean="0"/>
              <a:t> preleti vse elemente seznama:</a:t>
            </a:r>
          </a:p>
          <a:p>
            <a:pPr lvl="1"/>
            <a:r>
              <a:rPr lang="sl-SI" dirty="0" smtClean="0"/>
              <a:t>Če je </a:t>
            </a:r>
            <a:r>
              <a:rPr lang="sl-SI" dirty="0" err="1" smtClean="0"/>
              <a:t>elt</a:t>
            </a:r>
            <a:r>
              <a:rPr lang="sl-SI" dirty="0" smtClean="0"/>
              <a:t> celo število: </a:t>
            </a:r>
            <a:r>
              <a:rPr lang="sl-SI" dirty="0" err="1" smtClean="0"/>
              <a:t>kolikoJeŠtevil</a:t>
            </a:r>
            <a:r>
              <a:rPr lang="sl-SI" dirty="0" smtClean="0"/>
              <a:t> += 1</a:t>
            </a:r>
          </a:p>
          <a:p>
            <a:pPr lvl="1"/>
            <a:r>
              <a:rPr lang="sl-SI" dirty="0" smtClean="0"/>
              <a:t>Sicer: # preštejemo, koliko jih je v tem seznamu</a:t>
            </a:r>
          </a:p>
          <a:p>
            <a:pPr lvl="2"/>
            <a:r>
              <a:rPr lang="sl-SI" dirty="0" err="1" smtClean="0"/>
              <a:t>kolikoVSeznamu</a:t>
            </a:r>
            <a:r>
              <a:rPr lang="sl-SI" dirty="0" smtClean="0"/>
              <a:t> </a:t>
            </a:r>
            <a:r>
              <a:rPr lang="sl-SI" dirty="0"/>
              <a:t>= </a:t>
            </a:r>
            <a:r>
              <a:rPr lang="sl-SI" dirty="0" err="1" smtClean="0">
                <a:solidFill>
                  <a:srgbClr val="FF0000"/>
                </a:solidFill>
              </a:rPr>
              <a:t>preštejCelaSSCS</a:t>
            </a:r>
            <a:r>
              <a:rPr lang="sl-SI" dirty="0" smtClean="0">
                <a:solidFill>
                  <a:srgbClr val="FF0000"/>
                </a:solidFill>
              </a:rPr>
              <a:t>(</a:t>
            </a:r>
            <a:r>
              <a:rPr lang="sl-SI" dirty="0" err="1" smtClean="0">
                <a:solidFill>
                  <a:srgbClr val="FF0000"/>
                </a:solidFill>
              </a:rPr>
              <a:t>elt</a:t>
            </a:r>
            <a:r>
              <a:rPr lang="sl-SI" dirty="0" smtClean="0">
                <a:solidFill>
                  <a:srgbClr val="FF0000"/>
                </a:solidFill>
              </a:rPr>
              <a:t>)</a:t>
            </a:r>
          </a:p>
          <a:p>
            <a:pPr lvl="2"/>
            <a:r>
              <a:rPr lang="sl-SI" dirty="0" err="1"/>
              <a:t>kolikoJeŠtevil</a:t>
            </a:r>
            <a:r>
              <a:rPr lang="sl-SI" dirty="0"/>
              <a:t> </a:t>
            </a:r>
            <a:r>
              <a:rPr lang="sl-SI" dirty="0" smtClean="0"/>
              <a:t>= </a:t>
            </a:r>
            <a:r>
              <a:rPr lang="sl-SI" dirty="0"/>
              <a:t>+= </a:t>
            </a:r>
            <a:r>
              <a:rPr lang="sl-SI" dirty="0" err="1"/>
              <a:t>kolikoVSeznamu</a:t>
            </a:r>
            <a:r>
              <a:rPr lang="sl-SI" dirty="0"/>
              <a:t> </a:t>
            </a:r>
          </a:p>
          <a:p>
            <a:r>
              <a:rPr lang="sl-SI" dirty="0" smtClean="0"/>
              <a:t>Vrni rezultat </a:t>
            </a:r>
            <a:r>
              <a:rPr lang="sl-SI" dirty="0" err="1" smtClean="0"/>
              <a:t>kolikoJeŠtevil</a:t>
            </a:r>
            <a:endParaRPr lang="sl-SI" dirty="0"/>
          </a:p>
          <a:p>
            <a:pPr lvl="2"/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0211346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l-SI" smtClean="0"/>
              <a:t>Problemi</a:t>
            </a:r>
            <a:endParaRPr lang="en-GB" smtClean="0"/>
          </a:p>
        </p:txBody>
      </p:sp>
      <p:sp>
        <p:nvSpPr>
          <p:cNvPr id="385027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566738" y="1341438"/>
            <a:ext cx="7662862" cy="12954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sl-SI" sz="2400" smtClean="0"/>
              <a:t>Izračunaj volumen telesa, preluknjanega n-krat</a:t>
            </a:r>
          </a:p>
          <a:p>
            <a:pPr eaLnBrk="1" hangingPunct="1">
              <a:lnSpc>
                <a:spcPct val="80000"/>
              </a:lnSpc>
            </a:pPr>
            <a:endParaRPr lang="sl-SI" sz="2400" smtClean="0"/>
          </a:p>
          <a:p>
            <a:pPr eaLnBrk="1" hangingPunct="1">
              <a:lnSpc>
                <a:spcPct val="80000"/>
              </a:lnSpc>
            </a:pPr>
            <a:endParaRPr lang="sl-SI" sz="2400" smtClean="0"/>
          </a:p>
          <a:p>
            <a:pPr eaLnBrk="1" hangingPunct="1">
              <a:lnSpc>
                <a:spcPct val="80000"/>
              </a:lnSpc>
            </a:pPr>
            <a:endParaRPr lang="sl-SI" sz="2400" smtClean="0"/>
          </a:p>
          <a:p>
            <a:pPr eaLnBrk="1" hangingPunct="1">
              <a:lnSpc>
                <a:spcPct val="80000"/>
              </a:lnSpc>
            </a:pPr>
            <a:endParaRPr lang="sl-SI" sz="2400" smtClean="0"/>
          </a:p>
          <a:p>
            <a:pPr eaLnBrk="1" hangingPunct="1">
              <a:lnSpc>
                <a:spcPct val="80000"/>
              </a:lnSpc>
            </a:pPr>
            <a:endParaRPr lang="sl-SI" sz="2400" smtClean="0"/>
          </a:p>
          <a:p>
            <a:pPr eaLnBrk="1" hangingPunct="1">
              <a:lnSpc>
                <a:spcPct val="80000"/>
              </a:lnSpc>
            </a:pPr>
            <a:endParaRPr lang="sl-SI" sz="2400" smtClean="0"/>
          </a:p>
          <a:p>
            <a:pPr eaLnBrk="1" hangingPunct="1">
              <a:lnSpc>
                <a:spcPct val="80000"/>
              </a:lnSpc>
            </a:pPr>
            <a:r>
              <a:rPr lang="sl-SI" sz="2400" smtClean="0"/>
              <a:t>Poišči največje in najmanjše število v tabeli števil</a:t>
            </a:r>
          </a:p>
          <a:p>
            <a:pPr eaLnBrk="1" hangingPunct="1">
              <a:lnSpc>
                <a:spcPct val="80000"/>
              </a:lnSpc>
            </a:pPr>
            <a:r>
              <a:rPr lang="sl-SI" sz="2400" smtClean="0"/>
              <a:t>Uredi podatke po velikosti.</a:t>
            </a:r>
          </a:p>
          <a:p>
            <a:pPr eaLnBrk="1" hangingPunct="1">
              <a:lnSpc>
                <a:spcPct val="80000"/>
              </a:lnSpc>
            </a:pPr>
            <a:r>
              <a:rPr lang="sl-SI" sz="2400" smtClean="0"/>
              <a:t>Izračunaj produkt naravnih števil od 1 do n.</a:t>
            </a:r>
            <a:endParaRPr lang="en-GB" sz="900" smtClean="0"/>
          </a:p>
        </p:txBody>
      </p:sp>
      <p:sp>
        <p:nvSpPr>
          <p:cNvPr id="11266" name="Date Placeholder 3"/>
          <p:cNvSpPr>
            <a:spLocks noGrp="1"/>
          </p:cNvSpPr>
          <p:nvPr>
            <p:ph type="dt" sz="half" idx="10"/>
          </p:nvPr>
        </p:nvSpPr>
        <p:spPr>
          <a:noFill/>
        </p:spPr>
        <p:txBody>
          <a:bodyPr/>
          <a:lstStyle/>
          <a:p>
            <a:r>
              <a:rPr lang="sl-SI"/>
              <a:t>Matija Lokar, FMF</a:t>
            </a:r>
          </a:p>
        </p:txBody>
      </p:sp>
      <p:sp>
        <p:nvSpPr>
          <p:cNvPr id="11267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sl-SI"/>
          </a:p>
        </p:txBody>
      </p:sp>
      <p:pic>
        <p:nvPicPr>
          <p:cNvPr id="385028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714612" y="1785926"/>
            <a:ext cx="1962150" cy="2143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8848979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5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85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85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5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850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850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502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8502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8502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502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8502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8502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502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8502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8502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5027" grpId="0" build="p" bldLvl="5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7075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 eaLnBrk="1" hangingPunct="1"/>
            <a:r>
              <a:rPr lang="sl-SI" dirty="0" smtClean="0"/>
              <a:t>Različni problemi</a:t>
            </a:r>
          </a:p>
          <a:p>
            <a:pPr eaLnBrk="1" hangingPunct="1"/>
            <a:r>
              <a:rPr lang="sl-SI" dirty="0" smtClean="0"/>
              <a:t>Naloga:</a:t>
            </a:r>
          </a:p>
          <a:p>
            <a:pPr lvl="1" eaLnBrk="1" hangingPunct="1"/>
            <a:r>
              <a:rPr lang="sl-SI" dirty="0" smtClean="0"/>
              <a:t>Sestavi navodila (postopek), s katerim bi problem rešil</a:t>
            </a:r>
          </a:p>
          <a:p>
            <a:pPr eaLnBrk="1" hangingPunct="1"/>
            <a:r>
              <a:rPr lang="sl-SI" dirty="0" smtClean="0"/>
              <a:t>Navkljub različnosti:</a:t>
            </a:r>
          </a:p>
          <a:p>
            <a:pPr lvl="1" eaLnBrk="1" hangingPunct="1"/>
            <a:r>
              <a:rPr lang="sl-SI" dirty="0" smtClean="0"/>
              <a:t>Skupni prijem: </a:t>
            </a:r>
            <a:r>
              <a:rPr lang="sl-SI" b="1" dirty="0" smtClean="0">
                <a:solidFill>
                  <a:srgbClr val="FF0000"/>
                </a:solidFill>
              </a:rPr>
              <a:t>rekurzija</a:t>
            </a:r>
            <a:endParaRPr lang="en-GB" b="1" dirty="0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60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l-SI" smtClean="0"/>
              <a:t>Rekurzija	</a:t>
            </a:r>
            <a:endParaRPr lang="en-GB" smtClean="0"/>
          </a:p>
        </p:txBody>
      </p:sp>
      <p:sp>
        <p:nvSpPr>
          <p:cNvPr id="266245" name="Rectangle 5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 eaLnBrk="1" hangingPunct="1"/>
            <a:r>
              <a:rPr lang="sl-SI" sz="2200" dirty="0" smtClean="0"/>
              <a:t>Rešitev problema – v določenem delu podana s samim problemom, le nad manjšim obsegom podatkov</a:t>
            </a:r>
          </a:p>
          <a:p>
            <a:pPr eaLnBrk="1" hangingPunct="1"/>
            <a:r>
              <a:rPr lang="sl-SI" sz="2200" dirty="0" smtClean="0"/>
              <a:t>V opisu postopka rešitve torej uporabimo  kar ta postopek </a:t>
            </a:r>
          </a:p>
          <a:p>
            <a:pPr eaLnBrk="1" hangingPunct="1"/>
            <a:r>
              <a:rPr lang="sl-SI" sz="2200" dirty="0" smtClean="0"/>
              <a:t>Torej:</a:t>
            </a:r>
          </a:p>
          <a:p>
            <a:pPr lvl="1"/>
            <a:r>
              <a:rPr lang="sl-SI" sz="2000" dirty="0" smtClean="0"/>
              <a:t>def </a:t>
            </a:r>
            <a:r>
              <a:rPr lang="sl-SI" sz="2000" dirty="0" smtClean="0">
                <a:solidFill>
                  <a:srgbClr val="FF0000"/>
                </a:solidFill>
              </a:rPr>
              <a:t>fun</a:t>
            </a:r>
            <a:r>
              <a:rPr lang="sl-SI" sz="2000" dirty="0" smtClean="0"/>
              <a:t>(parametri):</a:t>
            </a:r>
          </a:p>
          <a:p>
            <a:pPr lvl="2"/>
            <a:r>
              <a:rPr lang="sl-SI" sz="1600" dirty="0" smtClean="0"/>
              <a:t>...</a:t>
            </a:r>
          </a:p>
          <a:p>
            <a:pPr lvl="2"/>
            <a:r>
              <a:rPr lang="sl-SI" sz="1600" dirty="0" smtClean="0"/>
              <a:t>... </a:t>
            </a:r>
            <a:r>
              <a:rPr lang="sl-SI" sz="1600" dirty="0" smtClean="0">
                <a:solidFill>
                  <a:srgbClr val="FF0000"/>
                </a:solidFill>
              </a:rPr>
              <a:t>fun</a:t>
            </a:r>
            <a:r>
              <a:rPr lang="sl-SI" sz="1600" dirty="0" smtClean="0"/>
              <a:t>(drugi_parametri) // kličemo to isto funkcijo</a:t>
            </a:r>
          </a:p>
          <a:p>
            <a:pPr lvl="2"/>
            <a:r>
              <a:rPr lang="sl-SI" sz="1600" dirty="0" smtClean="0"/>
              <a:t>...</a:t>
            </a:r>
          </a:p>
          <a:p>
            <a:pPr eaLnBrk="1" hangingPunct="1"/>
            <a:r>
              <a:rPr lang="sl-SI" sz="2200" dirty="0" smtClean="0"/>
              <a:t>Če želimo priti do rešitve, ne moremo nadaljevati v nedogled </a:t>
            </a:r>
          </a:p>
          <a:p>
            <a:pPr eaLnBrk="1" hangingPunct="1"/>
            <a:r>
              <a:rPr lang="sl-SI" sz="2200" dirty="0" smtClean="0"/>
              <a:t>Ustavitveni pogoj:</a:t>
            </a:r>
          </a:p>
          <a:p>
            <a:pPr lvl="1" eaLnBrk="1" hangingPunct="1"/>
            <a:r>
              <a:rPr lang="sl-SI" sz="2000" dirty="0" smtClean="0"/>
              <a:t>Kdaj v postopku ne uporabimo istega postopka</a:t>
            </a:r>
          </a:p>
          <a:p>
            <a:pPr lvl="1" eaLnBrk="1" hangingPunct="1"/>
            <a:r>
              <a:rPr lang="sl-SI" sz="2000" dirty="0" smtClean="0"/>
              <a:t>Običajno: ko je problem "majhen" (enostaven)</a:t>
            </a:r>
            <a:endParaRPr lang="en-GB" sz="2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662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662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4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6624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6624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4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6624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6624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4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6624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6624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4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6624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6624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4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6624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6624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4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6624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6624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4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26624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6624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4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26624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26624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4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26624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26624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4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6624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6624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45" grpId="0" build="p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7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REKURZIJA</a:t>
            </a:r>
            <a:endParaRPr lang="en-US" dirty="0" smtClean="0"/>
          </a:p>
        </p:txBody>
      </p:sp>
      <p:sp>
        <p:nvSpPr>
          <p:cNvPr id="387075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r>
              <a:rPr lang="sl-SI" dirty="0" smtClean="0"/>
              <a:t>Splošni algoritem:</a:t>
            </a:r>
          </a:p>
          <a:p>
            <a:pPr lvl="1"/>
            <a:r>
              <a:rPr lang="sl-SI" dirty="0" smtClean="0"/>
              <a:t>Če je problem majhen, vrni rešitev</a:t>
            </a:r>
          </a:p>
          <a:p>
            <a:pPr lvl="1"/>
            <a:r>
              <a:rPr lang="sl-SI" dirty="0" smtClean="0"/>
              <a:t>Sicer pa</a:t>
            </a:r>
          </a:p>
          <a:p>
            <a:pPr lvl="2"/>
            <a:r>
              <a:rPr lang="sl-SI" dirty="0" smtClean="0"/>
              <a:t>Razdeli problem na manjše podprobleme iste vrste, kot je prvotni problem</a:t>
            </a:r>
          </a:p>
          <a:p>
            <a:pPr lvl="2"/>
            <a:r>
              <a:rPr lang="sl-SI" dirty="0" smtClean="0"/>
              <a:t>Z klicem istega algoritma (rekurzija) pridobi rešitve vseh podproblemov</a:t>
            </a:r>
          </a:p>
          <a:p>
            <a:pPr lvl="2"/>
            <a:r>
              <a:rPr lang="sl-SI" dirty="0" smtClean="0"/>
              <a:t>Združi rešitve podproblemov v enotno rešitev</a:t>
            </a:r>
          </a:p>
          <a:p>
            <a:pPr lvl="2"/>
            <a:endParaRPr lang="sl-SI" dirty="0" smtClean="0"/>
          </a:p>
          <a:p>
            <a:pPr lvl="1"/>
            <a:endParaRPr lang="sl-SI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7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87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87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7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87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87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7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87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87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7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87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87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7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87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87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7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87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87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7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3" dur="1" fill="hold"/>
                                        <p:tgtEl>
                                          <p:spTgt spid="38707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7074" grpId="0"/>
      <p:bldP spid="387075" grpId="0" build="p" bldLvl="3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4" name="Rectangle 1026"/>
          <p:cNvSpPr>
            <a:spLocks noGrp="1" noChangeArrowheads="1"/>
          </p:cNvSpPr>
          <p:nvPr>
            <p:ph type="title"/>
          </p:nvPr>
        </p:nvSpPr>
        <p:spPr>
          <a:xfrm>
            <a:off x="468313" y="509588"/>
            <a:ext cx="8001000" cy="363537"/>
          </a:xfrm>
        </p:spPr>
        <p:txBody>
          <a:bodyPr/>
          <a:lstStyle/>
          <a:p>
            <a:pPr eaLnBrk="1" hangingPunct="1"/>
            <a:r>
              <a:rPr lang="sl-SI" smtClean="0"/>
              <a:t>y</a:t>
            </a:r>
            <a:r>
              <a:rPr lang="sl-SI" baseline="30000" smtClean="0"/>
              <a:t>n</a:t>
            </a:r>
            <a:endParaRPr lang="en-GB" smtClean="0"/>
          </a:p>
        </p:txBody>
      </p:sp>
      <p:sp>
        <p:nvSpPr>
          <p:cNvPr id="292867" name="Rectangle 1027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 eaLnBrk="1" hangingPunct="1"/>
            <a:r>
              <a:rPr lang="sl-SI" smtClean="0"/>
              <a:t>n je potenca števila 2 (denimo 16)</a:t>
            </a:r>
          </a:p>
          <a:p>
            <a:pPr eaLnBrk="1" hangingPunct="1"/>
            <a:r>
              <a:rPr lang="sl-SI" smtClean="0"/>
              <a:t> y</a:t>
            </a:r>
            <a:r>
              <a:rPr lang="sl-SI" baseline="30000" smtClean="0"/>
              <a:t>16 </a:t>
            </a:r>
            <a:r>
              <a:rPr lang="sl-SI" smtClean="0"/>
              <a:t>= y y y y y y y y y y y y y y y y .... 15 množenj</a:t>
            </a:r>
          </a:p>
          <a:p>
            <a:pPr eaLnBrk="1" hangingPunct="1"/>
            <a:r>
              <a:rPr lang="sl-SI" smtClean="0"/>
              <a:t> y</a:t>
            </a:r>
            <a:r>
              <a:rPr lang="sl-SI" baseline="30000" smtClean="0"/>
              <a:t>16 </a:t>
            </a:r>
            <a:r>
              <a:rPr lang="sl-SI" smtClean="0"/>
              <a:t>= y</a:t>
            </a:r>
            <a:r>
              <a:rPr lang="sl-SI" baseline="30000" smtClean="0"/>
              <a:t>8 </a:t>
            </a:r>
            <a:r>
              <a:rPr lang="sl-SI" smtClean="0"/>
              <a:t>y</a:t>
            </a:r>
            <a:r>
              <a:rPr lang="sl-SI" baseline="30000" smtClean="0"/>
              <a:t>8 </a:t>
            </a:r>
          </a:p>
          <a:p>
            <a:pPr eaLnBrk="1" hangingPunct="1"/>
            <a:r>
              <a:rPr lang="sl-SI" smtClean="0"/>
              <a:t> y</a:t>
            </a:r>
            <a:r>
              <a:rPr lang="sl-SI" baseline="30000" smtClean="0"/>
              <a:t>8 </a:t>
            </a:r>
            <a:r>
              <a:rPr lang="sl-SI" smtClean="0"/>
              <a:t>=  y</a:t>
            </a:r>
            <a:r>
              <a:rPr lang="sl-SI" baseline="30000" smtClean="0"/>
              <a:t>4 </a:t>
            </a:r>
            <a:r>
              <a:rPr lang="sl-SI" smtClean="0"/>
              <a:t>y</a:t>
            </a:r>
            <a:r>
              <a:rPr lang="sl-SI" baseline="30000" smtClean="0"/>
              <a:t>4</a:t>
            </a:r>
            <a:endParaRPr lang="sl-SI" smtClean="0"/>
          </a:p>
          <a:p>
            <a:pPr eaLnBrk="1" hangingPunct="1"/>
            <a:r>
              <a:rPr lang="sl-SI" smtClean="0"/>
              <a:t> y</a:t>
            </a:r>
            <a:r>
              <a:rPr lang="sl-SI" baseline="30000" smtClean="0"/>
              <a:t>4 </a:t>
            </a:r>
            <a:r>
              <a:rPr lang="sl-SI" smtClean="0"/>
              <a:t>=  y</a:t>
            </a:r>
            <a:r>
              <a:rPr lang="sl-SI" baseline="30000" smtClean="0"/>
              <a:t>2 </a:t>
            </a:r>
            <a:r>
              <a:rPr lang="sl-SI" smtClean="0"/>
              <a:t>y</a:t>
            </a:r>
            <a:r>
              <a:rPr lang="sl-SI" baseline="30000" smtClean="0"/>
              <a:t>2</a:t>
            </a:r>
          </a:p>
          <a:p>
            <a:pPr eaLnBrk="1" hangingPunct="1"/>
            <a:r>
              <a:rPr lang="sl-SI" baseline="30000" smtClean="0"/>
              <a:t> </a:t>
            </a:r>
            <a:r>
              <a:rPr lang="sl-SI" smtClean="0"/>
              <a:t>y</a:t>
            </a:r>
            <a:r>
              <a:rPr lang="sl-SI" baseline="30000" smtClean="0"/>
              <a:t>2 </a:t>
            </a:r>
            <a:r>
              <a:rPr lang="sl-SI" smtClean="0"/>
              <a:t>=  y y   </a:t>
            </a:r>
          </a:p>
          <a:p>
            <a:pPr eaLnBrk="1" hangingPunct="1"/>
            <a:r>
              <a:rPr lang="sl-SI" smtClean="0"/>
              <a:t>.................... 4 množenja</a:t>
            </a:r>
            <a:endParaRPr lang="en-GB" smtClean="0"/>
          </a:p>
          <a:p>
            <a:pPr eaLnBrk="1" hangingPunct="1"/>
            <a:endParaRPr lang="sl-SI" baseline="30000" smtClean="0"/>
          </a:p>
        </p:txBody>
      </p:sp>
    </p:spTree>
    <p:extLst>
      <p:ext uri="{BB962C8B-B14F-4D97-AF65-F5344CB8AC3E}">
        <p14:creationId xmlns:p14="http://schemas.microsoft.com/office/powerpoint/2010/main" val="23809435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28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928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928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28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928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928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28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928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928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28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928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928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28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928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928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28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928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928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28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928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928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2867" grpId="0" build="p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8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509588"/>
            <a:ext cx="8001000" cy="363537"/>
          </a:xfrm>
        </p:spPr>
        <p:txBody>
          <a:bodyPr/>
          <a:lstStyle/>
          <a:p>
            <a:pPr eaLnBrk="1" hangingPunct="1"/>
            <a:r>
              <a:rPr lang="sl-SI" smtClean="0"/>
              <a:t>y</a:t>
            </a:r>
            <a:r>
              <a:rPr lang="sl-SI" baseline="30000" smtClean="0"/>
              <a:t>n</a:t>
            </a:r>
            <a:endParaRPr lang="en-GB" smtClean="0"/>
          </a:p>
        </p:txBody>
      </p:sp>
      <p:sp>
        <p:nvSpPr>
          <p:cNvPr id="293891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 eaLnBrk="1" hangingPunct="1"/>
            <a:r>
              <a:rPr lang="sl-SI" dirty="0" smtClean="0"/>
              <a:t>Kaj pa, če n </a:t>
            </a:r>
            <a:r>
              <a:rPr lang="sl-SI" dirty="0" err="1" smtClean="0"/>
              <a:t>npr.14</a:t>
            </a:r>
            <a:endParaRPr lang="sl-SI" dirty="0" smtClean="0"/>
          </a:p>
          <a:p>
            <a:pPr eaLnBrk="1" hangingPunct="1"/>
            <a:r>
              <a:rPr lang="sl-SI" dirty="0" smtClean="0"/>
              <a:t> y</a:t>
            </a:r>
            <a:r>
              <a:rPr lang="sl-SI" baseline="30000" dirty="0" smtClean="0"/>
              <a:t>14 </a:t>
            </a:r>
            <a:r>
              <a:rPr lang="sl-SI" dirty="0" smtClean="0"/>
              <a:t>= y</a:t>
            </a:r>
            <a:r>
              <a:rPr lang="sl-SI" baseline="30000" dirty="0" smtClean="0"/>
              <a:t>7 </a:t>
            </a:r>
            <a:r>
              <a:rPr lang="sl-SI" dirty="0" err="1" smtClean="0"/>
              <a:t>y</a:t>
            </a:r>
            <a:r>
              <a:rPr lang="sl-SI" baseline="30000" dirty="0" err="1" smtClean="0"/>
              <a:t>7</a:t>
            </a:r>
            <a:r>
              <a:rPr lang="sl-SI" baseline="30000" dirty="0" smtClean="0"/>
              <a:t> </a:t>
            </a:r>
          </a:p>
          <a:p>
            <a:r>
              <a:rPr lang="sl-SI" dirty="0" smtClean="0"/>
              <a:t>  y</a:t>
            </a:r>
            <a:r>
              <a:rPr lang="sl-SI" baseline="30000" dirty="0" smtClean="0"/>
              <a:t>7 </a:t>
            </a:r>
            <a:r>
              <a:rPr lang="sl-SI" dirty="0" smtClean="0"/>
              <a:t>=  y</a:t>
            </a:r>
            <a:r>
              <a:rPr lang="sl-SI" baseline="30000" dirty="0" smtClean="0"/>
              <a:t>6</a:t>
            </a:r>
            <a:r>
              <a:rPr lang="sl-SI" dirty="0" smtClean="0"/>
              <a:t>y</a:t>
            </a:r>
            <a:r>
              <a:rPr lang="sl-SI" baseline="30000" dirty="0" smtClean="0"/>
              <a:t> </a:t>
            </a:r>
            <a:endParaRPr lang="sl-SI" dirty="0" smtClean="0"/>
          </a:p>
          <a:p>
            <a:pPr eaLnBrk="1" hangingPunct="1"/>
            <a:r>
              <a:rPr lang="sl-SI" dirty="0" smtClean="0"/>
              <a:t>  y</a:t>
            </a:r>
            <a:r>
              <a:rPr lang="sl-SI" baseline="30000" dirty="0" smtClean="0"/>
              <a:t>6 </a:t>
            </a:r>
            <a:r>
              <a:rPr lang="sl-SI" dirty="0" smtClean="0"/>
              <a:t>=  y</a:t>
            </a:r>
            <a:r>
              <a:rPr lang="sl-SI" baseline="30000" dirty="0" smtClean="0"/>
              <a:t>3 </a:t>
            </a:r>
            <a:r>
              <a:rPr lang="sl-SI" dirty="0" err="1" smtClean="0"/>
              <a:t>y</a:t>
            </a:r>
            <a:r>
              <a:rPr lang="sl-SI" baseline="30000" dirty="0" err="1" smtClean="0"/>
              <a:t>3</a:t>
            </a:r>
            <a:endParaRPr lang="sl-SI" baseline="30000" dirty="0" smtClean="0"/>
          </a:p>
          <a:p>
            <a:r>
              <a:rPr lang="sl-SI" baseline="30000" dirty="0" smtClean="0"/>
              <a:t>  </a:t>
            </a:r>
            <a:r>
              <a:rPr lang="sl-SI" dirty="0" smtClean="0"/>
              <a:t>y</a:t>
            </a:r>
            <a:r>
              <a:rPr lang="sl-SI" baseline="30000" dirty="0" smtClean="0"/>
              <a:t>3 </a:t>
            </a:r>
            <a:r>
              <a:rPr lang="sl-SI" dirty="0" smtClean="0"/>
              <a:t>=  y</a:t>
            </a:r>
            <a:r>
              <a:rPr lang="sl-SI" baseline="30000" dirty="0" smtClean="0"/>
              <a:t>2</a:t>
            </a:r>
            <a:r>
              <a:rPr lang="sl-SI" dirty="0" smtClean="0"/>
              <a:t> y  </a:t>
            </a:r>
          </a:p>
          <a:p>
            <a:pPr eaLnBrk="1" hangingPunct="1"/>
            <a:r>
              <a:rPr lang="sl-SI" dirty="0" smtClean="0"/>
              <a:t> y</a:t>
            </a:r>
            <a:r>
              <a:rPr lang="sl-SI" baseline="30000" dirty="0" smtClean="0"/>
              <a:t>2</a:t>
            </a:r>
            <a:r>
              <a:rPr lang="sl-SI" dirty="0" smtClean="0"/>
              <a:t> =  y </a:t>
            </a:r>
            <a:r>
              <a:rPr lang="sl-SI" dirty="0" err="1" smtClean="0"/>
              <a:t>y</a:t>
            </a:r>
            <a:r>
              <a:rPr lang="sl-SI" dirty="0" smtClean="0"/>
              <a:t>   ......... 5 množenj</a:t>
            </a:r>
            <a:endParaRPr lang="en-GB" dirty="0" smtClean="0"/>
          </a:p>
          <a:p>
            <a:pPr eaLnBrk="1" hangingPunct="1"/>
            <a:endParaRPr lang="sl-SI" baseline="30000" dirty="0" smtClean="0"/>
          </a:p>
        </p:txBody>
      </p:sp>
    </p:spTree>
    <p:extLst>
      <p:ext uri="{BB962C8B-B14F-4D97-AF65-F5344CB8AC3E}">
        <p14:creationId xmlns:p14="http://schemas.microsoft.com/office/powerpoint/2010/main" val="19940160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38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938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938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38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938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938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38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938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938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38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938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938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38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938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938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38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938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938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3891" grpId="0" build="p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2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476250"/>
            <a:ext cx="7772400" cy="608013"/>
          </a:xfrm>
        </p:spPr>
        <p:txBody>
          <a:bodyPr/>
          <a:lstStyle/>
          <a:p>
            <a:pPr eaLnBrk="1" hangingPunct="1"/>
            <a:r>
              <a:rPr lang="sl-SI" smtClean="0"/>
              <a:t>y</a:t>
            </a:r>
            <a:r>
              <a:rPr lang="sl-SI" baseline="30000" smtClean="0"/>
              <a:t>n</a:t>
            </a:r>
            <a:endParaRPr lang="en-GB" smtClean="0"/>
          </a:p>
        </p:txBody>
      </p:sp>
      <p:sp>
        <p:nvSpPr>
          <p:cNvPr id="294915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23850" y="1557338"/>
            <a:ext cx="8820150" cy="4171950"/>
          </a:xfrm>
        </p:spPr>
        <p:txBody>
          <a:bodyPr/>
          <a:lstStyle/>
          <a:p>
            <a:pPr marL="549275" lvl="2" indent="0">
              <a:lnSpc>
                <a:spcPct val="90000"/>
              </a:lnSpc>
              <a:buNone/>
            </a:pPr>
            <a:r>
              <a:rPr lang="sl-SI" sz="2400" dirty="0" err="1">
                <a:latin typeface="Courier New" pitchFamily="49" charset="0"/>
              </a:rPr>
              <a:t>d</a:t>
            </a:r>
            <a:r>
              <a:rPr lang="sl-SI" sz="2400" dirty="0" err="1" smtClean="0">
                <a:latin typeface="Courier New" pitchFamily="49" charset="0"/>
              </a:rPr>
              <a:t>ef</a:t>
            </a:r>
            <a:r>
              <a:rPr lang="sl-SI" sz="2400" dirty="0" smtClean="0">
                <a:latin typeface="Courier New" pitchFamily="49" charset="0"/>
              </a:rPr>
              <a:t> potenca(y, n) :</a:t>
            </a:r>
          </a:p>
          <a:p>
            <a:pPr marL="823913" lvl="3" indent="0">
              <a:lnSpc>
                <a:spcPct val="90000"/>
              </a:lnSpc>
              <a:buNone/>
            </a:pPr>
            <a:r>
              <a:rPr lang="sl-SI" sz="2400" dirty="0" err="1" smtClean="0">
                <a:latin typeface="Courier New" pitchFamily="49" charset="0"/>
              </a:rPr>
              <a:t>if</a:t>
            </a:r>
            <a:r>
              <a:rPr lang="sl-SI" sz="2400" dirty="0" smtClean="0">
                <a:latin typeface="Courier New" pitchFamily="49" charset="0"/>
              </a:rPr>
              <a:t> n == 1 :</a:t>
            </a:r>
            <a:br>
              <a:rPr lang="sl-SI" sz="2400" dirty="0" smtClean="0">
                <a:latin typeface="Courier New" pitchFamily="49" charset="0"/>
              </a:rPr>
            </a:br>
            <a:r>
              <a:rPr lang="sl-SI" sz="2400" dirty="0" smtClean="0">
                <a:latin typeface="Courier New" pitchFamily="49" charset="0"/>
              </a:rPr>
              <a:t>   </a:t>
            </a:r>
            <a:r>
              <a:rPr lang="sl-SI" sz="2400" dirty="0" err="1" smtClean="0">
                <a:latin typeface="Courier New" pitchFamily="49" charset="0"/>
              </a:rPr>
              <a:t>return</a:t>
            </a:r>
            <a:r>
              <a:rPr lang="sl-SI" sz="2400" dirty="0" smtClean="0">
                <a:latin typeface="Courier New" pitchFamily="49" charset="0"/>
              </a:rPr>
              <a:t> y</a:t>
            </a:r>
            <a:br>
              <a:rPr lang="sl-SI" sz="2400" dirty="0" smtClean="0">
                <a:latin typeface="Courier New" pitchFamily="49" charset="0"/>
              </a:rPr>
            </a:br>
            <a:r>
              <a:rPr lang="sl-SI" sz="2400" dirty="0" err="1" smtClean="0">
                <a:latin typeface="Courier New" pitchFamily="49" charset="0"/>
              </a:rPr>
              <a:t>else</a:t>
            </a:r>
            <a:r>
              <a:rPr lang="sl-SI" sz="2400" dirty="0" smtClean="0">
                <a:latin typeface="Courier New" pitchFamily="49" charset="0"/>
              </a:rPr>
              <a:t> :</a:t>
            </a:r>
            <a:br>
              <a:rPr lang="sl-SI" sz="2400" dirty="0" smtClean="0">
                <a:latin typeface="Courier New" pitchFamily="49" charset="0"/>
              </a:rPr>
            </a:br>
            <a:r>
              <a:rPr lang="sl-SI" sz="2400" dirty="0" smtClean="0">
                <a:latin typeface="Courier New" pitchFamily="49" charset="0"/>
              </a:rPr>
              <a:t>  pom = pot(y, n // 2) </a:t>
            </a:r>
            <a:br>
              <a:rPr lang="sl-SI" sz="2400" dirty="0" smtClean="0">
                <a:latin typeface="Courier New" pitchFamily="49" charset="0"/>
              </a:rPr>
            </a:br>
            <a:r>
              <a:rPr lang="sl-SI" sz="2400" dirty="0" smtClean="0">
                <a:latin typeface="Courier New" pitchFamily="49" charset="0"/>
              </a:rPr>
              <a:t>  </a:t>
            </a:r>
            <a:r>
              <a:rPr lang="sl-SI" sz="2400" dirty="0" err="1" smtClean="0">
                <a:latin typeface="Courier New" pitchFamily="49" charset="0"/>
              </a:rPr>
              <a:t>if</a:t>
            </a:r>
            <a:r>
              <a:rPr lang="sl-SI" sz="2400" dirty="0" smtClean="0">
                <a:latin typeface="Courier New" pitchFamily="49" charset="0"/>
              </a:rPr>
              <a:t> n % 2 == 0 :  </a:t>
            </a:r>
            <a:br>
              <a:rPr lang="sl-SI" sz="2400" dirty="0" smtClean="0">
                <a:latin typeface="Courier New" pitchFamily="49" charset="0"/>
              </a:rPr>
            </a:br>
            <a:r>
              <a:rPr lang="sl-SI" sz="2400" dirty="0" smtClean="0">
                <a:latin typeface="Courier New" pitchFamily="49" charset="0"/>
              </a:rPr>
              <a:t>    </a:t>
            </a:r>
            <a:r>
              <a:rPr lang="sl-SI" sz="2400" dirty="0" err="1" smtClean="0">
                <a:latin typeface="Courier New" pitchFamily="49" charset="0"/>
              </a:rPr>
              <a:t>return</a:t>
            </a:r>
            <a:r>
              <a:rPr lang="sl-SI" sz="2400" dirty="0" smtClean="0">
                <a:latin typeface="Courier New" pitchFamily="49" charset="0"/>
              </a:rPr>
              <a:t> pom * pom</a:t>
            </a:r>
            <a:br>
              <a:rPr lang="sl-SI" sz="2400" dirty="0" smtClean="0">
                <a:latin typeface="Courier New" pitchFamily="49" charset="0"/>
              </a:rPr>
            </a:br>
            <a:r>
              <a:rPr lang="sl-SI" sz="2400" dirty="0" smtClean="0">
                <a:latin typeface="Courier New" pitchFamily="49" charset="0"/>
              </a:rPr>
              <a:t>  </a:t>
            </a:r>
            <a:r>
              <a:rPr lang="sl-SI" sz="2400" dirty="0" err="1" smtClean="0">
                <a:latin typeface="Courier New" pitchFamily="49" charset="0"/>
              </a:rPr>
              <a:t>else</a:t>
            </a:r>
            <a:r>
              <a:rPr lang="sl-SI" sz="2400" dirty="0" smtClean="0">
                <a:latin typeface="Courier New" pitchFamily="49" charset="0"/>
              </a:rPr>
              <a:t> :</a:t>
            </a:r>
            <a:br>
              <a:rPr lang="sl-SI" sz="2400" dirty="0" smtClean="0">
                <a:latin typeface="Courier New" pitchFamily="49" charset="0"/>
              </a:rPr>
            </a:br>
            <a:r>
              <a:rPr lang="sl-SI" sz="2400" dirty="0" smtClean="0">
                <a:latin typeface="Courier New" pitchFamily="49" charset="0"/>
              </a:rPr>
              <a:t>    </a:t>
            </a:r>
            <a:r>
              <a:rPr lang="sl-SI" sz="2400" dirty="0" err="1" smtClean="0">
                <a:latin typeface="Courier New" pitchFamily="49" charset="0"/>
              </a:rPr>
              <a:t>return</a:t>
            </a:r>
            <a:r>
              <a:rPr lang="sl-SI" sz="2400" dirty="0" smtClean="0">
                <a:latin typeface="Courier New" pitchFamily="49" charset="0"/>
              </a:rPr>
              <a:t> y * pom * pom</a:t>
            </a:r>
            <a:br>
              <a:rPr lang="sl-SI" sz="2400" dirty="0" smtClean="0">
                <a:latin typeface="Courier New" pitchFamily="49" charset="0"/>
              </a:rPr>
            </a:br>
            <a:endParaRPr lang="en-GB" sz="2400" dirty="0" smtClean="0">
              <a:latin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963465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49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949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949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49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949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949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4915" grpId="0" build="p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l-SI" smtClean="0"/>
              <a:t>Kaj je torej rekurzija</a:t>
            </a:r>
            <a:endParaRPr lang="en-GB" smtClean="0"/>
          </a:p>
        </p:txBody>
      </p:sp>
      <p:sp>
        <p:nvSpPr>
          <p:cNvPr id="28677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 eaLnBrk="1" hangingPunct="1"/>
            <a:r>
              <a:rPr lang="sl-SI" smtClean="0"/>
              <a:t>Kako je v slovarju definirana beseda 'rekurzivno' </a:t>
            </a:r>
            <a:r>
              <a:rPr lang="en-GB" smtClean="0"/>
              <a:t>?</a:t>
            </a:r>
          </a:p>
          <a:p>
            <a:pPr eaLnBrk="1" hangingPunct="1"/>
            <a:r>
              <a:rPr lang="sl-SI" i="1" smtClean="0"/>
              <a:t>Piše: </a:t>
            </a:r>
            <a:r>
              <a:rPr lang="sl-SI" smtClean="0"/>
              <a:t>Glej</a:t>
            </a:r>
            <a:r>
              <a:rPr lang="en-GB" smtClean="0"/>
              <a:t> 're</a:t>
            </a:r>
            <a:r>
              <a:rPr lang="sl-SI" smtClean="0"/>
              <a:t>k</a:t>
            </a:r>
            <a:r>
              <a:rPr lang="en-GB" smtClean="0"/>
              <a:t>ur</a:t>
            </a:r>
            <a:r>
              <a:rPr lang="sl-SI" smtClean="0"/>
              <a:t>z</a:t>
            </a:r>
            <a:r>
              <a:rPr lang="en-GB" smtClean="0"/>
              <a:t>iv</a:t>
            </a:r>
            <a:r>
              <a:rPr lang="sl-SI" smtClean="0"/>
              <a:t>no</a:t>
            </a:r>
            <a:r>
              <a:rPr lang="en-GB" smtClean="0"/>
              <a:t>'. </a:t>
            </a:r>
          </a:p>
          <a:p>
            <a:pPr eaLnBrk="1" hangingPunct="1"/>
            <a:endParaRPr lang="en-GB" smtClean="0"/>
          </a:p>
        </p:txBody>
      </p:sp>
    </p:spTree>
    <p:extLst>
      <p:ext uri="{BB962C8B-B14F-4D97-AF65-F5344CB8AC3E}">
        <p14:creationId xmlns:p14="http://schemas.microsoft.com/office/powerpoint/2010/main" val="27126650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2&quot; unique_id=&quot;10002&quot;&gt;&lt;object type=&quot;3&quot; unique_id=&quot;10003&quot;&gt;&lt;property id=&quot;20148&quot; value=&quot;5&quot;/&gt;&lt;property id=&quot;20300&quot; value=&quot;Slide 1 - &amp;quot;Problemi&amp;quot;&quot;/&gt;&lt;property id=&quot;20307&quot; value=&quot;331&quot;/&gt;&lt;/object&gt;&lt;object type=&quot;3&quot; unique_id=&quot;10004&quot;&gt;&lt;property id=&quot;20148&quot; value=&quot;5&quot;/&gt;&lt;property id=&quot;20300&quot; value=&quot;Slide 3&quot;/&gt;&lt;property id=&quot;20307&quot; value=&quot;332&quot;/&gt;&lt;/object&gt;&lt;object type=&quot;3&quot; unique_id=&quot;10005&quot;&gt;&lt;property id=&quot;20148&quot; value=&quot;5&quot;/&gt;&lt;property id=&quot;20300&quot; value=&quot;Slide 4 - &amp;quot;Rekurzija&amp;amp;#x09;&amp;quot;&quot;/&gt;&lt;property id=&quot;20307&quot; value=&quot;336&quot;/&gt;&lt;/object&gt;&lt;object type=&quot;3&quot; unique_id=&quot;10006&quot;&gt;&lt;property id=&quot;20148&quot; value=&quot;5&quot;/&gt;&lt;property id=&quot;20300&quot; value=&quot;Slide 5 - &amp;quot;REKURZIJA&amp;quot;&quot;/&gt;&lt;property id=&quot;20307&quot; value=&quot;337&quot;/&gt;&lt;/object&gt;&lt;object type=&quot;3&quot; unique_id=&quot;10015&quot;&gt;&lt;property id=&quot;20148&quot; value=&quot;5&quot;/&gt;&lt;property id=&quot;20300&quot; value=&quot;Slide 6 - &amp;quot;yn&amp;quot;&quot;/&gt;&lt;property id=&quot;20307&quot; value=&quot;351&quot;/&gt;&lt;/object&gt;&lt;object type=&quot;3&quot; unique_id=&quot;10016&quot;&gt;&lt;property id=&quot;20148&quot; value=&quot;5&quot;/&gt;&lt;property id=&quot;20300&quot; value=&quot;Slide 7 - &amp;quot;yn&amp;quot;&quot;/&gt;&lt;property id=&quot;20307&quot; value=&quot;352&quot;/&gt;&lt;/object&gt;&lt;object type=&quot;3&quot; unique_id=&quot;10017&quot;&gt;&lt;property id=&quot;20148&quot; value=&quot;5&quot;/&gt;&lt;property id=&quot;20300&quot; value=&quot;Slide 8 - &amp;quot;yn&amp;quot;&quot;/&gt;&lt;property id=&quot;20307&quot; value=&quot;353&quot;/&gt;&lt;/object&gt;&lt;object type=&quot;3&quot; unique_id=&quot;10018&quot;&gt;&lt;property id=&quot;20148&quot; value=&quot;5&quot;/&gt;&lt;property id=&quot;20300&quot; value=&quot;Slide 9 - &amp;quot;Kaj je torej rekurzija&amp;quot;&quot;/&gt;&lt;property id=&quot;20307&quot; value=&quot;354&quot;/&gt;&lt;/object&gt;&lt;object type=&quot;3&quot; unique_id=&quot;10019&quot;&gt;&lt;property id=&quot;20148&quot; value=&quot;5&quot;/&gt;&lt;property id=&quot;20300&quot; value=&quot;Slide 23 - &amp;quot;Faktoriela&amp;quot;&quot;/&gt;&lt;property id=&quot;20307&quot; value=&quot;355&quot;/&gt;&lt;/object&gt;&lt;object type=&quot;3&quot; unique_id=&quot;10020&quot;&gt;&lt;property id=&quot;20148&quot; value=&quot;5&quot;/&gt;&lt;property id=&quot;20300&quot; value=&quot;Slide 24 - &amp;quot;Faktoriela - postopek&amp;quot;&quot;/&gt;&lt;property id=&quot;20307&quot; value=&quot;356&quot;/&gt;&lt;/object&gt;&lt;object type=&quot;3&quot; unique_id=&quot;10021&quot;&gt;&lt;property id=&quot;20148&quot; value=&quot;5&quot;/&gt;&lt;property id=&quot;20300&quot; value=&quot;Slide 25 - &amp;quot;Faktoriela&amp;quot;&quot;/&gt;&lt;property id=&quot;20307&quot; value=&quot;357&quot;/&gt;&lt;/object&gt;&lt;object type=&quot;3&quot; unique_id=&quot;10022&quot;&gt;&lt;property id=&quot;20148&quot; value=&quot;5&quot;/&gt;&lt;property id=&quot;20300&quot; value=&quot;Slide 26 - &amp;quot;Faktoriela  &amp;quot;&quot;/&gt;&lt;property id=&quot;20307&quot; value=&quot;358&quot;/&gt;&lt;/object&gt;&lt;object type=&quot;3&quot; unique_id=&quot;10287&quot;&gt;&lt;property id=&quot;20148&quot; value=&quot;5&quot;/&gt;&lt;property id=&quot;20300&quot; value=&quot;Slide 10 - &amp;quot;Seznam seznamov&amp;quot;&quot;/&gt;&lt;property id=&quot;20307&quot; value=&quot;367&quot;/&gt;&lt;/object&gt;&lt;object type=&quot;3&quot; unique_id=&quot;10288&quot;&gt;&lt;property id=&quot;20148&quot; value=&quot;5&quot;/&gt;&lt;property id=&quot;20300&quot; value=&quot;Slide 11 - &amp;quot;Preštej cela števila v seznamu seznamov celih števil&amp;quot;&quot;/&gt;&lt;property id=&quot;20307&quot; value=&quot;368&quot;/&gt;&lt;/object&gt;&lt;object type=&quot;3&quot; unique_id=&quot;10289&quot;&gt;&lt;property id=&quot;20148&quot; value=&quot;5&quot;/&gt;&lt;property id=&quot;20300&quot; value=&quot;Slide 15 - &amp;quot;Izpiši števila od 1 do n&amp;quot;&quot;/&gt;&lt;property id=&quot;20307&quot; value=&quot;359&quot;/&gt;&lt;/object&gt;&lt;object type=&quot;3&quot; unique_id=&quot;10290&quot;&gt;&lt;property id=&quot;20148&quot; value=&quot;5&quot;/&gt;&lt;property id=&quot;20300&quot; value=&quot;Slide 16 - &amp;quot;&amp;quot;Šefovsko razmišljanje&amp;quot;&amp;quot;&quot;/&gt;&lt;property id=&quot;20307&quot; value=&quot;360&quot;/&gt;&lt;/object&gt;&lt;object type=&quot;3&quot; unique_id=&quot;10291&quot;&gt;&lt;property id=&quot;20148&quot; value=&quot;5&quot;/&gt;&lt;property id=&quot;20300&quot; value=&quot;Slide 17 - &amp;quot;Za n = 3&amp;quot;&quot;/&gt;&lt;property id=&quot;20307&quot; value=&quot;361&quot;/&gt;&lt;/object&gt;&lt;object type=&quot;3&quot; unique_id=&quot;10292&quot;&gt;&lt;property id=&quot;20148&quot; value=&quot;5&quot;/&gt;&lt;property id=&quot;20300&quot; value=&quot;Slide 18 - &amp;quot;Izpis(1)&amp;quot;&quot;/&gt;&lt;property id=&quot;20307&quot; value=&quot;362&quot;/&gt;&lt;/object&gt;&lt;object type=&quot;3&quot; unique_id=&quot;10293&quot;&gt;&lt;property id=&quot;20148&quot; value=&quot;5&quot;/&gt;&lt;property id=&quot;20300&quot; value=&quot;Slide 19 - &amp;quot;Rekurzivno izpiši števila od 1 do n&amp;quot;&quot;/&gt;&lt;property id=&quot;20307&quot; value=&quot;363&quot;/&gt;&lt;/object&gt;&lt;object type=&quot;3&quot; unique_id=&quot;10294&quot;&gt;&lt;property id=&quot;20148&quot; value=&quot;5&quot;/&gt;&lt;property id=&quot;20300&quot; value=&quot;Slide 20 - &amp;quot;Metoda izpis(n)&amp;quot;&quot;/&gt;&lt;property id=&quot;20307&quot; value=&quot;364&quot;/&gt;&lt;/object&gt;&lt;object type=&quot;3&quot; unique_id=&quot;10295&quot;&gt;&lt;property id=&quot;20148&quot; value=&quot;5&quot;/&gt;&lt;property id=&quot;20300&quot; value=&quot;Slide 21 - &amp;quot;Dogajanje&amp;quot;&quot;/&gt;&lt;property id=&quot;20307&quot; value=&quot;365&quot;/&gt;&lt;/object&gt;&lt;object type=&quot;3&quot; unique_id=&quot;10296&quot;&gt;&lt;property id=&quot;20148&quot; value=&quot;5&quot;/&gt;&lt;property id=&quot;20300&quot; value=&quot;Slide 22 - &amp;quot;Izpis nazaj&amp;quot;&quot;/&gt;&lt;property id=&quot;20307&quot; value=&quot;366&quot;/&gt;&lt;/object&gt;&lt;object type=&quot;3&quot; unique_id=&quot;10586&quot;&gt;&lt;property id=&quot;20148&quot; value=&quot;5&quot;/&gt;&lt;property id=&quot;20300&quot; value=&quot;Slide 12 - &amp;quot;Preštej cela števila v seznamu seznamov celih števil&amp;quot;&quot;/&gt;&lt;property id=&quot;20307&quot; value=&quot;369&quot;/&gt;&lt;/object&gt;&lt;object type=&quot;3&quot; unique_id=&quot;10587&quot;&gt;&lt;property id=&quot;20148&quot; value=&quot;5&quot;/&gt;&lt;property id=&quot;20300&quot; value=&quot;Slide 13 - &amp;quot;ALGORITEM&amp;quot;&quot;/&gt;&lt;property id=&quot;20307&quot; value=&quot;370&quot;/&gt;&lt;/object&gt;&lt;object type=&quot;3&quot; unique_id=&quot;10588&quot;&gt;&lt;property id=&quot;20148&quot; value=&quot;5&quot;/&gt;&lt;property id=&quot;20300&quot; value=&quot;Slide 14 - &amp;quot;DEMO&amp;quot;&quot;/&gt;&lt;property id=&quot;20307&quot; value=&quot;371&quot;/&gt;&lt;/object&gt;&lt;object type=&quot;3&quot; unique_id=&quot;10617&quot;&gt;&lt;property id=&quot;20148&quot; value=&quot;5&quot;/&gt;&lt;property id=&quot;20300&quot; value=&quot;Slide 2 - &amp;quot;Problemi&amp;quot;&quot;/&gt;&lt;property id=&quot;20307&quot; value=&quot;372&quot;/&gt;&lt;/object&gt;&lt;/object&gt;&lt;object type=&quot;8&quot; unique_id=&quot;10044&quot;&gt;&lt;/object&gt;&lt;/object&gt;&lt;/database&gt;"/>
  <p:tag name="SECTOMILLISECCONVERTED" val="1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Python-nizi</Template>
  <TotalTime>1592</TotalTime>
  <Words>746</Words>
  <Application>Microsoft Office PowerPoint</Application>
  <PresentationFormat>On-screen Show (4:3)</PresentationFormat>
  <Paragraphs>105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1" baseType="lpstr">
      <vt:lpstr>Calibri</vt:lpstr>
      <vt:lpstr>Courier New</vt:lpstr>
      <vt:lpstr>Franklin Gothic Book</vt:lpstr>
      <vt:lpstr>Perpetua</vt:lpstr>
      <vt:lpstr>Times New Roman</vt:lpstr>
      <vt:lpstr>Verdana</vt:lpstr>
      <vt:lpstr>Wingdings 2</vt:lpstr>
      <vt:lpstr>Equity</vt:lpstr>
      <vt:lpstr>Problemi</vt:lpstr>
      <vt:lpstr>Problemi</vt:lpstr>
      <vt:lpstr>PowerPoint Presentation</vt:lpstr>
      <vt:lpstr>Rekurzija </vt:lpstr>
      <vt:lpstr>REKURZIJA</vt:lpstr>
      <vt:lpstr>yn</vt:lpstr>
      <vt:lpstr>yn</vt:lpstr>
      <vt:lpstr>yn</vt:lpstr>
      <vt:lpstr>Kaj je torej rekurzija</vt:lpstr>
      <vt:lpstr>Seznam seznamov</vt:lpstr>
      <vt:lpstr>Preštej cela števila v seznamu seznamov celih števil</vt:lpstr>
      <vt:lpstr>Preštej cela števila v seznamu seznamov celih števil</vt:lpstr>
      <vt:lpstr>ALGORITEM</vt:lpstr>
    </vt:vector>
  </TitlesOfParts>
  <Company>FMF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rekurzija</dc:title>
  <dc:creator>Matija Lokar</dc:creator>
  <cp:lastModifiedBy>Matija Lokar</cp:lastModifiedBy>
  <cp:revision>81</cp:revision>
  <dcterms:created xsi:type="dcterms:W3CDTF">2001-11-26T12:48:07Z</dcterms:created>
  <dcterms:modified xsi:type="dcterms:W3CDTF">2019-12-10T09:58:24Z</dcterms:modified>
</cp:coreProperties>
</file>