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47A27-6993-4973-86FC-D7450C8709AC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01F91-6095-41CD-9DD6-5EB164A0C8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7020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368531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429784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4413263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7729555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413654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046615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19598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Datoteke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03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Branje</a:t>
            </a:r>
          </a:p>
        </p:txBody>
      </p:sp>
      <p:sp>
        <p:nvSpPr>
          <p:cNvPr id="18435" name="Rectangle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sl-SI" dirty="0" smtClean="0"/>
              <a:t>Datoteko odpremo za branje</a:t>
            </a:r>
          </a:p>
          <a:p>
            <a:pPr lvl="1" eaLnBrk="1" hangingPunct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open(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imeDat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, 'r')</a:t>
            </a:r>
          </a:p>
          <a:p>
            <a:pPr eaLnBrk="1" hangingPunct="1"/>
            <a:r>
              <a:rPr lang="sl-SI" dirty="0" smtClean="0"/>
              <a:t>Mora že obstajati!</a:t>
            </a:r>
          </a:p>
          <a:p>
            <a:pPr eaLnBrk="1" hangingPunct="1"/>
            <a:r>
              <a:rPr lang="sl-SI" dirty="0" smtClean="0"/>
              <a:t>Torej vedno odpiramo datoteko z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open</a:t>
            </a:r>
          </a:p>
          <a:p>
            <a:pPr lvl="1" eaLnBrk="1" hangingPunct="1"/>
            <a:r>
              <a:rPr lang="sl-SI" dirty="0" smtClean="0"/>
              <a:t>z določili 'w', 'a' oz. 'r' pa določimo kako</a:t>
            </a:r>
          </a:p>
          <a:p>
            <a:pPr eaLnBrk="1" hangingPunct="1"/>
            <a:r>
              <a:rPr lang="sl-SI" dirty="0" smtClean="0"/>
              <a:t>Lahko tudi le </a:t>
            </a:r>
          </a:p>
          <a:p>
            <a:pPr lvl="1" eaLnBrk="1" hangingPunct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open(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imeDat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eaLnBrk="1" hangingPunct="1"/>
            <a:r>
              <a:rPr lang="sl-SI" dirty="0" smtClean="0"/>
              <a:t>Ukaz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open</a:t>
            </a:r>
            <a:r>
              <a:rPr lang="sl-SI" dirty="0" smtClean="0"/>
              <a:t> predpostavi, da bomo brali</a:t>
            </a:r>
          </a:p>
          <a:p>
            <a:pPr marL="547687" lvl="2" eaLnBrk="1" hangingPunct="1">
              <a:spcBef>
                <a:spcPts val="600"/>
              </a:spcBef>
              <a:buClr>
                <a:schemeClr val="accent1"/>
              </a:buClr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open(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imeDat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 ≡ open(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imeDat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,'r')</a:t>
            </a:r>
          </a:p>
          <a:p>
            <a:pPr eaLnBrk="1" hangingPunct="1"/>
            <a:r>
              <a:rPr lang="sl-SI" dirty="0" smtClean="0">
                <a:latin typeface="Calibri" pitchFamily="34" charset="0"/>
                <a:cs typeface="Calibri" pitchFamily="34" charset="0"/>
              </a:rPr>
              <a:t>Seveda ideja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open(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imeDat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,'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rw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') </a:t>
            </a:r>
            <a:r>
              <a:rPr lang="sl-SI" dirty="0" smtClean="0">
                <a:latin typeface="Calibri" pitchFamily="34" charset="0"/>
                <a:cs typeface="Calibri" pitchFamily="34" charset="0"/>
              </a:rPr>
              <a:t>ne bo šla skozi!</a:t>
            </a:r>
          </a:p>
          <a:p>
            <a:pPr lvl="1" eaLnBrk="1" hangingPunct="1"/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Ukazi za branje</a:t>
            </a:r>
            <a:endParaRPr lang="en-US" smtClean="0"/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readline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 eaLnBrk="1" hangingPunct="1"/>
            <a:r>
              <a:rPr lang="sl-SI" dirty="0" smtClean="0"/>
              <a:t>Preberemo tekočo vrstico (vključno z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\n</a:t>
            </a:r>
            <a:r>
              <a:rPr lang="sl-SI" dirty="0" smtClean="0"/>
              <a:t>)</a:t>
            </a:r>
          </a:p>
          <a:p>
            <a:pPr eaLnBrk="1" hangingPunct="1"/>
            <a:r>
              <a:rPr lang="sl-SI" dirty="0" smtClean="0"/>
              <a:t>Če smo na koncu datoteke </a:t>
            </a:r>
          </a:p>
          <a:p>
            <a:pPr lvl="1" eaLnBrk="1" hangingPunct="1"/>
            <a:r>
              <a:rPr lang="sl-SI" dirty="0" smtClean="0"/>
              <a:t>Ukaz vrne prazen niz</a:t>
            </a:r>
          </a:p>
          <a:p>
            <a:pPr eaLnBrk="1" hangingPunct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niz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beri.readline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eaLnBrk="1" hangingPunct="1"/>
            <a:r>
              <a:rPr lang="sl-SI" dirty="0" smtClean="0"/>
              <a:t>Če je torej v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niz</a:t>
            </a:r>
          </a:p>
          <a:p>
            <a:pPr eaLnBrk="1" hangingPunct="1"/>
            <a:r>
              <a:rPr lang="sl-SI" dirty="0" smtClean="0"/>
              <a:t>'\n'</a:t>
            </a:r>
          </a:p>
          <a:p>
            <a:pPr lvl="1" eaLnBrk="1" hangingPunct="1"/>
            <a:r>
              <a:rPr lang="sl-SI" dirty="0" smtClean="0"/>
              <a:t>Prazna vrstica</a:t>
            </a:r>
          </a:p>
          <a:p>
            <a:pPr eaLnBrk="1" hangingPunct="1"/>
            <a:r>
              <a:rPr lang="sl-SI" dirty="0" smtClean="0"/>
              <a:t>''</a:t>
            </a:r>
          </a:p>
          <a:p>
            <a:pPr lvl="1" eaLnBrk="1" hangingPunct="1"/>
            <a:r>
              <a:rPr lang="sl-SI" dirty="0" smtClean="0"/>
              <a:t>Konec datoteke</a:t>
            </a: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C36DF626-D4FA-435E-83FF-B5F4138F3FE2}" type="slidenum">
              <a:rPr lang="sl-SI" smtClean="0"/>
              <a:pPr/>
              <a:t>11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>
                <a:latin typeface="Arial" charset="0"/>
              </a:rPr>
              <a:t>DATOTEKE</a:t>
            </a:r>
            <a:endParaRPr lang="en-US" smtClean="0">
              <a:latin typeface="Arial" charset="0"/>
            </a:endParaRPr>
          </a:p>
        </p:txBody>
      </p:sp>
      <p:sp>
        <p:nvSpPr>
          <p:cNvPr id="17411" name="Rectangle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1800" dirty="0" smtClean="0"/>
              <a:t>Tekstovne datoteke: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700" dirty="0" smtClean="0"/>
              <a:t>Lahko ustvarimo z Beležnico, </a:t>
            </a:r>
            <a:r>
              <a:rPr lang="sl-SI" sz="1700" dirty="0" err="1" smtClean="0"/>
              <a:t>Thonnyem</a:t>
            </a:r>
            <a:r>
              <a:rPr lang="sl-SI" sz="1700" dirty="0" smtClean="0"/>
              <a:t>, …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700" dirty="0" smtClean="0"/>
              <a:t>Vsebina razdeljena v vrstice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700" dirty="0" smtClean="0"/>
              <a:t>Podobno kot pri branju s tipkovnice in pisanju na ukazno konzolo</a:t>
            </a:r>
          </a:p>
          <a:p>
            <a:pPr lvl="1" eaLnBrk="1" hangingPunct="1">
              <a:lnSpc>
                <a:spcPct val="90000"/>
              </a:lnSpc>
            </a:pPr>
            <a:endParaRPr lang="sl-SI" sz="1700" dirty="0" smtClean="0"/>
          </a:p>
          <a:p>
            <a:pPr eaLnBrk="1" hangingPunct="1">
              <a:lnSpc>
                <a:spcPct val="90000"/>
              </a:lnSpc>
            </a:pPr>
            <a:r>
              <a:rPr lang="sl-SI" sz="1800" dirty="0" smtClean="0"/>
              <a:t>Branje / pisanje </a:t>
            </a:r>
          </a:p>
          <a:p>
            <a:pPr lvl="1" eaLnBrk="1" hangingPunct="1">
              <a:lnSpc>
                <a:spcPct val="90000"/>
              </a:lnSpc>
              <a:buFont typeface="Wingdings 3" pitchFamily="18" charset="2"/>
              <a:buNone/>
            </a:pPr>
            <a:endParaRPr lang="sl-SI" sz="1700" dirty="0" smtClean="0"/>
          </a:p>
          <a:p>
            <a:pPr>
              <a:lnSpc>
                <a:spcPct val="90000"/>
              </a:lnSpc>
            </a:pPr>
            <a:r>
              <a:rPr lang="sl-SI" sz="1800" dirty="0" smtClean="0"/>
              <a:t>Datotečna spremenljivka (npr. </a:t>
            </a:r>
            <a:r>
              <a:rPr lang="sl-SI" sz="1800" dirty="0" err="1" smtClean="0">
                <a:latin typeface="Courier New" pitchFamily="49" charset="0"/>
              </a:rPr>
              <a:t>datVhod</a:t>
            </a:r>
            <a:r>
              <a:rPr lang="sl-SI" sz="1800" dirty="0" smtClean="0"/>
              <a:t> ...). Nad to spremenljivko izvajamo metode (kot </a:t>
            </a:r>
            <a:r>
              <a:rPr lang="sl-SI" sz="1800" dirty="0"/>
              <a:t>s standardnega vhoda beremo </a:t>
            </a:r>
            <a:r>
              <a:rPr lang="sl-SI" sz="1800" dirty="0" smtClean="0"/>
              <a:t>z metodo </a:t>
            </a:r>
            <a:r>
              <a:rPr lang="sl-SI" sz="1800" dirty="0" smtClean="0">
                <a:latin typeface="Courier New" pitchFamily="49" charset="0"/>
              </a:rPr>
              <a:t>input</a:t>
            </a:r>
            <a:r>
              <a:rPr lang="sl-SI" sz="1800" dirty="0" smtClean="0"/>
              <a:t>... recimo </a:t>
            </a:r>
            <a:r>
              <a:rPr lang="sl-SI" sz="1800" dirty="0" err="1" smtClean="0">
                <a:latin typeface="Courier New" pitchFamily="49" charset="0"/>
              </a:rPr>
              <a:t>datVhod.readline</a:t>
            </a:r>
            <a:r>
              <a:rPr lang="sl-SI" sz="1800" dirty="0" smtClean="0">
                <a:latin typeface="Courier New" pitchFamily="49" charset="0"/>
              </a:rPr>
              <a:t>()</a:t>
            </a:r>
          </a:p>
          <a:p>
            <a:pPr eaLnBrk="1" hangingPunct="1">
              <a:lnSpc>
                <a:spcPct val="90000"/>
              </a:lnSpc>
            </a:pPr>
            <a:r>
              <a:rPr lang="sl-SI" sz="1800" dirty="0" smtClean="0"/>
              <a:t>Povezava z dejansko datoteko (</a:t>
            </a:r>
            <a:r>
              <a:rPr lang="sl-SI" sz="1800" dirty="0" smtClean="0">
                <a:latin typeface="Courier New" pitchFamily="49" charset="0"/>
              </a:rPr>
              <a:t>c:\</a:t>
            </a:r>
            <a:r>
              <a:rPr lang="sl-SI" sz="1800" dirty="0" err="1" smtClean="0">
                <a:latin typeface="Courier New" pitchFamily="49" charset="0"/>
              </a:rPr>
              <a:t>bla.txt</a:t>
            </a:r>
            <a:r>
              <a:rPr lang="sl-SI" sz="1800" dirty="0" smtClean="0"/>
              <a:t>)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 smtClean="0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Ustvarimo datoteko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sl-SI" sz="2000" b="1" dirty="0" smtClean="0"/>
              <a:t>open(niz,'w')</a:t>
            </a:r>
          </a:p>
          <a:p>
            <a:pPr lvl="1" eaLnBrk="1" hangingPunct="1"/>
            <a:r>
              <a:rPr lang="sl-SI" dirty="0" smtClean="0">
                <a:latin typeface="Courier New" pitchFamily="49" charset="0"/>
              </a:rPr>
              <a:t>open("</a:t>
            </a:r>
            <a:r>
              <a:rPr lang="sl-SI" dirty="0" err="1" smtClean="0">
                <a:latin typeface="Courier New" pitchFamily="49" charset="0"/>
              </a:rPr>
              <a:t>bla.dat</a:t>
            </a:r>
            <a:r>
              <a:rPr lang="sl-SI" dirty="0" smtClean="0">
                <a:latin typeface="Courier New" pitchFamily="49" charset="0"/>
              </a:rPr>
              <a:t>",'w')</a:t>
            </a:r>
          </a:p>
          <a:p>
            <a:pPr lvl="1" eaLnBrk="1" hangingPunct="1"/>
            <a:r>
              <a:rPr lang="sl-SI" dirty="0" smtClean="0"/>
              <a:t>Ustvarimo novo, prazno datoteko.</a:t>
            </a:r>
          </a:p>
          <a:p>
            <a:pPr eaLnBrk="1" hangingPunct="1"/>
            <a:r>
              <a:rPr lang="sl-SI" sz="2000" dirty="0" smtClean="0"/>
              <a:t>Pozor:</a:t>
            </a:r>
          </a:p>
          <a:p>
            <a:pPr lvl="1" eaLnBrk="1" hangingPunct="1"/>
            <a:r>
              <a:rPr lang="sl-SI" dirty="0" smtClean="0"/>
              <a:t>Če datoteka že obstaja, s tem izgubimo staro vsebino!</a:t>
            </a:r>
          </a:p>
          <a:p>
            <a:pPr eaLnBrk="1" hangingPunct="1"/>
            <a:r>
              <a:rPr lang="sl-SI" sz="2000" dirty="0" smtClean="0"/>
              <a:t>Niz opisuje ime datoteke:</a:t>
            </a:r>
          </a:p>
          <a:p>
            <a:pPr lvl="1" eaLnBrk="1" hangingPunct="1"/>
            <a:r>
              <a:rPr lang="sl-SI" dirty="0" smtClean="0"/>
              <a:t>Relativno (glede na imenik, kjer se program izvaja): </a:t>
            </a:r>
          </a:p>
          <a:p>
            <a:pPr lvl="2" eaLnBrk="1" hangingPunct="1"/>
            <a:r>
              <a:rPr lang="sl-SI" sz="1600" dirty="0" err="1" smtClean="0">
                <a:latin typeface="Courier New" pitchFamily="49" charset="0"/>
              </a:rPr>
              <a:t>Bla.dat</a:t>
            </a:r>
            <a:endParaRPr lang="sl-SI" sz="1600" dirty="0" smtClean="0">
              <a:latin typeface="Courier New" pitchFamily="49" charset="0"/>
            </a:endParaRPr>
          </a:p>
          <a:p>
            <a:pPr lvl="2" eaLnBrk="1" hangingPunct="1"/>
            <a:r>
              <a:rPr lang="sl-SI" sz="1600" dirty="0" err="1" smtClean="0">
                <a:latin typeface="Courier New" pitchFamily="49" charset="0"/>
              </a:rPr>
              <a:t>datoteke\blo.txt</a:t>
            </a:r>
            <a:endParaRPr lang="sl-SI" sz="1600" dirty="0" smtClean="0">
              <a:latin typeface="Courier New" pitchFamily="49" charset="0"/>
            </a:endParaRPr>
          </a:p>
          <a:p>
            <a:pPr lvl="1" eaLnBrk="1" hangingPunct="1"/>
            <a:r>
              <a:rPr lang="sl-SI" dirty="0" smtClean="0"/>
              <a:t>Absolutno (polno ime datoteke)</a:t>
            </a:r>
          </a:p>
          <a:p>
            <a:pPr lvl="2" eaLnBrk="1" hangingPunct="1"/>
            <a:r>
              <a:rPr lang="sl-SI" sz="1600" dirty="0" smtClean="0">
                <a:latin typeface="Courier New" pitchFamily="49" charset="0"/>
              </a:rPr>
              <a:t>C:\temp\bla.txt</a:t>
            </a:r>
          </a:p>
          <a:p>
            <a:pPr lvl="2" eaLnBrk="1" hangingPunct="1"/>
            <a:r>
              <a:rPr lang="sl-SI" sz="1600" dirty="0" smtClean="0">
                <a:latin typeface="Courier New" pitchFamily="49" charset="0"/>
              </a:rPr>
              <a:t>D:\podatki\2008\januar\prviTeden.dat</a:t>
            </a:r>
          </a:p>
          <a:p>
            <a:pPr lvl="1" eaLnBrk="1" hangingPunct="1"/>
            <a:r>
              <a:rPr lang="sl-SI" dirty="0" smtClean="0"/>
              <a:t>Pozor na \ - Zakaj</a:t>
            </a:r>
            <a:r>
              <a:rPr lang="sl-SI" dirty="0" smtClean="0"/>
              <a:t>?</a:t>
            </a:r>
          </a:p>
          <a:p>
            <a:pPr lvl="1"/>
            <a:r>
              <a:rPr lang="sl-SI" dirty="0" smtClean="0"/>
              <a:t>Zato: </a:t>
            </a:r>
            <a:r>
              <a:rPr lang="sl-SI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D:\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podatki\2008\januar\prviTeden.dat"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/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86750" cy="1143000"/>
          </a:xfrm>
        </p:spPr>
        <p:txBody>
          <a:bodyPr/>
          <a:lstStyle/>
          <a:p>
            <a:pPr eaLnBrk="1" hangingPunct="1"/>
            <a:r>
              <a:rPr lang="sl-SI" smtClean="0"/>
              <a:t>Pisanje na datoteko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4294967295"/>
          </p:nvPr>
        </p:nvSpPr>
        <p:spPr>
          <a:xfrm>
            <a:off x="708025" y="1219200"/>
            <a:ext cx="8435975" cy="4910138"/>
          </a:xfrm>
        </p:spPr>
        <p:txBody>
          <a:bodyPr/>
          <a:lstStyle/>
          <a:p>
            <a:pPr eaLnBrk="1" hangingPunct="1">
              <a:defRPr/>
            </a:pPr>
            <a:r>
              <a:rPr lang="sl-SI" sz="2200" dirty="0" smtClean="0"/>
              <a:t>Ukaz </a:t>
            </a:r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open</a:t>
            </a:r>
            <a:r>
              <a:rPr lang="sl-SI" sz="2200" dirty="0" smtClean="0"/>
              <a:t> poleg tega, da ustvari datoteko (določilo 'w'), pove tudi njeno logično oznako</a:t>
            </a:r>
          </a:p>
          <a:p>
            <a:pPr eaLnBrk="1" hangingPunct="1">
              <a:defRPr/>
            </a:pPr>
            <a:r>
              <a:rPr lang="sl-SI" sz="2200" dirty="0" smtClean="0"/>
              <a:t>Shranimo jo v </a:t>
            </a:r>
            <a:r>
              <a:rPr lang="sl-SI" sz="2200" dirty="0" err="1" smtClean="0"/>
              <a:t>spremenjlivko</a:t>
            </a:r>
            <a:r>
              <a:rPr lang="sl-SI" sz="2200" dirty="0" smtClean="0"/>
              <a:t> in se v programu sklicujemo nanjo</a:t>
            </a:r>
          </a:p>
          <a:p>
            <a:pPr lvl="1" eaLnBrk="1" hangingPunct="1">
              <a:defRPr/>
            </a:pPr>
            <a:r>
              <a:rPr lang="sl-SI" sz="2100" dirty="0" err="1" smtClean="0">
                <a:latin typeface="Courier New" pitchFamily="49" charset="0"/>
              </a:rPr>
              <a:t>datZaPisanje</a:t>
            </a:r>
            <a:r>
              <a:rPr lang="sl-SI" sz="2100" dirty="0" smtClean="0">
                <a:latin typeface="Courier New" pitchFamily="49" charset="0"/>
              </a:rPr>
              <a:t> = open("</a:t>
            </a:r>
            <a:r>
              <a:rPr lang="sl-SI" sz="2100" dirty="0" err="1" smtClean="0">
                <a:latin typeface="Courier New" pitchFamily="49" charset="0"/>
              </a:rPr>
              <a:t>tuPisem.txt</a:t>
            </a:r>
            <a:r>
              <a:rPr lang="sl-SI" sz="2100" dirty="0" smtClean="0">
                <a:latin typeface="Courier New" pitchFamily="49" charset="0"/>
              </a:rPr>
              <a:t>",'w')</a:t>
            </a:r>
          </a:p>
          <a:p>
            <a:pPr eaLnBrk="1" hangingPunct="1">
              <a:defRPr/>
            </a:pPr>
            <a:r>
              <a:rPr lang="sl-SI" sz="2200" dirty="0" smtClean="0"/>
              <a:t>Pisanje</a:t>
            </a:r>
          </a:p>
          <a:p>
            <a:pPr lvl="1" eaLnBrk="1" hangingPunct="1">
              <a:defRPr/>
            </a:pPr>
            <a:r>
              <a:rPr lang="sl-SI" sz="2100" dirty="0" err="1" smtClean="0">
                <a:latin typeface="Courier New" pitchFamily="49" charset="0"/>
              </a:rPr>
              <a:t>write</a:t>
            </a:r>
            <a:r>
              <a:rPr lang="sl-SI" sz="2100" dirty="0" smtClean="0">
                <a:latin typeface="Courier New" pitchFamily="49" charset="0"/>
              </a:rPr>
              <a:t>(niz)</a:t>
            </a:r>
          </a:p>
          <a:p>
            <a:pPr lvl="1" eaLnBrk="1" hangingPunct="1">
              <a:defRPr/>
            </a:pPr>
            <a:r>
              <a:rPr lang="sl-SI" sz="2100" dirty="0" err="1" smtClean="0">
                <a:latin typeface="Courier New" pitchFamily="49" charset="0"/>
              </a:rPr>
              <a:t>datZaPisanje.write</a:t>
            </a:r>
            <a:r>
              <a:rPr lang="sl-SI" sz="2100" dirty="0" smtClean="0">
                <a:latin typeface="Courier New" pitchFamily="49" charset="0"/>
              </a:rPr>
              <a:t>("Pišimo na datoteko")</a:t>
            </a:r>
          </a:p>
          <a:p>
            <a:pPr eaLnBrk="1" hangingPunct="1">
              <a:defRPr/>
            </a:pPr>
            <a:r>
              <a:rPr lang="sl-SI" sz="2200" dirty="0" smtClean="0"/>
              <a:t>Ne dodamo oznake za konec vrstice, torej</a:t>
            </a:r>
          </a:p>
          <a:p>
            <a:pPr marL="547687" lvl="2" eaLnBrk="1" hangingPunct="1">
              <a:spcBef>
                <a:spcPts val="600"/>
              </a:spcBef>
              <a:buClr>
                <a:schemeClr val="accent1"/>
              </a:buClr>
              <a:defRPr/>
            </a:pPr>
            <a:r>
              <a:rPr lang="sl-SI" sz="1800" dirty="0" err="1" smtClean="0">
                <a:latin typeface="Courier New" pitchFamily="49" charset="0"/>
              </a:rPr>
              <a:t>datZaPisanje.write</a:t>
            </a:r>
            <a:r>
              <a:rPr lang="sl-SI" sz="1800" dirty="0" smtClean="0">
                <a:latin typeface="Courier New" pitchFamily="49" charset="0"/>
              </a:rPr>
              <a:t>("Pišimo na datoteko")</a:t>
            </a:r>
          </a:p>
          <a:p>
            <a:pPr marL="547687" lvl="2" eaLnBrk="1" hangingPunct="1">
              <a:spcBef>
                <a:spcPts val="600"/>
              </a:spcBef>
              <a:buClr>
                <a:schemeClr val="accent1"/>
              </a:buClr>
              <a:defRPr/>
            </a:pPr>
            <a:r>
              <a:rPr lang="sl-SI" sz="1800" dirty="0" err="1" smtClean="0">
                <a:latin typeface="Courier New" pitchFamily="49" charset="0"/>
              </a:rPr>
              <a:t>datZaPisanje.write</a:t>
            </a:r>
            <a:r>
              <a:rPr lang="sl-SI" sz="1800" dirty="0" smtClean="0">
                <a:latin typeface="Courier New" pitchFamily="49" charset="0"/>
              </a:rPr>
              <a:t>("Še …")</a:t>
            </a:r>
          </a:p>
          <a:p>
            <a:pPr marL="273050" lvl="1" eaLnBrk="1" hangingPunct="1">
              <a:spcBef>
                <a:spcPts val="600"/>
              </a:spcBef>
              <a:buClr>
                <a:schemeClr val="accent1"/>
              </a:buClr>
              <a:defRPr/>
            </a:pPr>
            <a:r>
              <a:rPr lang="sl-SI" sz="2200" dirty="0" smtClean="0">
                <a:solidFill>
                  <a:schemeClr val="tx1"/>
                </a:solidFill>
              </a:rPr>
              <a:t>je enako kot </a:t>
            </a:r>
          </a:p>
          <a:p>
            <a:pPr marL="547687" lvl="2" eaLnBrk="1" hangingPunct="1">
              <a:spcBef>
                <a:spcPts val="600"/>
              </a:spcBef>
              <a:buClr>
                <a:schemeClr val="accent1"/>
              </a:buClr>
              <a:defRPr/>
            </a:pPr>
            <a:r>
              <a:rPr lang="sl-SI" sz="1800" dirty="0" err="1" smtClean="0">
                <a:latin typeface="Courier New" pitchFamily="49" charset="0"/>
              </a:rPr>
              <a:t>datZaPisanje.write</a:t>
            </a:r>
            <a:r>
              <a:rPr lang="sl-SI" sz="1800" dirty="0" smtClean="0">
                <a:latin typeface="Courier New" pitchFamily="49" charset="0"/>
              </a:rPr>
              <a:t>("Pišimo na </a:t>
            </a:r>
            <a:r>
              <a:rPr lang="sl-SI" sz="1800" dirty="0" err="1" smtClean="0">
                <a:latin typeface="Courier New" pitchFamily="49" charset="0"/>
              </a:rPr>
              <a:t>datotekoŠe</a:t>
            </a:r>
            <a:r>
              <a:rPr lang="sl-SI" sz="1800" dirty="0" smtClean="0">
                <a:latin typeface="Courier New" pitchFamily="49" charset="0"/>
              </a:rPr>
              <a:t> …")</a:t>
            </a:r>
          </a:p>
          <a:p>
            <a:pPr marL="273050" lvl="1" eaLnBrk="1" hangingPunct="1">
              <a:spcBef>
                <a:spcPts val="600"/>
              </a:spcBef>
              <a:buClr>
                <a:schemeClr val="accent1"/>
              </a:buClr>
              <a:defRPr/>
            </a:pPr>
            <a:endParaRPr lang="sl-SI" sz="2100" dirty="0" smtClean="0">
              <a:latin typeface="Courier New" pitchFamily="49" charset="0"/>
            </a:endParaRPr>
          </a:p>
          <a:p>
            <a:pPr marL="273050" lvl="1" eaLnBrk="1" hangingPunct="1">
              <a:spcBef>
                <a:spcPts val="600"/>
              </a:spcBef>
              <a:buClr>
                <a:schemeClr val="accent1"/>
              </a:buClr>
              <a:defRPr/>
            </a:pPr>
            <a:endParaRPr lang="sl-SI" sz="2100" dirty="0" smtClean="0">
              <a:latin typeface="Courier New" pitchFamily="49" charset="0"/>
            </a:endParaRPr>
          </a:p>
          <a:p>
            <a:pPr marL="273050" lvl="1" eaLnBrk="1" hangingPunct="1">
              <a:spcBef>
                <a:spcPts val="600"/>
              </a:spcBef>
              <a:buClr>
                <a:schemeClr val="accent1"/>
              </a:buClr>
              <a:defRPr/>
            </a:pPr>
            <a:endParaRPr lang="sl-SI" sz="2100" dirty="0" smtClean="0">
              <a:latin typeface="Courier New" pitchFamily="49" charset="0"/>
            </a:endParaRPr>
          </a:p>
          <a:p>
            <a:pPr eaLnBrk="1" hangingPunct="1">
              <a:defRPr/>
            </a:pPr>
            <a:endParaRPr lang="sl-SI" sz="2400" dirty="0" smtClean="0">
              <a:latin typeface="Courier New" pitchFamily="49" charset="0"/>
            </a:endParaRPr>
          </a:p>
          <a:p>
            <a:pPr eaLnBrk="1" hangingPunct="1">
              <a:defRPr/>
            </a:pPr>
            <a:endParaRPr lang="sl-SI" sz="2200" dirty="0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86750" cy="1143000"/>
          </a:xfrm>
        </p:spPr>
        <p:txBody>
          <a:bodyPr/>
          <a:lstStyle/>
          <a:p>
            <a:pPr eaLnBrk="1" hangingPunct="1"/>
            <a:r>
              <a:rPr lang="sl-SI" smtClean="0"/>
              <a:t>Zgled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4294967295"/>
          </p:nvPr>
        </p:nvSpPr>
        <p:spPr>
          <a:xfrm>
            <a:off x="755576" y="1124744"/>
            <a:ext cx="8229600" cy="4910138"/>
          </a:xfrm>
        </p:spPr>
        <p:txBody>
          <a:bodyPr/>
          <a:lstStyle/>
          <a:p>
            <a:pPr marL="495300" indent="-495300" algn="just" eaLnBrk="1" hangingPunct="1">
              <a:buFont typeface="Wingdings 3" pitchFamily="18" charset="2"/>
              <a:buNone/>
            </a:pPr>
            <a:endParaRPr lang="sl-SI" sz="2000" dirty="0" smtClean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 eaLnBrk="1" hangingPunct="1">
              <a:buFont typeface="Wingdings 3" pitchFamily="18" charset="2"/>
              <a:buNone/>
            </a:pPr>
            <a:r>
              <a:rPr lang="sl-SI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&gt;&gt;&gt; </a:t>
            </a:r>
            <a:r>
              <a:rPr lang="sl-SI" sz="2000" dirty="0" err="1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pisi</a:t>
            </a:r>
            <a:r>
              <a:rPr lang="sl-SI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 = </a:t>
            </a:r>
            <a:r>
              <a:rPr lang="sl-SI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open(r'e:\</a:t>
            </a:r>
            <a:r>
              <a:rPr lang="sl-SI" sz="2000" dirty="0" err="1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mo.txt</a:t>
            </a:r>
            <a:r>
              <a:rPr lang="sl-SI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','w')</a:t>
            </a:r>
          </a:p>
          <a:p>
            <a:pPr marL="495300" indent="-495300" algn="just" eaLnBrk="1" hangingPunct="1">
              <a:buFont typeface="Wingdings 3" pitchFamily="18" charset="2"/>
              <a:buNone/>
            </a:pPr>
            <a:r>
              <a:rPr lang="sl-SI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&gt;&gt;&gt; </a:t>
            </a:r>
            <a:r>
              <a:rPr lang="sl-SI" sz="2000" dirty="0" err="1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pisi.write</a:t>
            </a:r>
            <a:r>
              <a:rPr lang="sl-SI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("Nekaj")</a:t>
            </a:r>
          </a:p>
          <a:p>
            <a:pPr marL="495300" indent="-495300" algn="just" eaLnBrk="1" hangingPunct="1">
              <a:buFont typeface="Wingdings 3" pitchFamily="18" charset="2"/>
              <a:buNone/>
            </a:pPr>
            <a:r>
              <a:rPr lang="sl-SI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5</a:t>
            </a:r>
          </a:p>
          <a:p>
            <a:pPr marL="495300" indent="-495300" algn="just" eaLnBrk="1" hangingPunct="1">
              <a:buFont typeface="Wingdings 3" pitchFamily="18" charset="2"/>
              <a:buNone/>
            </a:pPr>
            <a:r>
              <a:rPr lang="sl-SI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&gt;&gt;&gt; </a:t>
            </a:r>
            <a:r>
              <a:rPr lang="sl-SI" sz="2000" dirty="0" err="1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pisi.write</a:t>
            </a:r>
            <a:r>
              <a:rPr lang="sl-SI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("</a:t>
            </a:r>
            <a:r>
              <a:rPr lang="sl-SI" sz="2000" dirty="0" err="1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ŠeNekaj</a:t>
            </a:r>
            <a:r>
              <a:rPr lang="sl-SI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")</a:t>
            </a:r>
          </a:p>
          <a:p>
            <a:pPr marL="495300" indent="-495300" algn="just" eaLnBrk="1" hangingPunct="1">
              <a:buFont typeface="Wingdings 3" pitchFamily="18" charset="2"/>
              <a:buNone/>
            </a:pPr>
            <a:r>
              <a:rPr lang="sl-SI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7</a:t>
            </a:r>
          </a:p>
          <a:p>
            <a:pPr marL="495300" indent="-495300" algn="just" eaLnBrk="1" hangingPunct="1">
              <a:buFont typeface="Wingdings 3" pitchFamily="18" charset="2"/>
              <a:buNone/>
            </a:pPr>
            <a:r>
              <a:rPr lang="sl-SI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&gt;&gt;&gt; 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928688" y="4572000"/>
            <a:ext cx="3313112" cy="931863"/>
          </a:xfrm>
          <a:prstGeom prst="rect">
            <a:avLst/>
          </a:prstGeom>
          <a:noFill/>
          <a:ln w="158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Težava: Ko izvedemo program, je datoteka </a:t>
            </a:r>
            <a:r>
              <a:rPr lang="sl-SI" b="1"/>
              <a:t>prazna</a:t>
            </a:r>
            <a:r>
              <a:rPr lang="sl-SI"/>
              <a:t>!</a:t>
            </a:r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3" cstate="print"/>
          <a:srcRect t="35416" r="10333" b="46878"/>
          <a:stretch>
            <a:fillRect/>
          </a:stretch>
        </p:blipFill>
        <p:spPr bwMode="auto">
          <a:xfrm>
            <a:off x="3000375" y="3214688"/>
            <a:ext cx="571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8358188" y="3929063"/>
            <a:ext cx="285750" cy="14287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57875" y="285750"/>
            <a:ext cx="2843213" cy="257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 bldLvl="5" animBg="1"/>
      <p:bldP spid="68612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close()</a:t>
            </a:r>
          </a:p>
        </p:txBody>
      </p:sp>
      <p:sp>
        <p:nvSpPr>
          <p:cNvPr id="14339" name="Rectangle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eaLnBrk="1" hangingPunct="1"/>
            <a:r>
              <a:rPr lang="sl-SI" dirty="0" smtClean="0"/>
              <a:t>Datoteko je potrebno zapreti</a:t>
            </a:r>
          </a:p>
          <a:p>
            <a:pPr lvl="1"/>
            <a:r>
              <a:rPr lang="sl-SI" dirty="0" smtClean="0"/>
              <a:t>"izklopiti" povezavo med datotečno spremenljivko in fizično datoteko</a:t>
            </a:r>
          </a:p>
          <a:p>
            <a:pPr eaLnBrk="1" hangingPunct="1"/>
            <a:r>
              <a:rPr lang="sl-SI" dirty="0" smtClean="0"/>
              <a:t>Medpomnilnik </a:t>
            </a:r>
          </a:p>
          <a:p>
            <a:pPr eaLnBrk="1" hangingPunct="1"/>
            <a:r>
              <a:rPr lang="sl-SI" dirty="0" smtClean="0"/>
              <a:t>Hitrejše izvajanje</a:t>
            </a:r>
          </a:p>
          <a:p>
            <a:pPr eaLnBrk="1" hangingPunct="1"/>
            <a:r>
              <a:rPr lang="sl-SI" dirty="0" smtClean="0"/>
              <a:t>Na koncu izprazniti</a:t>
            </a:r>
          </a:p>
          <a:p>
            <a:pPr lvl="1" eaLnBrk="1" hangingPunct="1"/>
            <a:r>
              <a:rPr lang="sl-SI" dirty="0" smtClean="0"/>
              <a:t>To (med drugim) naredi close</a:t>
            </a:r>
          </a:p>
          <a:p>
            <a:pPr marL="457200" lvl="1" indent="0" eaLnBrk="1" hangingPunct="1">
              <a:buNone/>
            </a:pPr>
            <a:endParaRPr lang="sl-SI" dirty="0" smtClean="0"/>
          </a:p>
          <a:p>
            <a:pPr eaLnBrk="1" hangingPunct="1"/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bldLvl="5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Zgled - popravljen</a:t>
            </a:r>
          </a:p>
        </p:txBody>
      </p:sp>
      <p:sp>
        <p:nvSpPr>
          <p:cNvPr id="15363" name="Rectangle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495300" indent="-495300" algn="just" eaLnBrk="1" hangingPunct="1">
              <a:buFont typeface="Wingdings 3" pitchFamily="18" charset="2"/>
              <a:buNone/>
            </a:pPr>
            <a:r>
              <a:rPr lang="sl-SI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imeDat = input('Ime datoteke, kamor pišemo: ')</a:t>
            </a:r>
          </a:p>
          <a:p>
            <a:pPr marL="495300" indent="-495300" algn="just" eaLnBrk="1" hangingPunct="1">
              <a:buFont typeface="Wingdings 3" pitchFamily="18" charset="2"/>
              <a:buNone/>
            </a:pPr>
            <a:r>
              <a:rPr lang="sl-SI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pisi = open(imeDat,'w')</a:t>
            </a:r>
          </a:p>
          <a:p>
            <a:pPr marL="495300" indent="-495300" algn="just" eaLnBrk="1" hangingPunct="1">
              <a:buFont typeface="Wingdings 3" pitchFamily="18" charset="2"/>
              <a:buNone/>
            </a:pPr>
            <a:r>
              <a:rPr lang="sl-SI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pisi.write("Nekaj")</a:t>
            </a:r>
          </a:p>
          <a:p>
            <a:pPr marL="495300" indent="-495300" algn="just" eaLnBrk="1" hangingPunct="1">
              <a:buFont typeface="Wingdings 3" pitchFamily="18" charset="2"/>
              <a:buNone/>
            </a:pPr>
            <a:r>
              <a:rPr lang="sl-SI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pisi.write("ŠeNekaj")</a:t>
            </a:r>
          </a:p>
          <a:p>
            <a:pPr marL="495300" indent="-495300" algn="just" eaLnBrk="1" hangingPunct="1">
              <a:buFont typeface="Wingdings 3" pitchFamily="18" charset="2"/>
              <a:buNone/>
            </a:pPr>
            <a:r>
              <a:rPr lang="sl-SI" sz="2000" dirty="0" smtClean="0">
                <a:solidFill>
                  <a:srgbClr val="006400"/>
                </a:solidFill>
                <a:latin typeface="Courier New" pitchFamily="49" charset="0"/>
                <a:cs typeface="Times New Roman" pitchFamily="18" charset="0"/>
              </a:rPr>
              <a:t>pisi.close()</a:t>
            </a:r>
          </a:p>
          <a:p>
            <a:pPr marL="495300" indent="-495300" algn="just" eaLnBrk="1" hangingPunct="1">
              <a:buFont typeface="Wingdings 3" pitchFamily="18" charset="2"/>
              <a:buNone/>
            </a:pPr>
            <a:endParaRPr lang="sl-SI" sz="2000" dirty="0" smtClean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  <a:p>
            <a:pPr marL="495300" indent="-495300" algn="just" eaLnBrk="1" hangingPunct="1">
              <a:buFont typeface="Wingdings 3" pitchFamily="18" charset="2"/>
              <a:buNone/>
            </a:pPr>
            <a:endParaRPr lang="sl-SI" sz="2000" dirty="0" smtClean="0">
              <a:solidFill>
                <a:srgbClr val="006400"/>
              </a:solidFill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1214438" y="5715000"/>
            <a:ext cx="3313112" cy="382588"/>
          </a:xfrm>
          <a:prstGeom prst="rect">
            <a:avLst/>
          </a:prstGeom>
          <a:noFill/>
          <a:ln w="158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Datoteka </a:t>
            </a:r>
            <a:r>
              <a:rPr lang="sl-SI" b="1"/>
              <a:t>ni več</a:t>
            </a:r>
            <a:r>
              <a:rPr lang="sl-SI"/>
              <a:t> prazna!</a:t>
            </a:r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3" cstate="print"/>
          <a:srcRect t="40134" r="11046" b="48160"/>
          <a:stretch>
            <a:fillRect/>
          </a:stretch>
        </p:blipFill>
        <p:spPr bwMode="auto">
          <a:xfrm>
            <a:off x="1285875" y="4429125"/>
            <a:ext cx="75041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8358188" y="5000625"/>
            <a:ext cx="428625" cy="14287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75" y="1605003"/>
            <a:ext cx="2886025" cy="2612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5"/>
      <p:bldP spid="72708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In ko smo že mislili, da je konec</a:t>
            </a:r>
            <a:endParaRPr lang="en-US" smtClean="0"/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Program je tekel cel kup časa, ustvaril čudovito datoteko </a:t>
            </a:r>
          </a:p>
          <a:p>
            <a:r>
              <a:rPr lang="sl-SI" dirty="0" smtClean="0"/>
              <a:t>In ko ste ravno mislili, da je čas za </a:t>
            </a:r>
          </a:p>
          <a:p>
            <a:pPr lvl="1"/>
            <a:r>
              <a:rPr lang="sl-SI" dirty="0" smtClean="0"/>
              <a:t>… (po lastni izbiri)</a:t>
            </a:r>
          </a:p>
          <a:p>
            <a:pPr lvl="1"/>
            <a:r>
              <a:rPr lang="sl-SI" dirty="0" smtClean="0"/>
              <a:t>Ugotovite, da na datoteki manjka zaključna vrstica s podatki o vašem TRR, kamor hvaležni uporabniki datoteke lahko nakažejo manjši prispevek</a:t>
            </a:r>
          </a:p>
          <a:p>
            <a:r>
              <a:rPr lang="sl-SI" dirty="0" smtClean="0"/>
              <a:t>Kako dodati to vrstico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open(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imeDat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 'w') </a:t>
            </a:r>
            <a:r>
              <a:rPr lang="sl-SI" dirty="0" smtClean="0"/>
              <a:t>bo zbrisal vsebino!</a:t>
            </a:r>
          </a:p>
          <a:p>
            <a:r>
              <a:rPr lang="sl-SI" dirty="0" smtClean="0"/>
              <a:t>Ponovno pognati program in dopisati še manjkajočo vrstico ?</a:t>
            </a:r>
          </a:p>
          <a:p>
            <a:endParaRPr lang="sl-SI" dirty="0" smtClean="0"/>
          </a:p>
          <a:p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54FD5-442E-4D17-BEB1-1F0070BACAD3}" type="slidenum">
              <a:rPr lang="sl-SI" smtClean="0"/>
              <a:pPr/>
              <a:t>8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Dodajanje vsebine</a:t>
            </a:r>
            <a:endParaRPr lang="en-US" smtClean="0"/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open(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imeDat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,'a')</a:t>
            </a:r>
          </a:p>
          <a:p>
            <a:pPr eaLnBrk="1" hangingPunct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'a' </a:t>
            </a:r>
            <a:r>
              <a:rPr lang="sl-SI" dirty="0" smtClean="0"/>
              <a:t>– </a:t>
            </a:r>
            <a:r>
              <a:rPr lang="sl-SI" dirty="0" err="1" smtClean="0"/>
              <a:t>append</a:t>
            </a:r>
            <a:r>
              <a:rPr lang="sl-SI" dirty="0" smtClean="0"/>
              <a:t> / dodaj</a:t>
            </a:r>
          </a:p>
          <a:p>
            <a:pPr eaLnBrk="1" hangingPunct="1"/>
            <a:r>
              <a:rPr lang="sl-SI" dirty="0" smtClean="0"/>
              <a:t>Tudi odpremo datoteko za pisanje</a:t>
            </a:r>
          </a:p>
          <a:p>
            <a:pPr lvl="1" eaLnBrk="1" hangingPunct="1"/>
            <a:r>
              <a:rPr lang="sl-SI" dirty="0" smtClean="0"/>
              <a:t>Če še ne obstaja – ustvarimo novo, prazno!</a:t>
            </a:r>
          </a:p>
          <a:p>
            <a:pPr lvl="1" eaLnBrk="1" hangingPunct="1"/>
            <a:r>
              <a:rPr lang="sl-SI" dirty="0" smtClean="0"/>
              <a:t>Postavimo se na konec datoteke (na konec zadnje vrstice!)</a:t>
            </a:r>
          </a:p>
          <a:p>
            <a:pPr eaLnBrk="1" hangingPunct="1"/>
            <a:r>
              <a:rPr lang="sl-SI" dirty="0" smtClean="0"/>
              <a:t>Kar pišemo, se dodaja na konec</a:t>
            </a:r>
            <a:endParaRPr lang="en-US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23509339-7B0D-4AE0-8634-3ACD5874C685}" type="slidenum">
              <a:rPr lang="sl-SI" smtClean="0"/>
              <a:pPr/>
              <a:t>9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537</Words>
  <Application>Microsoft Office PowerPoint</Application>
  <PresentationFormat>On-screen Show (4:3)</PresentationFormat>
  <Paragraphs>104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Courier New</vt:lpstr>
      <vt:lpstr>Times New Roman</vt:lpstr>
      <vt:lpstr>Wingdings 3</vt:lpstr>
      <vt:lpstr>Office Theme</vt:lpstr>
      <vt:lpstr>Datoteke</vt:lpstr>
      <vt:lpstr>DATOTEKE</vt:lpstr>
      <vt:lpstr>Ustvarimo datoteko</vt:lpstr>
      <vt:lpstr>Pisanje na datoteko</vt:lpstr>
      <vt:lpstr>Zgled</vt:lpstr>
      <vt:lpstr>close()</vt:lpstr>
      <vt:lpstr>Zgled - popravljen</vt:lpstr>
      <vt:lpstr>In ko smo že mislili, da je konec</vt:lpstr>
      <vt:lpstr>Dodajanje vsebine</vt:lpstr>
      <vt:lpstr>Branje</vt:lpstr>
      <vt:lpstr>Ukazi za branje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DATOTEKE</dc:title>
  <dc:creator>Matija Lokar</dc:creator>
  <cp:lastModifiedBy>Matija Lokar</cp:lastModifiedBy>
  <cp:revision>13</cp:revision>
  <dcterms:created xsi:type="dcterms:W3CDTF">2011-05-09T07:04:37Z</dcterms:created>
  <dcterms:modified xsi:type="dcterms:W3CDTF">2021-03-04T11:48:10Z</dcterms:modified>
</cp:coreProperties>
</file>