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9_02.jpg"/>
          <p:cNvPicPr preferRelativeResize="0">
            <a:picLocks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54112" y="0"/>
            <a:ext cx="73152" cy="6858000"/>
          </a:xfrm>
          <a:prstGeom prst="rect">
            <a:avLst/>
          </a:prstGeom>
        </p:spPr>
      </p:pic>
      <p:pic>
        <p:nvPicPr>
          <p:cNvPr id="7" name="Picture 6" descr="1_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0" y="0"/>
            <a:ext cx="1333500" cy="685800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0352"/>
            <a:ext cx="9144000" cy="228600"/>
            <a:chOff x="0" y="6582727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7813040" y="6582727"/>
              <a:ext cx="1330960" cy="228600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134101" y="6582727"/>
              <a:ext cx="1609724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6582727"/>
              <a:ext cx="6096000" cy="2286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6781800" cy="1069975"/>
          </a:xfrm>
        </p:spPr>
        <p:txBody>
          <a:bodyPr bIns="0" anchor="b" anchorCtr="0">
            <a:noAutofit/>
          </a:bodyPr>
          <a:lstStyle>
            <a:lvl1pPr>
              <a:defRPr sz="4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438400"/>
            <a:ext cx="6781800" cy="762000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>
          <a:xfrm>
            <a:off x="6210300" y="6610350"/>
            <a:ext cx="1524000" cy="228600"/>
          </a:xfrm>
        </p:spPr>
        <p:txBody>
          <a:bodyPr/>
          <a:lstStyle/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>
          <a:xfrm>
            <a:off x="7924800" y="6610350"/>
            <a:ext cx="1198880" cy="228600"/>
          </a:xfrm>
        </p:spPr>
        <p:txBody>
          <a:bodyPr/>
          <a:lstStyle/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>
          <a:xfrm>
            <a:off x="457200" y="6611112"/>
            <a:ext cx="5600700" cy="228600"/>
          </a:xfrm>
        </p:spPr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89085"/>
            <a:ext cx="2057400" cy="553707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85216"/>
            <a:ext cx="6019800" cy="55412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grpSp>
        <p:nvGrpSpPr>
          <p:cNvPr id="4" name="Group 1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2" name="Rectangle 1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4" name="Picture 13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0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32" name="Rectangle 31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/>
          <p:cNvGrpSpPr/>
          <p:nvPr/>
        </p:nvGrpSpPr>
        <p:grpSpPr>
          <a:xfrm>
            <a:off x="1438274" y="6629400"/>
            <a:ext cx="7705726" cy="228600"/>
            <a:chOff x="1438274" y="6629400"/>
            <a:chExt cx="7705726" cy="228600"/>
          </a:xfrm>
        </p:grpSpPr>
        <p:sp>
          <p:nvSpPr>
            <p:cNvPr id="27" name="Rectangle 26"/>
            <p:cNvSpPr/>
            <p:nvPr/>
          </p:nvSpPr>
          <p:spPr>
            <a:xfrm>
              <a:off x="8763000" y="662940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142480" y="662940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438274" y="6629400"/>
              <a:ext cx="5663565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5245101"/>
            <a:ext cx="6934199" cy="1155700"/>
          </a:xfrm>
        </p:spPr>
        <p:txBody>
          <a:bodyPr anchor="t">
            <a:normAutofit/>
          </a:bodyPr>
          <a:lstStyle>
            <a:lvl1pPr algn="r">
              <a:defRPr sz="4200" b="0" i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600" y="4114800"/>
            <a:ext cx="6934199" cy="1130300"/>
          </a:xfrm>
        </p:spPr>
        <p:txBody>
          <a:bodyPr anchor="b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9" descr="9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63980" cy="6858000"/>
          </a:xfrm>
          <a:prstGeom prst="rect">
            <a:avLst/>
          </a:prstGeom>
        </p:spPr>
      </p:pic>
      <p:sp>
        <p:nvSpPr>
          <p:cNvPr id="24" name="Date Placeholder 23"/>
          <p:cNvSpPr>
            <a:spLocks noGrp="1"/>
          </p:cNvSpPr>
          <p:nvPr>
            <p:ph type="dt" sz="half" idx="10"/>
          </p:nvPr>
        </p:nvSpPr>
        <p:spPr>
          <a:xfrm>
            <a:off x="7162800" y="6610350"/>
            <a:ext cx="1524000" cy="246888"/>
          </a:xfrm>
        </p:spPr>
        <p:txBody>
          <a:bodyPr/>
          <a:lstStyle/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1"/>
          </p:nvPr>
        </p:nvSpPr>
        <p:spPr>
          <a:xfrm>
            <a:off x="8742680" y="6610350"/>
            <a:ext cx="381000" cy="246888"/>
          </a:xfrm>
        </p:spPr>
        <p:txBody>
          <a:bodyPr/>
          <a:lstStyle/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2"/>
          </p:nvPr>
        </p:nvSpPr>
        <p:spPr>
          <a:xfrm>
            <a:off x="1524000" y="6610350"/>
            <a:ext cx="5562600" cy="247650"/>
          </a:xfrm>
        </p:spPr>
        <p:txBody>
          <a:bodyPr/>
          <a:lstStyle/>
          <a:p>
            <a:endParaRPr lang="hr-HR"/>
          </a:p>
        </p:txBody>
      </p:sp>
      <p:pic>
        <p:nvPicPr>
          <p:cNvPr id="20" name="Picture 19" descr="vert_bar_02.png"/>
          <p:cNvPicPr preferRelativeResize="0">
            <a:picLocks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62456" y="0"/>
            <a:ext cx="7315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ar_06.pn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4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3" name="Group 14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4" name="Picture 13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3"/>
          </p:nvPr>
        </p:nvSpPr>
        <p:spPr>
          <a:xfrm>
            <a:off x="4648200" y="1981200"/>
            <a:ext cx="4040188" cy="411162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57200" y="243840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5"/>
          </p:nvPr>
        </p:nvSpPr>
        <p:spPr>
          <a:xfrm>
            <a:off x="4648200" y="243840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6" name="Picture 15" descr="bar_06.pn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4" name="Group 17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20" name="Rectangle 1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Date Placeholder 2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10" name="Picture 9" descr="2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11" name="Picture 10" descr="bar_06.png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3" name="Group 11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0" name="Rectangle 9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3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352800" cy="914400"/>
          </a:xfrm>
        </p:spPr>
        <p:txBody>
          <a:bodyPr lIns="0" r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i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419600" y="1524000"/>
            <a:ext cx="42672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1" y="2514599"/>
            <a:ext cx="3352800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4" name="Picture 13" descr="bar_06.pn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grpSp>
        <p:nvGrpSpPr>
          <p:cNvPr id="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7" name="Rectangle 16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5"/>
          <p:cNvGrpSpPr/>
          <p:nvPr/>
        </p:nvGrpSpPr>
        <p:grpSpPr>
          <a:xfrm>
            <a:off x="0" y="6631305"/>
            <a:ext cx="9144000" cy="228600"/>
            <a:chOff x="0" y="6583680"/>
            <a:chExt cx="9144000" cy="228600"/>
          </a:xfrm>
        </p:grpSpPr>
        <p:sp>
          <p:nvSpPr>
            <p:cNvPr id="13" name="Rectangle 12"/>
            <p:cNvSpPr/>
            <p:nvPr/>
          </p:nvSpPr>
          <p:spPr>
            <a:xfrm>
              <a:off x="8763000" y="6583680"/>
              <a:ext cx="381000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42480" y="6583680"/>
              <a:ext cx="1581912" cy="228600"/>
            </a:xfrm>
            <a:prstGeom prst="rect">
              <a:avLst/>
            </a:prstGeom>
            <a:solidFill>
              <a:schemeClr val="bg1">
                <a:alpha val="3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583680"/>
              <a:ext cx="7101840" cy="228600"/>
            </a:xfrm>
            <a:prstGeom prst="rect">
              <a:avLst/>
            </a:prstGeom>
            <a:solidFill>
              <a:schemeClr val="bg1"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048"/>
            <a:ext cx="3355848" cy="914400"/>
          </a:xfrm>
        </p:spPr>
        <p:txBody>
          <a:bodyPr anchor="b">
            <a:normAutofit/>
          </a:bodyPr>
          <a:lstStyle>
            <a:lvl1pPr algn="l">
              <a:defRPr lang="en-US" sz="1800" b="1" i="0" kern="1200" cap="all" spc="1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25696" y="1554480"/>
            <a:ext cx="4270248" cy="4059936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355848" cy="312724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en-US" sz="14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  <p:pic>
        <p:nvPicPr>
          <p:cNvPr id="8" name="Picture 7" descr="4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03860"/>
          </a:xfrm>
          <a:prstGeom prst="rect">
            <a:avLst/>
          </a:prstGeom>
        </p:spPr>
      </p:pic>
      <p:pic>
        <p:nvPicPr>
          <p:cNvPr id="9" name="Picture 8" descr="bar_06.png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03860"/>
            <a:ext cx="9144000" cy="5334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419600" y="1524000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419600" y="5637212"/>
            <a:ext cx="426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34000">
                <a:schemeClr val="bg1">
                  <a:lumMod val="75000"/>
                  <a:alpha val="61000"/>
                </a:schemeClr>
              </a:gs>
              <a:gs pos="38000">
                <a:schemeClr val="bg1">
                  <a:lumMod val="75000"/>
                  <a:alpha val="76000"/>
                </a:schemeClr>
              </a:gs>
              <a:gs pos="100000">
                <a:schemeClr val="bg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914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6610350"/>
            <a:ext cx="1524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420C3E0B-6AD2-414C-B317-42BFA70AC4EF}" type="datetimeFigureOut">
              <a:rPr lang="hr-HR" smtClean="0"/>
              <a:t>28.3.2022.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610350"/>
            <a:ext cx="66294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680" y="6610350"/>
            <a:ext cx="381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371D48A-6B8A-4832-B1E1-46496C9723CE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>
            <a:lumMod val="50000"/>
            <a:lumOff val="50000"/>
          </a:schemeClr>
        </a:buClr>
        <a:buFont typeface="Wingdings" pitchFamily="2" charset="2"/>
        <a:buNone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Jagged_array" TargetMode="External"/><Relationship Id="rId2" Type="http://schemas.openxmlformats.org/officeDocument/2006/relationships/hyperlink" Target="https://www.tutorialsteacher.com/csharp/csharp-jagged-array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sharpstar.com/jagged-arrays-csharp/" TargetMode="External"/><Relationship Id="rId4" Type="http://schemas.openxmlformats.org/officeDocument/2006/relationships/hyperlink" Target="https://codebuns.com/csharp-intermediate/jagged-arra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7" y="620688"/>
            <a:ext cx="6771456" cy="1244823"/>
          </a:xfrm>
        </p:spPr>
        <p:txBody>
          <a:bodyPr/>
          <a:lstStyle/>
          <a:p>
            <a:pPr algn="ctr"/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JAGGED ARRAY/ŽAGASTA TABELA</a:t>
            </a:r>
            <a:endParaRPr lang="hr-HR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20888"/>
            <a:ext cx="4164412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437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229600" cy="914400"/>
          </a:xfrm>
        </p:spPr>
        <p:txBody>
          <a:bodyPr/>
          <a:lstStyle/>
          <a:p>
            <a:r>
              <a:rPr lang="hr-HR" dirty="0" smtClean="0"/>
              <a:t>DEKLARACIJA ŽAGASTE TABELE</a:t>
            </a:r>
            <a:endParaRPr lang="hr-H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9004778" cy="648072"/>
          </a:xfrm>
        </p:spPr>
      </p:pic>
      <p:sp>
        <p:nvSpPr>
          <p:cNvPr id="5" name="TextBox 4"/>
          <p:cNvSpPr txBox="1"/>
          <p:nvPr/>
        </p:nvSpPr>
        <p:spPr>
          <a:xfrm>
            <a:off x="467544" y="3212976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hr-HR" dirty="0" smtClean="0"/>
              <a:t>Fiksno stevilo vrstic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r-HR" dirty="0" smtClean="0"/>
              <a:t>Vsaka vrstica ima različno število stolpcev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r-HR" dirty="0" smtClean="0"/>
              <a:t>Primer: fiksno število kart, ampak ne vemo koliko se bo prodal</a:t>
            </a:r>
          </a:p>
          <a:p>
            <a:pPr marL="285750" indent="-285750">
              <a:buFont typeface="Wingdings" pitchFamily="2" charset="2"/>
              <a:buChar char="Ø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56509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hr-HR" dirty="0" smtClean="0"/>
              <a:t>Tabela tabel</a:t>
            </a:r>
          </a:p>
          <a:p>
            <a:pPr>
              <a:buFont typeface="Wingdings" pitchFamily="2" charset="2"/>
              <a:buChar char="Ø"/>
            </a:pPr>
            <a:r>
              <a:rPr lang="hr-HR" dirty="0" smtClean="0"/>
              <a:t>Različne velikosti elementov (tabel znotraj glavne tabele)</a:t>
            </a:r>
          </a:p>
          <a:p>
            <a:pPr>
              <a:buFont typeface="Wingdings" pitchFamily="2" charset="2"/>
              <a:buChar char="Ø"/>
            </a:pPr>
            <a:r>
              <a:rPr lang="hr-HR" dirty="0" smtClean="0"/>
              <a:t>Želimo si, da so podatki zajeti v eni tabeli, a vseeno ločeni med seboj</a:t>
            </a:r>
          </a:p>
          <a:p>
            <a:pPr>
              <a:buFont typeface="Wingdings" pitchFamily="2" charset="2"/>
              <a:buChar char="Ø"/>
            </a:pPr>
            <a:r>
              <a:rPr lang="hr-HR" dirty="0" smtClean="0"/>
              <a:t>TABELE V C#:</a:t>
            </a:r>
          </a:p>
          <a:p>
            <a:pPr>
              <a:buFont typeface="Arial" pitchFamily="34" charset="0"/>
              <a:buChar char="•"/>
            </a:pPr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77072"/>
            <a:ext cx="8681955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23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620688"/>
            <a:ext cx="5904656" cy="6003776"/>
          </a:xfrm>
        </p:spPr>
      </p:pic>
    </p:spTree>
    <p:extLst>
      <p:ext uri="{BB962C8B-B14F-4D97-AF65-F5344CB8AC3E}">
        <p14:creationId xmlns:p14="http://schemas.microsoft.com/office/powerpoint/2010/main" val="3798470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IZPISOVANJE: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DIREKTNO </a:t>
            </a:r>
            <a:r>
              <a:rPr lang="hr-HR" dirty="0" smtClean="0">
                <a:sym typeface="Wingdings" pitchFamily="2" charset="2"/>
              </a:rPr>
              <a:t> če vemo v kateri tabeli in na katerem mestu se nahaja element</a:t>
            </a:r>
          </a:p>
          <a:p>
            <a:r>
              <a:rPr lang="hr-HR" dirty="0" smtClean="0">
                <a:sym typeface="Wingdings" pitchFamily="2" charset="2"/>
              </a:rPr>
              <a:t>S pomočjo dve zanki;</a:t>
            </a:r>
          </a:p>
          <a:p>
            <a:pPr lvl="1"/>
            <a:r>
              <a:rPr lang="hr-HR" dirty="0" smtClean="0">
                <a:sym typeface="Wingdings" pitchFamily="2" charset="2"/>
              </a:rPr>
              <a:t>Prva zanka pregleduje tabele</a:t>
            </a:r>
          </a:p>
          <a:p>
            <a:pPr lvl="1"/>
            <a:r>
              <a:rPr lang="hr-HR" dirty="0" smtClean="0">
                <a:sym typeface="Wingdings" pitchFamily="2" charset="2"/>
              </a:rPr>
              <a:t>Druga zanka pregleduje podatke v tabelah</a:t>
            </a:r>
            <a:endParaRPr lang="hr-HR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68113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ŽAGASTE TABELE/VEČDIMENZIONALNE TABELE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Tabela tabel, le da vsaka tabela v vrstici ima enako število elementov</a:t>
            </a:r>
          </a:p>
          <a:p>
            <a:r>
              <a:rPr lang="hr-HR" dirty="0" smtClean="0"/>
              <a:t>Kakšne imamo podatke; ali bodo vse vrstice imele enako število elementov</a:t>
            </a:r>
          </a:p>
          <a:p>
            <a:r>
              <a:rPr lang="hr-HR" dirty="0" smtClean="0"/>
              <a:t> [][,] pomeni dvodimenzionalna tabela</a:t>
            </a:r>
          </a:p>
          <a:p>
            <a:endParaRPr lang="hr-HR" dirty="0"/>
          </a:p>
          <a:p>
            <a:r>
              <a:rPr lang="hr-HR" dirty="0" smtClean="0"/>
              <a:t> </a:t>
            </a:r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356992"/>
            <a:ext cx="8381435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48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VIRI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hlinkClick r:id="rId2"/>
              </a:rPr>
              <a:t>https://</a:t>
            </a:r>
            <a:r>
              <a:rPr lang="hr-HR" dirty="0" smtClean="0">
                <a:hlinkClick r:id="rId2"/>
              </a:rPr>
              <a:t>www.tutorialsteacher.com/csharp/csharp-jagged-array</a:t>
            </a:r>
            <a:endParaRPr lang="hr-HR" dirty="0" smtClean="0"/>
          </a:p>
          <a:p>
            <a:r>
              <a:rPr lang="hr-HR" dirty="0">
                <a:hlinkClick r:id="rId3"/>
              </a:rPr>
              <a:t>https://</a:t>
            </a:r>
            <a:r>
              <a:rPr lang="hr-HR" dirty="0" smtClean="0">
                <a:hlinkClick r:id="rId3"/>
              </a:rPr>
              <a:t>en.wikipedia.org/wiki/Jagged_array</a:t>
            </a:r>
            <a:endParaRPr lang="hr-HR" dirty="0" smtClean="0"/>
          </a:p>
          <a:p>
            <a:r>
              <a:rPr lang="hr-HR" dirty="0">
                <a:hlinkClick r:id="rId4"/>
              </a:rPr>
              <a:t>https://codebuns.com/csharp-intermediate/jagged-array</a:t>
            </a:r>
            <a:r>
              <a:rPr lang="hr-HR" dirty="0" smtClean="0">
                <a:hlinkClick r:id="rId4"/>
              </a:rPr>
              <a:t>/</a:t>
            </a:r>
            <a:endParaRPr lang="hr-HR" dirty="0" smtClean="0"/>
          </a:p>
          <a:p>
            <a:r>
              <a:rPr lang="hr-HR">
                <a:hlinkClick r:id="rId5"/>
              </a:rPr>
              <a:t>https://</a:t>
            </a:r>
            <a:r>
              <a:rPr lang="hr-HR">
                <a:hlinkClick r:id="rId5"/>
              </a:rPr>
              <a:t>www.csharpstar.com/jagged-arrays-csharp</a:t>
            </a:r>
            <a:r>
              <a:rPr lang="hr-HR" smtClean="0">
                <a:hlinkClick r:id="rId5"/>
              </a:rPr>
              <a:t>/</a:t>
            </a:r>
            <a:endParaRPr lang="hr-HR" smtClean="0"/>
          </a:p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3893755"/>
      </p:ext>
    </p:extLst>
  </p:cSld>
  <p:clrMapOvr>
    <a:masterClrMapping/>
  </p:clrMapOvr>
</p:sld>
</file>

<file path=ppt/theme/theme1.xml><?xml version="1.0" encoding="utf-8"?>
<a:theme xmlns:a="http://schemas.openxmlformats.org/drawingml/2006/main" name="Macro">
  <a:themeElements>
    <a:clrScheme name="Macro">
      <a:dk1>
        <a:sysClr val="windowText" lastClr="000000"/>
      </a:dk1>
      <a:lt1>
        <a:sysClr val="window" lastClr="FFFFFF"/>
      </a:lt1>
      <a:dk2>
        <a:srgbClr val="3F3F4D"/>
      </a:dk2>
      <a:lt2>
        <a:srgbClr val="DDDDDD"/>
      </a:lt2>
      <a:accent1>
        <a:srgbClr val="A51009"/>
      </a:accent1>
      <a:accent2>
        <a:srgbClr val="DE7014"/>
      </a:accent2>
      <a:accent3>
        <a:srgbClr val="704836"/>
      </a:accent3>
      <a:accent4>
        <a:srgbClr val="F2B431"/>
      </a:accent4>
      <a:accent5>
        <a:srgbClr val="7F221D"/>
      </a:accent5>
      <a:accent6>
        <a:srgbClr val="CDAC77"/>
      </a:accent6>
      <a:hlink>
        <a:srgbClr val="F5B123"/>
      </a:hlink>
      <a:folHlink>
        <a:srgbClr val="E19B0B"/>
      </a:folHlink>
    </a:clrScheme>
    <a:fontScheme name="Macr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c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300000"/>
              </a:schemeClr>
            </a:gs>
            <a:gs pos="100000">
              <a:schemeClr val="phClr">
                <a:tint val="80000"/>
                <a:satMod val="15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hade val="90000"/>
                <a:satMod val="300000"/>
              </a:schemeClr>
            </a:gs>
            <a:gs pos="100000">
              <a:schemeClr val="phClr">
                <a:satMod val="150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70000"/>
              </a:srgbClr>
            </a:outerShdw>
          </a:effectLst>
        </a:effectStyle>
        <a:effectStyle>
          <a:effectLst>
            <a:outerShdw blurRad="25400" dist="254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5875" prstMaterial="softmetal">
            <a:bevelT w="25400" h="19050" prst="angle"/>
            <a:contourClr>
              <a:schemeClr val="phClr">
                <a:shade val="30000"/>
              </a:schemeClr>
            </a:contourClr>
          </a:sp3d>
        </a:effectStyle>
        <a:effectStyle>
          <a:effectLst>
            <a:outerShdw blurRad="254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contourW="19050" prstMaterial="metal">
            <a:bevelT w="63500" h="31750" prst="angle"/>
            <a:contourClr>
              <a:schemeClr val="phClr">
                <a:shade val="25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7000"/>
                <a:shade val="93000"/>
                <a:satMod val="110000"/>
                <a:lumMod val="90000"/>
              </a:schemeClr>
            </a:gs>
            <a:gs pos="76000">
              <a:schemeClr val="phClr">
                <a:tint val="85000"/>
                <a:shade val="75000"/>
                <a:satMod val="120000"/>
              </a:schemeClr>
            </a:gs>
            <a:gs pos="100000">
              <a:schemeClr val="phClr">
                <a:tint val="86000"/>
                <a:shade val="50000"/>
                <a:satMod val="13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35000"/>
                <a:satMod val="146000"/>
                <a:lumMod val="101000"/>
              </a:schemeClr>
            </a:gs>
            <a:gs pos="26000">
              <a:schemeClr val="phClr">
                <a:tint val="96000"/>
                <a:shade val="96000"/>
                <a:satMod val="190000"/>
              </a:schemeClr>
            </a:gs>
            <a:gs pos="100000">
              <a:schemeClr val="phClr">
                <a:tint val="60000"/>
                <a:shade val="90000"/>
                <a:satMod val="22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TM01859866[[fn=Macro]]</Template>
  <TotalTime>141</TotalTime>
  <Words>139</Words>
  <Application>Microsoft Office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Macro</vt:lpstr>
      <vt:lpstr>JAGGED ARRAY/ŽAGASTA TABELA</vt:lpstr>
      <vt:lpstr>DEKLARACIJA ŽAGASTE TABELE</vt:lpstr>
      <vt:lpstr>PowerPoint Presentation</vt:lpstr>
      <vt:lpstr>PowerPoint Presentation</vt:lpstr>
      <vt:lpstr>IZPISOVANJE:</vt:lpstr>
      <vt:lpstr>ŽAGASTE TABELE/VEČDIMENZIONALNE TABELE</vt:lpstr>
      <vt:lpstr>VIRI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JAGGED ARRAY/ŽAGASTA TABELA</dc:title>
  <dc:creator>YT</dc:creator>
  <cp:lastModifiedBy>YT</cp:lastModifiedBy>
  <cp:revision>7</cp:revision>
  <dcterms:created xsi:type="dcterms:W3CDTF">2022-03-28T02:25:10Z</dcterms:created>
  <dcterms:modified xsi:type="dcterms:W3CDTF">2022-03-28T04:46:13Z</dcterms:modified>
</cp:coreProperties>
</file>