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90" r:id="rId26"/>
    <p:sldId id="291" r:id="rId27"/>
    <p:sldId id="292" r:id="rId28"/>
    <p:sldId id="293" r:id="rId29"/>
    <p:sldId id="294" r:id="rId30"/>
    <p:sldId id="295" r:id="rId31"/>
    <p:sldId id="296" r:id="rId32"/>
    <p:sldId id="297" r:id="rId33"/>
    <p:sldId id="298" r:id="rId34"/>
    <p:sldId id="289" r:id="rId35"/>
  </p:sldIdLst>
  <p:sldSz cx="9144000" cy="6858000" type="screen4x3"/>
  <p:notesSz cx="6858000" cy="9144000"/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8" d="100"/>
          <a:sy n="158" d="100"/>
        </p:scale>
        <p:origin x="1880" y="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l-SI" altLang="sl-SI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sl-SI" altLang="sl-SI"/>
          </a:p>
        </p:txBody>
      </p:sp>
      <p:sp>
        <p:nvSpPr>
          <p:cNvPr id="410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Click to edit Master text styles</a:t>
            </a:r>
          </a:p>
          <a:p>
            <a:pPr lvl="1"/>
            <a:r>
              <a:rPr lang="sl-SI" altLang="sl-SI" smtClean="0"/>
              <a:t>Second level</a:t>
            </a:r>
          </a:p>
          <a:p>
            <a:pPr lvl="2"/>
            <a:r>
              <a:rPr lang="sl-SI" altLang="sl-SI" smtClean="0"/>
              <a:t>Third level</a:t>
            </a:r>
          </a:p>
          <a:p>
            <a:pPr lvl="3"/>
            <a:r>
              <a:rPr lang="sl-SI" altLang="sl-SI" smtClean="0"/>
              <a:t>Fourth level</a:t>
            </a:r>
          </a:p>
          <a:p>
            <a:pPr lvl="4"/>
            <a:r>
              <a:rPr lang="sl-SI" altLang="sl-SI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l-SI" altLang="sl-SI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AB938EC-CD87-4EF1-88EA-8D51B5896E62}" type="slidenum">
              <a:rPr lang="sl-SI" altLang="sl-SI"/>
              <a:pPr/>
              <a:t>‹#›</a:t>
            </a:fld>
            <a:endParaRPr lang="sl-SI" alt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0F471C-21E7-4A4C-94AC-4178C81B7910}" type="slidenum">
              <a:rPr lang="sl-SI" altLang="sl-SI"/>
              <a:pPr/>
              <a:t>2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3E369E-B35D-4B2A-9A07-B60088D6FA5F}" type="slidenum">
              <a:rPr lang="sl-SI" altLang="sl-SI"/>
              <a:pPr/>
              <a:t>11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B46DF6-9A9A-4DDC-ABA1-9399E176B542}" type="slidenum">
              <a:rPr lang="sl-SI" altLang="sl-SI"/>
              <a:pPr/>
              <a:t>12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D65C75D-D4FE-46B2-AAE4-CF61A1469F31}" type="slidenum">
              <a:rPr lang="sl-SI" altLang="sl-SI"/>
              <a:pPr/>
              <a:t>13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77FBE4-C292-4DE2-919D-F2DAFF44BFD7}" type="slidenum">
              <a:rPr lang="sl-SI" altLang="sl-SI"/>
              <a:pPr/>
              <a:t>14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30F50D-6396-4B03-A619-322435798255}" type="slidenum">
              <a:rPr lang="sl-SI" altLang="sl-SI"/>
              <a:pPr/>
              <a:t>15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0378CB-3CD0-4B04-A33B-0944ED943E28}" type="slidenum">
              <a:rPr lang="sl-SI" altLang="sl-SI"/>
              <a:pPr/>
              <a:t>16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E2D5C0-B2EB-4D07-BF93-ADB3513453AB}" type="slidenum">
              <a:rPr lang="sl-SI" altLang="sl-SI"/>
              <a:pPr/>
              <a:t>17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72264D-E08A-4544-88FB-FADF73716E37}" type="slidenum">
              <a:rPr lang="sl-SI" altLang="sl-SI"/>
              <a:pPr/>
              <a:t>18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ABB6E2-38E3-4BBE-8027-6009CA9CE13F}" type="slidenum">
              <a:rPr lang="sl-SI" altLang="sl-SI"/>
              <a:pPr/>
              <a:t>19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398E97-CD3F-4A0A-93FB-8ECE847332D7}" type="slidenum">
              <a:rPr lang="sl-SI" altLang="sl-SI"/>
              <a:pPr/>
              <a:t>20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526390-2A0A-49B9-9C8F-9D452FEB28FC}" type="slidenum">
              <a:rPr lang="sl-SI" altLang="sl-SI"/>
              <a:pPr/>
              <a:t>3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A79C48-E3FE-425F-9A33-24077A930ABD}" type="slidenum">
              <a:rPr lang="sl-SI" altLang="sl-SI"/>
              <a:pPr/>
              <a:t>21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E6E36C-B146-476A-8B54-A2AE55A15BC2}" type="slidenum">
              <a:rPr lang="sl-SI" altLang="sl-SI"/>
              <a:pPr/>
              <a:t>22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ADA909-BE35-4F64-9CB2-D62740598188}" type="slidenum">
              <a:rPr lang="sl-SI" altLang="sl-SI"/>
              <a:pPr/>
              <a:t>23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10926F3-8CD2-4251-9D99-7C4D98E6F443}" type="slidenum">
              <a:rPr lang="sl-SI" altLang="sl-SI"/>
              <a:pPr/>
              <a:t>24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6CA454-180C-4088-89BD-2B98D950B16C}" type="slidenum">
              <a:rPr lang="sl-SI" altLang="sl-SI"/>
              <a:pPr/>
              <a:t>25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669E61-6D9D-46B6-A254-09CCE144EAFA}" type="slidenum">
              <a:rPr lang="sl-SI" altLang="sl-SI"/>
              <a:pPr/>
              <a:t>26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D4BA1C-251A-4CA8-B6E3-CEDA3A7EF227}" type="slidenum">
              <a:rPr lang="sl-SI" altLang="sl-SI"/>
              <a:pPr/>
              <a:t>27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903B1C-2478-4603-AF75-F6F90DED3035}" type="slidenum">
              <a:rPr lang="sl-SI" altLang="sl-SI"/>
              <a:pPr/>
              <a:t>28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4C40170-2497-4B79-A754-FD43EE28FC65}" type="slidenum">
              <a:rPr lang="sl-SI" altLang="sl-SI"/>
              <a:pPr/>
              <a:t>29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B239DD-A6D1-4BF7-B4B8-214BBD2E1E18}" type="slidenum">
              <a:rPr lang="sl-SI" altLang="sl-SI"/>
              <a:pPr/>
              <a:t>30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7DC10E-6E13-4069-B810-4FD570DE26E4}" type="slidenum">
              <a:rPr lang="sl-SI" altLang="sl-SI"/>
              <a:pPr/>
              <a:t>4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757944-3042-498F-B16A-46B385DC0EC4}" type="slidenum">
              <a:rPr lang="sl-SI" altLang="sl-SI"/>
              <a:pPr/>
              <a:t>31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1B2210-3601-4096-81C0-0B2E3AACB3E4}" type="slidenum">
              <a:rPr lang="sl-SI" altLang="sl-SI"/>
              <a:pPr/>
              <a:t>32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6138F3-7A90-4B19-A076-3AF11E1C2A20}" type="slidenum">
              <a:rPr lang="sl-SI" altLang="sl-SI"/>
              <a:pPr/>
              <a:t>33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D881B08-59FF-4029-9BF3-E6283F388B09}" type="slidenum">
              <a:rPr lang="sl-SI" altLang="sl-SI"/>
              <a:pPr/>
              <a:t>5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D49073-A2D6-4936-ACDC-1C45319D151E}" type="slidenum">
              <a:rPr lang="sl-SI" altLang="sl-SI"/>
              <a:pPr/>
              <a:t>6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5D2907-4359-491A-B5CD-157A5140A9F9}" type="slidenum">
              <a:rPr lang="sl-SI" altLang="sl-SI"/>
              <a:pPr/>
              <a:t>7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BD932C-01D1-4D5C-A5B9-2B07FBBA0D98}" type="slidenum">
              <a:rPr lang="sl-SI" altLang="sl-SI"/>
              <a:pPr/>
              <a:t>8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86DB1B-7F3F-4CF7-A234-E1E2E66C28D7}" type="slidenum">
              <a:rPr lang="sl-SI" altLang="sl-SI"/>
              <a:pPr/>
              <a:t>9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47FE80-B890-43FD-8DF6-A050E23D072C}" type="slidenum">
              <a:rPr lang="sl-SI" altLang="sl-SI"/>
              <a:pPr/>
              <a:t>10</a:t>
            </a:fld>
            <a:endParaRPr lang="sl-SI" altLang="sl-SI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067789-3D7E-439D-9DC0-737B0595B04B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421125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0D0A1F-38AC-4A87-BE57-D41980B5533B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14003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8FF70F-0CD3-4CD2-B09A-FB1489302002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975138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3132C6-9D3C-425C-BA5A-0D27D1D56467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4080064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919117-F120-4CB2-931B-5CA5EDDAE115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917724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BC94DF-5E05-425F-A9B1-60AD9ABB01EE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603875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58CEC0-062D-4B68-9055-6D1CBC408BEF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679481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16E4B5-4B8A-499E-BFF5-87324AE44D04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915017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85C1A4-76B6-46E4-BA19-D8DACC627DE1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219290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7C9262-0B8D-41FD-A842-AD72C69790B4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762137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0C7919-EB98-4B53-9455-489075A2FA2F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869811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Click to edit Master text styles</a:t>
            </a:r>
          </a:p>
          <a:p>
            <a:pPr lvl="1"/>
            <a:r>
              <a:rPr lang="sl-SI" altLang="sl-SI" smtClean="0"/>
              <a:t>Second level</a:t>
            </a:r>
          </a:p>
          <a:p>
            <a:pPr lvl="2"/>
            <a:r>
              <a:rPr lang="sl-SI" altLang="sl-SI" smtClean="0"/>
              <a:t>Third level</a:t>
            </a:r>
          </a:p>
          <a:p>
            <a:pPr lvl="3"/>
            <a:r>
              <a:rPr lang="sl-SI" altLang="sl-SI" smtClean="0"/>
              <a:t>Fourth level</a:t>
            </a:r>
          </a:p>
          <a:p>
            <a:pPr lvl="4"/>
            <a:r>
              <a:rPr lang="sl-SI" altLang="sl-SI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sl-SI" altLang="sl-SI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sl-SI" altLang="sl-SI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3B0BD42-EF8B-420C-B940-19BF0B2B250A}" type="slidenum">
              <a:rPr lang="sl-SI" altLang="sl-SI"/>
              <a:pPr/>
              <a:t>‹#›</a:t>
            </a:fld>
            <a:endParaRPr lang="sl-SI" alt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8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9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10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11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12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13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14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15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16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17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18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19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20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21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22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23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24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25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26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27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28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29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0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30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1.vml"/><Relationship Id="rId5" Type="http://schemas.openxmlformats.org/officeDocument/2006/relationships/oleObject" Target="../embeddings/oleObject32.bin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5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6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7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/>
          <a:p>
            <a:r>
              <a:rPr lang="sl-SI" altLang="sl-SI" sz="4400"/>
              <a:t>Minimalno vpeto drevo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r>
              <a:rPr lang="sl-SI" altLang="sl-SI" sz="3200"/>
              <a:t>Gradnja s Primovim in Kruskalovim postopkom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7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12299" name="Rectangle 11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12300" name="Rectangle 12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12301" name="Rectangle 13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12302" name="Rectangle 14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12303" name="Rectangle 15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12304" name="Rectangle 16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12305" name="Rectangle 17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12308" name="Rectangle 20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12309" name="Rectangle 21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2310" name="Rectangle 22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12311" name="Rectangle 23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12312" name="Rectangle 24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12313" name="Rectangle 25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12314" name="Rectangle 26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2315" name="Rectangle 27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2316" name="Rectangle 28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12317" name="Rectangle 29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2318" name="Rectangle 30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2319" name="Rectangle 31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12320" name="Rectangle 32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12321" name="Rectangle 33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12322" name="Rectangle 34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12323" name="Rectangle 35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2324" name="Rectangle 36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12325" name="Line 37"/>
          <p:cNvSpPr>
            <a:spLocks noChangeShapeType="1"/>
          </p:cNvSpPr>
          <p:nvPr/>
        </p:nvSpPr>
        <p:spPr bwMode="auto">
          <a:xfrm>
            <a:off x="29162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2326" name="Line 38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2327" name="Line 39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2328" name="Line 40"/>
          <p:cNvSpPr>
            <a:spLocks noChangeShapeType="1"/>
          </p:cNvSpPr>
          <p:nvPr/>
        </p:nvSpPr>
        <p:spPr bwMode="auto">
          <a:xfrm>
            <a:off x="3851275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2329" name="Line 41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2330" name="Line 42"/>
          <p:cNvSpPr>
            <a:spLocks noChangeShapeType="1"/>
          </p:cNvSpPr>
          <p:nvPr/>
        </p:nvSpPr>
        <p:spPr bwMode="auto">
          <a:xfrm flipV="1">
            <a:off x="3924300" y="2781300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2331" name="Line 43"/>
          <p:cNvSpPr>
            <a:spLocks noChangeShapeType="1"/>
          </p:cNvSpPr>
          <p:nvPr/>
        </p:nvSpPr>
        <p:spPr bwMode="auto">
          <a:xfrm>
            <a:off x="42116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2333" name="Line 45"/>
          <p:cNvSpPr>
            <a:spLocks noChangeShapeType="1"/>
          </p:cNvSpPr>
          <p:nvPr/>
        </p:nvSpPr>
        <p:spPr bwMode="auto">
          <a:xfrm>
            <a:off x="2555875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2334" name="Line 46"/>
          <p:cNvSpPr>
            <a:spLocks noChangeShapeType="1"/>
          </p:cNvSpPr>
          <p:nvPr/>
        </p:nvSpPr>
        <p:spPr bwMode="auto">
          <a:xfrm>
            <a:off x="2627313" y="378936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2335" name="Line 47"/>
          <p:cNvSpPr>
            <a:spLocks noChangeShapeType="1"/>
          </p:cNvSpPr>
          <p:nvPr/>
        </p:nvSpPr>
        <p:spPr bwMode="auto">
          <a:xfrm>
            <a:off x="2916238" y="4652963"/>
            <a:ext cx="719137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2336" name="Line 48"/>
          <p:cNvSpPr>
            <a:spLocks noChangeShapeType="1"/>
          </p:cNvSpPr>
          <p:nvPr/>
        </p:nvSpPr>
        <p:spPr bwMode="auto">
          <a:xfrm>
            <a:off x="29162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2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61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13321" name="Rectangle 9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13322" name="Rectangle 10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13323" name="Rectangle 11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13324" name="Rectangle 12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13325" name="Rectangle 13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13326" name="Rectangle 14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13327" name="Rectangle 15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13328" name="Rectangle 16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13329" name="Rectangle 17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13330" name="Rectangle 18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3331" name="Rectangle 19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13332" name="Rectangle 20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13333" name="Rectangle 21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3334" name="Rectangle 22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13335" name="Rectangle 23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13336" name="Rectangle 24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13337" name="Rectangle 25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13338" name="Rectangle 26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3339" name="Rectangle 27"/>
          <p:cNvSpPr>
            <a:spLocks noChangeArrowheads="1"/>
          </p:cNvSpPr>
          <p:nvPr/>
        </p:nvSpPr>
        <p:spPr bwMode="auto">
          <a:xfrm>
            <a:off x="2195513" y="2781300"/>
            <a:ext cx="3254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</a:t>
            </a:r>
          </a:p>
        </p:txBody>
      </p:sp>
      <p:sp>
        <p:nvSpPr>
          <p:cNvPr id="13340" name="Rectangle 28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13341" name="Rectangle 29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3342" name="Rectangle 30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3343" name="Rectangle 31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13344" name="Rectangle 32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13345" name="Rectangle 33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13346" name="Rectangle 34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13347" name="Rectangle 35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3348" name="Rectangle 36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13349" name="Line 37"/>
          <p:cNvSpPr>
            <a:spLocks noChangeShapeType="1"/>
          </p:cNvSpPr>
          <p:nvPr/>
        </p:nvSpPr>
        <p:spPr bwMode="auto">
          <a:xfrm>
            <a:off x="29162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3350" name="Line 38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3351" name="Line 39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3352" name="Line 40"/>
          <p:cNvSpPr>
            <a:spLocks noChangeShapeType="1"/>
          </p:cNvSpPr>
          <p:nvPr/>
        </p:nvSpPr>
        <p:spPr bwMode="auto">
          <a:xfrm>
            <a:off x="3851275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3353" name="Line 41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3354" name="Line 42"/>
          <p:cNvSpPr>
            <a:spLocks noChangeShapeType="1"/>
          </p:cNvSpPr>
          <p:nvPr/>
        </p:nvSpPr>
        <p:spPr bwMode="auto">
          <a:xfrm flipV="1">
            <a:off x="3924300" y="2781300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3355" name="Line 43"/>
          <p:cNvSpPr>
            <a:spLocks noChangeShapeType="1"/>
          </p:cNvSpPr>
          <p:nvPr/>
        </p:nvSpPr>
        <p:spPr bwMode="auto">
          <a:xfrm>
            <a:off x="42116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3356" name="Line 44"/>
          <p:cNvSpPr>
            <a:spLocks noChangeShapeType="1"/>
          </p:cNvSpPr>
          <p:nvPr/>
        </p:nvSpPr>
        <p:spPr bwMode="auto">
          <a:xfrm>
            <a:off x="2916238" y="46529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3357" name="Line 45"/>
          <p:cNvSpPr>
            <a:spLocks noChangeShapeType="1"/>
          </p:cNvSpPr>
          <p:nvPr/>
        </p:nvSpPr>
        <p:spPr bwMode="auto">
          <a:xfrm flipH="1">
            <a:off x="29162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3358" name="Line 46"/>
          <p:cNvSpPr>
            <a:spLocks noChangeShapeType="1"/>
          </p:cNvSpPr>
          <p:nvPr/>
        </p:nvSpPr>
        <p:spPr bwMode="auto">
          <a:xfrm>
            <a:off x="2627313" y="378936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3359" name="Line 47"/>
          <p:cNvSpPr>
            <a:spLocks noChangeShapeType="1"/>
          </p:cNvSpPr>
          <p:nvPr/>
        </p:nvSpPr>
        <p:spPr bwMode="auto">
          <a:xfrm>
            <a:off x="2627313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3360" name="Line 48"/>
          <p:cNvSpPr>
            <a:spLocks noChangeShapeType="1"/>
          </p:cNvSpPr>
          <p:nvPr/>
        </p:nvSpPr>
        <p:spPr bwMode="auto">
          <a:xfrm>
            <a:off x="42116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3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8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14345" name="Rectangle 9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14346" name="Rectangle 10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14347" name="Rectangle 11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14348" name="Rectangle 12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14349" name="Rectangle 13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14350" name="Rectangle 14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14351" name="Rectangle 15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14352" name="Rectangle 16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14353" name="Rectangle 17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14354" name="Rectangle 18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4355" name="Rectangle 19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14356" name="Rectangle 20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14357" name="Rectangle 21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4358" name="Rectangle 22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14359" name="Rectangle 23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14360" name="Rectangle 24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14361" name="Rectangle 25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14362" name="Rectangle 26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4363" name="Rectangle 27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4364" name="Rectangle 28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14365" name="Rectangle 29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4366" name="Rectangle 30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4367" name="Rectangle 31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14368" name="Rectangle 32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14369" name="Rectangle 33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14370" name="Rectangle 34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14371" name="Rectangle 35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4372" name="Rectangle 36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14373" name="Line 37"/>
          <p:cNvSpPr>
            <a:spLocks noChangeShapeType="1"/>
          </p:cNvSpPr>
          <p:nvPr/>
        </p:nvSpPr>
        <p:spPr bwMode="auto">
          <a:xfrm>
            <a:off x="29162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4374" name="Line 38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4375" name="Line 39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4376" name="Line 40"/>
          <p:cNvSpPr>
            <a:spLocks noChangeShapeType="1"/>
          </p:cNvSpPr>
          <p:nvPr/>
        </p:nvSpPr>
        <p:spPr bwMode="auto">
          <a:xfrm>
            <a:off x="3851275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4377" name="Line 41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4378" name="Line 42"/>
          <p:cNvSpPr>
            <a:spLocks noChangeShapeType="1"/>
          </p:cNvSpPr>
          <p:nvPr/>
        </p:nvSpPr>
        <p:spPr bwMode="auto">
          <a:xfrm flipV="1">
            <a:off x="3924300" y="2781300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4379" name="Line 43"/>
          <p:cNvSpPr>
            <a:spLocks noChangeShapeType="1"/>
          </p:cNvSpPr>
          <p:nvPr/>
        </p:nvSpPr>
        <p:spPr bwMode="auto">
          <a:xfrm>
            <a:off x="42116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4380" name="Line 44"/>
          <p:cNvSpPr>
            <a:spLocks noChangeShapeType="1"/>
          </p:cNvSpPr>
          <p:nvPr/>
        </p:nvSpPr>
        <p:spPr bwMode="auto">
          <a:xfrm>
            <a:off x="4211638" y="2492375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4381" name="Line 45"/>
          <p:cNvSpPr>
            <a:spLocks noChangeShapeType="1"/>
          </p:cNvSpPr>
          <p:nvPr/>
        </p:nvSpPr>
        <p:spPr bwMode="auto">
          <a:xfrm flipH="1">
            <a:off x="2843213" y="3573463"/>
            <a:ext cx="792162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4382" name="Line 46"/>
          <p:cNvSpPr>
            <a:spLocks noChangeShapeType="1"/>
          </p:cNvSpPr>
          <p:nvPr/>
        </p:nvSpPr>
        <p:spPr bwMode="auto">
          <a:xfrm>
            <a:off x="2627313" y="378936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4383" name="Line 47"/>
          <p:cNvSpPr>
            <a:spLocks noChangeShapeType="1"/>
          </p:cNvSpPr>
          <p:nvPr/>
        </p:nvSpPr>
        <p:spPr bwMode="auto">
          <a:xfrm>
            <a:off x="2627313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4384" name="Line 48"/>
          <p:cNvSpPr>
            <a:spLocks noChangeShapeType="1"/>
          </p:cNvSpPr>
          <p:nvPr/>
        </p:nvSpPr>
        <p:spPr bwMode="auto">
          <a:xfrm>
            <a:off x="2916238" y="4652963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4385" name="Line 49"/>
          <p:cNvSpPr>
            <a:spLocks noChangeShapeType="1"/>
          </p:cNvSpPr>
          <p:nvPr/>
        </p:nvSpPr>
        <p:spPr bwMode="auto">
          <a:xfrm>
            <a:off x="3563938" y="4652963"/>
            <a:ext cx="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4386" name="Line 50"/>
          <p:cNvSpPr>
            <a:spLocks noChangeShapeType="1"/>
          </p:cNvSpPr>
          <p:nvPr/>
        </p:nvSpPr>
        <p:spPr bwMode="auto">
          <a:xfrm>
            <a:off x="3563938" y="4652963"/>
            <a:ext cx="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4387" name="Line 51"/>
          <p:cNvSpPr>
            <a:spLocks noChangeShapeType="1"/>
          </p:cNvSpPr>
          <p:nvPr/>
        </p:nvSpPr>
        <p:spPr bwMode="auto">
          <a:xfrm>
            <a:off x="2916238" y="5734050"/>
            <a:ext cx="33115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4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13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15368" name="Rectangle 8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15369" name="Rectangle 9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15370" name="Rectangle 10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15371" name="Rectangle 11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15372" name="Rectangle 12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15373" name="Rectangle 13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15374" name="Rectangle 14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15375" name="Rectangle 15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15376" name="Rectangle 16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15377" name="Rectangle 17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15378" name="Rectangle 18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5379" name="Rectangle 19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15380" name="Rectangle 20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15381" name="Rectangle 21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5382" name="Rectangle 22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15383" name="Rectangle 23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15384" name="Rectangle 24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15385" name="Rectangle 25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15386" name="Rectangle 26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5387" name="Rectangle 27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5388" name="Rectangle 28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15389" name="Rectangle 29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5390" name="Rectangle 30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5391" name="Rectangle 31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15392" name="Rectangle 32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15393" name="Rectangle 33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15394" name="Rectangle 34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15395" name="Rectangle 35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5396" name="Rectangle 36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15397" name="Line 37"/>
          <p:cNvSpPr>
            <a:spLocks noChangeShapeType="1"/>
          </p:cNvSpPr>
          <p:nvPr/>
        </p:nvSpPr>
        <p:spPr bwMode="auto">
          <a:xfrm>
            <a:off x="29162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5398" name="Line 38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5399" name="Line 39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5400" name="Line 40"/>
          <p:cNvSpPr>
            <a:spLocks noChangeShapeType="1"/>
          </p:cNvSpPr>
          <p:nvPr/>
        </p:nvSpPr>
        <p:spPr bwMode="auto">
          <a:xfrm>
            <a:off x="3851275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5401" name="Line 41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5402" name="Line 42"/>
          <p:cNvSpPr>
            <a:spLocks noChangeShapeType="1"/>
          </p:cNvSpPr>
          <p:nvPr/>
        </p:nvSpPr>
        <p:spPr bwMode="auto">
          <a:xfrm flipV="1">
            <a:off x="3924300" y="2781300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5403" name="Line 43"/>
          <p:cNvSpPr>
            <a:spLocks noChangeShapeType="1"/>
          </p:cNvSpPr>
          <p:nvPr/>
        </p:nvSpPr>
        <p:spPr bwMode="auto">
          <a:xfrm>
            <a:off x="42116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5404" name="Line 44"/>
          <p:cNvSpPr>
            <a:spLocks noChangeShapeType="1"/>
          </p:cNvSpPr>
          <p:nvPr/>
        </p:nvSpPr>
        <p:spPr bwMode="auto">
          <a:xfrm>
            <a:off x="4211638" y="2492375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5405" name="Line 45"/>
          <p:cNvSpPr>
            <a:spLocks noChangeShapeType="1"/>
          </p:cNvSpPr>
          <p:nvPr/>
        </p:nvSpPr>
        <p:spPr bwMode="auto">
          <a:xfrm flipH="1">
            <a:off x="2916238" y="3573463"/>
            <a:ext cx="792162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5406" name="Line 46"/>
          <p:cNvSpPr>
            <a:spLocks noChangeShapeType="1"/>
          </p:cNvSpPr>
          <p:nvPr/>
        </p:nvSpPr>
        <p:spPr bwMode="auto">
          <a:xfrm>
            <a:off x="2627313" y="378936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5407" name="Line 47"/>
          <p:cNvSpPr>
            <a:spLocks noChangeShapeType="1"/>
          </p:cNvSpPr>
          <p:nvPr/>
        </p:nvSpPr>
        <p:spPr bwMode="auto">
          <a:xfrm>
            <a:off x="2627313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5408" name="Line 48"/>
          <p:cNvSpPr>
            <a:spLocks noChangeShapeType="1"/>
          </p:cNvSpPr>
          <p:nvPr/>
        </p:nvSpPr>
        <p:spPr bwMode="auto">
          <a:xfrm>
            <a:off x="2916238" y="4652963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5409" name="Line 49"/>
          <p:cNvSpPr>
            <a:spLocks noChangeShapeType="1"/>
          </p:cNvSpPr>
          <p:nvPr/>
        </p:nvSpPr>
        <p:spPr bwMode="auto">
          <a:xfrm>
            <a:off x="3563938" y="4652963"/>
            <a:ext cx="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5410" name="Line 50"/>
          <p:cNvSpPr>
            <a:spLocks noChangeShapeType="1"/>
          </p:cNvSpPr>
          <p:nvPr/>
        </p:nvSpPr>
        <p:spPr bwMode="auto">
          <a:xfrm>
            <a:off x="3563938" y="4652963"/>
            <a:ext cx="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5411" name="Line 51"/>
          <p:cNvSpPr>
            <a:spLocks noChangeShapeType="1"/>
          </p:cNvSpPr>
          <p:nvPr/>
        </p:nvSpPr>
        <p:spPr bwMode="auto">
          <a:xfrm>
            <a:off x="2916238" y="5734050"/>
            <a:ext cx="33115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5412" name="Line 52"/>
          <p:cNvSpPr>
            <a:spLocks noChangeShapeType="1"/>
          </p:cNvSpPr>
          <p:nvPr/>
        </p:nvSpPr>
        <p:spPr bwMode="auto">
          <a:xfrm flipV="1">
            <a:off x="6588125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5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38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16395" name="Rectangle 11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16397" name="Rectangle 13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16398" name="Rectangle 14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16399" name="Rectangle 15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16400" name="Rectangle 16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16401" name="Rectangle 17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16402" name="Rectangle 18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6403" name="Rectangle 19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16404" name="Rectangle 20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16405" name="Rectangle 21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6406" name="Rectangle 22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16407" name="Rectangle 23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16408" name="Rectangle 24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16409" name="Rectangle 25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16410" name="Rectangle 26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6411" name="Rectangle 27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6412" name="Rectangle 28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16413" name="Rectangle 29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6414" name="Rectangle 30"/>
          <p:cNvSpPr>
            <a:spLocks noChangeArrowheads="1"/>
          </p:cNvSpPr>
          <p:nvPr/>
        </p:nvSpPr>
        <p:spPr bwMode="auto">
          <a:xfrm>
            <a:off x="3492500" y="2852738"/>
            <a:ext cx="325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</a:t>
            </a:r>
          </a:p>
        </p:txBody>
      </p:sp>
      <p:sp>
        <p:nvSpPr>
          <p:cNvPr id="16415" name="Rectangle 31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16416" name="Rectangle 32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16417" name="Rectangle 33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16418" name="Rectangle 34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16419" name="Rectangle 35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6420" name="Rectangle 36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16421" name="Line 37"/>
          <p:cNvSpPr>
            <a:spLocks noChangeShapeType="1"/>
          </p:cNvSpPr>
          <p:nvPr/>
        </p:nvSpPr>
        <p:spPr bwMode="auto">
          <a:xfrm>
            <a:off x="29162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6422" name="Line 38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6423" name="Line 39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6424" name="Line 40"/>
          <p:cNvSpPr>
            <a:spLocks noChangeShapeType="1"/>
          </p:cNvSpPr>
          <p:nvPr/>
        </p:nvSpPr>
        <p:spPr bwMode="auto">
          <a:xfrm>
            <a:off x="3851275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6425" name="Line 41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6426" name="Line 42"/>
          <p:cNvSpPr>
            <a:spLocks noChangeShapeType="1"/>
          </p:cNvSpPr>
          <p:nvPr/>
        </p:nvSpPr>
        <p:spPr bwMode="auto">
          <a:xfrm flipV="1">
            <a:off x="3924300" y="2781300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6427" name="Line 43"/>
          <p:cNvSpPr>
            <a:spLocks noChangeShapeType="1"/>
          </p:cNvSpPr>
          <p:nvPr/>
        </p:nvSpPr>
        <p:spPr bwMode="auto">
          <a:xfrm>
            <a:off x="42116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6428" name="Line 44"/>
          <p:cNvSpPr>
            <a:spLocks noChangeShapeType="1"/>
          </p:cNvSpPr>
          <p:nvPr/>
        </p:nvSpPr>
        <p:spPr bwMode="auto">
          <a:xfrm>
            <a:off x="4211638" y="2492375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6429" name="Line 45"/>
          <p:cNvSpPr>
            <a:spLocks noChangeShapeType="1"/>
          </p:cNvSpPr>
          <p:nvPr/>
        </p:nvSpPr>
        <p:spPr bwMode="auto">
          <a:xfrm flipH="1">
            <a:off x="2916238" y="3573463"/>
            <a:ext cx="719137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6430" name="Line 46"/>
          <p:cNvSpPr>
            <a:spLocks noChangeShapeType="1"/>
          </p:cNvSpPr>
          <p:nvPr/>
        </p:nvSpPr>
        <p:spPr bwMode="auto">
          <a:xfrm>
            <a:off x="2627313" y="378936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6431" name="Line 47"/>
          <p:cNvSpPr>
            <a:spLocks noChangeShapeType="1"/>
          </p:cNvSpPr>
          <p:nvPr/>
        </p:nvSpPr>
        <p:spPr bwMode="auto">
          <a:xfrm>
            <a:off x="2627313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6432" name="Line 48"/>
          <p:cNvSpPr>
            <a:spLocks noChangeShapeType="1"/>
          </p:cNvSpPr>
          <p:nvPr/>
        </p:nvSpPr>
        <p:spPr bwMode="auto">
          <a:xfrm>
            <a:off x="2916238" y="4652963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6433" name="Line 49"/>
          <p:cNvSpPr>
            <a:spLocks noChangeShapeType="1"/>
          </p:cNvSpPr>
          <p:nvPr/>
        </p:nvSpPr>
        <p:spPr bwMode="auto">
          <a:xfrm>
            <a:off x="3563938" y="4652963"/>
            <a:ext cx="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6434" name="Line 50"/>
          <p:cNvSpPr>
            <a:spLocks noChangeShapeType="1"/>
          </p:cNvSpPr>
          <p:nvPr/>
        </p:nvSpPr>
        <p:spPr bwMode="auto">
          <a:xfrm>
            <a:off x="3563938" y="4652963"/>
            <a:ext cx="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6435" name="Line 51"/>
          <p:cNvSpPr>
            <a:spLocks noChangeShapeType="1"/>
          </p:cNvSpPr>
          <p:nvPr/>
        </p:nvSpPr>
        <p:spPr bwMode="auto">
          <a:xfrm>
            <a:off x="2916238" y="5734050"/>
            <a:ext cx="33115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6436" name="Line 52"/>
          <p:cNvSpPr>
            <a:spLocks noChangeShapeType="1"/>
          </p:cNvSpPr>
          <p:nvPr/>
        </p:nvSpPr>
        <p:spPr bwMode="auto">
          <a:xfrm flipV="1">
            <a:off x="6588125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6437" name="Line 53"/>
          <p:cNvSpPr>
            <a:spLocks noChangeShapeType="1"/>
          </p:cNvSpPr>
          <p:nvPr/>
        </p:nvSpPr>
        <p:spPr bwMode="auto">
          <a:xfrm>
            <a:off x="6516688" y="3860800"/>
            <a:ext cx="0" cy="431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6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0" name="Object 2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63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17418" name="Rectangle 10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17419" name="Rectangle 11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17420" name="Rectangle 12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17421" name="Rectangle 13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17422" name="Rectangle 14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17423" name="Rectangle 15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17424" name="Rectangle 16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17425" name="Rectangle 17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17426" name="Rectangle 18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7427" name="Rectangle 19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17428" name="Rectangle 20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17429" name="Rectangle 21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7430" name="Rectangle 22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17431" name="Rectangle 23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17432" name="Rectangle 24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17433" name="Rectangle 25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17434" name="Rectangle 26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7435" name="Rectangle 27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7436" name="Rectangle 28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17437" name="Rectangle 29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7438" name="Rectangle 30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7439" name="Rectangle 31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17440" name="Rectangle 32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17441" name="Rectangle 33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17442" name="Rectangle 34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17443" name="Rectangle 35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7444" name="Rectangle 36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17445" name="Line 37"/>
          <p:cNvSpPr>
            <a:spLocks noChangeShapeType="1"/>
          </p:cNvSpPr>
          <p:nvPr/>
        </p:nvSpPr>
        <p:spPr bwMode="auto">
          <a:xfrm>
            <a:off x="29162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7446" name="Line 38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7447" name="Line 39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7448" name="Line 40"/>
          <p:cNvSpPr>
            <a:spLocks noChangeShapeType="1"/>
          </p:cNvSpPr>
          <p:nvPr/>
        </p:nvSpPr>
        <p:spPr bwMode="auto">
          <a:xfrm>
            <a:off x="3851275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7449" name="Line 41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7450" name="Line 42"/>
          <p:cNvSpPr>
            <a:spLocks noChangeShapeType="1"/>
          </p:cNvSpPr>
          <p:nvPr/>
        </p:nvSpPr>
        <p:spPr bwMode="auto">
          <a:xfrm flipV="1">
            <a:off x="3924300" y="2781300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7451" name="Line 43"/>
          <p:cNvSpPr>
            <a:spLocks noChangeShapeType="1"/>
          </p:cNvSpPr>
          <p:nvPr/>
        </p:nvSpPr>
        <p:spPr bwMode="auto">
          <a:xfrm>
            <a:off x="42116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7452" name="Line 44"/>
          <p:cNvSpPr>
            <a:spLocks noChangeShapeType="1"/>
          </p:cNvSpPr>
          <p:nvPr/>
        </p:nvSpPr>
        <p:spPr bwMode="auto">
          <a:xfrm>
            <a:off x="4211638" y="2492375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7453" name="Line 45"/>
          <p:cNvSpPr>
            <a:spLocks noChangeShapeType="1"/>
          </p:cNvSpPr>
          <p:nvPr/>
        </p:nvSpPr>
        <p:spPr bwMode="auto">
          <a:xfrm flipH="1">
            <a:off x="2916238" y="3573463"/>
            <a:ext cx="719137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7454" name="Line 46"/>
          <p:cNvSpPr>
            <a:spLocks noChangeShapeType="1"/>
          </p:cNvSpPr>
          <p:nvPr/>
        </p:nvSpPr>
        <p:spPr bwMode="auto">
          <a:xfrm>
            <a:off x="2627313" y="378936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7455" name="Line 47"/>
          <p:cNvSpPr>
            <a:spLocks noChangeShapeType="1"/>
          </p:cNvSpPr>
          <p:nvPr/>
        </p:nvSpPr>
        <p:spPr bwMode="auto">
          <a:xfrm>
            <a:off x="2627313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7456" name="Line 48"/>
          <p:cNvSpPr>
            <a:spLocks noChangeShapeType="1"/>
          </p:cNvSpPr>
          <p:nvPr/>
        </p:nvSpPr>
        <p:spPr bwMode="auto">
          <a:xfrm>
            <a:off x="2916238" y="4652963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7457" name="Line 49"/>
          <p:cNvSpPr>
            <a:spLocks noChangeShapeType="1"/>
          </p:cNvSpPr>
          <p:nvPr/>
        </p:nvSpPr>
        <p:spPr bwMode="auto">
          <a:xfrm>
            <a:off x="3563938" y="4652963"/>
            <a:ext cx="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7458" name="Line 50"/>
          <p:cNvSpPr>
            <a:spLocks noChangeShapeType="1"/>
          </p:cNvSpPr>
          <p:nvPr/>
        </p:nvSpPr>
        <p:spPr bwMode="auto">
          <a:xfrm>
            <a:off x="3563938" y="4652963"/>
            <a:ext cx="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7459" name="Line 51"/>
          <p:cNvSpPr>
            <a:spLocks noChangeShapeType="1"/>
          </p:cNvSpPr>
          <p:nvPr/>
        </p:nvSpPr>
        <p:spPr bwMode="auto">
          <a:xfrm>
            <a:off x="2916238" y="5734050"/>
            <a:ext cx="33115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7460" name="Line 52"/>
          <p:cNvSpPr>
            <a:spLocks noChangeShapeType="1"/>
          </p:cNvSpPr>
          <p:nvPr/>
        </p:nvSpPr>
        <p:spPr bwMode="auto">
          <a:xfrm flipV="1">
            <a:off x="6588125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7461" name="Line 53"/>
          <p:cNvSpPr>
            <a:spLocks noChangeShapeType="1"/>
          </p:cNvSpPr>
          <p:nvPr/>
        </p:nvSpPr>
        <p:spPr bwMode="auto">
          <a:xfrm>
            <a:off x="6516688" y="3860800"/>
            <a:ext cx="0" cy="431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7462" name="Line 54"/>
          <p:cNvSpPr>
            <a:spLocks noChangeShapeType="1"/>
          </p:cNvSpPr>
          <p:nvPr/>
        </p:nvSpPr>
        <p:spPr bwMode="auto">
          <a:xfrm flipH="1" flipV="1">
            <a:off x="5364163" y="4868863"/>
            <a:ext cx="936625" cy="6477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7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88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18441" name="Rectangle 9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18443" name="Rectangle 11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18444" name="Rectangle 12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18445" name="Rectangle 13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18446" name="Rectangle 14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18447" name="Rectangle 15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18448" name="Rectangle 16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18449" name="Rectangle 17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18450" name="Rectangle 18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8451" name="Rectangle 19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18452" name="Rectangle 20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8453" name="Rectangle 21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8454" name="Rectangle 22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18455" name="Rectangle 23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18456" name="Rectangle 24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18457" name="Rectangle 25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18458" name="Rectangle 26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8459" name="Rectangle 27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18460" name="Rectangle 28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18461" name="Rectangle 29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8462" name="Rectangle 30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18463" name="Rectangle 31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18464" name="Rectangle 32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18465" name="Rectangle 33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18466" name="Rectangle 34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18467" name="Rectangle 35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8468" name="Rectangle 36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18469" name="Line 37"/>
          <p:cNvSpPr>
            <a:spLocks noChangeShapeType="1"/>
          </p:cNvSpPr>
          <p:nvPr/>
        </p:nvSpPr>
        <p:spPr bwMode="auto">
          <a:xfrm>
            <a:off x="29162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8470" name="Line 38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8471" name="Line 39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8472" name="Line 40"/>
          <p:cNvSpPr>
            <a:spLocks noChangeShapeType="1"/>
          </p:cNvSpPr>
          <p:nvPr/>
        </p:nvSpPr>
        <p:spPr bwMode="auto">
          <a:xfrm>
            <a:off x="3851275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8473" name="Line 41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8474" name="Line 42"/>
          <p:cNvSpPr>
            <a:spLocks noChangeShapeType="1"/>
          </p:cNvSpPr>
          <p:nvPr/>
        </p:nvSpPr>
        <p:spPr bwMode="auto">
          <a:xfrm flipV="1">
            <a:off x="3924300" y="2781300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8475" name="Line 43"/>
          <p:cNvSpPr>
            <a:spLocks noChangeShapeType="1"/>
          </p:cNvSpPr>
          <p:nvPr/>
        </p:nvSpPr>
        <p:spPr bwMode="auto">
          <a:xfrm>
            <a:off x="42116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8476" name="Line 44"/>
          <p:cNvSpPr>
            <a:spLocks noChangeShapeType="1"/>
          </p:cNvSpPr>
          <p:nvPr/>
        </p:nvSpPr>
        <p:spPr bwMode="auto">
          <a:xfrm>
            <a:off x="4211638" y="2492375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8477" name="Line 45"/>
          <p:cNvSpPr>
            <a:spLocks noChangeShapeType="1"/>
          </p:cNvSpPr>
          <p:nvPr/>
        </p:nvSpPr>
        <p:spPr bwMode="auto">
          <a:xfrm flipH="1">
            <a:off x="2916238" y="3573463"/>
            <a:ext cx="719137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8478" name="Line 46"/>
          <p:cNvSpPr>
            <a:spLocks noChangeShapeType="1"/>
          </p:cNvSpPr>
          <p:nvPr/>
        </p:nvSpPr>
        <p:spPr bwMode="auto">
          <a:xfrm>
            <a:off x="2627313" y="378936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8479" name="Line 47"/>
          <p:cNvSpPr>
            <a:spLocks noChangeShapeType="1"/>
          </p:cNvSpPr>
          <p:nvPr/>
        </p:nvSpPr>
        <p:spPr bwMode="auto">
          <a:xfrm>
            <a:off x="2627313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8480" name="Line 48"/>
          <p:cNvSpPr>
            <a:spLocks noChangeShapeType="1"/>
          </p:cNvSpPr>
          <p:nvPr/>
        </p:nvSpPr>
        <p:spPr bwMode="auto">
          <a:xfrm>
            <a:off x="2916238" y="4652963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8481" name="Line 49"/>
          <p:cNvSpPr>
            <a:spLocks noChangeShapeType="1"/>
          </p:cNvSpPr>
          <p:nvPr/>
        </p:nvSpPr>
        <p:spPr bwMode="auto">
          <a:xfrm>
            <a:off x="3563938" y="4652963"/>
            <a:ext cx="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8482" name="Line 50"/>
          <p:cNvSpPr>
            <a:spLocks noChangeShapeType="1"/>
          </p:cNvSpPr>
          <p:nvPr/>
        </p:nvSpPr>
        <p:spPr bwMode="auto">
          <a:xfrm>
            <a:off x="3563938" y="4652963"/>
            <a:ext cx="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8483" name="Line 51"/>
          <p:cNvSpPr>
            <a:spLocks noChangeShapeType="1"/>
          </p:cNvSpPr>
          <p:nvPr/>
        </p:nvSpPr>
        <p:spPr bwMode="auto">
          <a:xfrm>
            <a:off x="2916238" y="5734050"/>
            <a:ext cx="33115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8484" name="Line 52"/>
          <p:cNvSpPr>
            <a:spLocks noChangeShapeType="1"/>
          </p:cNvSpPr>
          <p:nvPr/>
        </p:nvSpPr>
        <p:spPr bwMode="auto">
          <a:xfrm flipV="1">
            <a:off x="6588125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8485" name="Line 53"/>
          <p:cNvSpPr>
            <a:spLocks noChangeShapeType="1"/>
          </p:cNvSpPr>
          <p:nvPr/>
        </p:nvSpPr>
        <p:spPr bwMode="auto">
          <a:xfrm>
            <a:off x="6516688" y="3860800"/>
            <a:ext cx="0" cy="431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8486" name="Line 54"/>
          <p:cNvSpPr>
            <a:spLocks noChangeShapeType="1"/>
          </p:cNvSpPr>
          <p:nvPr/>
        </p:nvSpPr>
        <p:spPr bwMode="auto">
          <a:xfrm flipH="1" flipV="1">
            <a:off x="5364163" y="4868863"/>
            <a:ext cx="936625" cy="6477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8487" name="Line 55"/>
          <p:cNvSpPr>
            <a:spLocks noChangeShapeType="1"/>
          </p:cNvSpPr>
          <p:nvPr/>
        </p:nvSpPr>
        <p:spPr bwMode="auto">
          <a:xfrm flipV="1">
            <a:off x="6516688" y="2781300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8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2000"/>
              <a:t>To je minimalno vpeto drevo. </a:t>
            </a:r>
          </a:p>
        </p:txBody>
      </p:sp>
      <p:grpSp>
        <p:nvGrpSpPr>
          <p:cNvPr id="19515" name="Group 59"/>
          <p:cNvGrpSpPr>
            <a:grpSpLocks/>
          </p:cNvGrpSpPr>
          <p:nvPr/>
        </p:nvGrpSpPr>
        <p:grpSpPr bwMode="auto">
          <a:xfrm>
            <a:off x="1763713" y="1484313"/>
            <a:ext cx="5056187" cy="4457700"/>
            <a:chOff x="1292" y="1207"/>
            <a:chExt cx="3185" cy="2808"/>
          </a:xfrm>
        </p:grpSpPr>
        <p:graphicFrame>
          <p:nvGraphicFramePr>
            <p:cNvPr id="19460" name="Object 4"/>
            <p:cNvGraphicFramePr>
              <a:graphicFrameLocks noChangeAspect="1"/>
            </p:cNvGraphicFramePr>
            <p:nvPr/>
          </p:nvGraphicFramePr>
          <p:xfrm>
            <a:off x="1292" y="1207"/>
            <a:ext cx="3185" cy="28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516" name="Bitmap Image" r:id="rId4" imgW="5057143" imgH="4458322" progId="Paint.Picture">
                    <p:embed/>
                  </p:oleObj>
                </mc:Choice>
                <mc:Fallback>
                  <p:oleObj name="Bitmap Image" r:id="rId4" imgW="5057143" imgH="4458322" progId="Paint.Picture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2" y="1207"/>
                          <a:ext cx="3185" cy="2808"/>
                        </a:xfrm>
                        <a:prstGeom prst="rect">
                          <a:avLst/>
                        </a:prstGeom>
                        <a:solidFill>
                          <a:srgbClr val="BBE0E3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461" name="Rectangle 5"/>
            <p:cNvSpPr>
              <a:spLocks noChangeArrowheads="1"/>
            </p:cNvSpPr>
            <p:nvPr/>
          </p:nvSpPr>
          <p:spPr bwMode="auto">
            <a:xfrm>
              <a:off x="1519" y="1440"/>
              <a:ext cx="31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A</a:t>
              </a:r>
            </a:p>
          </p:txBody>
        </p:sp>
        <p:sp>
          <p:nvSpPr>
            <p:cNvPr id="19462" name="Rectangle 6"/>
            <p:cNvSpPr>
              <a:spLocks noChangeArrowheads="1"/>
            </p:cNvSpPr>
            <p:nvPr/>
          </p:nvSpPr>
          <p:spPr bwMode="auto">
            <a:xfrm>
              <a:off x="2336" y="1451"/>
              <a:ext cx="67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B </a:t>
              </a:r>
            </a:p>
          </p:txBody>
        </p:sp>
        <p:sp>
          <p:nvSpPr>
            <p:cNvPr id="19463" name="Rectangle 7"/>
            <p:cNvSpPr>
              <a:spLocks noChangeArrowheads="1"/>
            </p:cNvSpPr>
            <p:nvPr/>
          </p:nvSpPr>
          <p:spPr bwMode="auto">
            <a:xfrm>
              <a:off x="3152" y="1460"/>
              <a:ext cx="40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C </a:t>
              </a:r>
            </a:p>
          </p:txBody>
        </p:sp>
        <p:sp>
          <p:nvSpPr>
            <p:cNvPr id="19464" name="Rectangle 8"/>
            <p:cNvSpPr>
              <a:spLocks noChangeArrowheads="1"/>
            </p:cNvSpPr>
            <p:nvPr/>
          </p:nvSpPr>
          <p:spPr bwMode="auto">
            <a:xfrm>
              <a:off x="3969" y="1463"/>
              <a:ext cx="36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D </a:t>
              </a:r>
            </a:p>
          </p:txBody>
        </p:sp>
        <p:sp>
          <p:nvSpPr>
            <p:cNvPr id="19465" name="Rectangle 9"/>
            <p:cNvSpPr>
              <a:spLocks noChangeArrowheads="1"/>
            </p:cNvSpPr>
            <p:nvPr/>
          </p:nvSpPr>
          <p:spPr bwMode="auto">
            <a:xfrm>
              <a:off x="1519" y="2098"/>
              <a:ext cx="27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E </a:t>
              </a:r>
            </a:p>
          </p:txBody>
        </p:sp>
        <p:sp>
          <p:nvSpPr>
            <p:cNvPr id="19466" name="Rectangle 10"/>
            <p:cNvSpPr>
              <a:spLocks noChangeArrowheads="1"/>
            </p:cNvSpPr>
            <p:nvPr/>
          </p:nvSpPr>
          <p:spPr bwMode="auto">
            <a:xfrm>
              <a:off x="2336" y="2115"/>
              <a:ext cx="25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F </a:t>
              </a:r>
            </a:p>
          </p:txBody>
        </p:sp>
        <p:sp>
          <p:nvSpPr>
            <p:cNvPr id="19467" name="Rectangle 11"/>
            <p:cNvSpPr>
              <a:spLocks noChangeArrowheads="1"/>
            </p:cNvSpPr>
            <p:nvPr/>
          </p:nvSpPr>
          <p:spPr bwMode="auto">
            <a:xfrm>
              <a:off x="3152" y="2115"/>
              <a:ext cx="28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G </a:t>
              </a:r>
            </a:p>
          </p:txBody>
        </p:sp>
        <p:sp>
          <p:nvSpPr>
            <p:cNvPr id="19468" name="Rectangle 12"/>
            <p:cNvSpPr>
              <a:spLocks noChangeArrowheads="1"/>
            </p:cNvSpPr>
            <p:nvPr/>
          </p:nvSpPr>
          <p:spPr bwMode="auto">
            <a:xfrm>
              <a:off x="3969" y="2115"/>
              <a:ext cx="27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H </a:t>
              </a:r>
            </a:p>
          </p:txBody>
        </p:sp>
        <p:sp>
          <p:nvSpPr>
            <p:cNvPr id="19469" name="Rectangle 13"/>
            <p:cNvSpPr>
              <a:spLocks noChangeArrowheads="1"/>
            </p:cNvSpPr>
            <p:nvPr/>
          </p:nvSpPr>
          <p:spPr bwMode="auto">
            <a:xfrm>
              <a:off x="1565" y="2755"/>
              <a:ext cx="18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I </a:t>
              </a:r>
            </a:p>
          </p:txBody>
        </p:sp>
        <p:sp>
          <p:nvSpPr>
            <p:cNvPr id="19470" name="Rectangle 14"/>
            <p:cNvSpPr>
              <a:spLocks noChangeArrowheads="1"/>
            </p:cNvSpPr>
            <p:nvPr/>
          </p:nvSpPr>
          <p:spPr bwMode="auto">
            <a:xfrm>
              <a:off x="2336" y="2795"/>
              <a:ext cx="24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J </a:t>
              </a:r>
            </a:p>
          </p:txBody>
        </p:sp>
        <p:sp>
          <p:nvSpPr>
            <p:cNvPr id="19471" name="Rectangle 15"/>
            <p:cNvSpPr>
              <a:spLocks noChangeArrowheads="1"/>
            </p:cNvSpPr>
            <p:nvPr/>
          </p:nvSpPr>
          <p:spPr bwMode="auto">
            <a:xfrm>
              <a:off x="3152" y="2773"/>
              <a:ext cx="26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K </a:t>
              </a:r>
            </a:p>
          </p:txBody>
        </p:sp>
        <p:sp>
          <p:nvSpPr>
            <p:cNvPr id="19472" name="Rectangle 16"/>
            <p:cNvSpPr>
              <a:spLocks noChangeArrowheads="1"/>
            </p:cNvSpPr>
            <p:nvPr/>
          </p:nvSpPr>
          <p:spPr bwMode="auto">
            <a:xfrm>
              <a:off x="4014" y="2750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L </a:t>
              </a:r>
            </a:p>
          </p:txBody>
        </p:sp>
        <p:sp>
          <p:nvSpPr>
            <p:cNvPr id="19473" name="Rectangle 17"/>
            <p:cNvSpPr>
              <a:spLocks noChangeArrowheads="1"/>
            </p:cNvSpPr>
            <p:nvPr/>
          </p:nvSpPr>
          <p:spPr bwMode="auto">
            <a:xfrm>
              <a:off x="1474" y="3475"/>
              <a:ext cx="29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M </a:t>
              </a:r>
            </a:p>
          </p:txBody>
        </p:sp>
        <p:sp>
          <p:nvSpPr>
            <p:cNvPr id="19474" name="Rectangle 18"/>
            <p:cNvSpPr>
              <a:spLocks noChangeArrowheads="1"/>
            </p:cNvSpPr>
            <p:nvPr/>
          </p:nvSpPr>
          <p:spPr bwMode="auto">
            <a:xfrm>
              <a:off x="4014" y="3475"/>
              <a:ext cx="27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N </a:t>
              </a:r>
            </a:p>
          </p:txBody>
        </p:sp>
        <p:sp>
          <p:nvSpPr>
            <p:cNvPr id="19475" name="Rectangle 19"/>
            <p:cNvSpPr>
              <a:spLocks noChangeArrowheads="1"/>
            </p:cNvSpPr>
            <p:nvPr/>
          </p:nvSpPr>
          <p:spPr bwMode="auto">
            <a:xfrm>
              <a:off x="1927" y="1344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2 </a:t>
              </a:r>
            </a:p>
          </p:txBody>
        </p:sp>
        <p:sp>
          <p:nvSpPr>
            <p:cNvPr id="19476" name="Rectangle 20"/>
            <p:cNvSpPr>
              <a:spLocks noChangeArrowheads="1"/>
            </p:cNvSpPr>
            <p:nvPr/>
          </p:nvSpPr>
          <p:spPr bwMode="auto">
            <a:xfrm>
              <a:off x="2744" y="1344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19477" name="Rectangle 21"/>
            <p:cNvSpPr>
              <a:spLocks noChangeArrowheads="1"/>
            </p:cNvSpPr>
            <p:nvPr/>
          </p:nvSpPr>
          <p:spPr bwMode="auto">
            <a:xfrm>
              <a:off x="3515" y="1344"/>
              <a:ext cx="3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10 </a:t>
              </a:r>
            </a:p>
          </p:txBody>
        </p:sp>
        <p:sp>
          <p:nvSpPr>
            <p:cNvPr id="19478" name="Rectangle 22"/>
            <p:cNvSpPr>
              <a:spLocks noChangeArrowheads="1"/>
            </p:cNvSpPr>
            <p:nvPr/>
          </p:nvSpPr>
          <p:spPr bwMode="auto">
            <a:xfrm>
              <a:off x="1927" y="1979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2 </a:t>
              </a:r>
            </a:p>
          </p:txBody>
        </p:sp>
        <p:sp>
          <p:nvSpPr>
            <p:cNvPr id="19479" name="Rectangle 23"/>
            <p:cNvSpPr>
              <a:spLocks noChangeArrowheads="1"/>
            </p:cNvSpPr>
            <p:nvPr/>
          </p:nvSpPr>
          <p:spPr bwMode="auto">
            <a:xfrm>
              <a:off x="2744" y="1979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3 </a:t>
              </a:r>
            </a:p>
          </p:txBody>
        </p:sp>
        <p:sp>
          <p:nvSpPr>
            <p:cNvPr id="19480" name="Rectangle 24"/>
            <p:cNvSpPr>
              <a:spLocks noChangeArrowheads="1"/>
            </p:cNvSpPr>
            <p:nvPr/>
          </p:nvSpPr>
          <p:spPr bwMode="auto">
            <a:xfrm>
              <a:off x="3515" y="1979"/>
              <a:ext cx="3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11 </a:t>
              </a:r>
            </a:p>
          </p:txBody>
        </p:sp>
        <p:sp>
          <p:nvSpPr>
            <p:cNvPr id="19481" name="Rectangle 25"/>
            <p:cNvSpPr>
              <a:spLocks noChangeArrowheads="1"/>
            </p:cNvSpPr>
            <p:nvPr/>
          </p:nvSpPr>
          <p:spPr bwMode="auto">
            <a:xfrm>
              <a:off x="1927" y="2659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4 </a:t>
              </a:r>
            </a:p>
          </p:txBody>
        </p:sp>
        <p:sp>
          <p:nvSpPr>
            <p:cNvPr id="19482" name="Rectangle 26"/>
            <p:cNvSpPr>
              <a:spLocks noChangeArrowheads="1"/>
            </p:cNvSpPr>
            <p:nvPr/>
          </p:nvSpPr>
          <p:spPr bwMode="auto">
            <a:xfrm>
              <a:off x="2744" y="2659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9 </a:t>
              </a:r>
            </a:p>
          </p:txBody>
        </p:sp>
        <p:sp>
          <p:nvSpPr>
            <p:cNvPr id="19483" name="Rectangle 27"/>
            <p:cNvSpPr>
              <a:spLocks noChangeArrowheads="1"/>
            </p:cNvSpPr>
            <p:nvPr/>
          </p:nvSpPr>
          <p:spPr bwMode="auto">
            <a:xfrm>
              <a:off x="3515" y="2659"/>
              <a:ext cx="3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12 </a:t>
              </a:r>
            </a:p>
          </p:txBody>
        </p:sp>
        <p:sp>
          <p:nvSpPr>
            <p:cNvPr id="19484" name="Rectangle 28"/>
            <p:cNvSpPr>
              <a:spLocks noChangeArrowheads="1"/>
            </p:cNvSpPr>
            <p:nvPr/>
          </p:nvSpPr>
          <p:spPr bwMode="auto">
            <a:xfrm>
              <a:off x="2744" y="3385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19485" name="Rectangle 29"/>
            <p:cNvSpPr>
              <a:spLocks noChangeArrowheads="1"/>
            </p:cNvSpPr>
            <p:nvPr/>
          </p:nvSpPr>
          <p:spPr bwMode="auto">
            <a:xfrm>
              <a:off x="1383" y="1752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3 </a:t>
              </a:r>
            </a:p>
          </p:txBody>
        </p:sp>
        <p:sp>
          <p:nvSpPr>
            <p:cNvPr id="19486" name="Rectangle 30"/>
            <p:cNvSpPr>
              <a:spLocks noChangeArrowheads="1"/>
            </p:cNvSpPr>
            <p:nvPr/>
          </p:nvSpPr>
          <p:spPr bwMode="auto">
            <a:xfrm>
              <a:off x="1429" y="2387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 </a:t>
              </a:r>
            </a:p>
          </p:txBody>
        </p:sp>
        <p:sp>
          <p:nvSpPr>
            <p:cNvPr id="19487" name="Rectangle 31"/>
            <p:cNvSpPr>
              <a:spLocks noChangeArrowheads="1"/>
            </p:cNvSpPr>
            <p:nvPr/>
          </p:nvSpPr>
          <p:spPr bwMode="auto">
            <a:xfrm>
              <a:off x="1383" y="3113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3 </a:t>
              </a:r>
            </a:p>
          </p:txBody>
        </p:sp>
        <p:sp>
          <p:nvSpPr>
            <p:cNvPr id="19488" name="Rectangle 32"/>
            <p:cNvSpPr>
              <a:spLocks noChangeArrowheads="1"/>
            </p:cNvSpPr>
            <p:nvPr/>
          </p:nvSpPr>
          <p:spPr bwMode="auto">
            <a:xfrm>
              <a:off x="2200" y="1797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3 </a:t>
              </a:r>
            </a:p>
          </p:txBody>
        </p:sp>
        <p:sp>
          <p:nvSpPr>
            <p:cNvPr id="19489" name="Rectangle 33"/>
            <p:cNvSpPr>
              <a:spLocks noChangeArrowheads="1"/>
            </p:cNvSpPr>
            <p:nvPr/>
          </p:nvSpPr>
          <p:spPr bwMode="auto">
            <a:xfrm>
              <a:off x="3061" y="2432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8 </a:t>
              </a:r>
            </a:p>
          </p:txBody>
        </p:sp>
        <p:sp>
          <p:nvSpPr>
            <p:cNvPr id="19490" name="Rectangle 34"/>
            <p:cNvSpPr>
              <a:spLocks noChangeArrowheads="1"/>
            </p:cNvSpPr>
            <p:nvPr/>
          </p:nvSpPr>
          <p:spPr bwMode="auto">
            <a:xfrm>
              <a:off x="2200" y="2432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6 </a:t>
              </a:r>
            </a:p>
          </p:txBody>
        </p:sp>
        <p:sp>
          <p:nvSpPr>
            <p:cNvPr id="19491" name="Rectangle 35"/>
            <p:cNvSpPr>
              <a:spLocks noChangeArrowheads="1"/>
            </p:cNvSpPr>
            <p:nvPr/>
          </p:nvSpPr>
          <p:spPr bwMode="auto">
            <a:xfrm>
              <a:off x="3878" y="1797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9 </a:t>
              </a:r>
            </a:p>
          </p:txBody>
        </p:sp>
        <p:sp>
          <p:nvSpPr>
            <p:cNvPr id="19492" name="Rectangle 36"/>
            <p:cNvSpPr>
              <a:spLocks noChangeArrowheads="1"/>
            </p:cNvSpPr>
            <p:nvPr/>
          </p:nvSpPr>
          <p:spPr bwMode="auto">
            <a:xfrm>
              <a:off x="3878" y="2432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 </a:t>
              </a:r>
            </a:p>
          </p:txBody>
        </p:sp>
        <p:sp>
          <p:nvSpPr>
            <p:cNvPr id="19493" name="Rectangle 37"/>
            <p:cNvSpPr>
              <a:spLocks noChangeArrowheads="1"/>
            </p:cNvSpPr>
            <p:nvPr/>
          </p:nvSpPr>
          <p:spPr bwMode="auto">
            <a:xfrm>
              <a:off x="3878" y="3113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19494" name="Rectangle 38"/>
            <p:cNvSpPr>
              <a:spLocks noChangeArrowheads="1"/>
            </p:cNvSpPr>
            <p:nvPr/>
          </p:nvSpPr>
          <p:spPr bwMode="auto">
            <a:xfrm>
              <a:off x="3424" y="3203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6 </a:t>
              </a:r>
            </a:p>
          </p:txBody>
        </p:sp>
        <p:sp>
          <p:nvSpPr>
            <p:cNvPr id="19495" name="Line 39"/>
            <p:cNvSpPr>
              <a:spLocks noChangeShapeType="1"/>
            </p:cNvSpPr>
            <p:nvPr/>
          </p:nvSpPr>
          <p:spPr bwMode="auto">
            <a:xfrm>
              <a:off x="1837" y="1570"/>
              <a:ext cx="408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9496" name="Line 40"/>
            <p:cNvSpPr>
              <a:spLocks noChangeShapeType="1"/>
            </p:cNvSpPr>
            <p:nvPr/>
          </p:nvSpPr>
          <p:spPr bwMode="auto">
            <a:xfrm>
              <a:off x="2472" y="1752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9497" name="Line 41"/>
            <p:cNvSpPr>
              <a:spLocks noChangeShapeType="1"/>
            </p:cNvSpPr>
            <p:nvPr/>
          </p:nvSpPr>
          <p:spPr bwMode="auto">
            <a:xfrm>
              <a:off x="2472" y="1752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9498" name="Line 42"/>
            <p:cNvSpPr>
              <a:spLocks noChangeShapeType="1"/>
            </p:cNvSpPr>
            <p:nvPr/>
          </p:nvSpPr>
          <p:spPr bwMode="auto">
            <a:xfrm>
              <a:off x="2426" y="1752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9499" name="Line 43"/>
            <p:cNvSpPr>
              <a:spLocks noChangeShapeType="1"/>
            </p:cNvSpPr>
            <p:nvPr/>
          </p:nvSpPr>
          <p:spPr bwMode="auto">
            <a:xfrm>
              <a:off x="2472" y="1752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9500" name="Line 44"/>
            <p:cNvSpPr>
              <a:spLocks noChangeShapeType="1"/>
            </p:cNvSpPr>
            <p:nvPr/>
          </p:nvSpPr>
          <p:spPr bwMode="auto">
            <a:xfrm flipV="1">
              <a:off x="2472" y="1752"/>
              <a:ext cx="0" cy="317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9501" name="Line 45"/>
            <p:cNvSpPr>
              <a:spLocks noChangeShapeType="1"/>
            </p:cNvSpPr>
            <p:nvPr/>
          </p:nvSpPr>
          <p:spPr bwMode="auto">
            <a:xfrm>
              <a:off x="2653" y="2251"/>
              <a:ext cx="454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9502" name="Line 46"/>
            <p:cNvSpPr>
              <a:spLocks noChangeShapeType="1"/>
            </p:cNvSpPr>
            <p:nvPr/>
          </p:nvSpPr>
          <p:spPr bwMode="auto">
            <a:xfrm>
              <a:off x="2653" y="1570"/>
              <a:ext cx="454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9503" name="Line 47"/>
            <p:cNvSpPr>
              <a:spLocks noChangeShapeType="1"/>
            </p:cNvSpPr>
            <p:nvPr/>
          </p:nvSpPr>
          <p:spPr bwMode="auto">
            <a:xfrm flipH="1">
              <a:off x="1837" y="2251"/>
              <a:ext cx="453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9504" name="Line 48"/>
            <p:cNvSpPr>
              <a:spLocks noChangeShapeType="1"/>
            </p:cNvSpPr>
            <p:nvPr/>
          </p:nvSpPr>
          <p:spPr bwMode="auto">
            <a:xfrm>
              <a:off x="1655" y="2387"/>
              <a:ext cx="0" cy="317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9505" name="Line 49"/>
            <p:cNvSpPr>
              <a:spLocks noChangeShapeType="1"/>
            </p:cNvSpPr>
            <p:nvPr/>
          </p:nvSpPr>
          <p:spPr bwMode="auto">
            <a:xfrm>
              <a:off x="1655" y="3067"/>
              <a:ext cx="0" cy="363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9506" name="Line 50"/>
            <p:cNvSpPr>
              <a:spLocks noChangeShapeType="1"/>
            </p:cNvSpPr>
            <p:nvPr/>
          </p:nvSpPr>
          <p:spPr bwMode="auto">
            <a:xfrm>
              <a:off x="1837" y="2931"/>
              <a:ext cx="408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9507" name="Line 51"/>
            <p:cNvSpPr>
              <a:spLocks noChangeShapeType="1"/>
            </p:cNvSpPr>
            <p:nvPr/>
          </p:nvSpPr>
          <p:spPr bwMode="auto">
            <a:xfrm>
              <a:off x="2245" y="2931"/>
              <a:ext cx="0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9508" name="Line 52"/>
            <p:cNvSpPr>
              <a:spLocks noChangeShapeType="1"/>
            </p:cNvSpPr>
            <p:nvPr/>
          </p:nvSpPr>
          <p:spPr bwMode="auto">
            <a:xfrm>
              <a:off x="2245" y="2931"/>
              <a:ext cx="0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9509" name="Line 53"/>
            <p:cNvSpPr>
              <a:spLocks noChangeShapeType="1"/>
            </p:cNvSpPr>
            <p:nvPr/>
          </p:nvSpPr>
          <p:spPr bwMode="auto">
            <a:xfrm>
              <a:off x="1837" y="3612"/>
              <a:ext cx="2086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9510" name="Line 54"/>
            <p:cNvSpPr>
              <a:spLocks noChangeShapeType="1"/>
            </p:cNvSpPr>
            <p:nvPr/>
          </p:nvSpPr>
          <p:spPr bwMode="auto">
            <a:xfrm flipV="1">
              <a:off x="4150" y="3067"/>
              <a:ext cx="0" cy="363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9511" name="Line 55"/>
            <p:cNvSpPr>
              <a:spLocks noChangeShapeType="1"/>
            </p:cNvSpPr>
            <p:nvPr/>
          </p:nvSpPr>
          <p:spPr bwMode="auto">
            <a:xfrm>
              <a:off x="4105" y="2432"/>
              <a:ext cx="0" cy="272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9512" name="Line 56"/>
            <p:cNvSpPr>
              <a:spLocks noChangeShapeType="1"/>
            </p:cNvSpPr>
            <p:nvPr/>
          </p:nvSpPr>
          <p:spPr bwMode="auto">
            <a:xfrm flipH="1" flipV="1">
              <a:off x="3379" y="3067"/>
              <a:ext cx="590" cy="408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9513" name="Line 57"/>
            <p:cNvSpPr>
              <a:spLocks noChangeShapeType="1"/>
            </p:cNvSpPr>
            <p:nvPr/>
          </p:nvSpPr>
          <p:spPr bwMode="auto">
            <a:xfrm flipV="1">
              <a:off x="4105" y="1752"/>
              <a:ext cx="0" cy="317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/>
          <a:p>
            <a:r>
              <a:rPr lang="sl-SI" altLang="sl-SI" sz="4400"/>
              <a:t>Kruskalov postopek</a:t>
            </a:r>
            <a:br>
              <a:rPr lang="sl-SI" altLang="sl-SI" sz="4400"/>
            </a:br>
            <a:endParaRPr lang="sl-SI" altLang="sl-SI" sz="4400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endParaRPr lang="sl-SI" altLang="sl-SI" sz="3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/>
              <a:t>Osnovno omrežje</a:t>
            </a:r>
          </a:p>
        </p:txBody>
      </p:sp>
      <p:graphicFrame>
        <p:nvGraphicFramePr>
          <p:cNvPr id="21507" name="Object 3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42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21514" name="Rectangle 10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21515" name="Rectangle 11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21516" name="Rectangle 12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21517" name="Rectangle 13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21518" name="Rectangle 14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21519" name="Rectangle 15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21520" name="Rectangle 16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21521" name="Rectangle 17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21522" name="Rectangle 18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21523" name="Rectangle 19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1524" name="Rectangle 20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21525" name="Rectangle 21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21526" name="Rectangle 22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21527" name="Rectangle 23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21528" name="Rectangle 24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21529" name="Rectangle 25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21530" name="Rectangle 26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21531" name="Rectangle 27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1532" name="Rectangle 28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21533" name="Rectangle 29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21534" name="Rectangle 30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21535" name="Rectangle 31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21536" name="Rectangle 32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21537" name="Rectangle 33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21538" name="Rectangle 34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21539" name="Rectangle 35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21540" name="Rectangle 36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1541" name="Rectangle 37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/>
              <a:t>Omrežje</a:t>
            </a:r>
          </a:p>
        </p:txBody>
      </p:sp>
      <p:graphicFrame>
        <p:nvGraphicFramePr>
          <p:cNvPr id="5123" name="Object 3"/>
          <p:cNvGraphicFramePr>
            <a:graphicFrameLocks noChangeAspect="1"/>
          </p:cNvGraphicFramePr>
          <p:nvPr>
            <p:ph sz="half" idx="2"/>
          </p:nvPr>
        </p:nvGraphicFramePr>
        <p:xfrm>
          <a:off x="1984375" y="2116138"/>
          <a:ext cx="5200650" cy="400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8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4375" y="2116138"/>
                        <a:ext cx="5200650" cy="4003675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5134" name="Rectangle 14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5135" name="Rectangle 15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5136" name="Rectangle 16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5137" name="Rectangle 17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5138" name="Rectangle 18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5139" name="Rectangle 19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5140" name="Rectangle 20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5141" name="Rectangle 21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5142" name="Rectangle 22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5143" name="Rectangle 23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5144" name="Rectangle 24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5145" name="Rectangle 25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5146" name="Rectangle 26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5147" name="Rectangle 27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5148" name="Rectangle 28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5149" name="Rectangle 29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5150" name="Rectangle 30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5151" name="Rectangle 31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5152" name="Rectangle 32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5153" name="Rectangle 33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5154" name="Rectangle 34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5155" name="Rectangle 35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5156" name="Rectangle 36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5157" name="Rectangle 37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2000"/>
              <a:t>V omrežju izberemo najcenejšo povezavo ter povežemo obe točki v vpeto drevo</a:t>
            </a:r>
          </a:p>
        </p:txBody>
      </p:sp>
      <p:graphicFrame>
        <p:nvGraphicFramePr>
          <p:cNvPr id="22531" name="Object 3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8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22539" name="Rectangle 11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22540" name="Rectangle 12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22541" name="Rectangle 13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22542" name="Rectangle 14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22543" name="Rectangle 15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22544" name="Rectangle 16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22545" name="Rectangle 17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22546" name="Rectangle 18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22547" name="Rectangle 19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2548" name="Rectangle 20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22549" name="Rectangle 21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22550" name="Rectangle 22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22551" name="Rectangle 23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22552" name="Rectangle 24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22553" name="Rectangle 25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22554" name="Rectangle 26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22555" name="Rectangle 27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2556" name="Rectangle 28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22557" name="Rectangle 29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22558" name="Rectangle 30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22559" name="Rectangle 31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22560" name="Rectangle 32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22561" name="Rectangle 33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22562" name="Rectangle 34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22563" name="Rectangle 35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22564" name="Rectangle 36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2565" name="Rectangle 37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22566" name="Line 38"/>
          <p:cNvSpPr>
            <a:spLocks noChangeShapeType="1"/>
          </p:cNvSpPr>
          <p:nvPr/>
        </p:nvSpPr>
        <p:spPr bwMode="auto">
          <a:xfrm>
            <a:off x="2627313" y="3860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2567" name="Line 39"/>
          <p:cNvSpPr>
            <a:spLocks noChangeShapeType="1"/>
          </p:cNvSpPr>
          <p:nvPr/>
        </p:nvSpPr>
        <p:spPr bwMode="auto">
          <a:xfrm flipV="1">
            <a:off x="2627313" y="378936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2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2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3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23562" name="Rectangle 10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23563" name="Rectangle 11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23564" name="Rectangle 12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23565" name="Rectangle 13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23566" name="Rectangle 14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23567" name="Rectangle 15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23568" name="Rectangle 16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23569" name="Rectangle 17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23570" name="Rectangle 18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3571" name="Rectangle 19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23572" name="Rectangle 20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23573" name="Rectangle 21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23574" name="Rectangle 22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23575" name="Rectangle 23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23576" name="Rectangle 24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23577" name="Rectangle 25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23578" name="Rectangle 26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3579" name="Rectangle 27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23580" name="Rectangle 28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23581" name="Rectangle 29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23582" name="Rectangle 30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23583" name="Rectangle 31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23584" name="Rectangle 32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23585" name="Rectangle 33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23586" name="Rectangle 34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23587" name="Rectangle 35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3588" name="Rectangle 36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23589" name="Line 37"/>
          <p:cNvSpPr>
            <a:spLocks noChangeShapeType="1"/>
          </p:cNvSpPr>
          <p:nvPr/>
        </p:nvSpPr>
        <p:spPr bwMode="auto">
          <a:xfrm>
            <a:off x="2627313" y="3860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3590" name="Line 38"/>
          <p:cNvSpPr>
            <a:spLocks noChangeShapeType="1"/>
          </p:cNvSpPr>
          <p:nvPr/>
        </p:nvSpPr>
        <p:spPr bwMode="auto">
          <a:xfrm flipV="1">
            <a:off x="2627313" y="378936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3591" name="Line 39"/>
          <p:cNvSpPr>
            <a:spLocks noChangeShapeType="1"/>
          </p:cNvSpPr>
          <p:nvPr/>
        </p:nvSpPr>
        <p:spPr bwMode="auto">
          <a:xfrm>
            <a:off x="6516688" y="3860800"/>
            <a:ext cx="0" cy="431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3592" name="Text Box 40"/>
          <p:cNvSpPr txBox="1">
            <a:spLocks noChangeArrowheads="1"/>
          </p:cNvSpPr>
          <p:nvPr/>
        </p:nvSpPr>
        <p:spPr bwMode="auto">
          <a:xfrm>
            <a:off x="468313" y="188913"/>
            <a:ext cx="6048375" cy="146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sl-SI" altLang="sl-SI">
                <a:solidFill>
                  <a:schemeClr val="tx2"/>
                </a:solidFill>
              </a:rPr>
              <a:t>V omrežju spet izberemo najcenejšo povezavo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sl-SI" altLang="sl-SI">
                <a:solidFill>
                  <a:schemeClr val="tx2"/>
                </a:solidFill>
              </a:rPr>
              <a:t>To je (H – L)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sl-SI" altLang="sl-SI">
                <a:solidFill>
                  <a:schemeClr val="tx2"/>
                </a:solidFill>
              </a:rPr>
              <a:t>Če je ni povezava znotraj  istega vpetega drevesa (pri nas ni), povežemo obe točki v vpeto drevo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3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3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9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8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24588" name="Rectangle 12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24589" name="Rectangle 13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24590" name="Rectangle 14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24591" name="Rectangle 15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24592" name="Rectangle 16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24593" name="Rectangle 17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24594" name="Rectangle 18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4595" name="Rectangle 19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24596" name="Rectangle 20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24597" name="Rectangle 21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24598" name="Rectangle 22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24599" name="Rectangle 23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24600" name="Rectangle 24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24601" name="Rectangle 25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24602" name="Rectangle 26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4603" name="Rectangle 27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24604" name="Rectangle 28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24605" name="Rectangle 29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24606" name="Rectangle 30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24607" name="Rectangle 31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24608" name="Rectangle 32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24609" name="Rectangle 33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24610" name="Rectangle 34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24611" name="Rectangle 35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4612" name="Rectangle 36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24613" name="Line 37"/>
          <p:cNvSpPr>
            <a:spLocks noChangeShapeType="1"/>
          </p:cNvSpPr>
          <p:nvPr/>
        </p:nvSpPr>
        <p:spPr bwMode="auto">
          <a:xfrm>
            <a:off x="2627313" y="3860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4614" name="Line 38"/>
          <p:cNvSpPr>
            <a:spLocks noChangeShapeType="1"/>
          </p:cNvSpPr>
          <p:nvPr/>
        </p:nvSpPr>
        <p:spPr bwMode="auto">
          <a:xfrm flipV="1">
            <a:off x="2627313" y="378936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4615" name="Line 39"/>
          <p:cNvSpPr>
            <a:spLocks noChangeShapeType="1"/>
          </p:cNvSpPr>
          <p:nvPr/>
        </p:nvSpPr>
        <p:spPr bwMode="auto">
          <a:xfrm>
            <a:off x="6516688" y="3860800"/>
            <a:ext cx="0" cy="431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4616" name="Line 40"/>
          <p:cNvSpPr>
            <a:spLocks noChangeShapeType="1"/>
          </p:cNvSpPr>
          <p:nvPr/>
        </p:nvSpPr>
        <p:spPr bwMode="auto">
          <a:xfrm>
            <a:off x="29162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4617" name="Text Box 41"/>
          <p:cNvSpPr txBox="1">
            <a:spLocks noChangeArrowheads="1"/>
          </p:cNvSpPr>
          <p:nvPr/>
        </p:nvSpPr>
        <p:spPr bwMode="auto">
          <a:xfrm>
            <a:off x="468313" y="188913"/>
            <a:ext cx="8064500" cy="146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sl-SI" altLang="sl-SI">
                <a:solidFill>
                  <a:schemeClr val="tx2"/>
                </a:solidFill>
              </a:rPr>
              <a:t>V omrežju spet izberemo najcenejšo povezavo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sl-SI" altLang="sl-SI">
                <a:solidFill>
                  <a:schemeClr val="tx2"/>
                </a:solidFill>
              </a:rPr>
              <a:t>To je (A – B)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sl-SI" altLang="sl-SI">
                <a:solidFill>
                  <a:schemeClr val="tx2"/>
                </a:solidFill>
              </a:rPr>
              <a:t>Če je ni povezava znotraj  istega vpetega drevesa (pri nas ni), povežemo obe točki v vpeto drevo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ct 2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3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25609" name="Rectangle 9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25610" name="Rectangle 10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25611" name="Rectangle 11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25612" name="Rectangle 12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25613" name="Rectangle 13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25614" name="Rectangle 14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25615" name="Rectangle 15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25616" name="Rectangle 16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25617" name="Rectangle 17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25618" name="Rectangle 18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5619" name="Rectangle 19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25620" name="Rectangle 20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25621" name="Rectangle 21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25622" name="Rectangle 22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25623" name="Rectangle 23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25624" name="Rectangle 24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25625" name="Rectangle 25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25626" name="Rectangle 26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5627" name="Rectangle 27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25628" name="Rectangle 28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25629" name="Rectangle 29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25630" name="Rectangle 30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25631" name="Rectangle 31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25632" name="Rectangle 32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25633" name="Rectangle 33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25634" name="Rectangle 34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25635" name="Rectangle 35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5636" name="Rectangle 36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25637" name="Line 37"/>
          <p:cNvSpPr>
            <a:spLocks noChangeShapeType="1"/>
          </p:cNvSpPr>
          <p:nvPr/>
        </p:nvSpPr>
        <p:spPr bwMode="auto">
          <a:xfrm>
            <a:off x="2627313" y="3860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5638" name="Line 38"/>
          <p:cNvSpPr>
            <a:spLocks noChangeShapeType="1"/>
          </p:cNvSpPr>
          <p:nvPr/>
        </p:nvSpPr>
        <p:spPr bwMode="auto">
          <a:xfrm flipV="1">
            <a:off x="2627313" y="378936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5639" name="Line 39"/>
          <p:cNvSpPr>
            <a:spLocks noChangeShapeType="1"/>
          </p:cNvSpPr>
          <p:nvPr/>
        </p:nvSpPr>
        <p:spPr bwMode="auto">
          <a:xfrm>
            <a:off x="6516688" y="3860800"/>
            <a:ext cx="0" cy="431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5640" name="Line 40"/>
          <p:cNvSpPr>
            <a:spLocks noChangeShapeType="1"/>
          </p:cNvSpPr>
          <p:nvPr/>
        </p:nvSpPr>
        <p:spPr bwMode="auto">
          <a:xfrm>
            <a:off x="29162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5641" name="Line 41"/>
          <p:cNvSpPr>
            <a:spLocks noChangeShapeType="1"/>
          </p:cNvSpPr>
          <p:nvPr/>
        </p:nvSpPr>
        <p:spPr bwMode="auto">
          <a:xfrm>
            <a:off x="2916238" y="3573463"/>
            <a:ext cx="719137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5642" name="Text Box 42"/>
          <p:cNvSpPr txBox="1">
            <a:spLocks noChangeArrowheads="1"/>
          </p:cNvSpPr>
          <p:nvPr/>
        </p:nvSpPr>
        <p:spPr bwMode="auto">
          <a:xfrm>
            <a:off x="468313" y="188913"/>
            <a:ext cx="6048375" cy="146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sl-SI" altLang="sl-SI">
                <a:solidFill>
                  <a:schemeClr val="tx2"/>
                </a:solidFill>
              </a:rPr>
              <a:t>V omrežju spet izberemo najcenejšo povezavo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sl-SI" altLang="sl-SI">
                <a:solidFill>
                  <a:schemeClr val="tx2"/>
                </a:solidFill>
              </a:rPr>
              <a:t>To je (E – F)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sl-SI" altLang="sl-SI">
                <a:solidFill>
                  <a:schemeClr val="tx2"/>
                </a:solidFill>
              </a:rPr>
              <a:t>Če je ni povezava znotraj  istega vpetega drevesa (pri nas ni), povežemo obe točki v skupno vpeto drevo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6" name="Object 2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67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26635" name="Rectangle 11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26636" name="Rectangle 12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26637" name="Rectangle 13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26638" name="Rectangle 14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26639" name="Rectangle 15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26640" name="Rectangle 16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26641" name="Rectangle 17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26642" name="Rectangle 18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6643" name="Rectangle 19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26644" name="Rectangle 20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26645" name="Rectangle 21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26646" name="Rectangle 22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26647" name="Rectangle 23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26648" name="Rectangle 24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26649" name="Rectangle 25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26650" name="Rectangle 26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6651" name="Rectangle 27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26652" name="Rectangle 28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26653" name="Rectangle 29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26654" name="Rectangle 30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26655" name="Rectangle 31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26656" name="Rectangle 32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26657" name="Rectangle 33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26658" name="Rectangle 34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26659" name="Rectangle 35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6660" name="Rectangle 36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26661" name="Line 37"/>
          <p:cNvSpPr>
            <a:spLocks noChangeShapeType="1"/>
          </p:cNvSpPr>
          <p:nvPr/>
        </p:nvSpPr>
        <p:spPr bwMode="auto">
          <a:xfrm>
            <a:off x="2627313" y="3860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6662" name="Line 38"/>
          <p:cNvSpPr>
            <a:spLocks noChangeShapeType="1"/>
          </p:cNvSpPr>
          <p:nvPr/>
        </p:nvSpPr>
        <p:spPr bwMode="auto">
          <a:xfrm flipV="1">
            <a:off x="2627313" y="378936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6663" name="Line 39"/>
          <p:cNvSpPr>
            <a:spLocks noChangeShapeType="1"/>
          </p:cNvSpPr>
          <p:nvPr/>
        </p:nvSpPr>
        <p:spPr bwMode="auto">
          <a:xfrm>
            <a:off x="6516688" y="3860800"/>
            <a:ext cx="0" cy="431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6664" name="Line 40"/>
          <p:cNvSpPr>
            <a:spLocks noChangeShapeType="1"/>
          </p:cNvSpPr>
          <p:nvPr/>
        </p:nvSpPr>
        <p:spPr bwMode="auto">
          <a:xfrm>
            <a:off x="29162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6665" name="Line 41"/>
          <p:cNvSpPr>
            <a:spLocks noChangeShapeType="1"/>
          </p:cNvSpPr>
          <p:nvPr/>
        </p:nvSpPr>
        <p:spPr bwMode="auto">
          <a:xfrm>
            <a:off x="2916238" y="3573463"/>
            <a:ext cx="719137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6666" name="Line 42"/>
          <p:cNvSpPr>
            <a:spLocks noChangeShapeType="1"/>
          </p:cNvSpPr>
          <p:nvPr/>
        </p:nvSpPr>
        <p:spPr bwMode="auto">
          <a:xfrm>
            <a:off x="42116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778" name="Object 2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20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779" name="Rectangle 3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75780" name="Rectangle 4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75781" name="Rectangle 5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75782" name="Rectangle 6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75783" name="Rectangle 7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75784" name="Rectangle 8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75785" name="Rectangle 9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75786" name="Rectangle 10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75787" name="Rectangle 11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75788" name="Rectangle 12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75789" name="Rectangle 13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75790" name="Rectangle 14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75791" name="Rectangle 15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75792" name="Rectangle 16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75793" name="Rectangle 17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75794" name="Rectangle 18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75795" name="Rectangle 19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75796" name="Rectangle 20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75797" name="Rectangle 21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75798" name="Rectangle 22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75799" name="Rectangle 23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75800" name="Rectangle 24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75801" name="Rectangle 25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75802" name="Rectangle 26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75803" name="Rectangle 27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75804" name="Rectangle 28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75805" name="Rectangle 29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75806" name="Rectangle 30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75807" name="Rectangle 31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75808" name="Rectangle 32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75809" name="Rectangle 33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75810" name="Rectangle 34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75811" name="Rectangle 35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75812" name="Rectangle 36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75813" name="Line 37"/>
          <p:cNvSpPr>
            <a:spLocks noChangeShapeType="1"/>
          </p:cNvSpPr>
          <p:nvPr/>
        </p:nvSpPr>
        <p:spPr bwMode="auto">
          <a:xfrm>
            <a:off x="2627313" y="3860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5814" name="Line 38"/>
          <p:cNvSpPr>
            <a:spLocks noChangeShapeType="1"/>
          </p:cNvSpPr>
          <p:nvPr/>
        </p:nvSpPr>
        <p:spPr bwMode="auto">
          <a:xfrm flipV="1">
            <a:off x="2627313" y="378936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5815" name="Line 39"/>
          <p:cNvSpPr>
            <a:spLocks noChangeShapeType="1"/>
          </p:cNvSpPr>
          <p:nvPr/>
        </p:nvSpPr>
        <p:spPr bwMode="auto">
          <a:xfrm>
            <a:off x="6516688" y="3860800"/>
            <a:ext cx="0" cy="431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5816" name="Line 40"/>
          <p:cNvSpPr>
            <a:spLocks noChangeShapeType="1"/>
          </p:cNvSpPr>
          <p:nvPr/>
        </p:nvSpPr>
        <p:spPr bwMode="auto">
          <a:xfrm>
            <a:off x="29162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5817" name="Line 41"/>
          <p:cNvSpPr>
            <a:spLocks noChangeShapeType="1"/>
          </p:cNvSpPr>
          <p:nvPr/>
        </p:nvSpPr>
        <p:spPr bwMode="auto">
          <a:xfrm>
            <a:off x="2916238" y="3573463"/>
            <a:ext cx="719137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5818" name="Line 42"/>
          <p:cNvSpPr>
            <a:spLocks noChangeShapeType="1"/>
          </p:cNvSpPr>
          <p:nvPr/>
        </p:nvSpPr>
        <p:spPr bwMode="auto">
          <a:xfrm>
            <a:off x="42116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5819" name="Line 43"/>
          <p:cNvSpPr>
            <a:spLocks noChangeShapeType="1"/>
          </p:cNvSpPr>
          <p:nvPr/>
        </p:nvSpPr>
        <p:spPr bwMode="auto">
          <a:xfrm flipV="1">
            <a:off x="2627313" y="2708275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6802" name="Object 2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45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03" name="Rectangle 3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76804" name="Rectangle 4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76805" name="Rectangle 5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76806" name="Rectangle 6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76807" name="Rectangle 7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76808" name="Rectangle 8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76809" name="Rectangle 9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76810" name="Rectangle 10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76811" name="Rectangle 11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76812" name="Rectangle 12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76813" name="Rectangle 13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76814" name="Rectangle 14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76815" name="Rectangle 15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76816" name="Rectangle 16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76817" name="Rectangle 17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76818" name="Rectangle 18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76819" name="Rectangle 19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76820" name="Rectangle 20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76821" name="Rectangle 21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76822" name="Rectangle 22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76823" name="Rectangle 23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76824" name="Rectangle 24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76825" name="Rectangle 25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76826" name="Rectangle 26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76827" name="Rectangle 27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76828" name="Rectangle 28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76829" name="Rectangle 29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76830" name="Rectangle 30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76831" name="Rectangle 31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76832" name="Rectangle 32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76833" name="Rectangle 33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76834" name="Rectangle 34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76835" name="Rectangle 35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76836" name="Rectangle 36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76837" name="Line 37"/>
          <p:cNvSpPr>
            <a:spLocks noChangeShapeType="1"/>
          </p:cNvSpPr>
          <p:nvPr/>
        </p:nvSpPr>
        <p:spPr bwMode="auto">
          <a:xfrm>
            <a:off x="2627313" y="3860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6838" name="Line 38"/>
          <p:cNvSpPr>
            <a:spLocks noChangeShapeType="1"/>
          </p:cNvSpPr>
          <p:nvPr/>
        </p:nvSpPr>
        <p:spPr bwMode="auto">
          <a:xfrm flipV="1">
            <a:off x="2627313" y="378936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6839" name="Line 39"/>
          <p:cNvSpPr>
            <a:spLocks noChangeShapeType="1"/>
          </p:cNvSpPr>
          <p:nvPr/>
        </p:nvSpPr>
        <p:spPr bwMode="auto">
          <a:xfrm>
            <a:off x="6516688" y="3860800"/>
            <a:ext cx="0" cy="431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6840" name="Line 40"/>
          <p:cNvSpPr>
            <a:spLocks noChangeShapeType="1"/>
          </p:cNvSpPr>
          <p:nvPr/>
        </p:nvSpPr>
        <p:spPr bwMode="auto">
          <a:xfrm>
            <a:off x="29162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6841" name="Line 41"/>
          <p:cNvSpPr>
            <a:spLocks noChangeShapeType="1"/>
          </p:cNvSpPr>
          <p:nvPr/>
        </p:nvSpPr>
        <p:spPr bwMode="auto">
          <a:xfrm>
            <a:off x="2916238" y="3573463"/>
            <a:ext cx="719137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6842" name="Line 42"/>
          <p:cNvSpPr>
            <a:spLocks noChangeShapeType="1"/>
          </p:cNvSpPr>
          <p:nvPr/>
        </p:nvSpPr>
        <p:spPr bwMode="auto">
          <a:xfrm>
            <a:off x="42116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6843" name="Line 43"/>
          <p:cNvSpPr>
            <a:spLocks noChangeShapeType="1"/>
          </p:cNvSpPr>
          <p:nvPr/>
        </p:nvSpPr>
        <p:spPr bwMode="auto">
          <a:xfrm flipV="1">
            <a:off x="2627313" y="2708275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6844" name="Line 44"/>
          <p:cNvSpPr>
            <a:spLocks noChangeShapeType="1"/>
          </p:cNvSpPr>
          <p:nvPr/>
        </p:nvSpPr>
        <p:spPr bwMode="auto">
          <a:xfrm flipV="1">
            <a:off x="2555875" y="486886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7826" name="Object 2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70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27" name="Rectangle 3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77828" name="Rectangle 4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77829" name="Rectangle 5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77830" name="Rectangle 6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77831" name="Rectangle 7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77832" name="Rectangle 8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77833" name="Rectangle 9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77834" name="Rectangle 10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77835" name="Rectangle 11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77836" name="Rectangle 12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77837" name="Rectangle 13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77838" name="Rectangle 14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77839" name="Rectangle 15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77840" name="Rectangle 16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77841" name="Rectangle 17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77842" name="Rectangle 18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77843" name="Rectangle 19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77844" name="Rectangle 20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77845" name="Rectangle 21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77846" name="Rectangle 22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77847" name="Rectangle 23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77848" name="Rectangle 24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77849" name="Rectangle 25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77850" name="Rectangle 26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77851" name="Rectangle 27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77852" name="Rectangle 28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77853" name="Rectangle 29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77854" name="Rectangle 30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77855" name="Rectangle 31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77856" name="Rectangle 32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77857" name="Rectangle 33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77858" name="Rectangle 34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77859" name="Rectangle 35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77860" name="Rectangle 36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77861" name="Line 37"/>
          <p:cNvSpPr>
            <a:spLocks noChangeShapeType="1"/>
          </p:cNvSpPr>
          <p:nvPr/>
        </p:nvSpPr>
        <p:spPr bwMode="auto">
          <a:xfrm>
            <a:off x="2627313" y="3860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7862" name="Line 38"/>
          <p:cNvSpPr>
            <a:spLocks noChangeShapeType="1"/>
          </p:cNvSpPr>
          <p:nvPr/>
        </p:nvSpPr>
        <p:spPr bwMode="auto">
          <a:xfrm flipV="1">
            <a:off x="2627313" y="378936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7863" name="Line 39"/>
          <p:cNvSpPr>
            <a:spLocks noChangeShapeType="1"/>
          </p:cNvSpPr>
          <p:nvPr/>
        </p:nvSpPr>
        <p:spPr bwMode="auto">
          <a:xfrm>
            <a:off x="6516688" y="3860800"/>
            <a:ext cx="0" cy="431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7864" name="Line 40"/>
          <p:cNvSpPr>
            <a:spLocks noChangeShapeType="1"/>
          </p:cNvSpPr>
          <p:nvPr/>
        </p:nvSpPr>
        <p:spPr bwMode="auto">
          <a:xfrm>
            <a:off x="29162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7865" name="Line 41"/>
          <p:cNvSpPr>
            <a:spLocks noChangeShapeType="1"/>
          </p:cNvSpPr>
          <p:nvPr/>
        </p:nvSpPr>
        <p:spPr bwMode="auto">
          <a:xfrm>
            <a:off x="2916238" y="3573463"/>
            <a:ext cx="719137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7866" name="Line 42"/>
          <p:cNvSpPr>
            <a:spLocks noChangeShapeType="1"/>
          </p:cNvSpPr>
          <p:nvPr/>
        </p:nvSpPr>
        <p:spPr bwMode="auto">
          <a:xfrm>
            <a:off x="42116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7867" name="Line 43"/>
          <p:cNvSpPr>
            <a:spLocks noChangeShapeType="1"/>
          </p:cNvSpPr>
          <p:nvPr/>
        </p:nvSpPr>
        <p:spPr bwMode="auto">
          <a:xfrm flipV="1">
            <a:off x="2627313" y="2708275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7868" name="Line 44"/>
          <p:cNvSpPr>
            <a:spLocks noChangeShapeType="1"/>
          </p:cNvSpPr>
          <p:nvPr/>
        </p:nvSpPr>
        <p:spPr bwMode="auto">
          <a:xfrm flipV="1">
            <a:off x="2555875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7869" name="Line 45"/>
          <p:cNvSpPr>
            <a:spLocks noChangeShapeType="1"/>
          </p:cNvSpPr>
          <p:nvPr/>
        </p:nvSpPr>
        <p:spPr bwMode="auto">
          <a:xfrm>
            <a:off x="2916238" y="4652963"/>
            <a:ext cx="719137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8850" name="Object 2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95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851" name="Rectangle 3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78853" name="Rectangle 5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78854" name="Rectangle 6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78855" name="Rectangle 7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78856" name="Rectangle 8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78857" name="Rectangle 9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78858" name="Rectangle 10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78859" name="Rectangle 11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78860" name="Rectangle 12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78861" name="Rectangle 13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78862" name="Rectangle 14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78863" name="Rectangle 15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78864" name="Rectangle 16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78865" name="Rectangle 17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78866" name="Rectangle 18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78867" name="Rectangle 19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78868" name="Rectangle 20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78869" name="Rectangle 21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78870" name="Rectangle 22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78871" name="Rectangle 23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78872" name="Rectangle 24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78873" name="Rectangle 25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78874" name="Rectangle 26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78875" name="Rectangle 27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78876" name="Rectangle 28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78877" name="Rectangle 29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78878" name="Rectangle 30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78879" name="Rectangle 31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78880" name="Rectangle 32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78881" name="Rectangle 33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78882" name="Rectangle 34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78883" name="Rectangle 35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78884" name="Rectangle 36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78885" name="Line 37"/>
          <p:cNvSpPr>
            <a:spLocks noChangeShapeType="1"/>
          </p:cNvSpPr>
          <p:nvPr/>
        </p:nvSpPr>
        <p:spPr bwMode="auto">
          <a:xfrm>
            <a:off x="2627313" y="3860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8886" name="Line 38"/>
          <p:cNvSpPr>
            <a:spLocks noChangeShapeType="1"/>
          </p:cNvSpPr>
          <p:nvPr/>
        </p:nvSpPr>
        <p:spPr bwMode="auto">
          <a:xfrm flipV="1">
            <a:off x="2627313" y="378936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8887" name="Line 39"/>
          <p:cNvSpPr>
            <a:spLocks noChangeShapeType="1"/>
          </p:cNvSpPr>
          <p:nvPr/>
        </p:nvSpPr>
        <p:spPr bwMode="auto">
          <a:xfrm>
            <a:off x="6516688" y="3860800"/>
            <a:ext cx="0" cy="431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8888" name="Line 40"/>
          <p:cNvSpPr>
            <a:spLocks noChangeShapeType="1"/>
          </p:cNvSpPr>
          <p:nvPr/>
        </p:nvSpPr>
        <p:spPr bwMode="auto">
          <a:xfrm>
            <a:off x="29162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8889" name="Line 41"/>
          <p:cNvSpPr>
            <a:spLocks noChangeShapeType="1"/>
          </p:cNvSpPr>
          <p:nvPr/>
        </p:nvSpPr>
        <p:spPr bwMode="auto">
          <a:xfrm>
            <a:off x="2916238" y="3573463"/>
            <a:ext cx="719137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8890" name="Line 42"/>
          <p:cNvSpPr>
            <a:spLocks noChangeShapeType="1"/>
          </p:cNvSpPr>
          <p:nvPr/>
        </p:nvSpPr>
        <p:spPr bwMode="auto">
          <a:xfrm>
            <a:off x="42116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8891" name="Line 43"/>
          <p:cNvSpPr>
            <a:spLocks noChangeShapeType="1"/>
          </p:cNvSpPr>
          <p:nvPr/>
        </p:nvSpPr>
        <p:spPr bwMode="auto">
          <a:xfrm flipV="1">
            <a:off x="2627313" y="2708275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8892" name="Line 44"/>
          <p:cNvSpPr>
            <a:spLocks noChangeShapeType="1"/>
          </p:cNvSpPr>
          <p:nvPr/>
        </p:nvSpPr>
        <p:spPr bwMode="auto">
          <a:xfrm flipV="1">
            <a:off x="2555875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8893" name="Line 45"/>
          <p:cNvSpPr>
            <a:spLocks noChangeShapeType="1"/>
          </p:cNvSpPr>
          <p:nvPr/>
        </p:nvSpPr>
        <p:spPr bwMode="auto">
          <a:xfrm>
            <a:off x="2916238" y="4652963"/>
            <a:ext cx="719137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8894" name="Line 46"/>
          <p:cNvSpPr>
            <a:spLocks noChangeShapeType="1"/>
          </p:cNvSpPr>
          <p:nvPr/>
        </p:nvSpPr>
        <p:spPr bwMode="auto">
          <a:xfrm>
            <a:off x="4211638" y="2565400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9874" name="Object 2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20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875" name="Rectangle 3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79876" name="Rectangle 4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79877" name="Rectangle 5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79878" name="Rectangle 6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79879" name="Rectangle 7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79880" name="Rectangle 8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79881" name="Rectangle 9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79882" name="Rectangle 10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79883" name="Rectangle 11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79884" name="Rectangle 12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79885" name="Rectangle 13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79886" name="Rectangle 14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79887" name="Rectangle 15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79888" name="Rectangle 16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79889" name="Rectangle 17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79890" name="Rectangle 18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79891" name="Rectangle 19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79892" name="Rectangle 20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79893" name="Rectangle 21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79894" name="Rectangle 22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79895" name="Rectangle 23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79896" name="Rectangle 24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79897" name="Rectangle 25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79898" name="Rectangle 26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79899" name="Rectangle 27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79900" name="Rectangle 28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79901" name="Rectangle 29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79902" name="Rectangle 30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79903" name="Rectangle 31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79904" name="Rectangle 32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79905" name="Rectangle 33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79906" name="Rectangle 34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79907" name="Rectangle 35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79908" name="Rectangle 36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79909" name="Line 37"/>
          <p:cNvSpPr>
            <a:spLocks noChangeShapeType="1"/>
          </p:cNvSpPr>
          <p:nvPr/>
        </p:nvSpPr>
        <p:spPr bwMode="auto">
          <a:xfrm>
            <a:off x="2627313" y="3860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9910" name="Line 38"/>
          <p:cNvSpPr>
            <a:spLocks noChangeShapeType="1"/>
          </p:cNvSpPr>
          <p:nvPr/>
        </p:nvSpPr>
        <p:spPr bwMode="auto">
          <a:xfrm flipV="1">
            <a:off x="2627313" y="378936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9911" name="Line 39"/>
          <p:cNvSpPr>
            <a:spLocks noChangeShapeType="1"/>
          </p:cNvSpPr>
          <p:nvPr/>
        </p:nvSpPr>
        <p:spPr bwMode="auto">
          <a:xfrm>
            <a:off x="6516688" y="3860800"/>
            <a:ext cx="0" cy="431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9912" name="Line 40"/>
          <p:cNvSpPr>
            <a:spLocks noChangeShapeType="1"/>
          </p:cNvSpPr>
          <p:nvPr/>
        </p:nvSpPr>
        <p:spPr bwMode="auto">
          <a:xfrm>
            <a:off x="29162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9913" name="Line 41"/>
          <p:cNvSpPr>
            <a:spLocks noChangeShapeType="1"/>
          </p:cNvSpPr>
          <p:nvPr/>
        </p:nvSpPr>
        <p:spPr bwMode="auto">
          <a:xfrm>
            <a:off x="2916238" y="3573463"/>
            <a:ext cx="719137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9914" name="Line 42"/>
          <p:cNvSpPr>
            <a:spLocks noChangeShapeType="1"/>
          </p:cNvSpPr>
          <p:nvPr/>
        </p:nvSpPr>
        <p:spPr bwMode="auto">
          <a:xfrm>
            <a:off x="42116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9915" name="Line 43"/>
          <p:cNvSpPr>
            <a:spLocks noChangeShapeType="1"/>
          </p:cNvSpPr>
          <p:nvPr/>
        </p:nvSpPr>
        <p:spPr bwMode="auto">
          <a:xfrm flipV="1">
            <a:off x="2627313" y="2708275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9916" name="Line 44"/>
          <p:cNvSpPr>
            <a:spLocks noChangeShapeType="1"/>
          </p:cNvSpPr>
          <p:nvPr/>
        </p:nvSpPr>
        <p:spPr bwMode="auto">
          <a:xfrm flipV="1">
            <a:off x="2555875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9917" name="Line 45"/>
          <p:cNvSpPr>
            <a:spLocks noChangeShapeType="1"/>
          </p:cNvSpPr>
          <p:nvPr/>
        </p:nvSpPr>
        <p:spPr bwMode="auto">
          <a:xfrm>
            <a:off x="2916238" y="4652963"/>
            <a:ext cx="719137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9918" name="Line 46"/>
          <p:cNvSpPr>
            <a:spLocks noChangeShapeType="1"/>
          </p:cNvSpPr>
          <p:nvPr/>
        </p:nvSpPr>
        <p:spPr bwMode="auto">
          <a:xfrm>
            <a:off x="4211638" y="2565400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9919" name="Line 47"/>
          <p:cNvSpPr>
            <a:spLocks noChangeShapeType="1"/>
          </p:cNvSpPr>
          <p:nvPr/>
        </p:nvSpPr>
        <p:spPr bwMode="auto">
          <a:xfrm>
            <a:off x="2916238" y="5734050"/>
            <a:ext cx="33115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/>
          <a:p>
            <a:r>
              <a:rPr lang="sl-SI" altLang="sl-SI" sz="4400"/>
              <a:t>Minimalno vpeto drevo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r>
              <a:rPr lang="sl-SI" altLang="sl-SI" sz="3200"/>
              <a:t>Primov postopek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0898" name="Object 2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45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899" name="Rectangle 3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80901" name="Rectangle 5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80902" name="Rectangle 6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80903" name="Rectangle 7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80904" name="Rectangle 8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80905" name="Rectangle 9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80906" name="Rectangle 10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80907" name="Rectangle 11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80908" name="Rectangle 12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80909" name="Rectangle 13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80910" name="Rectangle 14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80911" name="Rectangle 15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80912" name="Rectangle 16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80913" name="Rectangle 17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80914" name="Rectangle 18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80915" name="Rectangle 19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80916" name="Rectangle 20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80917" name="Rectangle 21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80918" name="Rectangle 22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80919" name="Rectangle 23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80920" name="Rectangle 24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80921" name="Rectangle 25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80922" name="Rectangle 26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80923" name="Rectangle 27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80924" name="Rectangle 28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80925" name="Rectangle 29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80926" name="Rectangle 30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80927" name="Rectangle 31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80928" name="Rectangle 32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80929" name="Rectangle 33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80930" name="Rectangle 34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80931" name="Rectangle 35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80932" name="Rectangle 36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80933" name="Line 37"/>
          <p:cNvSpPr>
            <a:spLocks noChangeShapeType="1"/>
          </p:cNvSpPr>
          <p:nvPr/>
        </p:nvSpPr>
        <p:spPr bwMode="auto">
          <a:xfrm>
            <a:off x="2627313" y="3860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0934" name="Line 38"/>
          <p:cNvSpPr>
            <a:spLocks noChangeShapeType="1"/>
          </p:cNvSpPr>
          <p:nvPr/>
        </p:nvSpPr>
        <p:spPr bwMode="auto">
          <a:xfrm flipV="1">
            <a:off x="2627313" y="378936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0935" name="Line 39"/>
          <p:cNvSpPr>
            <a:spLocks noChangeShapeType="1"/>
          </p:cNvSpPr>
          <p:nvPr/>
        </p:nvSpPr>
        <p:spPr bwMode="auto">
          <a:xfrm>
            <a:off x="6516688" y="3860800"/>
            <a:ext cx="0" cy="431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0936" name="Line 40"/>
          <p:cNvSpPr>
            <a:spLocks noChangeShapeType="1"/>
          </p:cNvSpPr>
          <p:nvPr/>
        </p:nvSpPr>
        <p:spPr bwMode="auto">
          <a:xfrm>
            <a:off x="29162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0937" name="Line 41"/>
          <p:cNvSpPr>
            <a:spLocks noChangeShapeType="1"/>
          </p:cNvSpPr>
          <p:nvPr/>
        </p:nvSpPr>
        <p:spPr bwMode="auto">
          <a:xfrm>
            <a:off x="2916238" y="3573463"/>
            <a:ext cx="719137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0938" name="Line 42"/>
          <p:cNvSpPr>
            <a:spLocks noChangeShapeType="1"/>
          </p:cNvSpPr>
          <p:nvPr/>
        </p:nvSpPr>
        <p:spPr bwMode="auto">
          <a:xfrm>
            <a:off x="42116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0939" name="Line 43"/>
          <p:cNvSpPr>
            <a:spLocks noChangeShapeType="1"/>
          </p:cNvSpPr>
          <p:nvPr/>
        </p:nvSpPr>
        <p:spPr bwMode="auto">
          <a:xfrm flipV="1">
            <a:off x="2627313" y="2708275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0940" name="Line 44"/>
          <p:cNvSpPr>
            <a:spLocks noChangeShapeType="1"/>
          </p:cNvSpPr>
          <p:nvPr/>
        </p:nvSpPr>
        <p:spPr bwMode="auto">
          <a:xfrm flipV="1">
            <a:off x="2555875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0941" name="Line 45"/>
          <p:cNvSpPr>
            <a:spLocks noChangeShapeType="1"/>
          </p:cNvSpPr>
          <p:nvPr/>
        </p:nvSpPr>
        <p:spPr bwMode="auto">
          <a:xfrm>
            <a:off x="2916238" y="4652963"/>
            <a:ext cx="719137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0942" name="Line 46"/>
          <p:cNvSpPr>
            <a:spLocks noChangeShapeType="1"/>
          </p:cNvSpPr>
          <p:nvPr/>
        </p:nvSpPr>
        <p:spPr bwMode="auto">
          <a:xfrm>
            <a:off x="4211638" y="2565400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0943" name="Line 47"/>
          <p:cNvSpPr>
            <a:spLocks noChangeShapeType="1"/>
          </p:cNvSpPr>
          <p:nvPr/>
        </p:nvSpPr>
        <p:spPr bwMode="auto">
          <a:xfrm>
            <a:off x="2916238" y="5734050"/>
            <a:ext cx="33115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0944" name="Line 48"/>
          <p:cNvSpPr>
            <a:spLocks noChangeShapeType="1"/>
          </p:cNvSpPr>
          <p:nvPr/>
        </p:nvSpPr>
        <p:spPr bwMode="auto">
          <a:xfrm>
            <a:off x="6588125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22" name="Object 2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0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23" name="Rectangle 3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81924" name="Rectangle 4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81925" name="Rectangle 5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81926" name="Rectangle 6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81927" name="Rectangle 7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81928" name="Rectangle 8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81929" name="Rectangle 9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81930" name="Rectangle 10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81931" name="Rectangle 11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81932" name="Rectangle 12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81933" name="Rectangle 13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81934" name="Rectangle 14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81935" name="Rectangle 15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81936" name="Rectangle 16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81937" name="Rectangle 17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81938" name="Rectangle 18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81939" name="Rectangle 19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81940" name="Rectangle 20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81941" name="Rectangle 21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81942" name="Rectangle 22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81943" name="Rectangle 23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81944" name="Rectangle 24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81945" name="Rectangle 25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81946" name="Rectangle 26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81947" name="Rectangle 27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81948" name="Rectangle 28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81949" name="Rectangle 29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81950" name="Rectangle 30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81951" name="Rectangle 31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81952" name="Rectangle 32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81953" name="Rectangle 33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81954" name="Rectangle 34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81955" name="Rectangle 35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81956" name="Rectangle 36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81957" name="Line 37"/>
          <p:cNvSpPr>
            <a:spLocks noChangeShapeType="1"/>
          </p:cNvSpPr>
          <p:nvPr/>
        </p:nvSpPr>
        <p:spPr bwMode="auto">
          <a:xfrm>
            <a:off x="2627313" y="3860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1958" name="Line 38"/>
          <p:cNvSpPr>
            <a:spLocks noChangeShapeType="1"/>
          </p:cNvSpPr>
          <p:nvPr/>
        </p:nvSpPr>
        <p:spPr bwMode="auto">
          <a:xfrm flipV="1">
            <a:off x="2627313" y="378936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1959" name="Line 39"/>
          <p:cNvSpPr>
            <a:spLocks noChangeShapeType="1"/>
          </p:cNvSpPr>
          <p:nvPr/>
        </p:nvSpPr>
        <p:spPr bwMode="auto">
          <a:xfrm>
            <a:off x="6516688" y="3860800"/>
            <a:ext cx="0" cy="431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1960" name="Line 40"/>
          <p:cNvSpPr>
            <a:spLocks noChangeShapeType="1"/>
          </p:cNvSpPr>
          <p:nvPr/>
        </p:nvSpPr>
        <p:spPr bwMode="auto">
          <a:xfrm>
            <a:off x="29162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1961" name="Line 41"/>
          <p:cNvSpPr>
            <a:spLocks noChangeShapeType="1"/>
          </p:cNvSpPr>
          <p:nvPr/>
        </p:nvSpPr>
        <p:spPr bwMode="auto">
          <a:xfrm>
            <a:off x="2916238" y="3573463"/>
            <a:ext cx="719137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1962" name="Line 42"/>
          <p:cNvSpPr>
            <a:spLocks noChangeShapeType="1"/>
          </p:cNvSpPr>
          <p:nvPr/>
        </p:nvSpPr>
        <p:spPr bwMode="auto">
          <a:xfrm>
            <a:off x="42116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1963" name="Line 43"/>
          <p:cNvSpPr>
            <a:spLocks noChangeShapeType="1"/>
          </p:cNvSpPr>
          <p:nvPr/>
        </p:nvSpPr>
        <p:spPr bwMode="auto">
          <a:xfrm flipV="1">
            <a:off x="2627313" y="2708275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1964" name="Line 44"/>
          <p:cNvSpPr>
            <a:spLocks noChangeShapeType="1"/>
          </p:cNvSpPr>
          <p:nvPr/>
        </p:nvSpPr>
        <p:spPr bwMode="auto">
          <a:xfrm flipV="1">
            <a:off x="2555875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1965" name="Line 45"/>
          <p:cNvSpPr>
            <a:spLocks noChangeShapeType="1"/>
          </p:cNvSpPr>
          <p:nvPr/>
        </p:nvSpPr>
        <p:spPr bwMode="auto">
          <a:xfrm>
            <a:off x="2916238" y="4652963"/>
            <a:ext cx="719137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1966" name="Line 46"/>
          <p:cNvSpPr>
            <a:spLocks noChangeShapeType="1"/>
          </p:cNvSpPr>
          <p:nvPr/>
        </p:nvSpPr>
        <p:spPr bwMode="auto">
          <a:xfrm>
            <a:off x="4211638" y="2565400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1967" name="Line 47"/>
          <p:cNvSpPr>
            <a:spLocks noChangeShapeType="1"/>
          </p:cNvSpPr>
          <p:nvPr/>
        </p:nvSpPr>
        <p:spPr bwMode="auto">
          <a:xfrm>
            <a:off x="2916238" y="5734050"/>
            <a:ext cx="33115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1968" name="Line 48"/>
          <p:cNvSpPr>
            <a:spLocks noChangeShapeType="1"/>
          </p:cNvSpPr>
          <p:nvPr/>
        </p:nvSpPr>
        <p:spPr bwMode="auto">
          <a:xfrm>
            <a:off x="6588125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1969" name="Line 49"/>
          <p:cNvSpPr>
            <a:spLocks noChangeShapeType="1"/>
          </p:cNvSpPr>
          <p:nvPr/>
        </p:nvSpPr>
        <p:spPr bwMode="auto">
          <a:xfrm>
            <a:off x="5364163" y="4868863"/>
            <a:ext cx="936625" cy="64928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946" name="Object 2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95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47" name="Rectangle 3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82948" name="Rectangle 4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82949" name="Rectangle 5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82950" name="Rectangle 6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82951" name="Rectangle 7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82952" name="Rectangle 8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82953" name="Rectangle 9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82954" name="Rectangle 10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82955" name="Rectangle 11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82956" name="Rectangle 12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82957" name="Rectangle 13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82958" name="Rectangle 14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82959" name="Rectangle 15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82960" name="Rectangle 16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82961" name="Rectangle 17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82962" name="Rectangle 18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82963" name="Rectangle 19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82964" name="Rectangle 20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82965" name="Rectangle 21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82966" name="Rectangle 22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82967" name="Rectangle 23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82968" name="Rectangle 24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82969" name="Rectangle 25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82970" name="Rectangle 26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82971" name="Rectangle 27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82972" name="Rectangle 28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82973" name="Rectangle 29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82974" name="Rectangle 30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82975" name="Rectangle 31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82976" name="Rectangle 32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82977" name="Rectangle 33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82978" name="Rectangle 34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82979" name="Rectangle 35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82980" name="Rectangle 36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82981" name="Line 37"/>
          <p:cNvSpPr>
            <a:spLocks noChangeShapeType="1"/>
          </p:cNvSpPr>
          <p:nvPr/>
        </p:nvSpPr>
        <p:spPr bwMode="auto">
          <a:xfrm>
            <a:off x="2627313" y="3860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2982" name="Line 38"/>
          <p:cNvSpPr>
            <a:spLocks noChangeShapeType="1"/>
          </p:cNvSpPr>
          <p:nvPr/>
        </p:nvSpPr>
        <p:spPr bwMode="auto">
          <a:xfrm flipV="1">
            <a:off x="2627313" y="378936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2983" name="Line 39"/>
          <p:cNvSpPr>
            <a:spLocks noChangeShapeType="1"/>
          </p:cNvSpPr>
          <p:nvPr/>
        </p:nvSpPr>
        <p:spPr bwMode="auto">
          <a:xfrm>
            <a:off x="6516688" y="3860800"/>
            <a:ext cx="0" cy="431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2984" name="Line 40"/>
          <p:cNvSpPr>
            <a:spLocks noChangeShapeType="1"/>
          </p:cNvSpPr>
          <p:nvPr/>
        </p:nvSpPr>
        <p:spPr bwMode="auto">
          <a:xfrm>
            <a:off x="29162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2985" name="Line 41"/>
          <p:cNvSpPr>
            <a:spLocks noChangeShapeType="1"/>
          </p:cNvSpPr>
          <p:nvPr/>
        </p:nvSpPr>
        <p:spPr bwMode="auto">
          <a:xfrm>
            <a:off x="2916238" y="3573463"/>
            <a:ext cx="719137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2986" name="Line 42"/>
          <p:cNvSpPr>
            <a:spLocks noChangeShapeType="1"/>
          </p:cNvSpPr>
          <p:nvPr/>
        </p:nvSpPr>
        <p:spPr bwMode="auto">
          <a:xfrm>
            <a:off x="42116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2987" name="Line 43"/>
          <p:cNvSpPr>
            <a:spLocks noChangeShapeType="1"/>
          </p:cNvSpPr>
          <p:nvPr/>
        </p:nvSpPr>
        <p:spPr bwMode="auto">
          <a:xfrm flipV="1">
            <a:off x="2627313" y="2708275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2988" name="Line 44"/>
          <p:cNvSpPr>
            <a:spLocks noChangeShapeType="1"/>
          </p:cNvSpPr>
          <p:nvPr/>
        </p:nvSpPr>
        <p:spPr bwMode="auto">
          <a:xfrm flipV="1">
            <a:off x="2555875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2989" name="Line 45"/>
          <p:cNvSpPr>
            <a:spLocks noChangeShapeType="1"/>
          </p:cNvSpPr>
          <p:nvPr/>
        </p:nvSpPr>
        <p:spPr bwMode="auto">
          <a:xfrm>
            <a:off x="2916238" y="4652963"/>
            <a:ext cx="719137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2990" name="Line 46"/>
          <p:cNvSpPr>
            <a:spLocks noChangeShapeType="1"/>
          </p:cNvSpPr>
          <p:nvPr/>
        </p:nvSpPr>
        <p:spPr bwMode="auto">
          <a:xfrm>
            <a:off x="4211638" y="2565400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2991" name="Line 47"/>
          <p:cNvSpPr>
            <a:spLocks noChangeShapeType="1"/>
          </p:cNvSpPr>
          <p:nvPr/>
        </p:nvSpPr>
        <p:spPr bwMode="auto">
          <a:xfrm>
            <a:off x="2916238" y="5734050"/>
            <a:ext cx="33115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2992" name="Line 48"/>
          <p:cNvSpPr>
            <a:spLocks noChangeShapeType="1"/>
          </p:cNvSpPr>
          <p:nvPr/>
        </p:nvSpPr>
        <p:spPr bwMode="auto">
          <a:xfrm>
            <a:off x="6588125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2993" name="Line 49"/>
          <p:cNvSpPr>
            <a:spLocks noChangeShapeType="1"/>
          </p:cNvSpPr>
          <p:nvPr/>
        </p:nvSpPr>
        <p:spPr bwMode="auto">
          <a:xfrm>
            <a:off x="5364163" y="4868863"/>
            <a:ext cx="936625" cy="64928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2994" name="Line 50"/>
          <p:cNvSpPr>
            <a:spLocks noChangeShapeType="1"/>
          </p:cNvSpPr>
          <p:nvPr/>
        </p:nvSpPr>
        <p:spPr bwMode="auto">
          <a:xfrm>
            <a:off x="6516688" y="2781300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3970" name="Object 2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20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971" name="Rectangle 3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83972" name="Rectangle 4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83973" name="Rectangle 5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83974" name="Rectangle 6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83975" name="Rectangle 7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83976" name="Rectangle 8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83977" name="Rectangle 9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83978" name="Rectangle 10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83979" name="Rectangle 11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83980" name="Rectangle 12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83981" name="Rectangle 13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83982" name="Rectangle 14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83983" name="Rectangle 15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83984" name="Rectangle 16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83985" name="Rectangle 17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83986" name="Rectangle 18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83987" name="Rectangle 19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83988" name="Rectangle 20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83989" name="Rectangle 21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83990" name="Rectangle 22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83991" name="Rectangle 23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83992" name="Rectangle 24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83993" name="Rectangle 25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83994" name="Rectangle 26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83995" name="Rectangle 27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83996" name="Rectangle 28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83997" name="Rectangle 29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83998" name="Rectangle 30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83999" name="Rectangle 31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84000" name="Rectangle 32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84001" name="Rectangle 33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84002" name="Rectangle 34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84003" name="Rectangle 35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84004" name="Rectangle 36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84005" name="Line 37"/>
          <p:cNvSpPr>
            <a:spLocks noChangeShapeType="1"/>
          </p:cNvSpPr>
          <p:nvPr/>
        </p:nvSpPr>
        <p:spPr bwMode="auto">
          <a:xfrm>
            <a:off x="2627313" y="3860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4006" name="Line 38"/>
          <p:cNvSpPr>
            <a:spLocks noChangeShapeType="1"/>
          </p:cNvSpPr>
          <p:nvPr/>
        </p:nvSpPr>
        <p:spPr bwMode="auto">
          <a:xfrm flipV="1">
            <a:off x="2627313" y="378936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4007" name="Line 39"/>
          <p:cNvSpPr>
            <a:spLocks noChangeShapeType="1"/>
          </p:cNvSpPr>
          <p:nvPr/>
        </p:nvSpPr>
        <p:spPr bwMode="auto">
          <a:xfrm>
            <a:off x="6516688" y="3860800"/>
            <a:ext cx="0" cy="431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4008" name="Line 40"/>
          <p:cNvSpPr>
            <a:spLocks noChangeShapeType="1"/>
          </p:cNvSpPr>
          <p:nvPr/>
        </p:nvSpPr>
        <p:spPr bwMode="auto">
          <a:xfrm>
            <a:off x="29162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4009" name="Line 41"/>
          <p:cNvSpPr>
            <a:spLocks noChangeShapeType="1"/>
          </p:cNvSpPr>
          <p:nvPr/>
        </p:nvSpPr>
        <p:spPr bwMode="auto">
          <a:xfrm>
            <a:off x="2916238" y="3573463"/>
            <a:ext cx="719137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4010" name="Line 42"/>
          <p:cNvSpPr>
            <a:spLocks noChangeShapeType="1"/>
          </p:cNvSpPr>
          <p:nvPr/>
        </p:nvSpPr>
        <p:spPr bwMode="auto">
          <a:xfrm>
            <a:off x="42116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4011" name="Line 43"/>
          <p:cNvSpPr>
            <a:spLocks noChangeShapeType="1"/>
          </p:cNvSpPr>
          <p:nvPr/>
        </p:nvSpPr>
        <p:spPr bwMode="auto">
          <a:xfrm flipV="1">
            <a:off x="2627313" y="2708275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4012" name="Line 44"/>
          <p:cNvSpPr>
            <a:spLocks noChangeShapeType="1"/>
          </p:cNvSpPr>
          <p:nvPr/>
        </p:nvSpPr>
        <p:spPr bwMode="auto">
          <a:xfrm flipV="1">
            <a:off x="2555875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4013" name="Line 45"/>
          <p:cNvSpPr>
            <a:spLocks noChangeShapeType="1"/>
          </p:cNvSpPr>
          <p:nvPr/>
        </p:nvSpPr>
        <p:spPr bwMode="auto">
          <a:xfrm>
            <a:off x="2916238" y="4652963"/>
            <a:ext cx="719137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4014" name="Line 46"/>
          <p:cNvSpPr>
            <a:spLocks noChangeShapeType="1"/>
          </p:cNvSpPr>
          <p:nvPr/>
        </p:nvSpPr>
        <p:spPr bwMode="auto">
          <a:xfrm>
            <a:off x="4211638" y="2565400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4015" name="Line 47"/>
          <p:cNvSpPr>
            <a:spLocks noChangeShapeType="1"/>
          </p:cNvSpPr>
          <p:nvPr/>
        </p:nvSpPr>
        <p:spPr bwMode="auto">
          <a:xfrm>
            <a:off x="2916238" y="5734050"/>
            <a:ext cx="33115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4016" name="Line 48"/>
          <p:cNvSpPr>
            <a:spLocks noChangeShapeType="1"/>
          </p:cNvSpPr>
          <p:nvPr/>
        </p:nvSpPr>
        <p:spPr bwMode="auto">
          <a:xfrm>
            <a:off x="6588125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4017" name="Line 49"/>
          <p:cNvSpPr>
            <a:spLocks noChangeShapeType="1"/>
          </p:cNvSpPr>
          <p:nvPr/>
        </p:nvSpPr>
        <p:spPr bwMode="auto">
          <a:xfrm>
            <a:off x="5364163" y="4868863"/>
            <a:ext cx="936625" cy="64928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4018" name="Line 50"/>
          <p:cNvSpPr>
            <a:spLocks noChangeShapeType="1"/>
          </p:cNvSpPr>
          <p:nvPr/>
        </p:nvSpPr>
        <p:spPr bwMode="auto">
          <a:xfrm>
            <a:off x="6516688" y="2781300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4019" name="Rectangle 5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2400"/>
              <a:t>Dobljeno vpeto drevo po Kruskal-u ima isto ceno 49 kot pri Primu.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/>
              <a:t>Obe drevesi</a:t>
            </a:r>
          </a:p>
        </p:txBody>
      </p:sp>
      <p:sp>
        <p:nvSpPr>
          <p:cNvPr id="71742" name="Rectangle 62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sl-SI" altLang="sl-SI" sz="2800"/>
              <a:t>Po Primu</a:t>
            </a:r>
          </a:p>
        </p:txBody>
      </p:sp>
      <p:sp>
        <p:nvSpPr>
          <p:cNvPr id="71743" name="Rectangle 6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sl-SI" altLang="sl-SI" sz="2800"/>
              <a:t>Po Kruskalu</a:t>
            </a:r>
          </a:p>
        </p:txBody>
      </p:sp>
      <p:sp>
        <p:nvSpPr>
          <p:cNvPr id="71799" name="Text Box 119"/>
          <p:cNvSpPr txBox="1">
            <a:spLocks noChangeArrowheads="1"/>
          </p:cNvSpPr>
          <p:nvPr/>
        </p:nvSpPr>
        <p:spPr bwMode="auto">
          <a:xfrm>
            <a:off x="1547813" y="5876925"/>
            <a:ext cx="53292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l-SI" altLang="sl-SI"/>
              <a:t>Obe drevesi (različni) sta MVD s ceno 49.</a:t>
            </a:r>
          </a:p>
        </p:txBody>
      </p:sp>
      <p:grpSp>
        <p:nvGrpSpPr>
          <p:cNvPr id="71801" name="Group 121"/>
          <p:cNvGrpSpPr>
            <a:grpSpLocks/>
          </p:cNvGrpSpPr>
          <p:nvPr/>
        </p:nvGrpSpPr>
        <p:grpSpPr bwMode="auto">
          <a:xfrm>
            <a:off x="684213" y="2205038"/>
            <a:ext cx="3240087" cy="3592512"/>
            <a:chOff x="1292" y="1207"/>
            <a:chExt cx="3185" cy="2808"/>
          </a:xfrm>
        </p:grpSpPr>
        <p:graphicFrame>
          <p:nvGraphicFramePr>
            <p:cNvPr id="71802" name="Object 122"/>
            <p:cNvGraphicFramePr>
              <a:graphicFrameLocks noChangeAspect="1"/>
            </p:cNvGraphicFramePr>
            <p:nvPr/>
          </p:nvGraphicFramePr>
          <p:xfrm>
            <a:off x="1292" y="1207"/>
            <a:ext cx="3185" cy="28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907" name="Bitmap Image" r:id="rId3" imgW="5057143" imgH="4458322" progId="Paint.Picture">
                    <p:embed/>
                  </p:oleObj>
                </mc:Choice>
                <mc:Fallback>
                  <p:oleObj name="Bitmap Image" r:id="rId3" imgW="5057143" imgH="4458322" progId="Paint.Picture">
                    <p:embed/>
                    <p:pic>
                      <p:nvPicPr>
                        <p:cNvPr id="0" name="Object 1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2" y="1207"/>
                          <a:ext cx="3185" cy="2808"/>
                        </a:xfrm>
                        <a:prstGeom prst="rect">
                          <a:avLst/>
                        </a:prstGeom>
                        <a:solidFill>
                          <a:srgbClr val="BBE0E3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1803" name="Rectangle 123"/>
            <p:cNvSpPr>
              <a:spLocks noChangeArrowheads="1"/>
            </p:cNvSpPr>
            <p:nvPr/>
          </p:nvSpPr>
          <p:spPr bwMode="auto">
            <a:xfrm>
              <a:off x="1518" y="1410"/>
              <a:ext cx="319" cy="3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A</a:t>
              </a:r>
            </a:p>
          </p:txBody>
        </p:sp>
        <p:sp>
          <p:nvSpPr>
            <p:cNvPr id="71804" name="Rectangle 124"/>
            <p:cNvSpPr>
              <a:spLocks noChangeArrowheads="1"/>
            </p:cNvSpPr>
            <p:nvPr/>
          </p:nvSpPr>
          <p:spPr bwMode="auto">
            <a:xfrm>
              <a:off x="2336" y="1422"/>
              <a:ext cx="677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B </a:t>
              </a:r>
            </a:p>
          </p:txBody>
        </p:sp>
        <p:sp>
          <p:nvSpPr>
            <p:cNvPr id="71805" name="Rectangle 125"/>
            <p:cNvSpPr>
              <a:spLocks noChangeArrowheads="1"/>
            </p:cNvSpPr>
            <p:nvPr/>
          </p:nvSpPr>
          <p:spPr bwMode="auto">
            <a:xfrm>
              <a:off x="3152" y="1430"/>
              <a:ext cx="407" cy="3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C </a:t>
              </a:r>
            </a:p>
          </p:txBody>
        </p:sp>
        <p:sp>
          <p:nvSpPr>
            <p:cNvPr id="71806" name="Rectangle 126"/>
            <p:cNvSpPr>
              <a:spLocks noChangeArrowheads="1"/>
            </p:cNvSpPr>
            <p:nvPr/>
          </p:nvSpPr>
          <p:spPr bwMode="auto">
            <a:xfrm>
              <a:off x="3968" y="1433"/>
              <a:ext cx="364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D </a:t>
              </a:r>
            </a:p>
          </p:txBody>
        </p:sp>
        <p:sp>
          <p:nvSpPr>
            <p:cNvPr id="71807" name="Rectangle 127"/>
            <p:cNvSpPr>
              <a:spLocks noChangeArrowheads="1"/>
            </p:cNvSpPr>
            <p:nvPr/>
          </p:nvSpPr>
          <p:spPr bwMode="auto">
            <a:xfrm>
              <a:off x="1518" y="1949"/>
              <a:ext cx="273" cy="5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E </a:t>
              </a:r>
            </a:p>
          </p:txBody>
        </p:sp>
        <p:sp>
          <p:nvSpPr>
            <p:cNvPr id="71808" name="Rectangle 128"/>
            <p:cNvSpPr>
              <a:spLocks noChangeArrowheads="1"/>
            </p:cNvSpPr>
            <p:nvPr/>
          </p:nvSpPr>
          <p:spPr bwMode="auto">
            <a:xfrm>
              <a:off x="2336" y="2086"/>
              <a:ext cx="403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F </a:t>
              </a:r>
            </a:p>
          </p:txBody>
        </p:sp>
        <p:sp>
          <p:nvSpPr>
            <p:cNvPr id="71809" name="Rectangle 129"/>
            <p:cNvSpPr>
              <a:spLocks noChangeArrowheads="1"/>
            </p:cNvSpPr>
            <p:nvPr/>
          </p:nvSpPr>
          <p:spPr bwMode="auto">
            <a:xfrm>
              <a:off x="3152" y="2086"/>
              <a:ext cx="443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G </a:t>
              </a:r>
            </a:p>
          </p:txBody>
        </p:sp>
        <p:sp>
          <p:nvSpPr>
            <p:cNvPr id="71810" name="Rectangle 130"/>
            <p:cNvSpPr>
              <a:spLocks noChangeArrowheads="1"/>
            </p:cNvSpPr>
            <p:nvPr/>
          </p:nvSpPr>
          <p:spPr bwMode="auto">
            <a:xfrm>
              <a:off x="3968" y="2086"/>
              <a:ext cx="431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H </a:t>
              </a:r>
            </a:p>
          </p:txBody>
        </p:sp>
        <p:sp>
          <p:nvSpPr>
            <p:cNvPr id="71811" name="Rectangle 131"/>
            <p:cNvSpPr>
              <a:spLocks noChangeArrowheads="1"/>
            </p:cNvSpPr>
            <p:nvPr/>
          </p:nvSpPr>
          <p:spPr bwMode="auto">
            <a:xfrm>
              <a:off x="1565" y="2607"/>
              <a:ext cx="181" cy="5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I </a:t>
              </a:r>
            </a:p>
          </p:txBody>
        </p:sp>
        <p:sp>
          <p:nvSpPr>
            <p:cNvPr id="71812" name="Rectangle 132"/>
            <p:cNvSpPr>
              <a:spLocks noChangeArrowheads="1"/>
            </p:cNvSpPr>
            <p:nvPr/>
          </p:nvSpPr>
          <p:spPr bwMode="auto">
            <a:xfrm>
              <a:off x="2336" y="2765"/>
              <a:ext cx="375" cy="3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J </a:t>
              </a:r>
            </a:p>
          </p:txBody>
        </p:sp>
        <p:sp>
          <p:nvSpPr>
            <p:cNvPr id="71813" name="Rectangle 133"/>
            <p:cNvSpPr>
              <a:spLocks noChangeArrowheads="1"/>
            </p:cNvSpPr>
            <p:nvPr/>
          </p:nvSpPr>
          <p:spPr bwMode="auto">
            <a:xfrm>
              <a:off x="3152" y="2624"/>
              <a:ext cx="267" cy="5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K </a:t>
              </a:r>
            </a:p>
          </p:txBody>
        </p:sp>
        <p:sp>
          <p:nvSpPr>
            <p:cNvPr id="71814" name="Rectangle 134"/>
            <p:cNvSpPr>
              <a:spLocks noChangeArrowheads="1"/>
            </p:cNvSpPr>
            <p:nvPr/>
          </p:nvSpPr>
          <p:spPr bwMode="auto">
            <a:xfrm>
              <a:off x="4014" y="2602"/>
              <a:ext cx="249" cy="5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L </a:t>
              </a:r>
            </a:p>
          </p:txBody>
        </p:sp>
        <p:sp>
          <p:nvSpPr>
            <p:cNvPr id="71815" name="Rectangle 135"/>
            <p:cNvSpPr>
              <a:spLocks noChangeArrowheads="1"/>
            </p:cNvSpPr>
            <p:nvPr/>
          </p:nvSpPr>
          <p:spPr bwMode="auto">
            <a:xfrm>
              <a:off x="1475" y="3445"/>
              <a:ext cx="457" cy="3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M </a:t>
              </a:r>
            </a:p>
          </p:txBody>
        </p:sp>
        <p:sp>
          <p:nvSpPr>
            <p:cNvPr id="71816" name="Rectangle 136"/>
            <p:cNvSpPr>
              <a:spLocks noChangeArrowheads="1"/>
            </p:cNvSpPr>
            <p:nvPr/>
          </p:nvSpPr>
          <p:spPr bwMode="auto">
            <a:xfrm>
              <a:off x="4014" y="3445"/>
              <a:ext cx="430" cy="3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N </a:t>
              </a:r>
            </a:p>
          </p:txBody>
        </p:sp>
        <p:sp>
          <p:nvSpPr>
            <p:cNvPr id="71817" name="Rectangle 137"/>
            <p:cNvSpPr>
              <a:spLocks noChangeArrowheads="1"/>
            </p:cNvSpPr>
            <p:nvPr/>
          </p:nvSpPr>
          <p:spPr bwMode="auto">
            <a:xfrm>
              <a:off x="1927" y="1314"/>
              <a:ext cx="389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2 </a:t>
              </a:r>
            </a:p>
          </p:txBody>
        </p:sp>
        <p:sp>
          <p:nvSpPr>
            <p:cNvPr id="71818" name="Rectangle 138"/>
            <p:cNvSpPr>
              <a:spLocks noChangeArrowheads="1"/>
            </p:cNvSpPr>
            <p:nvPr/>
          </p:nvSpPr>
          <p:spPr bwMode="auto">
            <a:xfrm>
              <a:off x="2743" y="1314"/>
              <a:ext cx="389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71819" name="Rectangle 139"/>
            <p:cNvSpPr>
              <a:spLocks noChangeArrowheads="1"/>
            </p:cNvSpPr>
            <p:nvPr/>
          </p:nvSpPr>
          <p:spPr bwMode="auto">
            <a:xfrm>
              <a:off x="3516" y="1314"/>
              <a:ext cx="527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10 </a:t>
              </a:r>
            </a:p>
          </p:txBody>
        </p:sp>
        <p:sp>
          <p:nvSpPr>
            <p:cNvPr id="71820" name="Rectangle 140"/>
            <p:cNvSpPr>
              <a:spLocks noChangeArrowheads="1"/>
            </p:cNvSpPr>
            <p:nvPr/>
          </p:nvSpPr>
          <p:spPr bwMode="auto">
            <a:xfrm>
              <a:off x="1927" y="1949"/>
              <a:ext cx="389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2 </a:t>
              </a:r>
            </a:p>
          </p:txBody>
        </p:sp>
        <p:sp>
          <p:nvSpPr>
            <p:cNvPr id="71821" name="Rectangle 141"/>
            <p:cNvSpPr>
              <a:spLocks noChangeArrowheads="1"/>
            </p:cNvSpPr>
            <p:nvPr/>
          </p:nvSpPr>
          <p:spPr bwMode="auto">
            <a:xfrm>
              <a:off x="2743" y="1830"/>
              <a:ext cx="250" cy="5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3 </a:t>
              </a:r>
            </a:p>
          </p:txBody>
        </p:sp>
        <p:sp>
          <p:nvSpPr>
            <p:cNvPr id="71822" name="Rectangle 142"/>
            <p:cNvSpPr>
              <a:spLocks noChangeArrowheads="1"/>
            </p:cNvSpPr>
            <p:nvPr/>
          </p:nvSpPr>
          <p:spPr bwMode="auto">
            <a:xfrm>
              <a:off x="3516" y="1949"/>
              <a:ext cx="527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11 </a:t>
              </a:r>
            </a:p>
          </p:txBody>
        </p:sp>
        <p:sp>
          <p:nvSpPr>
            <p:cNvPr id="71823" name="Rectangle 143"/>
            <p:cNvSpPr>
              <a:spLocks noChangeArrowheads="1"/>
            </p:cNvSpPr>
            <p:nvPr/>
          </p:nvSpPr>
          <p:spPr bwMode="auto">
            <a:xfrm>
              <a:off x="1927" y="2629"/>
              <a:ext cx="389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4 </a:t>
              </a:r>
            </a:p>
          </p:txBody>
        </p:sp>
        <p:sp>
          <p:nvSpPr>
            <p:cNvPr id="71824" name="Rectangle 144"/>
            <p:cNvSpPr>
              <a:spLocks noChangeArrowheads="1"/>
            </p:cNvSpPr>
            <p:nvPr/>
          </p:nvSpPr>
          <p:spPr bwMode="auto">
            <a:xfrm>
              <a:off x="2743" y="2629"/>
              <a:ext cx="389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9 </a:t>
              </a:r>
            </a:p>
          </p:txBody>
        </p:sp>
        <p:sp>
          <p:nvSpPr>
            <p:cNvPr id="71825" name="Rectangle 145"/>
            <p:cNvSpPr>
              <a:spLocks noChangeArrowheads="1"/>
            </p:cNvSpPr>
            <p:nvPr/>
          </p:nvSpPr>
          <p:spPr bwMode="auto">
            <a:xfrm>
              <a:off x="3516" y="2510"/>
              <a:ext cx="337" cy="5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12 </a:t>
              </a:r>
            </a:p>
          </p:txBody>
        </p:sp>
        <p:sp>
          <p:nvSpPr>
            <p:cNvPr id="71826" name="Rectangle 146"/>
            <p:cNvSpPr>
              <a:spLocks noChangeArrowheads="1"/>
            </p:cNvSpPr>
            <p:nvPr/>
          </p:nvSpPr>
          <p:spPr bwMode="auto">
            <a:xfrm>
              <a:off x="2743" y="3355"/>
              <a:ext cx="389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71827" name="Rectangle 147"/>
            <p:cNvSpPr>
              <a:spLocks noChangeArrowheads="1"/>
            </p:cNvSpPr>
            <p:nvPr/>
          </p:nvSpPr>
          <p:spPr bwMode="auto">
            <a:xfrm>
              <a:off x="1383" y="1722"/>
              <a:ext cx="388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3 </a:t>
              </a:r>
            </a:p>
          </p:txBody>
        </p:sp>
        <p:sp>
          <p:nvSpPr>
            <p:cNvPr id="71828" name="Rectangle 148"/>
            <p:cNvSpPr>
              <a:spLocks noChangeArrowheads="1"/>
            </p:cNvSpPr>
            <p:nvPr/>
          </p:nvSpPr>
          <p:spPr bwMode="auto">
            <a:xfrm>
              <a:off x="1429" y="2357"/>
              <a:ext cx="389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 </a:t>
              </a:r>
            </a:p>
          </p:txBody>
        </p:sp>
        <p:sp>
          <p:nvSpPr>
            <p:cNvPr id="71829" name="Rectangle 149"/>
            <p:cNvSpPr>
              <a:spLocks noChangeArrowheads="1"/>
            </p:cNvSpPr>
            <p:nvPr/>
          </p:nvSpPr>
          <p:spPr bwMode="auto">
            <a:xfrm>
              <a:off x="1383" y="3083"/>
              <a:ext cx="388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3 </a:t>
              </a:r>
            </a:p>
          </p:txBody>
        </p:sp>
        <p:sp>
          <p:nvSpPr>
            <p:cNvPr id="71830" name="Rectangle 150"/>
            <p:cNvSpPr>
              <a:spLocks noChangeArrowheads="1"/>
            </p:cNvSpPr>
            <p:nvPr/>
          </p:nvSpPr>
          <p:spPr bwMode="auto">
            <a:xfrm>
              <a:off x="2200" y="1767"/>
              <a:ext cx="389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3 </a:t>
              </a:r>
            </a:p>
          </p:txBody>
        </p:sp>
        <p:sp>
          <p:nvSpPr>
            <p:cNvPr id="71831" name="Rectangle 151"/>
            <p:cNvSpPr>
              <a:spLocks noChangeArrowheads="1"/>
            </p:cNvSpPr>
            <p:nvPr/>
          </p:nvSpPr>
          <p:spPr bwMode="auto">
            <a:xfrm>
              <a:off x="3062" y="2402"/>
              <a:ext cx="388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8 </a:t>
              </a:r>
            </a:p>
          </p:txBody>
        </p:sp>
        <p:sp>
          <p:nvSpPr>
            <p:cNvPr id="71832" name="Rectangle 152"/>
            <p:cNvSpPr>
              <a:spLocks noChangeArrowheads="1"/>
            </p:cNvSpPr>
            <p:nvPr/>
          </p:nvSpPr>
          <p:spPr bwMode="auto">
            <a:xfrm>
              <a:off x="2200" y="2402"/>
              <a:ext cx="389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6 </a:t>
              </a:r>
            </a:p>
          </p:txBody>
        </p:sp>
        <p:sp>
          <p:nvSpPr>
            <p:cNvPr id="71833" name="Rectangle 153"/>
            <p:cNvSpPr>
              <a:spLocks noChangeArrowheads="1"/>
            </p:cNvSpPr>
            <p:nvPr/>
          </p:nvSpPr>
          <p:spPr bwMode="auto">
            <a:xfrm>
              <a:off x="3878" y="1767"/>
              <a:ext cx="388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9 </a:t>
              </a:r>
            </a:p>
          </p:txBody>
        </p:sp>
        <p:sp>
          <p:nvSpPr>
            <p:cNvPr id="71834" name="Rectangle 154"/>
            <p:cNvSpPr>
              <a:spLocks noChangeArrowheads="1"/>
            </p:cNvSpPr>
            <p:nvPr/>
          </p:nvSpPr>
          <p:spPr bwMode="auto">
            <a:xfrm>
              <a:off x="3878" y="2402"/>
              <a:ext cx="388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 </a:t>
              </a:r>
            </a:p>
          </p:txBody>
        </p:sp>
        <p:sp>
          <p:nvSpPr>
            <p:cNvPr id="71835" name="Rectangle 155"/>
            <p:cNvSpPr>
              <a:spLocks noChangeArrowheads="1"/>
            </p:cNvSpPr>
            <p:nvPr/>
          </p:nvSpPr>
          <p:spPr bwMode="auto">
            <a:xfrm>
              <a:off x="3878" y="3083"/>
              <a:ext cx="388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71836" name="Rectangle 156"/>
            <p:cNvSpPr>
              <a:spLocks noChangeArrowheads="1"/>
            </p:cNvSpPr>
            <p:nvPr/>
          </p:nvSpPr>
          <p:spPr bwMode="auto">
            <a:xfrm>
              <a:off x="3424" y="3174"/>
              <a:ext cx="388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6 </a:t>
              </a:r>
            </a:p>
          </p:txBody>
        </p:sp>
        <p:sp>
          <p:nvSpPr>
            <p:cNvPr id="71837" name="Line 157"/>
            <p:cNvSpPr>
              <a:spLocks noChangeShapeType="1"/>
            </p:cNvSpPr>
            <p:nvPr/>
          </p:nvSpPr>
          <p:spPr bwMode="auto">
            <a:xfrm>
              <a:off x="1837" y="1570"/>
              <a:ext cx="408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838" name="Line 158"/>
            <p:cNvSpPr>
              <a:spLocks noChangeShapeType="1"/>
            </p:cNvSpPr>
            <p:nvPr/>
          </p:nvSpPr>
          <p:spPr bwMode="auto">
            <a:xfrm>
              <a:off x="2472" y="1752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839" name="Line 159"/>
            <p:cNvSpPr>
              <a:spLocks noChangeShapeType="1"/>
            </p:cNvSpPr>
            <p:nvPr/>
          </p:nvSpPr>
          <p:spPr bwMode="auto">
            <a:xfrm>
              <a:off x="2472" y="1752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840" name="Line 160"/>
            <p:cNvSpPr>
              <a:spLocks noChangeShapeType="1"/>
            </p:cNvSpPr>
            <p:nvPr/>
          </p:nvSpPr>
          <p:spPr bwMode="auto">
            <a:xfrm>
              <a:off x="2426" y="1752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841" name="Line 161"/>
            <p:cNvSpPr>
              <a:spLocks noChangeShapeType="1"/>
            </p:cNvSpPr>
            <p:nvPr/>
          </p:nvSpPr>
          <p:spPr bwMode="auto">
            <a:xfrm>
              <a:off x="2472" y="1752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842" name="Line 162"/>
            <p:cNvSpPr>
              <a:spLocks noChangeShapeType="1"/>
            </p:cNvSpPr>
            <p:nvPr/>
          </p:nvSpPr>
          <p:spPr bwMode="auto">
            <a:xfrm flipV="1">
              <a:off x="2472" y="1752"/>
              <a:ext cx="0" cy="317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843" name="Line 163"/>
            <p:cNvSpPr>
              <a:spLocks noChangeShapeType="1"/>
            </p:cNvSpPr>
            <p:nvPr/>
          </p:nvSpPr>
          <p:spPr bwMode="auto">
            <a:xfrm>
              <a:off x="2653" y="2251"/>
              <a:ext cx="454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844" name="Line 164"/>
            <p:cNvSpPr>
              <a:spLocks noChangeShapeType="1"/>
            </p:cNvSpPr>
            <p:nvPr/>
          </p:nvSpPr>
          <p:spPr bwMode="auto">
            <a:xfrm>
              <a:off x="2653" y="1570"/>
              <a:ext cx="454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845" name="Line 165"/>
            <p:cNvSpPr>
              <a:spLocks noChangeShapeType="1"/>
            </p:cNvSpPr>
            <p:nvPr/>
          </p:nvSpPr>
          <p:spPr bwMode="auto">
            <a:xfrm flipH="1">
              <a:off x="1837" y="2251"/>
              <a:ext cx="453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846" name="Line 166"/>
            <p:cNvSpPr>
              <a:spLocks noChangeShapeType="1"/>
            </p:cNvSpPr>
            <p:nvPr/>
          </p:nvSpPr>
          <p:spPr bwMode="auto">
            <a:xfrm>
              <a:off x="1655" y="2387"/>
              <a:ext cx="0" cy="317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847" name="Line 167"/>
            <p:cNvSpPr>
              <a:spLocks noChangeShapeType="1"/>
            </p:cNvSpPr>
            <p:nvPr/>
          </p:nvSpPr>
          <p:spPr bwMode="auto">
            <a:xfrm>
              <a:off x="1655" y="3067"/>
              <a:ext cx="0" cy="363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848" name="Line 168"/>
            <p:cNvSpPr>
              <a:spLocks noChangeShapeType="1"/>
            </p:cNvSpPr>
            <p:nvPr/>
          </p:nvSpPr>
          <p:spPr bwMode="auto">
            <a:xfrm>
              <a:off x="1837" y="2931"/>
              <a:ext cx="408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849" name="Line 169"/>
            <p:cNvSpPr>
              <a:spLocks noChangeShapeType="1"/>
            </p:cNvSpPr>
            <p:nvPr/>
          </p:nvSpPr>
          <p:spPr bwMode="auto">
            <a:xfrm>
              <a:off x="2245" y="2931"/>
              <a:ext cx="0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850" name="Line 170"/>
            <p:cNvSpPr>
              <a:spLocks noChangeShapeType="1"/>
            </p:cNvSpPr>
            <p:nvPr/>
          </p:nvSpPr>
          <p:spPr bwMode="auto">
            <a:xfrm>
              <a:off x="2245" y="2931"/>
              <a:ext cx="0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851" name="Line 171"/>
            <p:cNvSpPr>
              <a:spLocks noChangeShapeType="1"/>
            </p:cNvSpPr>
            <p:nvPr/>
          </p:nvSpPr>
          <p:spPr bwMode="auto">
            <a:xfrm>
              <a:off x="1837" y="3612"/>
              <a:ext cx="2086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852" name="Line 172"/>
            <p:cNvSpPr>
              <a:spLocks noChangeShapeType="1"/>
            </p:cNvSpPr>
            <p:nvPr/>
          </p:nvSpPr>
          <p:spPr bwMode="auto">
            <a:xfrm flipV="1">
              <a:off x="4150" y="3067"/>
              <a:ext cx="0" cy="363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853" name="Line 173"/>
            <p:cNvSpPr>
              <a:spLocks noChangeShapeType="1"/>
            </p:cNvSpPr>
            <p:nvPr/>
          </p:nvSpPr>
          <p:spPr bwMode="auto">
            <a:xfrm>
              <a:off x="4105" y="2432"/>
              <a:ext cx="0" cy="272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854" name="Line 174"/>
            <p:cNvSpPr>
              <a:spLocks noChangeShapeType="1"/>
            </p:cNvSpPr>
            <p:nvPr/>
          </p:nvSpPr>
          <p:spPr bwMode="auto">
            <a:xfrm flipH="1" flipV="1">
              <a:off x="3379" y="3067"/>
              <a:ext cx="590" cy="408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855" name="Line 175"/>
            <p:cNvSpPr>
              <a:spLocks noChangeShapeType="1"/>
            </p:cNvSpPr>
            <p:nvPr/>
          </p:nvSpPr>
          <p:spPr bwMode="auto">
            <a:xfrm flipV="1">
              <a:off x="4105" y="1752"/>
              <a:ext cx="0" cy="317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</p:grpSp>
      <p:grpSp>
        <p:nvGrpSpPr>
          <p:cNvPr id="71906" name="Group 226"/>
          <p:cNvGrpSpPr>
            <a:grpSpLocks/>
          </p:cNvGrpSpPr>
          <p:nvPr/>
        </p:nvGrpSpPr>
        <p:grpSpPr bwMode="auto">
          <a:xfrm>
            <a:off x="4500563" y="2205038"/>
            <a:ext cx="3529012" cy="3449637"/>
            <a:chOff x="1292" y="1207"/>
            <a:chExt cx="3185" cy="2808"/>
          </a:xfrm>
        </p:grpSpPr>
        <p:graphicFrame>
          <p:nvGraphicFramePr>
            <p:cNvPr id="71857" name="Object 177"/>
            <p:cNvGraphicFramePr>
              <a:graphicFrameLocks noChangeAspect="1"/>
            </p:cNvGraphicFramePr>
            <p:nvPr/>
          </p:nvGraphicFramePr>
          <p:xfrm>
            <a:off x="1292" y="1207"/>
            <a:ext cx="3185" cy="28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908" name="Bitmap Image" r:id="rId5" imgW="5057143" imgH="4458322" progId="Paint.Picture">
                    <p:embed/>
                  </p:oleObj>
                </mc:Choice>
                <mc:Fallback>
                  <p:oleObj name="Bitmap Image" r:id="rId5" imgW="5057143" imgH="4458322" progId="Paint.Picture">
                    <p:embed/>
                    <p:pic>
                      <p:nvPicPr>
                        <p:cNvPr id="0" name="Object 17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2" y="1207"/>
                          <a:ext cx="3185" cy="2808"/>
                        </a:xfrm>
                        <a:prstGeom prst="rect">
                          <a:avLst/>
                        </a:prstGeom>
                        <a:solidFill>
                          <a:srgbClr val="BBE0E3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1858" name="Rectangle 178"/>
            <p:cNvSpPr>
              <a:spLocks noChangeArrowheads="1"/>
            </p:cNvSpPr>
            <p:nvPr/>
          </p:nvSpPr>
          <p:spPr bwMode="auto">
            <a:xfrm>
              <a:off x="1518" y="1403"/>
              <a:ext cx="318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A</a:t>
              </a:r>
            </a:p>
          </p:txBody>
        </p:sp>
        <p:sp>
          <p:nvSpPr>
            <p:cNvPr id="71859" name="Rectangle 179"/>
            <p:cNvSpPr>
              <a:spLocks noChangeArrowheads="1"/>
            </p:cNvSpPr>
            <p:nvPr/>
          </p:nvSpPr>
          <p:spPr bwMode="auto">
            <a:xfrm>
              <a:off x="2336" y="1415"/>
              <a:ext cx="678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B </a:t>
              </a:r>
            </a:p>
          </p:txBody>
        </p:sp>
        <p:sp>
          <p:nvSpPr>
            <p:cNvPr id="71860" name="Rectangle 180"/>
            <p:cNvSpPr>
              <a:spLocks noChangeArrowheads="1"/>
            </p:cNvSpPr>
            <p:nvPr/>
          </p:nvSpPr>
          <p:spPr bwMode="auto">
            <a:xfrm>
              <a:off x="3152" y="1424"/>
              <a:ext cx="408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C </a:t>
              </a:r>
            </a:p>
          </p:txBody>
        </p:sp>
        <p:sp>
          <p:nvSpPr>
            <p:cNvPr id="71861" name="Rectangle 181"/>
            <p:cNvSpPr>
              <a:spLocks noChangeArrowheads="1"/>
            </p:cNvSpPr>
            <p:nvPr/>
          </p:nvSpPr>
          <p:spPr bwMode="auto">
            <a:xfrm>
              <a:off x="3968" y="1427"/>
              <a:ext cx="364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D </a:t>
              </a:r>
            </a:p>
          </p:txBody>
        </p:sp>
        <p:sp>
          <p:nvSpPr>
            <p:cNvPr id="71862" name="Rectangle 182"/>
            <p:cNvSpPr>
              <a:spLocks noChangeArrowheads="1"/>
            </p:cNvSpPr>
            <p:nvPr/>
          </p:nvSpPr>
          <p:spPr bwMode="auto">
            <a:xfrm>
              <a:off x="1518" y="1938"/>
              <a:ext cx="273" cy="5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E </a:t>
              </a:r>
            </a:p>
          </p:txBody>
        </p:sp>
        <p:sp>
          <p:nvSpPr>
            <p:cNvPr id="71863" name="Rectangle 183"/>
            <p:cNvSpPr>
              <a:spLocks noChangeArrowheads="1"/>
            </p:cNvSpPr>
            <p:nvPr/>
          </p:nvSpPr>
          <p:spPr bwMode="auto">
            <a:xfrm>
              <a:off x="2336" y="2079"/>
              <a:ext cx="370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F </a:t>
              </a:r>
            </a:p>
          </p:txBody>
        </p:sp>
        <p:sp>
          <p:nvSpPr>
            <p:cNvPr id="71864" name="Rectangle 184"/>
            <p:cNvSpPr>
              <a:spLocks noChangeArrowheads="1"/>
            </p:cNvSpPr>
            <p:nvPr/>
          </p:nvSpPr>
          <p:spPr bwMode="auto">
            <a:xfrm>
              <a:off x="3152" y="2079"/>
              <a:ext cx="407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G </a:t>
              </a:r>
            </a:p>
          </p:txBody>
        </p:sp>
        <p:sp>
          <p:nvSpPr>
            <p:cNvPr id="71865" name="Rectangle 185"/>
            <p:cNvSpPr>
              <a:spLocks noChangeArrowheads="1"/>
            </p:cNvSpPr>
            <p:nvPr/>
          </p:nvSpPr>
          <p:spPr bwMode="auto">
            <a:xfrm>
              <a:off x="3968" y="2079"/>
              <a:ext cx="396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H </a:t>
              </a:r>
            </a:p>
          </p:txBody>
        </p:sp>
        <p:sp>
          <p:nvSpPr>
            <p:cNvPr id="71866" name="Rectangle 186"/>
            <p:cNvSpPr>
              <a:spLocks noChangeArrowheads="1"/>
            </p:cNvSpPr>
            <p:nvPr/>
          </p:nvSpPr>
          <p:spPr bwMode="auto">
            <a:xfrm>
              <a:off x="1566" y="2595"/>
              <a:ext cx="180" cy="5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I </a:t>
              </a:r>
            </a:p>
          </p:txBody>
        </p:sp>
        <p:sp>
          <p:nvSpPr>
            <p:cNvPr id="71867" name="Rectangle 187"/>
            <p:cNvSpPr>
              <a:spLocks noChangeArrowheads="1"/>
            </p:cNvSpPr>
            <p:nvPr/>
          </p:nvSpPr>
          <p:spPr bwMode="auto">
            <a:xfrm>
              <a:off x="2336" y="2759"/>
              <a:ext cx="344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J </a:t>
              </a:r>
            </a:p>
          </p:txBody>
        </p:sp>
        <p:sp>
          <p:nvSpPr>
            <p:cNvPr id="71868" name="Rectangle 188"/>
            <p:cNvSpPr>
              <a:spLocks noChangeArrowheads="1"/>
            </p:cNvSpPr>
            <p:nvPr/>
          </p:nvSpPr>
          <p:spPr bwMode="auto">
            <a:xfrm>
              <a:off x="3152" y="2613"/>
              <a:ext cx="268" cy="5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K </a:t>
              </a:r>
            </a:p>
          </p:txBody>
        </p:sp>
        <p:sp>
          <p:nvSpPr>
            <p:cNvPr id="71869" name="Rectangle 189"/>
            <p:cNvSpPr>
              <a:spLocks noChangeArrowheads="1"/>
            </p:cNvSpPr>
            <p:nvPr/>
          </p:nvSpPr>
          <p:spPr bwMode="auto">
            <a:xfrm>
              <a:off x="4014" y="2590"/>
              <a:ext cx="250" cy="5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L </a:t>
              </a:r>
            </a:p>
          </p:txBody>
        </p:sp>
        <p:sp>
          <p:nvSpPr>
            <p:cNvPr id="71870" name="Rectangle 190"/>
            <p:cNvSpPr>
              <a:spLocks noChangeArrowheads="1"/>
            </p:cNvSpPr>
            <p:nvPr/>
          </p:nvSpPr>
          <p:spPr bwMode="auto">
            <a:xfrm>
              <a:off x="1474" y="3439"/>
              <a:ext cx="420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M </a:t>
              </a:r>
            </a:p>
          </p:txBody>
        </p:sp>
        <p:sp>
          <p:nvSpPr>
            <p:cNvPr id="71871" name="Rectangle 191"/>
            <p:cNvSpPr>
              <a:spLocks noChangeArrowheads="1"/>
            </p:cNvSpPr>
            <p:nvPr/>
          </p:nvSpPr>
          <p:spPr bwMode="auto">
            <a:xfrm>
              <a:off x="4014" y="3439"/>
              <a:ext cx="396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N </a:t>
              </a:r>
            </a:p>
          </p:txBody>
        </p:sp>
        <p:sp>
          <p:nvSpPr>
            <p:cNvPr id="71872" name="Rectangle 192"/>
            <p:cNvSpPr>
              <a:spLocks noChangeArrowheads="1"/>
            </p:cNvSpPr>
            <p:nvPr/>
          </p:nvSpPr>
          <p:spPr bwMode="auto">
            <a:xfrm>
              <a:off x="1927" y="1308"/>
              <a:ext cx="356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2 </a:t>
              </a:r>
            </a:p>
          </p:txBody>
        </p:sp>
        <p:sp>
          <p:nvSpPr>
            <p:cNvPr id="71873" name="Rectangle 193"/>
            <p:cNvSpPr>
              <a:spLocks noChangeArrowheads="1"/>
            </p:cNvSpPr>
            <p:nvPr/>
          </p:nvSpPr>
          <p:spPr bwMode="auto">
            <a:xfrm>
              <a:off x="2743" y="1308"/>
              <a:ext cx="357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71874" name="Rectangle 194"/>
            <p:cNvSpPr>
              <a:spLocks noChangeArrowheads="1"/>
            </p:cNvSpPr>
            <p:nvPr/>
          </p:nvSpPr>
          <p:spPr bwMode="auto">
            <a:xfrm>
              <a:off x="3516" y="1308"/>
              <a:ext cx="484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10 </a:t>
              </a:r>
            </a:p>
          </p:txBody>
        </p:sp>
        <p:sp>
          <p:nvSpPr>
            <p:cNvPr id="71875" name="Rectangle 195"/>
            <p:cNvSpPr>
              <a:spLocks noChangeArrowheads="1"/>
            </p:cNvSpPr>
            <p:nvPr/>
          </p:nvSpPr>
          <p:spPr bwMode="auto">
            <a:xfrm>
              <a:off x="1927" y="1942"/>
              <a:ext cx="356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2 </a:t>
              </a:r>
            </a:p>
          </p:txBody>
        </p:sp>
        <p:sp>
          <p:nvSpPr>
            <p:cNvPr id="71876" name="Rectangle 196"/>
            <p:cNvSpPr>
              <a:spLocks noChangeArrowheads="1"/>
            </p:cNvSpPr>
            <p:nvPr/>
          </p:nvSpPr>
          <p:spPr bwMode="auto">
            <a:xfrm>
              <a:off x="2743" y="1818"/>
              <a:ext cx="250" cy="5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3 </a:t>
              </a:r>
            </a:p>
          </p:txBody>
        </p:sp>
        <p:sp>
          <p:nvSpPr>
            <p:cNvPr id="71877" name="Rectangle 197"/>
            <p:cNvSpPr>
              <a:spLocks noChangeArrowheads="1"/>
            </p:cNvSpPr>
            <p:nvPr/>
          </p:nvSpPr>
          <p:spPr bwMode="auto">
            <a:xfrm>
              <a:off x="3516" y="1942"/>
              <a:ext cx="484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11 </a:t>
              </a:r>
            </a:p>
          </p:txBody>
        </p:sp>
        <p:sp>
          <p:nvSpPr>
            <p:cNvPr id="71878" name="Rectangle 198"/>
            <p:cNvSpPr>
              <a:spLocks noChangeArrowheads="1"/>
            </p:cNvSpPr>
            <p:nvPr/>
          </p:nvSpPr>
          <p:spPr bwMode="auto">
            <a:xfrm>
              <a:off x="1927" y="2623"/>
              <a:ext cx="356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4 </a:t>
              </a:r>
            </a:p>
          </p:txBody>
        </p:sp>
        <p:sp>
          <p:nvSpPr>
            <p:cNvPr id="71879" name="Rectangle 199"/>
            <p:cNvSpPr>
              <a:spLocks noChangeArrowheads="1"/>
            </p:cNvSpPr>
            <p:nvPr/>
          </p:nvSpPr>
          <p:spPr bwMode="auto">
            <a:xfrm>
              <a:off x="2743" y="2623"/>
              <a:ext cx="357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9 </a:t>
              </a:r>
            </a:p>
          </p:txBody>
        </p:sp>
        <p:sp>
          <p:nvSpPr>
            <p:cNvPr id="71880" name="Rectangle 200"/>
            <p:cNvSpPr>
              <a:spLocks noChangeArrowheads="1"/>
            </p:cNvSpPr>
            <p:nvPr/>
          </p:nvSpPr>
          <p:spPr bwMode="auto">
            <a:xfrm>
              <a:off x="3516" y="2499"/>
              <a:ext cx="336" cy="5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12 </a:t>
              </a:r>
            </a:p>
          </p:txBody>
        </p:sp>
        <p:sp>
          <p:nvSpPr>
            <p:cNvPr id="71881" name="Rectangle 201"/>
            <p:cNvSpPr>
              <a:spLocks noChangeArrowheads="1"/>
            </p:cNvSpPr>
            <p:nvPr/>
          </p:nvSpPr>
          <p:spPr bwMode="auto">
            <a:xfrm>
              <a:off x="2743" y="3348"/>
              <a:ext cx="357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71882" name="Rectangle 202"/>
            <p:cNvSpPr>
              <a:spLocks noChangeArrowheads="1"/>
            </p:cNvSpPr>
            <p:nvPr/>
          </p:nvSpPr>
          <p:spPr bwMode="auto">
            <a:xfrm>
              <a:off x="1384" y="1716"/>
              <a:ext cx="356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3 </a:t>
              </a:r>
            </a:p>
          </p:txBody>
        </p:sp>
        <p:sp>
          <p:nvSpPr>
            <p:cNvPr id="71883" name="Rectangle 203"/>
            <p:cNvSpPr>
              <a:spLocks noChangeArrowheads="1"/>
            </p:cNvSpPr>
            <p:nvPr/>
          </p:nvSpPr>
          <p:spPr bwMode="auto">
            <a:xfrm>
              <a:off x="1430" y="2351"/>
              <a:ext cx="356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 </a:t>
              </a:r>
            </a:p>
          </p:txBody>
        </p:sp>
        <p:sp>
          <p:nvSpPr>
            <p:cNvPr id="71884" name="Rectangle 204"/>
            <p:cNvSpPr>
              <a:spLocks noChangeArrowheads="1"/>
            </p:cNvSpPr>
            <p:nvPr/>
          </p:nvSpPr>
          <p:spPr bwMode="auto">
            <a:xfrm>
              <a:off x="1384" y="3077"/>
              <a:ext cx="356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3 </a:t>
              </a:r>
            </a:p>
          </p:txBody>
        </p:sp>
        <p:sp>
          <p:nvSpPr>
            <p:cNvPr id="71885" name="Rectangle 205"/>
            <p:cNvSpPr>
              <a:spLocks noChangeArrowheads="1"/>
            </p:cNvSpPr>
            <p:nvPr/>
          </p:nvSpPr>
          <p:spPr bwMode="auto">
            <a:xfrm>
              <a:off x="2200" y="1761"/>
              <a:ext cx="357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3 </a:t>
              </a:r>
            </a:p>
          </p:txBody>
        </p:sp>
        <p:sp>
          <p:nvSpPr>
            <p:cNvPr id="71886" name="Rectangle 206"/>
            <p:cNvSpPr>
              <a:spLocks noChangeArrowheads="1"/>
            </p:cNvSpPr>
            <p:nvPr/>
          </p:nvSpPr>
          <p:spPr bwMode="auto">
            <a:xfrm>
              <a:off x="3061" y="2396"/>
              <a:ext cx="357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8 </a:t>
              </a:r>
            </a:p>
          </p:txBody>
        </p:sp>
        <p:sp>
          <p:nvSpPr>
            <p:cNvPr id="71887" name="Rectangle 207"/>
            <p:cNvSpPr>
              <a:spLocks noChangeArrowheads="1"/>
            </p:cNvSpPr>
            <p:nvPr/>
          </p:nvSpPr>
          <p:spPr bwMode="auto">
            <a:xfrm>
              <a:off x="2200" y="2396"/>
              <a:ext cx="357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6 </a:t>
              </a:r>
            </a:p>
          </p:txBody>
        </p:sp>
        <p:sp>
          <p:nvSpPr>
            <p:cNvPr id="71888" name="Rectangle 208"/>
            <p:cNvSpPr>
              <a:spLocks noChangeArrowheads="1"/>
            </p:cNvSpPr>
            <p:nvPr/>
          </p:nvSpPr>
          <p:spPr bwMode="auto">
            <a:xfrm>
              <a:off x="3878" y="1761"/>
              <a:ext cx="357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9 </a:t>
              </a:r>
            </a:p>
          </p:txBody>
        </p:sp>
        <p:sp>
          <p:nvSpPr>
            <p:cNvPr id="71889" name="Rectangle 209"/>
            <p:cNvSpPr>
              <a:spLocks noChangeArrowheads="1"/>
            </p:cNvSpPr>
            <p:nvPr/>
          </p:nvSpPr>
          <p:spPr bwMode="auto">
            <a:xfrm>
              <a:off x="3878" y="2396"/>
              <a:ext cx="357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 </a:t>
              </a:r>
            </a:p>
          </p:txBody>
        </p:sp>
        <p:sp>
          <p:nvSpPr>
            <p:cNvPr id="71890" name="Rectangle 210"/>
            <p:cNvSpPr>
              <a:spLocks noChangeArrowheads="1"/>
            </p:cNvSpPr>
            <p:nvPr/>
          </p:nvSpPr>
          <p:spPr bwMode="auto">
            <a:xfrm>
              <a:off x="3878" y="3077"/>
              <a:ext cx="357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71891" name="Rectangle 211"/>
            <p:cNvSpPr>
              <a:spLocks noChangeArrowheads="1"/>
            </p:cNvSpPr>
            <p:nvPr/>
          </p:nvSpPr>
          <p:spPr bwMode="auto">
            <a:xfrm>
              <a:off x="3424" y="3167"/>
              <a:ext cx="357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6 </a:t>
              </a:r>
            </a:p>
          </p:txBody>
        </p:sp>
        <p:sp>
          <p:nvSpPr>
            <p:cNvPr id="71892" name="Line 212"/>
            <p:cNvSpPr>
              <a:spLocks noChangeShapeType="1"/>
            </p:cNvSpPr>
            <p:nvPr/>
          </p:nvSpPr>
          <p:spPr bwMode="auto">
            <a:xfrm>
              <a:off x="1655" y="2432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893" name="Line 213"/>
            <p:cNvSpPr>
              <a:spLocks noChangeShapeType="1"/>
            </p:cNvSpPr>
            <p:nvPr/>
          </p:nvSpPr>
          <p:spPr bwMode="auto">
            <a:xfrm flipV="1">
              <a:off x="1655" y="2387"/>
              <a:ext cx="0" cy="317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894" name="Line 214"/>
            <p:cNvSpPr>
              <a:spLocks noChangeShapeType="1"/>
            </p:cNvSpPr>
            <p:nvPr/>
          </p:nvSpPr>
          <p:spPr bwMode="auto">
            <a:xfrm>
              <a:off x="4105" y="2432"/>
              <a:ext cx="0" cy="272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895" name="Line 215"/>
            <p:cNvSpPr>
              <a:spLocks noChangeShapeType="1"/>
            </p:cNvSpPr>
            <p:nvPr/>
          </p:nvSpPr>
          <p:spPr bwMode="auto">
            <a:xfrm>
              <a:off x="1837" y="1570"/>
              <a:ext cx="408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896" name="Line 216"/>
            <p:cNvSpPr>
              <a:spLocks noChangeShapeType="1"/>
            </p:cNvSpPr>
            <p:nvPr/>
          </p:nvSpPr>
          <p:spPr bwMode="auto">
            <a:xfrm>
              <a:off x="1837" y="2251"/>
              <a:ext cx="453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897" name="Line 217"/>
            <p:cNvSpPr>
              <a:spLocks noChangeShapeType="1"/>
            </p:cNvSpPr>
            <p:nvPr/>
          </p:nvSpPr>
          <p:spPr bwMode="auto">
            <a:xfrm>
              <a:off x="2653" y="2251"/>
              <a:ext cx="454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898" name="Line 218"/>
            <p:cNvSpPr>
              <a:spLocks noChangeShapeType="1"/>
            </p:cNvSpPr>
            <p:nvPr/>
          </p:nvSpPr>
          <p:spPr bwMode="auto">
            <a:xfrm flipV="1">
              <a:off x="1655" y="1706"/>
              <a:ext cx="0" cy="317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899" name="Line 219"/>
            <p:cNvSpPr>
              <a:spLocks noChangeShapeType="1"/>
            </p:cNvSpPr>
            <p:nvPr/>
          </p:nvSpPr>
          <p:spPr bwMode="auto">
            <a:xfrm flipV="1">
              <a:off x="1610" y="3067"/>
              <a:ext cx="0" cy="363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900" name="Line 220"/>
            <p:cNvSpPr>
              <a:spLocks noChangeShapeType="1"/>
            </p:cNvSpPr>
            <p:nvPr/>
          </p:nvSpPr>
          <p:spPr bwMode="auto">
            <a:xfrm>
              <a:off x="1837" y="2931"/>
              <a:ext cx="453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901" name="Line 221"/>
            <p:cNvSpPr>
              <a:spLocks noChangeShapeType="1"/>
            </p:cNvSpPr>
            <p:nvPr/>
          </p:nvSpPr>
          <p:spPr bwMode="auto">
            <a:xfrm>
              <a:off x="2653" y="1616"/>
              <a:ext cx="454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902" name="Line 222"/>
            <p:cNvSpPr>
              <a:spLocks noChangeShapeType="1"/>
            </p:cNvSpPr>
            <p:nvPr/>
          </p:nvSpPr>
          <p:spPr bwMode="auto">
            <a:xfrm>
              <a:off x="1837" y="3612"/>
              <a:ext cx="2086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903" name="Line 223"/>
            <p:cNvSpPr>
              <a:spLocks noChangeShapeType="1"/>
            </p:cNvSpPr>
            <p:nvPr/>
          </p:nvSpPr>
          <p:spPr bwMode="auto">
            <a:xfrm>
              <a:off x="4150" y="3067"/>
              <a:ext cx="0" cy="363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904" name="Line 224"/>
            <p:cNvSpPr>
              <a:spLocks noChangeShapeType="1"/>
            </p:cNvSpPr>
            <p:nvPr/>
          </p:nvSpPr>
          <p:spPr bwMode="auto">
            <a:xfrm>
              <a:off x="3379" y="3067"/>
              <a:ext cx="590" cy="409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905" name="Line 225"/>
            <p:cNvSpPr>
              <a:spLocks noChangeShapeType="1"/>
            </p:cNvSpPr>
            <p:nvPr/>
          </p:nvSpPr>
          <p:spPr bwMode="auto">
            <a:xfrm>
              <a:off x="4105" y="1752"/>
              <a:ext cx="0" cy="317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85" name="Group 41"/>
          <p:cNvGrpSpPr>
            <a:grpSpLocks/>
          </p:cNvGrpSpPr>
          <p:nvPr/>
        </p:nvGrpSpPr>
        <p:grpSpPr bwMode="auto">
          <a:xfrm>
            <a:off x="2051050" y="1916113"/>
            <a:ext cx="5056188" cy="4457700"/>
            <a:chOff x="1292" y="1207"/>
            <a:chExt cx="3185" cy="2808"/>
          </a:xfrm>
        </p:grpSpPr>
        <p:graphicFrame>
          <p:nvGraphicFramePr>
            <p:cNvPr id="6147" name="Object 3"/>
            <p:cNvGraphicFramePr>
              <a:graphicFrameLocks noChangeAspect="1"/>
            </p:cNvGraphicFramePr>
            <p:nvPr/>
          </p:nvGraphicFramePr>
          <p:xfrm>
            <a:off x="1292" y="1207"/>
            <a:ext cx="3185" cy="28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86" name="Bitmap Image" r:id="rId4" imgW="5057143" imgH="4458322" progId="Paint.Picture">
                    <p:embed/>
                  </p:oleObj>
                </mc:Choice>
                <mc:Fallback>
                  <p:oleObj name="Bitmap Image" r:id="rId4" imgW="5057143" imgH="4458322" progId="Paint.Picture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2" y="1207"/>
                          <a:ext cx="3185" cy="2808"/>
                        </a:xfrm>
                        <a:prstGeom prst="rect">
                          <a:avLst/>
                        </a:prstGeom>
                        <a:solidFill>
                          <a:srgbClr val="BBE0E3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48" name="Rectangle 4"/>
            <p:cNvSpPr>
              <a:spLocks noChangeArrowheads="1"/>
            </p:cNvSpPr>
            <p:nvPr/>
          </p:nvSpPr>
          <p:spPr bwMode="auto">
            <a:xfrm>
              <a:off x="1519" y="1440"/>
              <a:ext cx="31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A</a:t>
              </a:r>
            </a:p>
          </p:txBody>
        </p:sp>
        <p:sp>
          <p:nvSpPr>
            <p:cNvPr id="6149" name="Rectangle 5"/>
            <p:cNvSpPr>
              <a:spLocks noChangeArrowheads="1"/>
            </p:cNvSpPr>
            <p:nvPr/>
          </p:nvSpPr>
          <p:spPr bwMode="auto">
            <a:xfrm>
              <a:off x="2336" y="1451"/>
              <a:ext cx="67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B </a:t>
              </a:r>
            </a:p>
          </p:txBody>
        </p:sp>
        <p:sp>
          <p:nvSpPr>
            <p:cNvPr id="6150" name="Rectangle 6"/>
            <p:cNvSpPr>
              <a:spLocks noChangeArrowheads="1"/>
            </p:cNvSpPr>
            <p:nvPr/>
          </p:nvSpPr>
          <p:spPr bwMode="auto">
            <a:xfrm>
              <a:off x="3152" y="1460"/>
              <a:ext cx="40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C </a:t>
              </a:r>
            </a:p>
          </p:txBody>
        </p:sp>
        <p:sp>
          <p:nvSpPr>
            <p:cNvPr id="6151" name="Rectangle 7"/>
            <p:cNvSpPr>
              <a:spLocks noChangeArrowheads="1"/>
            </p:cNvSpPr>
            <p:nvPr/>
          </p:nvSpPr>
          <p:spPr bwMode="auto">
            <a:xfrm>
              <a:off x="3969" y="1463"/>
              <a:ext cx="36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D </a:t>
              </a:r>
            </a:p>
          </p:txBody>
        </p:sp>
        <p:sp>
          <p:nvSpPr>
            <p:cNvPr id="6152" name="Rectangle 8"/>
            <p:cNvSpPr>
              <a:spLocks noChangeArrowheads="1"/>
            </p:cNvSpPr>
            <p:nvPr/>
          </p:nvSpPr>
          <p:spPr bwMode="auto">
            <a:xfrm>
              <a:off x="1519" y="2098"/>
              <a:ext cx="27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E </a:t>
              </a:r>
            </a:p>
          </p:txBody>
        </p:sp>
        <p:sp>
          <p:nvSpPr>
            <p:cNvPr id="6153" name="Rectangle 9"/>
            <p:cNvSpPr>
              <a:spLocks noChangeArrowheads="1"/>
            </p:cNvSpPr>
            <p:nvPr/>
          </p:nvSpPr>
          <p:spPr bwMode="auto">
            <a:xfrm>
              <a:off x="2336" y="2115"/>
              <a:ext cx="25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F </a:t>
              </a:r>
            </a:p>
          </p:txBody>
        </p:sp>
        <p:sp>
          <p:nvSpPr>
            <p:cNvPr id="6154" name="Rectangle 10"/>
            <p:cNvSpPr>
              <a:spLocks noChangeArrowheads="1"/>
            </p:cNvSpPr>
            <p:nvPr/>
          </p:nvSpPr>
          <p:spPr bwMode="auto">
            <a:xfrm>
              <a:off x="3152" y="2115"/>
              <a:ext cx="28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G </a:t>
              </a:r>
            </a:p>
          </p:txBody>
        </p:sp>
        <p:sp>
          <p:nvSpPr>
            <p:cNvPr id="6155" name="Rectangle 11"/>
            <p:cNvSpPr>
              <a:spLocks noChangeArrowheads="1"/>
            </p:cNvSpPr>
            <p:nvPr/>
          </p:nvSpPr>
          <p:spPr bwMode="auto">
            <a:xfrm>
              <a:off x="3969" y="2115"/>
              <a:ext cx="27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H </a:t>
              </a:r>
            </a:p>
          </p:txBody>
        </p:sp>
        <p:sp>
          <p:nvSpPr>
            <p:cNvPr id="6156" name="Rectangle 12"/>
            <p:cNvSpPr>
              <a:spLocks noChangeArrowheads="1"/>
            </p:cNvSpPr>
            <p:nvPr/>
          </p:nvSpPr>
          <p:spPr bwMode="auto">
            <a:xfrm>
              <a:off x="1565" y="2755"/>
              <a:ext cx="18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I </a:t>
              </a:r>
            </a:p>
          </p:txBody>
        </p:sp>
        <p:sp>
          <p:nvSpPr>
            <p:cNvPr id="6157" name="Rectangle 13"/>
            <p:cNvSpPr>
              <a:spLocks noChangeArrowheads="1"/>
            </p:cNvSpPr>
            <p:nvPr/>
          </p:nvSpPr>
          <p:spPr bwMode="auto">
            <a:xfrm>
              <a:off x="2336" y="2795"/>
              <a:ext cx="24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J </a:t>
              </a:r>
            </a:p>
          </p:txBody>
        </p:sp>
        <p:sp>
          <p:nvSpPr>
            <p:cNvPr id="6158" name="Rectangle 14"/>
            <p:cNvSpPr>
              <a:spLocks noChangeArrowheads="1"/>
            </p:cNvSpPr>
            <p:nvPr/>
          </p:nvSpPr>
          <p:spPr bwMode="auto">
            <a:xfrm>
              <a:off x="3152" y="2773"/>
              <a:ext cx="26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K </a:t>
              </a:r>
            </a:p>
          </p:txBody>
        </p:sp>
        <p:sp>
          <p:nvSpPr>
            <p:cNvPr id="6159" name="Rectangle 15"/>
            <p:cNvSpPr>
              <a:spLocks noChangeArrowheads="1"/>
            </p:cNvSpPr>
            <p:nvPr/>
          </p:nvSpPr>
          <p:spPr bwMode="auto">
            <a:xfrm>
              <a:off x="4014" y="2750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L </a:t>
              </a:r>
            </a:p>
          </p:txBody>
        </p:sp>
        <p:sp>
          <p:nvSpPr>
            <p:cNvPr id="6160" name="Rectangle 16"/>
            <p:cNvSpPr>
              <a:spLocks noChangeArrowheads="1"/>
            </p:cNvSpPr>
            <p:nvPr/>
          </p:nvSpPr>
          <p:spPr bwMode="auto">
            <a:xfrm>
              <a:off x="1474" y="3475"/>
              <a:ext cx="29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M </a:t>
              </a:r>
            </a:p>
          </p:txBody>
        </p:sp>
        <p:sp>
          <p:nvSpPr>
            <p:cNvPr id="6161" name="Rectangle 17"/>
            <p:cNvSpPr>
              <a:spLocks noChangeArrowheads="1"/>
            </p:cNvSpPr>
            <p:nvPr/>
          </p:nvSpPr>
          <p:spPr bwMode="auto">
            <a:xfrm>
              <a:off x="4014" y="3475"/>
              <a:ext cx="27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N </a:t>
              </a:r>
            </a:p>
          </p:txBody>
        </p:sp>
        <p:sp>
          <p:nvSpPr>
            <p:cNvPr id="6162" name="Rectangle 18"/>
            <p:cNvSpPr>
              <a:spLocks noChangeArrowheads="1"/>
            </p:cNvSpPr>
            <p:nvPr/>
          </p:nvSpPr>
          <p:spPr bwMode="auto">
            <a:xfrm>
              <a:off x="1927" y="1344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2 </a:t>
              </a:r>
            </a:p>
          </p:txBody>
        </p:sp>
        <p:sp>
          <p:nvSpPr>
            <p:cNvPr id="6163" name="Rectangle 19"/>
            <p:cNvSpPr>
              <a:spLocks noChangeArrowheads="1"/>
            </p:cNvSpPr>
            <p:nvPr/>
          </p:nvSpPr>
          <p:spPr bwMode="auto">
            <a:xfrm>
              <a:off x="2744" y="1344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6164" name="Rectangle 20"/>
            <p:cNvSpPr>
              <a:spLocks noChangeArrowheads="1"/>
            </p:cNvSpPr>
            <p:nvPr/>
          </p:nvSpPr>
          <p:spPr bwMode="auto">
            <a:xfrm>
              <a:off x="3515" y="1344"/>
              <a:ext cx="3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10 </a:t>
              </a:r>
            </a:p>
          </p:txBody>
        </p:sp>
        <p:sp>
          <p:nvSpPr>
            <p:cNvPr id="6165" name="Rectangle 21"/>
            <p:cNvSpPr>
              <a:spLocks noChangeArrowheads="1"/>
            </p:cNvSpPr>
            <p:nvPr/>
          </p:nvSpPr>
          <p:spPr bwMode="auto">
            <a:xfrm>
              <a:off x="1927" y="1979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2 </a:t>
              </a:r>
            </a:p>
          </p:txBody>
        </p:sp>
        <p:sp>
          <p:nvSpPr>
            <p:cNvPr id="6166" name="Rectangle 22"/>
            <p:cNvSpPr>
              <a:spLocks noChangeArrowheads="1"/>
            </p:cNvSpPr>
            <p:nvPr/>
          </p:nvSpPr>
          <p:spPr bwMode="auto">
            <a:xfrm>
              <a:off x="2744" y="1979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3 </a:t>
              </a:r>
            </a:p>
          </p:txBody>
        </p:sp>
        <p:sp>
          <p:nvSpPr>
            <p:cNvPr id="6167" name="Rectangle 23"/>
            <p:cNvSpPr>
              <a:spLocks noChangeArrowheads="1"/>
            </p:cNvSpPr>
            <p:nvPr/>
          </p:nvSpPr>
          <p:spPr bwMode="auto">
            <a:xfrm>
              <a:off x="3515" y="1979"/>
              <a:ext cx="3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11 </a:t>
              </a:r>
            </a:p>
          </p:txBody>
        </p:sp>
        <p:sp>
          <p:nvSpPr>
            <p:cNvPr id="6168" name="Rectangle 24"/>
            <p:cNvSpPr>
              <a:spLocks noChangeArrowheads="1"/>
            </p:cNvSpPr>
            <p:nvPr/>
          </p:nvSpPr>
          <p:spPr bwMode="auto">
            <a:xfrm>
              <a:off x="1927" y="2659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4 </a:t>
              </a:r>
            </a:p>
          </p:txBody>
        </p:sp>
        <p:sp>
          <p:nvSpPr>
            <p:cNvPr id="6169" name="Rectangle 25"/>
            <p:cNvSpPr>
              <a:spLocks noChangeArrowheads="1"/>
            </p:cNvSpPr>
            <p:nvPr/>
          </p:nvSpPr>
          <p:spPr bwMode="auto">
            <a:xfrm>
              <a:off x="2744" y="2659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9 </a:t>
              </a:r>
            </a:p>
          </p:txBody>
        </p:sp>
        <p:sp>
          <p:nvSpPr>
            <p:cNvPr id="6170" name="Rectangle 26"/>
            <p:cNvSpPr>
              <a:spLocks noChangeArrowheads="1"/>
            </p:cNvSpPr>
            <p:nvPr/>
          </p:nvSpPr>
          <p:spPr bwMode="auto">
            <a:xfrm>
              <a:off x="3515" y="2659"/>
              <a:ext cx="3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12 </a:t>
              </a:r>
            </a:p>
          </p:txBody>
        </p:sp>
        <p:sp>
          <p:nvSpPr>
            <p:cNvPr id="6171" name="Rectangle 27"/>
            <p:cNvSpPr>
              <a:spLocks noChangeArrowheads="1"/>
            </p:cNvSpPr>
            <p:nvPr/>
          </p:nvSpPr>
          <p:spPr bwMode="auto">
            <a:xfrm>
              <a:off x="2744" y="3385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6172" name="Rectangle 28"/>
            <p:cNvSpPr>
              <a:spLocks noChangeArrowheads="1"/>
            </p:cNvSpPr>
            <p:nvPr/>
          </p:nvSpPr>
          <p:spPr bwMode="auto">
            <a:xfrm>
              <a:off x="1383" y="1752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3 </a:t>
              </a:r>
            </a:p>
          </p:txBody>
        </p:sp>
        <p:sp>
          <p:nvSpPr>
            <p:cNvPr id="6173" name="Rectangle 29"/>
            <p:cNvSpPr>
              <a:spLocks noChangeArrowheads="1"/>
            </p:cNvSpPr>
            <p:nvPr/>
          </p:nvSpPr>
          <p:spPr bwMode="auto">
            <a:xfrm>
              <a:off x="1429" y="2387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 </a:t>
              </a:r>
            </a:p>
          </p:txBody>
        </p:sp>
        <p:sp>
          <p:nvSpPr>
            <p:cNvPr id="6174" name="Rectangle 30"/>
            <p:cNvSpPr>
              <a:spLocks noChangeArrowheads="1"/>
            </p:cNvSpPr>
            <p:nvPr/>
          </p:nvSpPr>
          <p:spPr bwMode="auto">
            <a:xfrm>
              <a:off x="1383" y="3113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3 </a:t>
              </a:r>
            </a:p>
          </p:txBody>
        </p:sp>
        <p:sp>
          <p:nvSpPr>
            <p:cNvPr id="6175" name="Rectangle 31"/>
            <p:cNvSpPr>
              <a:spLocks noChangeArrowheads="1"/>
            </p:cNvSpPr>
            <p:nvPr/>
          </p:nvSpPr>
          <p:spPr bwMode="auto">
            <a:xfrm>
              <a:off x="2200" y="1797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3 </a:t>
              </a:r>
            </a:p>
          </p:txBody>
        </p:sp>
        <p:sp>
          <p:nvSpPr>
            <p:cNvPr id="6176" name="Rectangle 32"/>
            <p:cNvSpPr>
              <a:spLocks noChangeArrowheads="1"/>
            </p:cNvSpPr>
            <p:nvPr/>
          </p:nvSpPr>
          <p:spPr bwMode="auto">
            <a:xfrm>
              <a:off x="3061" y="2432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8 </a:t>
              </a:r>
            </a:p>
          </p:txBody>
        </p:sp>
        <p:sp>
          <p:nvSpPr>
            <p:cNvPr id="6177" name="Rectangle 33"/>
            <p:cNvSpPr>
              <a:spLocks noChangeArrowheads="1"/>
            </p:cNvSpPr>
            <p:nvPr/>
          </p:nvSpPr>
          <p:spPr bwMode="auto">
            <a:xfrm>
              <a:off x="2200" y="2432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6 </a:t>
              </a:r>
            </a:p>
          </p:txBody>
        </p:sp>
        <p:sp>
          <p:nvSpPr>
            <p:cNvPr id="6178" name="Rectangle 34"/>
            <p:cNvSpPr>
              <a:spLocks noChangeArrowheads="1"/>
            </p:cNvSpPr>
            <p:nvPr/>
          </p:nvSpPr>
          <p:spPr bwMode="auto">
            <a:xfrm>
              <a:off x="3878" y="1797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9 </a:t>
              </a:r>
            </a:p>
          </p:txBody>
        </p:sp>
        <p:sp>
          <p:nvSpPr>
            <p:cNvPr id="6179" name="Rectangle 35"/>
            <p:cNvSpPr>
              <a:spLocks noChangeArrowheads="1"/>
            </p:cNvSpPr>
            <p:nvPr/>
          </p:nvSpPr>
          <p:spPr bwMode="auto">
            <a:xfrm>
              <a:off x="3878" y="2432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 </a:t>
              </a:r>
            </a:p>
          </p:txBody>
        </p:sp>
        <p:sp>
          <p:nvSpPr>
            <p:cNvPr id="6180" name="Rectangle 36"/>
            <p:cNvSpPr>
              <a:spLocks noChangeArrowheads="1"/>
            </p:cNvSpPr>
            <p:nvPr/>
          </p:nvSpPr>
          <p:spPr bwMode="auto">
            <a:xfrm>
              <a:off x="3878" y="3113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6181" name="Rectangle 37"/>
            <p:cNvSpPr>
              <a:spLocks noChangeArrowheads="1"/>
            </p:cNvSpPr>
            <p:nvPr/>
          </p:nvSpPr>
          <p:spPr bwMode="auto">
            <a:xfrm>
              <a:off x="3424" y="3203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6 </a:t>
              </a:r>
            </a:p>
          </p:txBody>
        </p:sp>
      </p:grpSp>
      <p:sp>
        <p:nvSpPr>
          <p:cNvPr id="6182" name="Line 38"/>
          <p:cNvSpPr>
            <a:spLocks noChangeShapeType="1"/>
          </p:cNvSpPr>
          <p:nvPr/>
        </p:nvSpPr>
        <p:spPr bwMode="auto">
          <a:xfrm>
            <a:off x="29162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6184" name="Text Box 40"/>
          <p:cNvSpPr txBox="1">
            <a:spLocks noChangeArrowheads="1"/>
          </p:cNvSpPr>
          <p:nvPr/>
        </p:nvSpPr>
        <p:spPr bwMode="auto">
          <a:xfrm>
            <a:off x="395288" y="188913"/>
            <a:ext cx="5329237" cy="1604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 3" panose="05040102010807070707" pitchFamily="18" charset="2"/>
              <a:buChar char="w"/>
            </a:pPr>
            <a:r>
              <a:rPr lang="sl-SI" altLang="sl-SI">
                <a:solidFill>
                  <a:schemeClr val="tx2"/>
                </a:solidFill>
              </a:rPr>
              <a:t>Izberemo poljubno točko na grafu (recimo A)</a:t>
            </a:r>
          </a:p>
          <a:p>
            <a:pPr>
              <a:spcBef>
                <a:spcPct val="50000"/>
              </a:spcBef>
              <a:buFont typeface="Wingdings 3" panose="05040102010807070707" pitchFamily="18" charset="2"/>
              <a:buChar char="w"/>
            </a:pPr>
            <a:r>
              <a:rPr lang="sl-SI" altLang="sl-SI">
                <a:solidFill>
                  <a:schemeClr val="tx2"/>
                </a:solidFill>
              </a:rPr>
              <a:t>poiščemo najcenejšo povezavo iz te točke</a:t>
            </a:r>
          </a:p>
          <a:p>
            <a:pPr>
              <a:spcBef>
                <a:spcPct val="50000"/>
              </a:spcBef>
              <a:buFont typeface="Wingdings 3" panose="05040102010807070707" pitchFamily="18" charset="2"/>
              <a:buChar char="w"/>
            </a:pPr>
            <a:r>
              <a:rPr lang="sl-SI" altLang="sl-SI">
                <a:solidFill>
                  <a:schemeClr val="tx2"/>
                </a:solidFill>
              </a:rPr>
              <a:t>Kandidata sta povezavi do B in E</a:t>
            </a:r>
          </a:p>
          <a:p>
            <a:pPr>
              <a:spcBef>
                <a:spcPct val="50000"/>
              </a:spcBef>
              <a:buFont typeface="Wingdings 3" panose="05040102010807070707" pitchFamily="18" charset="2"/>
              <a:buChar char="w"/>
            </a:pPr>
            <a:r>
              <a:rPr lang="sl-SI" altLang="sl-SI">
                <a:solidFill>
                  <a:schemeClr val="tx2"/>
                </a:solidFill>
              </a:rPr>
              <a:t>Najcenejše je vzeti povezavo do 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1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6" dur="20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8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01" name="Group 133"/>
          <p:cNvGrpSpPr>
            <a:grpSpLocks/>
          </p:cNvGrpSpPr>
          <p:nvPr/>
        </p:nvGrpSpPr>
        <p:grpSpPr bwMode="auto">
          <a:xfrm>
            <a:off x="2051050" y="1628775"/>
            <a:ext cx="5056188" cy="4457700"/>
            <a:chOff x="1292" y="1026"/>
            <a:chExt cx="3185" cy="2808"/>
          </a:xfrm>
        </p:grpSpPr>
        <p:graphicFrame>
          <p:nvGraphicFramePr>
            <p:cNvPr id="7171" name="Object 3"/>
            <p:cNvGraphicFramePr>
              <a:graphicFrameLocks noChangeAspect="1"/>
            </p:cNvGraphicFramePr>
            <p:nvPr/>
          </p:nvGraphicFramePr>
          <p:xfrm>
            <a:off x="1292" y="1026"/>
            <a:ext cx="3185" cy="28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02" name="Bitmap Image" r:id="rId4" imgW="5057143" imgH="4458322" progId="Paint.Picture">
                    <p:embed/>
                  </p:oleObj>
                </mc:Choice>
                <mc:Fallback>
                  <p:oleObj name="Bitmap Image" r:id="rId4" imgW="5057143" imgH="4458322" progId="Paint.Picture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2" y="1026"/>
                          <a:ext cx="3185" cy="2808"/>
                        </a:xfrm>
                        <a:prstGeom prst="rect">
                          <a:avLst/>
                        </a:prstGeom>
                        <a:solidFill>
                          <a:srgbClr val="BBE0E3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172" name="Rectangle 4"/>
            <p:cNvSpPr>
              <a:spLocks noChangeArrowheads="1"/>
            </p:cNvSpPr>
            <p:nvPr/>
          </p:nvSpPr>
          <p:spPr bwMode="auto">
            <a:xfrm>
              <a:off x="1519" y="1259"/>
              <a:ext cx="31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A</a:t>
              </a:r>
            </a:p>
          </p:txBody>
        </p:sp>
        <p:sp>
          <p:nvSpPr>
            <p:cNvPr id="7173" name="Rectangle 5"/>
            <p:cNvSpPr>
              <a:spLocks noChangeArrowheads="1"/>
            </p:cNvSpPr>
            <p:nvPr/>
          </p:nvSpPr>
          <p:spPr bwMode="auto">
            <a:xfrm>
              <a:off x="2336" y="1270"/>
              <a:ext cx="67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B </a:t>
              </a:r>
            </a:p>
          </p:txBody>
        </p:sp>
        <p:sp>
          <p:nvSpPr>
            <p:cNvPr id="7174" name="Rectangle 6"/>
            <p:cNvSpPr>
              <a:spLocks noChangeArrowheads="1"/>
            </p:cNvSpPr>
            <p:nvPr/>
          </p:nvSpPr>
          <p:spPr bwMode="auto">
            <a:xfrm>
              <a:off x="3152" y="1279"/>
              <a:ext cx="40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C </a:t>
              </a:r>
            </a:p>
          </p:txBody>
        </p:sp>
        <p:sp>
          <p:nvSpPr>
            <p:cNvPr id="7175" name="Rectangle 7"/>
            <p:cNvSpPr>
              <a:spLocks noChangeArrowheads="1"/>
            </p:cNvSpPr>
            <p:nvPr/>
          </p:nvSpPr>
          <p:spPr bwMode="auto">
            <a:xfrm>
              <a:off x="3969" y="1282"/>
              <a:ext cx="36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D </a:t>
              </a:r>
            </a:p>
          </p:txBody>
        </p:sp>
        <p:sp>
          <p:nvSpPr>
            <p:cNvPr id="7176" name="Rectangle 8"/>
            <p:cNvSpPr>
              <a:spLocks noChangeArrowheads="1"/>
            </p:cNvSpPr>
            <p:nvPr/>
          </p:nvSpPr>
          <p:spPr bwMode="auto">
            <a:xfrm>
              <a:off x="1519" y="1917"/>
              <a:ext cx="27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E </a:t>
              </a:r>
            </a:p>
          </p:txBody>
        </p:sp>
        <p:sp>
          <p:nvSpPr>
            <p:cNvPr id="7177" name="Rectangle 9"/>
            <p:cNvSpPr>
              <a:spLocks noChangeArrowheads="1"/>
            </p:cNvSpPr>
            <p:nvPr/>
          </p:nvSpPr>
          <p:spPr bwMode="auto">
            <a:xfrm>
              <a:off x="2336" y="1934"/>
              <a:ext cx="25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F </a:t>
              </a:r>
            </a:p>
          </p:txBody>
        </p:sp>
        <p:sp>
          <p:nvSpPr>
            <p:cNvPr id="7178" name="Rectangle 10"/>
            <p:cNvSpPr>
              <a:spLocks noChangeArrowheads="1"/>
            </p:cNvSpPr>
            <p:nvPr/>
          </p:nvSpPr>
          <p:spPr bwMode="auto">
            <a:xfrm>
              <a:off x="3152" y="1934"/>
              <a:ext cx="28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G </a:t>
              </a:r>
            </a:p>
          </p:txBody>
        </p:sp>
        <p:sp>
          <p:nvSpPr>
            <p:cNvPr id="7179" name="Rectangle 11"/>
            <p:cNvSpPr>
              <a:spLocks noChangeArrowheads="1"/>
            </p:cNvSpPr>
            <p:nvPr/>
          </p:nvSpPr>
          <p:spPr bwMode="auto">
            <a:xfrm>
              <a:off x="3969" y="1934"/>
              <a:ext cx="27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H </a:t>
              </a:r>
            </a:p>
          </p:txBody>
        </p:sp>
        <p:sp>
          <p:nvSpPr>
            <p:cNvPr id="7180" name="Rectangle 12"/>
            <p:cNvSpPr>
              <a:spLocks noChangeArrowheads="1"/>
            </p:cNvSpPr>
            <p:nvPr/>
          </p:nvSpPr>
          <p:spPr bwMode="auto">
            <a:xfrm>
              <a:off x="1565" y="2574"/>
              <a:ext cx="18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I </a:t>
              </a:r>
            </a:p>
          </p:txBody>
        </p:sp>
        <p:sp>
          <p:nvSpPr>
            <p:cNvPr id="7181" name="Rectangle 13"/>
            <p:cNvSpPr>
              <a:spLocks noChangeArrowheads="1"/>
            </p:cNvSpPr>
            <p:nvPr/>
          </p:nvSpPr>
          <p:spPr bwMode="auto">
            <a:xfrm>
              <a:off x="2336" y="2614"/>
              <a:ext cx="24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J </a:t>
              </a:r>
            </a:p>
          </p:txBody>
        </p:sp>
        <p:sp>
          <p:nvSpPr>
            <p:cNvPr id="7182" name="Rectangle 14"/>
            <p:cNvSpPr>
              <a:spLocks noChangeArrowheads="1"/>
            </p:cNvSpPr>
            <p:nvPr/>
          </p:nvSpPr>
          <p:spPr bwMode="auto">
            <a:xfrm>
              <a:off x="3152" y="2592"/>
              <a:ext cx="26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K </a:t>
              </a:r>
            </a:p>
          </p:txBody>
        </p:sp>
        <p:sp>
          <p:nvSpPr>
            <p:cNvPr id="7183" name="Rectangle 15"/>
            <p:cNvSpPr>
              <a:spLocks noChangeArrowheads="1"/>
            </p:cNvSpPr>
            <p:nvPr/>
          </p:nvSpPr>
          <p:spPr bwMode="auto">
            <a:xfrm>
              <a:off x="4014" y="2569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L </a:t>
              </a:r>
            </a:p>
          </p:txBody>
        </p:sp>
        <p:sp>
          <p:nvSpPr>
            <p:cNvPr id="7184" name="Rectangle 16"/>
            <p:cNvSpPr>
              <a:spLocks noChangeArrowheads="1"/>
            </p:cNvSpPr>
            <p:nvPr/>
          </p:nvSpPr>
          <p:spPr bwMode="auto">
            <a:xfrm>
              <a:off x="1474" y="3294"/>
              <a:ext cx="29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M </a:t>
              </a:r>
            </a:p>
          </p:txBody>
        </p:sp>
        <p:sp>
          <p:nvSpPr>
            <p:cNvPr id="7185" name="Rectangle 17"/>
            <p:cNvSpPr>
              <a:spLocks noChangeArrowheads="1"/>
            </p:cNvSpPr>
            <p:nvPr/>
          </p:nvSpPr>
          <p:spPr bwMode="auto">
            <a:xfrm>
              <a:off x="4014" y="3294"/>
              <a:ext cx="27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N </a:t>
              </a:r>
            </a:p>
          </p:txBody>
        </p:sp>
        <p:sp>
          <p:nvSpPr>
            <p:cNvPr id="7186" name="Rectangle 18"/>
            <p:cNvSpPr>
              <a:spLocks noChangeArrowheads="1"/>
            </p:cNvSpPr>
            <p:nvPr/>
          </p:nvSpPr>
          <p:spPr bwMode="auto">
            <a:xfrm>
              <a:off x="1927" y="1163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2 </a:t>
              </a:r>
            </a:p>
          </p:txBody>
        </p:sp>
        <p:sp>
          <p:nvSpPr>
            <p:cNvPr id="7187" name="Rectangle 19"/>
            <p:cNvSpPr>
              <a:spLocks noChangeArrowheads="1"/>
            </p:cNvSpPr>
            <p:nvPr/>
          </p:nvSpPr>
          <p:spPr bwMode="auto">
            <a:xfrm>
              <a:off x="2744" y="1163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7188" name="Rectangle 20"/>
            <p:cNvSpPr>
              <a:spLocks noChangeArrowheads="1"/>
            </p:cNvSpPr>
            <p:nvPr/>
          </p:nvSpPr>
          <p:spPr bwMode="auto">
            <a:xfrm>
              <a:off x="3515" y="1163"/>
              <a:ext cx="3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10 </a:t>
              </a:r>
            </a:p>
          </p:txBody>
        </p:sp>
        <p:sp>
          <p:nvSpPr>
            <p:cNvPr id="7189" name="Rectangle 21"/>
            <p:cNvSpPr>
              <a:spLocks noChangeArrowheads="1"/>
            </p:cNvSpPr>
            <p:nvPr/>
          </p:nvSpPr>
          <p:spPr bwMode="auto">
            <a:xfrm>
              <a:off x="1927" y="1798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2 </a:t>
              </a:r>
            </a:p>
          </p:txBody>
        </p:sp>
        <p:sp>
          <p:nvSpPr>
            <p:cNvPr id="7190" name="Rectangle 22"/>
            <p:cNvSpPr>
              <a:spLocks noChangeArrowheads="1"/>
            </p:cNvSpPr>
            <p:nvPr/>
          </p:nvSpPr>
          <p:spPr bwMode="auto">
            <a:xfrm>
              <a:off x="2744" y="1798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3 </a:t>
              </a:r>
            </a:p>
          </p:txBody>
        </p:sp>
        <p:sp>
          <p:nvSpPr>
            <p:cNvPr id="7191" name="Rectangle 23"/>
            <p:cNvSpPr>
              <a:spLocks noChangeArrowheads="1"/>
            </p:cNvSpPr>
            <p:nvPr/>
          </p:nvSpPr>
          <p:spPr bwMode="auto">
            <a:xfrm>
              <a:off x="3515" y="1798"/>
              <a:ext cx="3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11 </a:t>
              </a:r>
            </a:p>
          </p:txBody>
        </p:sp>
        <p:sp>
          <p:nvSpPr>
            <p:cNvPr id="7192" name="Rectangle 24"/>
            <p:cNvSpPr>
              <a:spLocks noChangeArrowheads="1"/>
            </p:cNvSpPr>
            <p:nvPr/>
          </p:nvSpPr>
          <p:spPr bwMode="auto">
            <a:xfrm>
              <a:off x="1927" y="2478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4 </a:t>
              </a:r>
            </a:p>
          </p:txBody>
        </p:sp>
        <p:sp>
          <p:nvSpPr>
            <p:cNvPr id="7193" name="Rectangle 25"/>
            <p:cNvSpPr>
              <a:spLocks noChangeArrowheads="1"/>
            </p:cNvSpPr>
            <p:nvPr/>
          </p:nvSpPr>
          <p:spPr bwMode="auto">
            <a:xfrm>
              <a:off x="2744" y="2478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9 </a:t>
              </a:r>
            </a:p>
          </p:txBody>
        </p:sp>
        <p:sp>
          <p:nvSpPr>
            <p:cNvPr id="7194" name="Rectangle 26"/>
            <p:cNvSpPr>
              <a:spLocks noChangeArrowheads="1"/>
            </p:cNvSpPr>
            <p:nvPr/>
          </p:nvSpPr>
          <p:spPr bwMode="auto">
            <a:xfrm>
              <a:off x="3515" y="2478"/>
              <a:ext cx="3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12 </a:t>
              </a:r>
            </a:p>
          </p:txBody>
        </p:sp>
        <p:sp>
          <p:nvSpPr>
            <p:cNvPr id="7195" name="Rectangle 27"/>
            <p:cNvSpPr>
              <a:spLocks noChangeArrowheads="1"/>
            </p:cNvSpPr>
            <p:nvPr/>
          </p:nvSpPr>
          <p:spPr bwMode="auto">
            <a:xfrm>
              <a:off x="2744" y="3204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7196" name="Rectangle 28"/>
            <p:cNvSpPr>
              <a:spLocks noChangeArrowheads="1"/>
            </p:cNvSpPr>
            <p:nvPr/>
          </p:nvSpPr>
          <p:spPr bwMode="auto">
            <a:xfrm>
              <a:off x="1383" y="1571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3 </a:t>
              </a:r>
            </a:p>
          </p:txBody>
        </p:sp>
        <p:sp>
          <p:nvSpPr>
            <p:cNvPr id="7197" name="Rectangle 29"/>
            <p:cNvSpPr>
              <a:spLocks noChangeArrowheads="1"/>
            </p:cNvSpPr>
            <p:nvPr/>
          </p:nvSpPr>
          <p:spPr bwMode="auto">
            <a:xfrm>
              <a:off x="1429" y="2206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 </a:t>
              </a:r>
            </a:p>
          </p:txBody>
        </p:sp>
        <p:sp>
          <p:nvSpPr>
            <p:cNvPr id="7198" name="Rectangle 30"/>
            <p:cNvSpPr>
              <a:spLocks noChangeArrowheads="1"/>
            </p:cNvSpPr>
            <p:nvPr/>
          </p:nvSpPr>
          <p:spPr bwMode="auto">
            <a:xfrm>
              <a:off x="1383" y="2932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3 </a:t>
              </a:r>
            </a:p>
          </p:txBody>
        </p:sp>
        <p:sp>
          <p:nvSpPr>
            <p:cNvPr id="7199" name="Rectangle 31"/>
            <p:cNvSpPr>
              <a:spLocks noChangeArrowheads="1"/>
            </p:cNvSpPr>
            <p:nvPr/>
          </p:nvSpPr>
          <p:spPr bwMode="auto">
            <a:xfrm>
              <a:off x="2200" y="1616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3 </a:t>
              </a:r>
            </a:p>
          </p:txBody>
        </p:sp>
        <p:sp>
          <p:nvSpPr>
            <p:cNvPr id="7200" name="Rectangle 32"/>
            <p:cNvSpPr>
              <a:spLocks noChangeArrowheads="1"/>
            </p:cNvSpPr>
            <p:nvPr/>
          </p:nvSpPr>
          <p:spPr bwMode="auto">
            <a:xfrm>
              <a:off x="3061" y="2251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8 </a:t>
              </a:r>
            </a:p>
          </p:txBody>
        </p:sp>
        <p:sp>
          <p:nvSpPr>
            <p:cNvPr id="7201" name="Rectangle 33"/>
            <p:cNvSpPr>
              <a:spLocks noChangeArrowheads="1"/>
            </p:cNvSpPr>
            <p:nvPr/>
          </p:nvSpPr>
          <p:spPr bwMode="auto">
            <a:xfrm>
              <a:off x="2200" y="2251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6 </a:t>
              </a:r>
            </a:p>
          </p:txBody>
        </p:sp>
        <p:sp>
          <p:nvSpPr>
            <p:cNvPr id="7202" name="Rectangle 34"/>
            <p:cNvSpPr>
              <a:spLocks noChangeArrowheads="1"/>
            </p:cNvSpPr>
            <p:nvPr/>
          </p:nvSpPr>
          <p:spPr bwMode="auto">
            <a:xfrm>
              <a:off x="3878" y="1616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9 </a:t>
              </a:r>
            </a:p>
          </p:txBody>
        </p:sp>
        <p:sp>
          <p:nvSpPr>
            <p:cNvPr id="7203" name="Rectangle 35"/>
            <p:cNvSpPr>
              <a:spLocks noChangeArrowheads="1"/>
            </p:cNvSpPr>
            <p:nvPr/>
          </p:nvSpPr>
          <p:spPr bwMode="auto">
            <a:xfrm>
              <a:off x="3878" y="2251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 </a:t>
              </a:r>
            </a:p>
          </p:txBody>
        </p:sp>
        <p:sp>
          <p:nvSpPr>
            <p:cNvPr id="7204" name="Rectangle 36"/>
            <p:cNvSpPr>
              <a:spLocks noChangeArrowheads="1"/>
            </p:cNvSpPr>
            <p:nvPr/>
          </p:nvSpPr>
          <p:spPr bwMode="auto">
            <a:xfrm>
              <a:off x="3878" y="2932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7205" name="Rectangle 37"/>
            <p:cNvSpPr>
              <a:spLocks noChangeArrowheads="1"/>
            </p:cNvSpPr>
            <p:nvPr/>
          </p:nvSpPr>
          <p:spPr bwMode="auto">
            <a:xfrm>
              <a:off x="3424" y="3022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6 </a:t>
              </a:r>
            </a:p>
          </p:txBody>
        </p:sp>
        <p:sp>
          <p:nvSpPr>
            <p:cNvPr id="7206" name="Line 38"/>
            <p:cNvSpPr>
              <a:spLocks noChangeShapeType="1"/>
            </p:cNvSpPr>
            <p:nvPr/>
          </p:nvSpPr>
          <p:spPr bwMode="auto">
            <a:xfrm>
              <a:off x="1837" y="1389"/>
              <a:ext cx="408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207" name="Line 39"/>
            <p:cNvSpPr>
              <a:spLocks noChangeShapeType="1"/>
            </p:cNvSpPr>
            <p:nvPr/>
          </p:nvSpPr>
          <p:spPr bwMode="auto">
            <a:xfrm>
              <a:off x="2472" y="1571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208" name="Line 40"/>
            <p:cNvSpPr>
              <a:spLocks noChangeShapeType="1"/>
            </p:cNvSpPr>
            <p:nvPr/>
          </p:nvSpPr>
          <p:spPr bwMode="auto">
            <a:xfrm>
              <a:off x="2472" y="1571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209" name="Line 41"/>
            <p:cNvSpPr>
              <a:spLocks noChangeShapeType="1"/>
            </p:cNvSpPr>
            <p:nvPr/>
          </p:nvSpPr>
          <p:spPr bwMode="auto">
            <a:xfrm>
              <a:off x="2426" y="1571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210" name="Line 42"/>
            <p:cNvSpPr>
              <a:spLocks noChangeShapeType="1"/>
            </p:cNvSpPr>
            <p:nvPr/>
          </p:nvSpPr>
          <p:spPr bwMode="auto">
            <a:xfrm>
              <a:off x="2472" y="1571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</p:grpSp>
      <p:sp>
        <p:nvSpPr>
          <p:cNvPr id="7211" name="Line 43"/>
          <p:cNvSpPr>
            <a:spLocks noChangeShapeType="1"/>
          </p:cNvSpPr>
          <p:nvPr/>
        </p:nvSpPr>
        <p:spPr bwMode="auto">
          <a:xfrm flipV="1">
            <a:off x="3924300" y="2492375"/>
            <a:ext cx="0" cy="503238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213" name="Text Box 45"/>
          <p:cNvSpPr txBox="1">
            <a:spLocks noChangeArrowheads="1"/>
          </p:cNvSpPr>
          <p:nvPr/>
        </p:nvSpPr>
        <p:spPr bwMode="auto">
          <a:xfrm>
            <a:off x="468313" y="260350"/>
            <a:ext cx="8280400" cy="146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 3" panose="05040102010807070707" pitchFamily="18" charset="2"/>
              <a:buChar char="w"/>
            </a:pPr>
            <a:r>
              <a:rPr lang="sl-SI" altLang="sl-SI">
                <a:solidFill>
                  <a:schemeClr val="tx2"/>
                </a:solidFill>
              </a:rPr>
              <a:t>Doslej zgrajenemu drevesu (A – B) dodamo vozlišče, ki ga lahko povežemo najceneje</a:t>
            </a:r>
          </a:p>
          <a:p>
            <a:pPr>
              <a:spcBef>
                <a:spcPct val="50000"/>
              </a:spcBef>
              <a:buFont typeface="Wingdings 3" panose="05040102010807070707" pitchFamily="18" charset="2"/>
              <a:buChar char="w"/>
            </a:pPr>
            <a:r>
              <a:rPr lang="sl-SI" altLang="sl-SI">
                <a:solidFill>
                  <a:schemeClr val="tx2"/>
                </a:solidFill>
              </a:rPr>
              <a:t>Kandidati so E, F in C</a:t>
            </a:r>
          </a:p>
          <a:p>
            <a:pPr>
              <a:spcBef>
                <a:spcPct val="50000"/>
              </a:spcBef>
              <a:buFont typeface="Wingdings 3" panose="05040102010807070707" pitchFamily="18" charset="2"/>
              <a:buChar char="w"/>
            </a:pPr>
            <a:r>
              <a:rPr lang="sl-SI" altLang="sl-SI">
                <a:solidFill>
                  <a:schemeClr val="tx2"/>
                </a:solidFill>
              </a:rPr>
              <a:t>Najceneje je dodati 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2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7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1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37" name="Group 45"/>
          <p:cNvGrpSpPr>
            <a:grpSpLocks/>
          </p:cNvGrpSpPr>
          <p:nvPr/>
        </p:nvGrpSpPr>
        <p:grpSpPr bwMode="auto">
          <a:xfrm>
            <a:off x="2051050" y="1916113"/>
            <a:ext cx="5056188" cy="4457700"/>
            <a:chOff x="1292" y="1207"/>
            <a:chExt cx="3185" cy="2808"/>
          </a:xfrm>
        </p:grpSpPr>
        <p:graphicFrame>
          <p:nvGraphicFramePr>
            <p:cNvPr id="8194" name="Object 2"/>
            <p:cNvGraphicFramePr>
              <a:graphicFrameLocks noChangeAspect="1"/>
            </p:cNvGraphicFramePr>
            <p:nvPr/>
          </p:nvGraphicFramePr>
          <p:xfrm>
            <a:off x="1292" y="1207"/>
            <a:ext cx="3185" cy="28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38" name="Bitmap Image" r:id="rId4" imgW="5057143" imgH="4458322" progId="Paint.Picture">
                    <p:embed/>
                  </p:oleObj>
                </mc:Choice>
                <mc:Fallback>
                  <p:oleObj name="Bitmap Image" r:id="rId4" imgW="5057143" imgH="4458322" progId="Paint.Picture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2" y="1207"/>
                          <a:ext cx="3185" cy="2808"/>
                        </a:xfrm>
                        <a:prstGeom prst="rect">
                          <a:avLst/>
                        </a:prstGeom>
                        <a:solidFill>
                          <a:srgbClr val="BBE0E3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195" name="Rectangle 3"/>
            <p:cNvSpPr>
              <a:spLocks noChangeArrowheads="1"/>
            </p:cNvSpPr>
            <p:nvPr/>
          </p:nvSpPr>
          <p:spPr bwMode="auto">
            <a:xfrm>
              <a:off x="1519" y="1440"/>
              <a:ext cx="31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A</a:t>
              </a:r>
            </a:p>
          </p:txBody>
        </p:sp>
        <p:sp>
          <p:nvSpPr>
            <p:cNvPr id="8196" name="Rectangle 4"/>
            <p:cNvSpPr>
              <a:spLocks noChangeArrowheads="1"/>
            </p:cNvSpPr>
            <p:nvPr/>
          </p:nvSpPr>
          <p:spPr bwMode="auto">
            <a:xfrm>
              <a:off x="2336" y="1451"/>
              <a:ext cx="67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B </a:t>
              </a:r>
            </a:p>
          </p:txBody>
        </p:sp>
        <p:sp>
          <p:nvSpPr>
            <p:cNvPr id="8197" name="Rectangle 5"/>
            <p:cNvSpPr>
              <a:spLocks noChangeArrowheads="1"/>
            </p:cNvSpPr>
            <p:nvPr/>
          </p:nvSpPr>
          <p:spPr bwMode="auto">
            <a:xfrm>
              <a:off x="3152" y="1460"/>
              <a:ext cx="40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C </a:t>
              </a:r>
            </a:p>
          </p:txBody>
        </p:sp>
        <p:sp>
          <p:nvSpPr>
            <p:cNvPr id="8198" name="Rectangle 6"/>
            <p:cNvSpPr>
              <a:spLocks noChangeArrowheads="1"/>
            </p:cNvSpPr>
            <p:nvPr/>
          </p:nvSpPr>
          <p:spPr bwMode="auto">
            <a:xfrm>
              <a:off x="3969" y="1463"/>
              <a:ext cx="36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D </a:t>
              </a:r>
            </a:p>
          </p:txBody>
        </p:sp>
        <p:sp>
          <p:nvSpPr>
            <p:cNvPr id="8199" name="Rectangle 7"/>
            <p:cNvSpPr>
              <a:spLocks noChangeArrowheads="1"/>
            </p:cNvSpPr>
            <p:nvPr/>
          </p:nvSpPr>
          <p:spPr bwMode="auto">
            <a:xfrm>
              <a:off x="1519" y="2098"/>
              <a:ext cx="27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E </a:t>
              </a:r>
            </a:p>
          </p:txBody>
        </p:sp>
        <p:sp>
          <p:nvSpPr>
            <p:cNvPr id="8200" name="Rectangle 8"/>
            <p:cNvSpPr>
              <a:spLocks noChangeArrowheads="1"/>
            </p:cNvSpPr>
            <p:nvPr/>
          </p:nvSpPr>
          <p:spPr bwMode="auto">
            <a:xfrm>
              <a:off x="2336" y="2115"/>
              <a:ext cx="25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F </a:t>
              </a:r>
            </a:p>
          </p:txBody>
        </p:sp>
        <p:sp>
          <p:nvSpPr>
            <p:cNvPr id="8201" name="Rectangle 9"/>
            <p:cNvSpPr>
              <a:spLocks noChangeArrowheads="1"/>
            </p:cNvSpPr>
            <p:nvPr/>
          </p:nvSpPr>
          <p:spPr bwMode="auto">
            <a:xfrm>
              <a:off x="3152" y="2115"/>
              <a:ext cx="28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G </a:t>
              </a:r>
            </a:p>
          </p:txBody>
        </p:sp>
        <p:sp>
          <p:nvSpPr>
            <p:cNvPr id="8202" name="Rectangle 10"/>
            <p:cNvSpPr>
              <a:spLocks noChangeArrowheads="1"/>
            </p:cNvSpPr>
            <p:nvPr/>
          </p:nvSpPr>
          <p:spPr bwMode="auto">
            <a:xfrm>
              <a:off x="3969" y="2115"/>
              <a:ext cx="27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H </a:t>
              </a:r>
            </a:p>
          </p:txBody>
        </p:sp>
        <p:sp>
          <p:nvSpPr>
            <p:cNvPr id="8203" name="Rectangle 11"/>
            <p:cNvSpPr>
              <a:spLocks noChangeArrowheads="1"/>
            </p:cNvSpPr>
            <p:nvPr/>
          </p:nvSpPr>
          <p:spPr bwMode="auto">
            <a:xfrm>
              <a:off x="1565" y="2755"/>
              <a:ext cx="18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I </a:t>
              </a:r>
            </a:p>
          </p:txBody>
        </p:sp>
        <p:sp>
          <p:nvSpPr>
            <p:cNvPr id="8204" name="Rectangle 12"/>
            <p:cNvSpPr>
              <a:spLocks noChangeArrowheads="1"/>
            </p:cNvSpPr>
            <p:nvPr/>
          </p:nvSpPr>
          <p:spPr bwMode="auto">
            <a:xfrm>
              <a:off x="2336" y="2795"/>
              <a:ext cx="24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J </a:t>
              </a:r>
            </a:p>
          </p:txBody>
        </p:sp>
        <p:sp>
          <p:nvSpPr>
            <p:cNvPr id="8205" name="Rectangle 13"/>
            <p:cNvSpPr>
              <a:spLocks noChangeArrowheads="1"/>
            </p:cNvSpPr>
            <p:nvPr/>
          </p:nvSpPr>
          <p:spPr bwMode="auto">
            <a:xfrm>
              <a:off x="3152" y="2773"/>
              <a:ext cx="26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K </a:t>
              </a:r>
            </a:p>
          </p:txBody>
        </p:sp>
        <p:sp>
          <p:nvSpPr>
            <p:cNvPr id="8206" name="Rectangle 14"/>
            <p:cNvSpPr>
              <a:spLocks noChangeArrowheads="1"/>
            </p:cNvSpPr>
            <p:nvPr/>
          </p:nvSpPr>
          <p:spPr bwMode="auto">
            <a:xfrm>
              <a:off x="4014" y="2750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L </a:t>
              </a:r>
            </a:p>
          </p:txBody>
        </p:sp>
        <p:sp>
          <p:nvSpPr>
            <p:cNvPr id="8207" name="Rectangle 15"/>
            <p:cNvSpPr>
              <a:spLocks noChangeArrowheads="1"/>
            </p:cNvSpPr>
            <p:nvPr/>
          </p:nvSpPr>
          <p:spPr bwMode="auto">
            <a:xfrm>
              <a:off x="1474" y="3475"/>
              <a:ext cx="29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M </a:t>
              </a:r>
            </a:p>
          </p:txBody>
        </p:sp>
        <p:sp>
          <p:nvSpPr>
            <p:cNvPr id="8208" name="Rectangle 16"/>
            <p:cNvSpPr>
              <a:spLocks noChangeArrowheads="1"/>
            </p:cNvSpPr>
            <p:nvPr/>
          </p:nvSpPr>
          <p:spPr bwMode="auto">
            <a:xfrm>
              <a:off x="4014" y="3475"/>
              <a:ext cx="27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N </a:t>
              </a:r>
            </a:p>
          </p:txBody>
        </p:sp>
        <p:sp>
          <p:nvSpPr>
            <p:cNvPr id="8209" name="Rectangle 17"/>
            <p:cNvSpPr>
              <a:spLocks noChangeArrowheads="1"/>
            </p:cNvSpPr>
            <p:nvPr/>
          </p:nvSpPr>
          <p:spPr bwMode="auto">
            <a:xfrm>
              <a:off x="1927" y="1344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2 </a:t>
              </a:r>
            </a:p>
          </p:txBody>
        </p:sp>
        <p:sp>
          <p:nvSpPr>
            <p:cNvPr id="8210" name="Rectangle 18"/>
            <p:cNvSpPr>
              <a:spLocks noChangeArrowheads="1"/>
            </p:cNvSpPr>
            <p:nvPr/>
          </p:nvSpPr>
          <p:spPr bwMode="auto">
            <a:xfrm>
              <a:off x="2744" y="1344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8211" name="Rectangle 19"/>
            <p:cNvSpPr>
              <a:spLocks noChangeArrowheads="1"/>
            </p:cNvSpPr>
            <p:nvPr/>
          </p:nvSpPr>
          <p:spPr bwMode="auto">
            <a:xfrm>
              <a:off x="3515" y="1344"/>
              <a:ext cx="3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10 </a:t>
              </a:r>
            </a:p>
          </p:txBody>
        </p:sp>
        <p:sp>
          <p:nvSpPr>
            <p:cNvPr id="8212" name="Rectangle 20"/>
            <p:cNvSpPr>
              <a:spLocks noChangeArrowheads="1"/>
            </p:cNvSpPr>
            <p:nvPr/>
          </p:nvSpPr>
          <p:spPr bwMode="auto">
            <a:xfrm>
              <a:off x="1927" y="1979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2 </a:t>
              </a:r>
            </a:p>
          </p:txBody>
        </p:sp>
        <p:sp>
          <p:nvSpPr>
            <p:cNvPr id="8213" name="Rectangle 21"/>
            <p:cNvSpPr>
              <a:spLocks noChangeArrowheads="1"/>
            </p:cNvSpPr>
            <p:nvPr/>
          </p:nvSpPr>
          <p:spPr bwMode="auto">
            <a:xfrm>
              <a:off x="2744" y="1979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3 </a:t>
              </a:r>
            </a:p>
          </p:txBody>
        </p:sp>
        <p:sp>
          <p:nvSpPr>
            <p:cNvPr id="8214" name="Rectangle 22"/>
            <p:cNvSpPr>
              <a:spLocks noChangeArrowheads="1"/>
            </p:cNvSpPr>
            <p:nvPr/>
          </p:nvSpPr>
          <p:spPr bwMode="auto">
            <a:xfrm>
              <a:off x="3515" y="1979"/>
              <a:ext cx="3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11 </a:t>
              </a:r>
            </a:p>
          </p:txBody>
        </p:sp>
        <p:sp>
          <p:nvSpPr>
            <p:cNvPr id="8215" name="Rectangle 23"/>
            <p:cNvSpPr>
              <a:spLocks noChangeArrowheads="1"/>
            </p:cNvSpPr>
            <p:nvPr/>
          </p:nvSpPr>
          <p:spPr bwMode="auto">
            <a:xfrm>
              <a:off x="1927" y="2659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4 </a:t>
              </a:r>
            </a:p>
          </p:txBody>
        </p:sp>
        <p:sp>
          <p:nvSpPr>
            <p:cNvPr id="8216" name="Rectangle 24"/>
            <p:cNvSpPr>
              <a:spLocks noChangeArrowheads="1"/>
            </p:cNvSpPr>
            <p:nvPr/>
          </p:nvSpPr>
          <p:spPr bwMode="auto">
            <a:xfrm>
              <a:off x="2744" y="2659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9 </a:t>
              </a:r>
            </a:p>
          </p:txBody>
        </p:sp>
        <p:sp>
          <p:nvSpPr>
            <p:cNvPr id="8217" name="Rectangle 25"/>
            <p:cNvSpPr>
              <a:spLocks noChangeArrowheads="1"/>
            </p:cNvSpPr>
            <p:nvPr/>
          </p:nvSpPr>
          <p:spPr bwMode="auto">
            <a:xfrm>
              <a:off x="3515" y="2659"/>
              <a:ext cx="3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12 </a:t>
              </a:r>
            </a:p>
          </p:txBody>
        </p:sp>
        <p:sp>
          <p:nvSpPr>
            <p:cNvPr id="8218" name="Rectangle 26"/>
            <p:cNvSpPr>
              <a:spLocks noChangeArrowheads="1"/>
            </p:cNvSpPr>
            <p:nvPr/>
          </p:nvSpPr>
          <p:spPr bwMode="auto">
            <a:xfrm>
              <a:off x="2744" y="3385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8219" name="Rectangle 27"/>
            <p:cNvSpPr>
              <a:spLocks noChangeArrowheads="1"/>
            </p:cNvSpPr>
            <p:nvPr/>
          </p:nvSpPr>
          <p:spPr bwMode="auto">
            <a:xfrm>
              <a:off x="1383" y="1752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3 </a:t>
              </a:r>
            </a:p>
          </p:txBody>
        </p:sp>
        <p:sp>
          <p:nvSpPr>
            <p:cNvPr id="8220" name="Rectangle 28"/>
            <p:cNvSpPr>
              <a:spLocks noChangeArrowheads="1"/>
            </p:cNvSpPr>
            <p:nvPr/>
          </p:nvSpPr>
          <p:spPr bwMode="auto">
            <a:xfrm>
              <a:off x="1429" y="2387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 </a:t>
              </a:r>
            </a:p>
          </p:txBody>
        </p:sp>
        <p:sp>
          <p:nvSpPr>
            <p:cNvPr id="8221" name="Rectangle 29"/>
            <p:cNvSpPr>
              <a:spLocks noChangeArrowheads="1"/>
            </p:cNvSpPr>
            <p:nvPr/>
          </p:nvSpPr>
          <p:spPr bwMode="auto">
            <a:xfrm>
              <a:off x="1383" y="3113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3 </a:t>
              </a:r>
            </a:p>
          </p:txBody>
        </p:sp>
        <p:sp>
          <p:nvSpPr>
            <p:cNvPr id="8222" name="Rectangle 30"/>
            <p:cNvSpPr>
              <a:spLocks noChangeArrowheads="1"/>
            </p:cNvSpPr>
            <p:nvPr/>
          </p:nvSpPr>
          <p:spPr bwMode="auto">
            <a:xfrm>
              <a:off x="2200" y="1797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3 </a:t>
              </a:r>
            </a:p>
          </p:txBody>
        </p:sp>
        <p:sp>
          <p:nvSpPr>
            <p:cNvPr id="8223" name="Rectangle 31"/>
            <p:cNvSpPr>
              <a:spLocks noChangeArrowheads="1"/>
            </p:cNvSpPr>
            <p:nvPr/>
          </p:nvSpPr>
          <p:spPr bwMode="auto">
            <a:xfrm>
              <a:off x="3061" y="2432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8 </a:t>
              </a:r>
            </a:p>
          </p:txBody>
        </p:sp>
        <p:sp>
          <p:nvSpPr>
            <p:cNvPr id="8224" name="Rectangle 32"/>
            <p:cNvSpPr>
              <a:spLocks noChangeArrowheads="1"/>
            </p:cNvSpPr>
            <p:nvPr/>
          </p:nvSpPr>
          <p:spPr bwMode="auto">
            <a:xfrm>
              <a:off x="2200" y="2432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6 </a:t>
              </a:r>
            </a:p>
          </p:txBody>
        </p:sp>
        <p:sp>
          <p:nvSpPr>
            <p:cNvPr id="8225" name="Rectangle 33"/>
            <p:cNvSpPr>
              <a:spLocks noChangeArrowheads="1"/>
            </p:cNvSpPr>
            <p:nvPr/>
          </p:nvSpPr>
          <p:spPr bwMode="auto">
            <a:xfrm>
              <a:off x="3878" y="1797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9 </a:t>
              </a:r>
            </a:p>
          </p:txBody>
        </p:sp>
        <p:sp>
          <p:nvSpPr>
            <p:cNvPr id="8226" name="Rectangle 34"/>
            <p:cNvSpPr>
              <a:spLocks noChangeArrowheads="1"/>
            </p:cNvSpPr>
            <p:nvPr/>
          </p:nvSpPr>
          <p:spPr bwMode="auto">
            <a:xfrm>
              <a:off x="3878" y="2432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 </a:t>
              </a:r>
            </a:p>
          </p:txBody>
        </p:sp>
        <p:sp>
          <p:nvSpPr>
            <p:cNvPr id="8227" name="Rectangle 35"/>
            <p:cNvSpPr>
              <a:spLocks noChangeArrowheads="1"/>
            </p:cNvSpPr>
            <p:nvPr/>
          </p:nvSpPr>
          <p:spPr bwMode="auto">
            <a:xfrm>
              <a:off x="3878" y="3113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8228" name="Rectangle 36"/>
            <p:cNvSpPr>
              <a:spLocks noChangeArrowheads="1"/>
            </p:cNvSpPr>
            <p:nvPr/>
          </p:nvSpPr>
          <p:spPr bwMode="auto">
            <a:xfrm>
              <a:off x="3424" y="3203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6 </a:t>
              </a:r>
            </a:p>
          </p:txBody>
        </p:sp>
        <p:sp>
          <p:nvSpPr>
            <p:cNvPr id="8229" name="Line 37"/>
            <p:cNvSpPr>
              <a:spLocks noChangeShapeType="1"/>
            </p:cNvSpPr>
            <p:nvPr/>
          </p:nvSpPr>
          <p:spPr bwMode="auto">
            <a:xfrm>
              <a:off x="1837" y="1570"/>
              <a:ext cx="408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8230" name="Line 38"/>
            <p:cNvSpPr>
              <a:spLocks noChangeShapeType="1"/>
            </p:cNvSpPr>
            <p:nvPr/>
          </p:nvSpPr>
          <p:spPr bwMode="auto">
            <a:xfrm>
              <a:off x="2472" y="1752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8231" name="Line 39"/>
            <p:cNvSpPr>
              <a:spLocks noChangeShapeType="1"/>
            </p:cNvSpPr>
            <p:nvPr/>
          </p:nvSpPr>
          <p:spPr bwMode="auto">
            <a:xfrm>
              <a:off x="2472" y="1752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8232" name="Line 40"/>
            <p:cNvSpPr>
              <a:spLocks noChangeShapeType="1"/>
            </p:cNvSpPr>
            <p:nvPr/>
          </p:nvSpPr>
          <p:spPr bwMode="auto">
            <a:xfrm>
              <a:off x="2426" y="1752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8233" name="Line 41"/>
            <p:cNvSpPr>
              <a:spLocks noChangeShapeType="1"/>
            </p:cNvSpPr>
            <p:nvPr/>
          </p:nvSpPr>
          <p:spPr bwMode="auto">
            <a:xfrm>
              <a:off x="2472" y="1752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8234" name="Line 42"/>
            <p:cNvSpPr>
              <a:spLocks noChangeShapeType="1"/>
            </p:cNvSpPr>
            <p:nvPr/>
          </p:nvSpPr>
          <p:spPr bwMode="auto">
            <a:xfrm flipV="1">
              <a:off x="2472" y="1752"/>
              <a:ext cx="0" cy="317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</p:grpSp>
      <p:sp>
        <p:nvSpPr>
          <p:cNvPr id="8235" name="Line 43"/>
          <p:cNvSpPr>
            <a:spLocks noChangeShapeType="1"/>
          </p:cNvSpPr>
          <p:nvPr/>
        </p:nvSpPr>
        <p:spPr bwMode="auto">
          <a:xfrm>
            <a:off x="29162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236" name="Text Box 44"/>
          <p:cNvSpPr txBox="1">
            <a:spLocks noChangeArrowheads="1"/>
          </p:cNvSpPr>
          <p:nvPr/>
        </p:nvSpPr>
        <p:spPr bwMode="auto">
          <a:xfrm>
            <a:off x="395288" y="333375"/>
            <a:ext cx="8280400" cy="146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 3" panose="05040102010807070707" pitchFamily="18" charset="2"/>
              <a:buChar char="w"/>
            </a:pPr>
            <a:r>
              <a:rPr lang="sl-SI" altLang="sl-SI">
                <a:solidFill>
                  <a:schemeClr val="tx2"/>
                </a:solidFill>
              </a:rPr>
              <a:t>Doslej zgrajenemu drevesu (A – B - F) dodamo vozlišče, ki ga lahko povežemo najceneje</a:t>
            </a:r>
          </a:p>
          <a:p>
            <a:pPr>
              <a:spcBef>
                <a:spcPct val="50000"/>
              </a:spcBef>
              <a:buFont typeface="Wingdings 3" panose="05040102010807070707" pitchFamily="18" charset="2"/>
              <a:buChar char="w"/>
            </a:pPr>
            <a:r>
              <a:rPr lang="sl-SI" altLang="sl-SI">
                <a:solidFill>
                  <a:schemeClr val="tx2"/>
                </a:solidFill>
              </a:rPr>
              <a:t>Kandidati so E, G, J in C</a:t>
            </a:r>
          </a:p>
          <a:p>
            <a:pPr>
              <a:spcBef>
                <a:spcPct val="50000"/>
              </a:spcBef>
              <a:buFont typeface="Wingdings 3" panose="05040102010807070707" pitchFamily="18" charset="2"/>
              <a:buChar char="w"/>
            </a:pPr>
            <a:r>
              <a:rPr lang="sl-SI" altLang="sl-SI">
                <a:solidFill>
                  <a:schemeClr val="tx2"/>
                </a:solidFill>
              </a:rPr>
              <a:t>Najceneje je dodati 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2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2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8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3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2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9225" name="Rectangle 9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9227" name="Rectangle 11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9228" name="Rectangle 12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9229" name="Rectangle 13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9230" name="Rectangle 14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9231" name="Rectangle 15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9232" name="Rectangle 16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9233" name="Rectangle 17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9234" name="Rectangle 18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9235" name="Rectangle 19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9236" name="Rectangle 20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9237" name="Rectangle 21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9238" name="Rectangle 22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9239" name="Rectangle 23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9240" name="Rectangle 24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9241" name="Rectangle 25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9242" name="Rectangle 26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9243" name="Rectangle 27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9244" name="Rectangle 28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9245" name="Rectangle 29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9246" name="Rectangle 30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9247" name="Rectangle 31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9248" name="Rectangle 32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9249" name="Rectangle 33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9250" name="Rectangle 34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9251" name="Rectangle 35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9252" name="Rectangle 36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9253" name="Line 37"/>
          <p:cNvSpPr>
            <a:spLocks noChangeShapeType="1"/>
          </p:cNvSpPr>
          <p:nvPr/>
        </p:nvSpPr>
        <p:spPr bwMode="auto">
          <a:xfrm>
            <a:off x="29162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9254" name="Line 38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9255" name="Line 39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9256" name="Line 40"/>
          <p:cNvSpPr>
            <a:spLocks noChangeShapeType="1"/>
          </p:cNvSpPr>
          <p:nvPr/>
        </p:nvSpPr>
        <p:spPr bwMode="auto">
          <a:xfrm>
            <a:off x="3851275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9257" name="Line 41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9258" name="Line 42"/>
          <p:cNvSpPr>
            <a:spLocks noChangeShapeType="1"/>
          </p:cNvSpPr>
          <p:nvPr/>
        </p:nvSpPr>
        <p:spPr bwMode="auto">
          <a:xfrm flipV="1">
            <a:off x="3924300" y="2781300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9259" name="Line 43"/>
          <p:cNvSpPr>
            <a:spLocks noChangeShapeType="1"/>
          </p:cNvSpPr>
          <p:nvPr/>
        </p:nvSpPr>
        <p:spPr bwMode="auto">
          <a:xfrm>
            <a:off x="42116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9260" name="Line 44"/>
          <p:cNvSpPr>
            <a:spLocks noChangeShapeType="1"/>
          </p:cNvSpPr>
          <p:nvPr/>
        </p:nvSpPr>
        <p:spPr bwMode="auto">
          <a:xfrm>
            <a:off x="29162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9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ct 2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6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10250" name="Rectangle 10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10251" name="Rectangle 11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10252" name="Rectangle 12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10253" name="Rectangle 13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10254" name="Rectangle 14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10255" name="Rectangle 15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10256" name="Rectangle 16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10257" name="Rectangle 17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10258" name="Rectangle 18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0259" name="Rectangle 19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10260" name="Rectangle 20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0262" name="Rectangle 22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10263" name="Rectangle 23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10264" name="Rectangle 24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10265" name="Rectangle 25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10266" name="Rectangle 26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0267" name="Rectangle 27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0268" name="Rectangle 28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10269" name="Rectangle 29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0270" name="Rectangle 30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0271" name="Rectangle 31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10272" name="Rectangle 32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10273" name="Rectangle 33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10274" name="Rectangle 34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10275" name="Rectangle 35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0276" name="Rectangle 36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10277" name="Line 37"/>
          <p:cNvSpPr>
            <a:spLocks noChangeShapeType="1"/>
          </p:cNvSpPr>
          <p:nvPr/>
        </p:nvSpPr>
        <p:spPr bwMode="auto">
          <a:xfrm>
            <a:off x="29162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0278" name="Line 38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0279" name="Line 39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0280" name="Line 40"/>
          <p:cNvSpPr>
            <a:spLocks noChangeShapeType="1"/>
          </p:cNvSpPr>
          <p:nvPr/>
        </p:nvSpPr>
        <p:spPr bwMode="auto">
          <a:xfrm>
            <a:off x="3851275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0281" name="Line 41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0282" name="Line 42"/>
          <p:cNvSpPr>
            <a:spLocks noChangeShapeType="1"/>
          </p:cNvSpPr>
          <p:nvPr/>
        </p:nvSpPr>
        <p:spPr bwMode="auto">
          <a:xfrm flipV="1">
            <a:off x="3924300" y="2781300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0283" name="Line 43"/>
          <p:cNvSpPr>
            <a:spLocks noChangeShapeType="1"/>
          </p:cNvSpPr>
          <p:nvPr/>
        </p:nvSpPr>
        <p:spPr bwMode="auto">
          <a:xfrm>
            <a:off x="42116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0284" name="Line 44"/>
          <p:cNvSpPr>
            <a:spLocks noChangeShapeType="1"/>
          </p:cNvSpPr>
          <p:nvPr/>
        </p:nvSpPr>
        <p:spPr bwMode="auto">
          <a:xfrm>
            <a:off x="29162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0285" name="Line 45"/>
          <p:cNvSpPr>
            <a:spLocks noChangeShapeType="1"/>
          </p:cNvSpPr>
          <p:nvPr/>
        </p:nvSpPr>
        <p:spPr bwMode="auto">
          <a:xfrm>
            <a:off x="2627313" y="378936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2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4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11273" name="Rectangle 9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11274" name="Rectangle 10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11275" name="Rectangle 11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11276" name="Rectangle 12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11277" name="Rectangle 13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11278" name="Rectangle 14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11279" name="Rectangle 15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11280" name="Rectangle 16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11281" name="Rectangle 17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11282" name="Rectangle 18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1283" name="Rectangle 19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11284" name="Rectangle 20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11285" name="Rectangle 21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1286" name="Rectangle 22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11287" name="Rectangle 23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11288" name="Rectangle 24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11289" name="Rectangle 25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11290" name="Rectangle 26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1291" name="Rectangle 27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1292" name="Rectangle 28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11293" name="Rectangle 29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1294" name="Rectangle 30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1295" name="Rectangle 31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11296" name="Rectangle 32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11297" name="Rectangle 33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11298" name="Rectangle 34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11299" name="Rectangle 35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1300" name="Rectangle 36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11301" name="Line 37"/>
          <p:cNvSpPr>
            <a:spLocks noChangeShapeType="1"/>
          </p:cNvSpPr>
          <p:nvPr/>
        </p:nvSpPr>
        <p:spPr bwMode="auto">
          <a:xfrm>
            <a:off x="29162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1302" name="Line 38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1303" name="Line 39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1304" name="Line 40"/>
          <p:cNvSpPr>
            <a:spLocks noChangeShapeType="1"/>
          </p:cNvSpPr>
          <p:nvPr/>
        </p:nvSpPr>
        <p:spPr bwMode="auto">
          <a:xfrm>
            <a:off x="3851275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1305" name="Line 41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1306" name="Line 42"/>
          <p:cNvSpPr>
            <a:spLocks noChangeShapeType="1"/>
          </p:cNvSpPr>
          <p:nvPr/>
        </p:nvSpPr>
        <p:spPr bwMode="auto">
          <a:xfrm flipV="1">
            <a:off x="3924300" y="2781300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1307" name="Line 43"/>
          <p:cNvSpPr>
            <a:spLocks noChangeShapeType="1"/>
          </p:cNvSpPr>
          <p:nvPr/>
        </p:nvSpPr>
        <p:spPr bwMode="auto">
          <a:xfrm>
            <a:off x="42116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1308" name="Line 44"/>
          <p:cNvSpPr>
            <a:spLocks noChangeShapeType="1"/>
          </p:cNvSpPr>
          <p:nvPr/>
        </p:nvSpPr>
        <p:spPr bwMode="auto">
          <a:xfrm>
            <a:off x="29162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1310" name="Line 46"/>
          <p:cNvSpPr>
            <a:spLocks noChangeShapeType="1"/>
          </p:cNvSpPr>
          <p:nvPr/>
        </p:nvSpPr>
        <p:spPr bwMode="auto">
          <a:xfrm>
            <a:off x="2555875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1313" name="Line 49"/>
          <p:cNvSpPr>
            <a:spLocks noChangeShapeType="1"/>
          </p:cNvSpPr>
          <p:nvPr/>
        </p:nvSpPr>
        <p:spPr bwMode="auto">
          <a:xfrm flipV="1">
            <a:off x="2627313" y="3860800"/>
            <a:ext cx="0" cy="431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1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1370</Words>
  <Application>Microsoft Office PowerPoint</Application>
  <PresentationFormat>On-screen Show (4:3)</PresentationFormat>
  <Paragraphs>1153</Paragraphs>
  <Slides>34</Slides>
  <Notes>32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8" baseType="lpstr">
      <vt:lpstr>Arial</vt:lpstr>
      <vt:lpstr>Wingdings 3</vt:lpstr>
      <vt:lpstr>Default Design</vt:lpstr>
      <vt:lpstr>Bitmap Image</vt:lpstr>
      <vt:lpstr>Minimalno vpeto drevo </vt:lpstr>
      <vt:lpstr>Omrežje</vt:lpstr>
      <vt:lpstr>Minimalno vpeto drevo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 je minimalno vpeto drevo. </vt:lpstr>
      <vt:lpstr>Kruskalov postopek </vt:lpstr>
      <vt:lpstr>Osnovno omrežje</vt:lpstr>
      <vt:lpstr>V omrežju izberemo najcenejšo povezavo ter povežemo obe točki v vpeto drevo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Dobljeno vpeto drevo po Kruskal-u ima isto ceno 49 kot pri Primu.</vt:lpstr>
      <vt:lpstr>Obe drevesi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Minimalno vpeto drevo</dc:title>
  <dc:creator>Matija Lokar</dc:creator>
  <cp:lastModifiedBy>Matija Lokar</cp:lastModifiedBy>
  <cp:revision>4</cp:revision>
  <dcterms:created xsi:type="dcterms:W3CDTF">2007-04-03T07:10:38Z</dcterms:created>
  <dcterms:modified xsi:type="dcterms:W3CDTF">2021-02-27T12:44:11Z</dcterms:modified>
</cp:coreProperties>
</file>