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17" r:id="rId2"/>
    <p:sldMasterId id="2147483718" r:id="rId3"/>
    <p:sldMasterId id="2147483719" r:id="rId4"/>
    <p:sldMasterId id="2147483720" r:id="rId5"/>
    <p:sldMasterId id="2147483721" r:id="rId6"/>
    <p:sldMasterId id="2147483722" r:id="rId7"/>
    <p:sldMasterId id="2147483723" r:id="rId8"/>
  </p:sldMasterIdLst>
  <p:notesMasterIdLst>
    <p:notesMasterId r:id="rId18"/>
  </p:notesMasterIdLst>
  <p:sldIdLst>
    <p:sldId id="279" r:id="rId9"/>
    <p:sldId id="294" r:id="rId10"/>
    <p:sldId id="295" r:id="rId11"/>
    <p:sldId id="258" r:id="rId12"/>
    <p:sldId id="292" r:id="rId13"/>
    <p:sldId id="287" r:id="rId14"/>
    <p:sldId id="263" r:id="rId15"/>
    <p:sldId id="267" r:id="rId16"/>
    <p:sldId id="293" r:id="rId17"/>
  </p:sldIdLst>
  <p:sldSz cx="9144000" cy="6858000" type="screen4x3"/>
  <p:notesSz cx="6858000" cy="9144000"/>
  <p:custDataLst>
    <p:tags r:id="rId19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9" autoAdjust="0"/>
    <p:restoredTop sz="94660"/>
  </p:normalViewPr>
  <p:slideViewPr>
    <p:cSldViewPr>
      <p:cViewPr varScale="1">
        <p:scale>
          <a:sx n="109" d="100"/>
          <a:sy n="109" d="100"/>
        </p:scale>
        <p:origin x="3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48D891A-44D7-4DF7-950C-93993AAF5B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4863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4AAD5-DC26-4DD0-9790-CE4DF103F9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113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B690D-193B-4961-A924-1B5291F4FC4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481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19D6-8DFA-4A92-9252-359F28FC7D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064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41C3F-75DD-41CA-B210-2B75229A54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5774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EB18C-1806-468E-BCA4-562AB8BD46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1995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42A20-9E11-4444-8356-F2ECA0E922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172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5D0F0-EAEB-40BC-BF85-FA5C706D70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6883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4F431-B50B-4186-87A0-06C08D79B6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671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B8B44-466C-4D76-8976-2DAE80CA15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3945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6A194-CCE0-4DAC-AF63-869EB1EB4FA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7117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04FC9-9B64-47CF-91EA-4ED7AB41C6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229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41445-9F7C-478F-9D1E-CDBFF1EB0D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150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856F9-3AC7-44E1-8039-8C68716477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02443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D4391-AA04-46DF-BC6F-101D16B95C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4262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87B93-377D-436E-B205-1AC9A40729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1267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3A383-AF66-4BB0-8683-111C4240FF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72679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1AE96-ADE9-42E4-AA5A-BC27753F28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120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80275-9B37-406A-AFDD-6B2B6C062AD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5673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A4CE1-1E05-488D-A0B5-75B8F5C785E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80054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51EB1-7999-40E9-999C-2CF783E641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2939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7E715-E1ED-4787-A9A1-0271B2CDD2C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52664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5247B-CEEE-45C0-B7B5-9881A88ACAE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042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64EFC-48E0-42A2-AE38-C2C636FCC7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87749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EA2C3-F79B-461C-A448-655B0D724D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78896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F028E-652F-41B2-BB39-41FD265DDC8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3812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D6008-26B2-42EE-8430-D9B3AA1EC2C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38521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3E361-E117-4A5E-9F94-288F3E2DD02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95777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19711-5397-4095-A429-D617281EC50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34773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EB7C1-EAF5-4691-A5FC-74C00B258A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59175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2568-1755-4F50-87C8-39DCB582A0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32634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3BB57-6172-4439-8CD1-EECCC84DD2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8786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5124D-D005-4C0A-83BB-F384F561614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49694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B3976-F0BE-49EC-A249-4982BA8A572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780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3181E-3347-4418-B31B-57EA4532BE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9186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52309-F38D-4705-809A-F509CCB21EA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75333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F7E05-6B0F-45B6-B9E5-1C73FB2691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91683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E7649-E461-4797-AD1E-115E63D33A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50224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DE061-91EB-4711-BABF-7A822301CA6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00514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F500E-84DB-4AC3-8F04-3696178D24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68082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2E4CF-1AC9-4A99-A251-4F623049E8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02232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B80F9-71E4-489C-B693-A64E4A0F45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6212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F388-BEF6-4AD2-983D-364BC26A12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14858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2B541-308F-4C9D-B9C2-E2A5B1FFA21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13655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F9833-6189-405A-B9B6-8754D8FA92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6199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2CCFB-78C3-403A-A751-86A7C69B94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64106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9BE80-CD78-43D2-83B0-2398D9A248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54839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C9F64-C9CD-4B2E-8849-9698CB4972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60997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75C85-D48C-45A2-B5CE-66E8C8E474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18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DF428-D9AA-4E5E-8877-933A72CC4CA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71854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F33B5-22C1-498B-8707-63C7D7E257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78712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BA129-FAF8-4F62-B3D1-DD4F24F8891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34124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04B53-CB7B-4B4B-8FD8-11149C8295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641265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5AE1D-25C2-4A28-B395-8A477A3819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48204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D275-2946-49FD-999D-24B358FE35C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83081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C164F-6383-4AA4-8C18-28BA802A32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158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4DBD-AC7C-44E8-BA61-EEA1A453D5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04266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7A716-468B-485B-A054-31B30B20A0B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71256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E33-9361-4710-92A0-70F1D137C6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73436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86E0-F38C-495B-8D9E-2BE8E29C08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152742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25494-9A91-410E-9AC4-41CDF32F7E6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793145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4A0B-122E-4644-98D4-C1F6BB6B7A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7240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3FC4D-D253-41AD-B7F3-C0CA3EF70A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944260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0DF84-AC98-42C8-AA71-4FC07C2129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1049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28E45-2552-4F20-9214-B979DE7D38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060721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71246-8320-47C5-B77B-BD4725AD4E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4537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B6B20-50E4-4315-BF02-F1EACE98032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066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780B9-EC38-4FC8-8A4E-A67C4EE3DD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115413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4093C-3882-4FD1-B9B7-54A773BBCF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22481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A26E7-43C7-4B74-AA81-16F3E630B2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7277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8000B-2245-4E1D-B6C9-DB63971863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314700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D1149-2BAD-47F6-8F6E-7850CA22AB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056830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5DD82-106D-4CDD-9DF2-FFE574E343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29603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2666D-3721-42C9-B67C-21066836BC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82994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E785D-F5CC-449F-B8BB-2D041CCD25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40956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567C-0D65-47DE-A6D5-96F10B1D744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59933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sl-SI" noProof="0" smtClean="0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sl-SI" noProof="0" smtClean="0"/>
              <a:t>Click to edit Master subtitle style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3EBDA850-B862-4272-BB6E-8958797589EE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5843D6B-B6C0-4440-A950-89BBEF019C4B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14695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114698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46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46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3F8FE6-EA80-42C0-AEED-DB307DBC023B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F31B9-E2A9-40A4-BC44-F53A9BFEEC5B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28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3775B-2668-4342-9C38-64322E995E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840064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F14E9D-81C7-42B6-8A6A-619FE4435CFA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F736A-B40D-4622-BD1C-16D37458303C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19698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905000"/>
            <a:ext cx="41005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2300" y="1905000"/>
            <a:ext cx="4102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2528D3-DA51-4377-93D4-14B90ED13DC4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CC82B-126A-451C-9F95-A36F33BBCE60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42674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AACDFA-265F-4BEA-AB94-654A86A6DC31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D6540-54D4-4594-A655-25F1DEEF397D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8155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FF6DA7-876A-492D-8D33-92D6533CE5D4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0DF8C-0644-4323-9291-4C40475D0CFF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721015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1B5DEE-885E-48E7-8754-D0EABD2ABCB3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48486-DD8C-4427-AA81-A92B4ACE24CA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583593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F29B3E-5FF5-4E2A-8EFC-1F155CCF6BAC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C6E93-B13A-48DA-9D0B-1EAC6AB1F8FD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611027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20E9E5-CD66-4FAD-818C-7E68030EA486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501C7-D051-44E1-92E6-81B989C4238D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240271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AAFDB1-1D7C-4834-A359-CDEB2F716514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6F166-37FE-4157-9274-1ECEB824E181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1041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6838" y="190500"/>
            <a:ext cx="2087562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90500"/>
            <a:ext cx="611505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50131-BCBB-456E-8D48-3A1787F84AA3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F7730-D9CC-4A81-A90F-868761539CA1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821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E4682-FCAD-4688-9922-0C43FE5DE1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74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B8ADAAC-BFE7-495C-8CBA-324ACA75A3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4" r:id="rId2"/>
    <p:sldLayoutId id="2147483733" r:id="rId3"/>
    <p:sldLayoutId id="2147483732" r:id="rId4"/>
    <p:sldLayoutId id="2147483731" r:id="rId5"/>
    <p:sldLayoutId id="2147483730" r:id="rId6"/>
    <p:sldLayoutId id="2147483729" r:id="rId7"/>
    <p:sldLayoutId id="2147483728" r:id="rId8"/>
    <p:sldLayoutId id="2147483727" r:id="rId9"/>
    <p:sldLayoutId id="2147483726" r:id="rId10"/>
    <p:sldLayoutId id="214748372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FC303C5-D580-4AD2-B9E1-9CE388E224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5" r:id="rId2"/>
    <p:sldLayoutId id="2147483744" r:id="rId3"/>
    <p:sldLayoutId id="2147483743" r:id="rId4"/>
    <p:sldLayoutId id="2147483742" r:id="rId5"/>
    <p:sldLayoutId id="2147483741" r:id="rId6"/>
    <p:sldLayoutId id="2147483740" r:id="rId7"/>
    <p:sldLayoutId id="2147483739" r:id="rId8"/>
    <p:sldLayoutId id="2147483738" r:id="rId9"/>
    <p:sldLayoutId id="2147483737" r:id="rId10"/>
    <p:sldLayoutId id="214748373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E168FD55-3FC6-4AD9-9498-8A43BDB5BF9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6" r:id="rId2"/>
    <p:sldLayoutId id="2147483755" r:id="rId3"/>
    <p:sldLayoutId id="2147483754" r:id="rId4"/>
    <p:sldLayoutId id="2147483753" r:id="rId5"/>
    <p:sldLayoutId id="2147483752" r:id="rId6"/>
    <p:sldLayoutId id="2147483751" r:id="rId7"/>
    <p:sldLayoutId id="2147483750" r:id="rId8"/>
    <p:sldLayoutId id="2147483749" r:id="rId9"/>
    <p:sldLayoutId id="2147483748" r:id="rId10"/>
    <p:sldLayoutId id="214748374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E858CC0-D0CB-4F68-9727-032BCA911E1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6" r:id="rId3"/>
    <p:sldLayoutId id="2147483765" r:id="rId4"/>
    <p:sldLayoutId id="2147483764" r:id="rId5"/>
    <p:sldLayoutId id="2147483763" r:id="rId6"/>
    <p:sldLayoutId id="2147483762" r:id="rId7"/>
    <p:sldLayoutId id="2147483761" r:id="rId8"/>
    <p:sldLayoutId id="2147483760" r:id="rId9"/>
    <p:sldLayoutId id="2147483759" r:id="rId10"/>
    <p:sldLayoutId id="214748375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18B383C-B1E4-4F3E-8A8E-1C663BDB2A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5125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03AC4E5-46E2-41DF-8FE8-F8FBE01F76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89" r:id="rId2"/>
    <p:sldLayoutId id="2147483788" r:id="rId3"/>
    <p:sldLayoutId id="2147483787" r:id="rId4"/>
    <p:sldLayoutId id="2147483786" r:id="rId5"/>
    <p:sldLayoutId id="2147483785" r:id="rId6"/>
    <p:sldLayoutId id="2147483784" r:id="rId7"/>
    <p:sldLayoutId id="2147483783" r:id="rId8"/>
    <p:sldLayoutId id="2147483782" r:id="rId9"/>
    <p:sldLayoutId id="2147483781" r:id="rId10"/>
    <p:sldLayoutId id="214748378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E2329C4-0CAC-45F7-969D-CBCE99CD1D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0" r:id="rId2"/>
    <p:sldLayoutId id="2147483799" r:id="rId3"/>
    <p:sldLayoutId id="2147483798" r:id="rId4"/>
    <p:sldLayoutId id="2147483797" r:id="rId5"/>
    <p:sldLayoutId id="2147483796" r:id="rId6"/>
    <p:sldLayoutId id="2147483795" r:id="rId7"/>
    <p:sldLayoutId id="2147483794" r:id="rId8"/>
    <p:sldLayoutId id="2147483793" r:id="rId9"/>
    <p:sldLayoutId id="2147483792" r:id="rId10"/>
    <p:sldLayoutId id="214748379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905000"/>
            <a:ext cx="83550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5FB94E57-D6E7-4E5A-9AD6-B6DFDEBBDFE9}" type="datetimeFigureOut">
              <a:rPr lang="sl-SI"/>
              <a:pPr/>
              <a:t>29. 09. 2017</a:t>
            </a:fld>
            <a:endParaRPr lang="sl-SI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5A51B5F1-0227-4C53-BE70-0AACE0B2AC1F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67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11367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  <p:sp>
        <p:nvSpPr>
          <p:cNvPr id="11367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l-SI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z="5400"/>
              <a:t>Branje podatkov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108075" y="3983038"/>
            <a:ext cx="6497638" cy="1593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sl-SI">
                <a:solidFill>
                  <a:srgbClr val="898989"/>
                </a:solidFill>
              </a:rPr>
              <a:t>Vnos podatkov s tipkovnico</a:t>
            </a:r>
          </a:p>
        </p:txBody>
      </p:sp>
      <p:sp>
        <p:nvSpPr>
          <p:cNvPr id="8196" name="Date Placeholder 6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190500"/>
            <a:ext cx="7010400" cy="1527175"/>
          </a:xfrm>
        </p:spPr>
        <p:txBody>
          <a:bodyPr/>
          <a:lstStyle/>
          <a:p>
            <a:r>
              <a:rPr lang="sl-SI"/>
              <a:t>Branje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905000"/>
            <a:ext cx="835501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/>
              <a:t>Vnos podatka s tipkovnico</a:t>
            </a:r>
            <a:endParaRPr lang="sl-SI" sz="3400" dirty="0"/>
          </a:p>
          <a:p>
            <a:pPr>
              <a:lnSpc>
                <a:spcPct val="90000"/>
              </a:lnSpc>
            </a:pPr>
            <a:r>
              <a:rPr lang="sl-SI" dirty="0" smtClean="0"/>
              <a:t>Python:</a:t>
            </a:r>
          </a:p>
          <a:p>
            <a:pPr lvl="1">
              <a:lnSpc>
                <a:spcPct val="90000"/>
              </a:lnSpc>
            </a:pPr>
            <a:r>
              <a:rPr lang="sl-SI" dirty="0" smtClean="0"/>
              <a:t>"simpl" – vse je niz, input, ….</a:t>
            </a:r>
            <a:endParaRPr lang="sl-SI" dirty="0" smtClean="0"/>
          </a:p>
          <a:p>
            <a:pPr>
              <a:lnSpc>
                <a:spcPct val="90000"/>
              </a:lnSpc>
            </a:pPr>
            <a:r>
              <a:rPr lang="sl-SI" dirty="0" smtClean="0"/>
              <a:t>Java: </a:t>
            </a:r>
          </a:p>
          <a:p>
            <a:pPr lvl="1">
              <a:lnSpc>
                <a:spcPct val="90000"/>
              </a:lnSpc>
            </a:pPr>
            <a:r>
              <a:rPr lang="sl-SI" dirty="0" smtClean="0"/>
              <a:t>"čaranje"</a:t>
            </a:r>
          </a:p>
          <a:p>
            <a:pPr lvl="1">
              <a:lnSpc>
                <a:spcPct val="90000"/>
              </a:lnSpc>
            </a:pPr>
            <a:r>
              <a:rPr lang="sl-SI" dirty="0"/>
              <a:t>i</a:t>
            </a:r>
            <a:r>
              <a:rPr lang="sl-SI" dirty="0" smtClean="0"/>
              <a:t>zjeme, tokovi … 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19209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4834" y="1844824"/>
            <a:ext cx="9461327" cy="1569660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java.io.</a:t>
            </a:r>
            <a:r>
              <a:rPr lang="sl-SI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600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BufferedReader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BufferedReader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(new</a:t>
            </a:r>
            <a:r>
              <a:rPr lang="sl-SI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InputStreamReader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(System.in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sl-SI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Kako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velika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tabela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");</a:t>
            </a:r>
          </a:p>
          <a:p>
            <a:r>
              <a:rPr lang="sl-SI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velikost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br.readLine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endParaRPr lang="sl-SI" sz="1600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catch (Exception e){;}</a:t>
            </a:r>
          </a:p>
        </p:txBody>
      </p:sp>
      <p:sp>
        <p:nvSpPr>
          <p:cNvPr id="3" name="Rectangle 2"/>
          <p:cNvSpPr/>
          <p:nvPr/>
        </p:nvSpPr>
        <p:spPr>
          <a:xfrm>
            <a:off x="107505" y="4005064"/>
            <a:ext cx="5976664" cy="1323439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</a:t>
            </a:r>
            <a:r>
              <a:rPr lang="sl-SI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sl-SI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Scanner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Scanner(System.in);</a:t>
            </a:r>
          </a:p>
          <a:p>
            <a:endParaRPr lang="sl-SI" sz="1600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Kako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velika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tabela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");</a:t>
            </a:r>
          </a:p>
          <a:p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velikost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sc.nextInt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85410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dirty="0" smtClean="0"/>
              <a:t>Branje –C#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Metoda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Read</a:t>
            </a:r>
            <a:r>
              <a:rPr lang="sl-SI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ine</a:t>
            </a:r>
            <a:r>
              <a:rPr lang="sl-SI" dirty="0"/>
              <a:t> v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System.Console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dirty="0"/>
              <a:t>rezultat metode je niz</a:t>
            </a:r>
          </a:p>
          <a:p>
            <a:pPr lvl="1">
              <a:lnSpc>
                <a:spcPct val="90000"/>
              </a:lnSpc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bla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System.Console.ReadLine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</a:pPr>
            <a:r>
              <a:rPr lang="sl-SI" dirty="0"/>
              <a:t>Zaradi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System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/>
              <a:t>pišemo le </a:t>
            </a:r>
          </a:p>
          <a:p>
            <a:pPr lvl="2">
              <a:lnSpc>
                <a:spcPct val="90000"/>
              </a:lnSpc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bla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Console.ReadLine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</a:pPr>
            <a:r>
              <a:rPr lang="sl-SI" dirty="0" smtClean="0"/>
              <a:t>Tisto</a:t>
            </a:r>
            <a:r>
              <a:rPr lang="sl-SI" dirty="0"/>
              <a:t>, kar vnesemo, shranimo v spremenljivko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dirty="0"/>
              <a:t> (tipa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/>
              <a:t>)</a:t>
            </a:r>
          </a:p>
          <a:p>
            <a:pPr lvl="1">
              <a:lnSpc>
                <a:spcPct val="90000"/>
              </a:lnSpc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double.Parse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(niz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  <a:endParaRPr lang="en-GB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dirty="0"/>
              <a:t>Iz niza v </a:t>
            </a:r>
            <a:r>
              <a:rPr lang="sl-SI" dirty="0" smtClean="0"/>
              <a:t>število (kot v Javi)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/>
              <a:t>Pretvoriti iz niza v celo število, decimalno število, …</a:t>
            </a:r>
          </a:p>
          <a:p>
            <a:pPr lvl="1">
              <a:lnSpc>
                <a:spcPct val="90000"/>
              </a:lnSpc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int.Parse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(niz)</a:t>
            </a:r>
          </a:p>
          <a:p>
            <a:pPr lvl="1">
              <a:lnSpc>
                <a:spcPct val="80000"/>
              </a:lnSpc>
            </a:pPr>
            <a:r>
              <a:rPr lang="sl-SI" sz="2600" dirty="0" smtClean="0"/>
              <a:t>"</a:t>
            </a:r>
            <a:r>
              <a:rPr lang="sl-SI" sz="2600" dirty="0"/>
              <a:t>123" </a:t>
            </a:r>
            <a:r>
              <a:rPr lang="sl-SI" sz="2600" dirty="0">
                <a:sym typeface="Wingdings" pitchFamily="2" charset="2"/>
              </a:rPr>
              <a:t>→ 123</a:t>
            </a:r>
          </a:p>
          <a:p>
            <a:pPr>
              <a:lnSpc>
                <a:spcPct val="80000"/>
              </a:lnSpc>
            </a:pPr>
            <a:r>
              <a:rPr lang="sl-SI" sz="2800" dirty="0">
                <a:sym typeface="Wingdings" pitchFamily="2" charset="2"/>
              </a:rPr>
              <a:t>Metoda </a:t>
            </a:r>
            <a:r>
              <a:rPr lang="sl-SI" sz="2800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int.Parse</a:t>
            </a:r>
            <a:endParaRPr lang="sl-SI" sz="2800" dirty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 lvl="1">
              <a:lnSpc>
                <a:spcPct val="80000"/>
              </a:lnSpc>
            </a:pPr>
            <a:r>
              <a:rPr lang="sl-SI" sz="2600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stevilo</a:t>
            </a:r>
            <a: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= </a:t>
            </a:r>
            <a:r>
              <a:rPr lang="sl-SI" sz="2600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int.Parse</a:t>
            </a:r>
            <a: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(niz);</a:t>
            </a:r>
          </a:p>
          <a:p>
            <a:pPr lvl="1">
              <a:lnSpc>
                <a:spcPct val="80000"/>
              </a:lnSpc>
            </a:pPr>
            <a:r>
              <a:rPr lang="sl-SI" sz="2600" dirty="0">
                <a:sym typeface="Wingdings" pitchFamily="2" charset="2"/>
              </a:rPr>
              <a:t>V nizu mora biti pravilno zapisano celo število!</a:t>
            </a:r>
          </a:p>
          <a:p>
            <a:pPr lvl="1">
              <a:lnSpc>
                <a:spcPct val="80000"/>
              </a:lnSpc>
            </a:pPr>
            <a: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bla = "125";</a:t>
            </a:r>
            <a:b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</a:br>
            <a: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x = </a:t>
            </a:r>
            <a:r>
              <a:rPr lang="sl-SI" sz="2600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int.Parse</a:t>
            </a:r>
            <a:r>
              <a:rPr lang="sl-SI" sz="26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(bla</a:t>
            </a:r>
            <a:r>
              <a:rPr lang="sl-SI" sz="26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);</a:t>
            </a:r>
          </a:p>
          <a:p>
            <a:r>
              <a:rPr lang="sl-SI" sz="2600" dirty="0" err="1">
                <a:latin typeface="Courier New" pitchFamily="49" charset="0"/>
              </a:rPr>
              <a:t>double.Parse</a:t>
            </a:r>
            <a:r>
              <a:rPr lang="sl-SI" dirty="0">
                <a:latin typeface="Courier New" pitchFamily="49" charset="0"/>
              </a:rPr>
              <a:t>("12.4") </a:t>
            </a:r>
            <a:endParaRPr lang="sl-SI" sz="3300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endParaRPr lang="sl-SI" dirty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 dirty="0">
              <a:solidFill>
                <a:srgbClr val="898989"/>
              </a:solidFill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5791200" y="51054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uiExpand="1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700" dirty="0" smtClean="0"/>
              <a:t>Primer</a:t>
            </a:r>
            <a:endParaRPr lang="sl-SI" sz="27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15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 err="1" smtClean="0">
                <a:latin typeface="Courier New" pitchFamily="49" charset="0"/>
              </a:rPr>
              <a:t>class</a:t>
            </a: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SteviloPBranje</a:t>
            </a:r>
            <a:r>
              <a:rPr lang="sl-SI" sz="1500" dirty="0"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// Dvomestnemu </a:t>
            </a:r>
            <a:r>
              <a:rPr lang="sl-SI" sz="1500" dirty="0" err="1">
                <a:latin typeface="Courier New" pitchFamily="49" charset="0"/>
              </a:rPr>
              <a:t>stevilu</a:t>
            </a:r>
            <a:r>
              <a:rPr lang="sl-SI" sz="1500" dirty="0">
                <a:latin typeface="Courier New" pitchFamily="49" charset="0"/>
              </a:rPr>
              <a:t> zamenjamo vrstni red </a:t>
            </a:r>
            <a:r>
              <a:rPr lang="sl-SI" sz="1500" dirty="0" err="1">
                <a:latin typeface="Courier New" pitchFamily="49" charset="0"/>
              </a:rPr>
              <a:t>stevk</a:t>
            </a:r>
            <a:endParaRPr lang="sl-SI" sz="15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</a:t>
            </a:r>
            <a:r>
              <a:rPr lang="sl-SI" sz="1500" dirty="0" err="1">
                <a:latin typeface="Courier New" pitchFamily="49" charset="0"/>
              </a:rPr>
              <a:t>static</a:t>
            </a:r>
            <a:r>
              <a:rPr lang="sl-SI" sz="1500" dirty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void</a:t>
            </a:r>
            <a:r>
              <a:rPr lang="sl-SI" sz="1500" dirty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Main</a:t>
            </a:r>
            <a:r>
              <a:rPr lang="sl-SI" sz="1500" dirty="0">
                <a:latin typeface="Courier New" pitchFamily="49" charset="0"/>
              </a:rPr>
              <a:t>(</a:t>
            </a:r>
            <a:r>
              <a:rPr lang="sl-SI" sz="1500" dirty="0" err="1">
                <a:latin typeface="Courier New" pitchFamily="49" charset="0"/>
              </a:rPr>
              <a:t>string</a:t>
            </a:r>
            <a:r>
              <a:rPr lang="sl-SI" sz="1500" dirty="0">
                <a:latin typeface="Courier New" pitchFamily="49" charset="0"/>
              </a:rPr>
              <a:t>[] </a:t>
            </a:r>
            <a:r>
              <a:rPr lang="sl-SI" sz="1500" dirty="0" err="1">
                <a:latin typeface="Courier New" pitchFamily="49" charset="0"/>
              </a:rPr>
              <a:t>args</a:t>
            </a:r>
            <a:r>
              <a:rPr lang="sl-SI" sz="1500" dirty="0">
                <a:latin typeface="Courier New" pitchFamily="49" charset="0"/>
              </a:rPr>
              <a:t>)  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 </a:t>
            </a:r>
            <a:r>
              <a:rPr lang="sl-SI" sz="1500" dirty="0" err="1">
                <a:latin typeface="Courier New" pitchFamily="49" charset="0"/>
              </a:rPr>
              <a:t>int</a:t>
            </a:r>
            <a:r>
              <a:rPr lang="sl-SI" sz="1500" dirty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stevilo</a:t>
            </a:r>
            <a:r>
              <a:rPr lang="sl-SI" sz="1500" dirty="0">
                <a:latin typeface="Courier New" pitchFamily="49" charset="0"/>
              </a:rPr>
              <a:t>, </a:t>
            </a:r>
            <a:r>
              <a:rPr lang="sl-SI" sz="1500" dirty="0" err="1">
                <a:latin typeface="Courier New" pitchFamily="49" charset="0"/>
              </a:rPr>
              <a:t>enice</a:t>
            </a:r>
            <a:r>
              <a:rPr lang="sl-SI" sz="1500" dirty="0">
                <a:latin typeface="Courier New" pitchFamily="49" charset="0"/>
              </a:rPr>
              <a:t>, </a:t>
            </a:r>
            <a:r>
              <a:rPr lang="sl-SI" sz="1500" dirty="0" err="1">
                <a:latin typeface="Courier New" pitchFamily="49" charset="0"/>
              </a:rPr>
              <a:t>desetice</a:t>
            </a:r>
            <a:r>
              <a:rPr lang="sl-SI" sz="1500" dirty="0">
                <a:latin typeface="Courier New" pitchFamily="49" charset="0"/>
              </a:rPr>
              <a:t>, </a:t>
            </a:r>
            <a:r>
              <a:rPr lang="sl-SI" sz="1500" dirty="0" err="1">
                <a:latin typeface="Courier New" pitchFamily="49" charset="0"/>
              </a:rPr>
              <a:t>novoStevilo</a:t>
            </a:r>
            <a:r>
              <a:rPr lang="sl-SI" sz="1500" dirty="0"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15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b="1" dirty="0" smtClean="0">
                <a:latin typeface="Courier New" pitchFamily="49" charset="0"/>
              </a:rPr>
              <a:t>      </a:t>
            </a:r>
            <a:r>
              <a:rPr lang="sl-SI" sz="1500" b="1" dirty="0" err="1" smtClean="0">
                <a:latin typeface="Courier New" pitchFamily="49" charset="0"/>
              </a:rPr>
              <a:t>Console.Write</a:t>
            </a:r>
            <a:r>
              <a:rPr lang="sl-SI" sz="1500" b="1" dirty="0">
                <a:latin typeface="Courier New" pitchFamily="49" charset="0"/>
              </a:rPr>
              <a:t>("Dvomestno število: 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b="1" dirty="0">
                <a:latin typeface="Courier New" pitchFamily="49" charset="0"/>
              </a:rPr>
              <a:t>      </a:t>
            </a:r>
            <a:r>
              <a:rPr lang="sl-SI" sz="1500" b="1" dirty="0" err="1">
                <a:solidFill>
                  <a:srgbClr val="FF0000"/>
                </a:solidFill>
                <a:latin typeface="Courier New" pitchFamily="49" charset="0"/>
              </a:rPr>
              <a:t>string</a:t>
            </a:r>
            <a:r>
              <a:rPr lang="sl-SI" sz="15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sl-SI" sz="1500" b="1" dirty="0">
                <a:latin typeface="Courier New" pitchFamily="49" charset="0"/>
              </a:rPr>
              <a:t>podatek = </a:t>
            </a:r>
            <a:r>
              <a:rPr lang="sl-SI" sz="1500" b="1" dirty="0" err="1" smtClean="0">
                <a:latin typeface="Courier New" pitchFamily="49" charset="0"/>
              </a:rPr>
              <a:t>Console.ReadLine</a:t>
            </a:r>
            <a:r>
              <a:rPr lang="sl-SI" sz="1500" b="1" dirty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b="1" dirty="0">
                <a:latin typeface="Courier New" pitchFamily="49" charset="0"/>
              </a:rPr>
              <a:t>      </a:t>
            </a:r>
            <a:r>
              <a:rPr lang="sl-SI" sz="1500" b="1" dirty="0" err="1">
                <a:latin typeface="Courier New" pitchFamily="49" charset="0"/>
              </a:rPr>
              <a:t>stevilo</a:t>
            </a:r>
            <a:r>
              <a:rPr lang="sl-SI" sz="1500" b="1" dirty="0">
                <a:latin typeface="Courier New" pitchFamily="49" charset="0"/>
              </a:rPr>
              <a:t> = </a:t>
            </a:r>
            <a:r>
              <a:rPr lang="sl-SI" sz="1500" b="1" dirty="0" err="1">
                <a:latin typeface="Courier New" pitchFamily="49" charset="0"/>
              </a:rPr>
              <a:t>int.Parse</a:t>
            </a:r>
            <a:r>
              <a:rPr lang="sl-SI" sz="1500" b="1" dirty="0">
                <a:latin typeface="Courier New" pitchFamily="49" charset="0"/>
              </a:rPr>
              <a:t>(podatek);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 </a:t>
            </a:r>
            <a:r>
              <a:rPr lang="sl-SI" sz="1500" dirty="0" err="1">
                <a:latin typeface="Courier New" pitchFamily="49" charset="0"/>
              </a:rPr>
              <a:t>enice</a:t>
            </a:r>
            <a:r>
              <a:rPr lang="sl-SI" sz="1500" dirty="0">
                <a:latin typeface="Courier New" pitchFamily="49" charset="0"/>
              </a:rPr>
              <a:t> = </a:t>
            </a:r>
            <a:r>
              <a:rPr lang="sl-SI" sz="1500" dirty="0" err="1">
                <a:latin typeface="Courier New" pitchFamily="49" charset="0"/>
              </a:rPr>
              <a:t>stevilo</a:t>
            </a:r>
            <a:r>
              <a:rPr lang="sl-SI" sz="1500" dirty="0">
                <a:latin typeface="Courier New" pitchFamily="49" charset="0"/>
              </a:rPr>
              <a:t> % 10;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 </a:t>
            </a:r>
            <a:r>
              <a:rPr lang="sl-SI" sz="1500" dirty="0" err="1">
                <a:latin typeface="Courier New" pitchFamily="49" charset="0"/>
              </a:rPr>
              <a:t>desetice</a:t>
            </a:r>
            <a:r>
              <a:rPr lang="sl-SI" sz="1500" dirty="0">
                <a:latin typeface="Courier New" pitchFamily="49" charset="0"/>
              </a:rPr>
              <a:t> = </a:t>
            </a:r>
            <a:r>
              <a:rPr lang="sl-SI" sz="1500" dirty="0" err="1">
                <a:latin typeface="Courier New" pitchFamily="49" charset="0"/>
              </a:rPr>
              <a:t>stevilo</a:t>
            </a:r>
            <a:r>
              <a:rPr lang="sl-SI" sz="1500" dirty="0">
                <a:latin typeface="Courier New" pitchFamily="49" charset="0"/>
              </a:rPr>
              <a:t> / 10;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 </a:t>
            </a:r>
            <a:r>
              <a:rPr lang="sl-SI" sz="1500" dirty="0" err="1">
                <a:latin typeface="Courier New" pitchFamily="49" charset="0"/>
              </a:rPr>
              <a:t>novoStevilo</a:t>
            </a:r>
            <a:r>
              <a:rPr lang="sl-SI" sz="1500" dirty="0">
                <a:latin typeface="Courier New" pitchFamily="49" charset="0"/>
              </a:rPr>
              <a:t> = </a:t>
            </a:r>
            <a:r>
              <a:rPr lang="sl-SI" sz="1500" dirty="0" err="1">
                <a:latin typeface="Courier New" pitchFamily="49" charset="0"/>
              </a:rPr>
              <a:t>enice</a:t>
            </a:r>
            <a:r>
              <a:rPr lang="sl-SI" sz="1500" dirty="0">
                <a:latin typeface="Courier New" pitchFamily="49" charset="0"/>
              </a:rPr>
              <a:t> * 10 + </a:t>
            </a:r>
            <a:r>
              <a:rPr lang="sl-SI" sz="1500" dirty="0" err="1">
                <a:latin typeface="Courier New" pitchFamily="49" charset="0"/>
              </a:rPr>
              <a:t>desetice</a:t>
            </a:r>
            <a:r>
              <a:rPr lang="sl-SI" sz="1500" dirty="0"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15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      </a:t>
            </a:r>
            <a:r>
              <a:rPr lang="sl-SI" sz="1500" dirty="0" err="1" smtClean="0">
                <a:latin typeface="Courier New" pitchFamily="49" charset="0"/>
              </a:rPr>
              <a:t>Console.WriteLine</a:t>
            </a:r>
            <a:r>
              <a:rPr lang="sl-SI" sz="1500" dirty="0">
                <a:latin typeface="Courier New" pitchFamily="49" charset="0"/>
              </a:rPr>
              <a:t>("Iz " + </a:t>
            </a:r>
            <a:r>
              <a:rPr lang="sl-SI" sz="1500" dirty="0" err="1">
                <a:latin typeface="Courier New" pitchFamily="49" charset="0"/>
              </a:rPr>
              <a:t>stevilo</a:t>
            </a:r>
            <a:r>
              <a:rPr lang="sl-SI" sz="1500" dirty="0">
                <a:latin typeface="Courier New" pitchFamily="49" charset="0"/>
              </a:rPr>
              <a:t> + " smo naredili "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      + </a:t>
            </a:r>
            <a:r>
              <a:rPr lang="sl-SI" sz="1500" dirty="0" err="1">
                <a:latin typeface="Courier New" pitchFamily="49" charset="0"/>
              </a:rPr>
              <a:t>novoStevilo</a:t>
            </a:r>
            <a:r>
              <a:rPr lang="sl-SI" sz="1500" dirty="0"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500" dirty="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1500" dirty="0">
              <a:latin typeface="Courier New" pitchFamily="49" charset="0"/>
            </a:endParaRP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Tip</a:t>
            </a:r>
            <a:r>
              <a:rPr lang="sl-SI">
                <a:latin typeface="Courier New" pitchFamily="49" charset="0"/>
              </a:rPr>
              <a:t> double </a:t>
            </a:r>
            <a:r>
              <a:rPr lang="sl-SI"/>
              <a:t>v</a:t>
            </a:r>
            <a:r>
              <a:rPr lang="sl-SI">
                <a:latin typeface="Courier New" pitchFamily="49" charset="0"/>
              </a:rPr>
              <a:t> </a:t>
            </a:r>
            <a:r>
              <a:rPr lang="sl-SI">
                <a:latin typeface="Courier New" pitchFamily="49" charset="0"/>
                <a:sym typeface="Wingdings" pitchFamily="2" charset="2"/>
              </a:rPr>
              <a:t>int</a:t>
            </a:r>
            <a:endParaRPr lang="en-GB">
              <a:latin typeface="Courier New" pitchFamily="49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sl-SI" sz="2100" dirty="0"/>
              <a:t>Kako iz števila tipa </a:t>
            </a:r>
            <a:r>
              <a:rPr lang="sl-SI" sz="2100" dirty="0" err="1">
                <a:latin typeface="Courier New" pitchFamily="49" charset="0"/>
              </a:rPr>
              <a:t>double</a:t>
            </a:r>
            <a:r>
              <a:rPr lang="sl-SI" sz="2100" dirty="0"/>
              <a:t> narediti število tipa </a:t>
            </a:r>
            <a:r>
              <a:rPr lang="sl-SI" sz="2100" dirty="0" err="1">
                <a:latin typeface="Courier New" pitchFamily="49" charset="0"/>
              </a:rPr>
              <a:t>int</a:t>
            </a:r>
            <a:r>
              <a:rPr lang="sl-SI" sz="2100" dirty="0"/>
              <a:t>?</a:t>
            </a:r>
          </a:p>
          <a:p>
            <a:r>
              <a:rPr lang="sl-SI" sz="2100" dirty="0"/>
              <a:t>Če želimo odrezati decimalke</a:t>
            </a:r>
          </a:p>
          <a:p>
            <a:pPr lvl="1"/>
            <a:r>
              <a:rPr lang="sl-SI" sz="2000" dirty="0"/>
              <a:t>12.465 v 12</a:t>
            </a:r>
          </a:p>
          <a:p>
            <a:pPr lvl="1"/>
            <a:r>
              <a:rPr lang="sl-SI" sz="2000" dirty="0"/>
              <a:t>349.998 v 349</a:t>
            </a:r>
          </a:p>
          <a:p>
            <a:pPr lvl="1"/>
            <a:r>
              <a:rPr lang="sl-SI" sz="2000" dirty="0"/>
              <a:t>pred izrazom uporabimo </a:t>
            </a:r>
            <a:r>
              <a:rPr lang="sl-SI" dirty="0">
                <a:latin typeface="Courier New" pitchFamily="49" charset="0"/>
              </a:rPr>
              <a:t>(</a:t>
            </a:r>
            <a:r>
              <a:rPr lang="sl-SI" dirty="0" err="1">
                <a:latin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</a:rPr>
              <a:t>)</a:t>
            </a:r>
          </a:p>
          <a:p>
            <a:r>
              <a:rPr lang="sl-SI" sz="2100" dirty="0" smtClean="0">
                <a:latin typeface="Courier New" pitchFamily="49" charset="0"/>
              </a:rPr>
              <a:t>(tip): </a:t>
            </a:r>
            <a:r>
              <a:rPr lang="sl-SI" sz="2100" dirty="0" smtClean="0"/>
              <a:t>operator spremembe tipa</a:t>
            </a:r>
            <a:endParaRPr lang="sl-SI" sz="2100" dirty="0"/>
          </a:p>
          <a:p>
            <a:r>
              <a:rPr lang="sl-SI" sz="2100" dirty="0">
                <a:latin typeface="Courier New" pitchFamily="49" charset="0"/>
              </a:rPr>
              <a:t>(</a:t>
            </a:r>
            <a:r>
              <a:rPr lang="sl-SI" sz="2100" dirty="0" err="1">
                <a:latin typeface="Courier New" pitchFamily="49" charset="0"/>
              </a:rPr>
              <a:t>int</a:t>
            </a:r>
            <a:r>
              <a:rPr lang="sl-SI" sz="2100" dirty="0">
                <a:latin typeface="Courier New" pitchFamily="49" charset="0"/>
              </a:rPr>
              <a:t>)349.998</a:t>
            </a:r>
            <a:r>
              <a:rPr lang="sl-SI" sz="2100" dirty="0"/>
              <a:t> je </a:t>
            </a:r>
            <a:r>
              <a:rPr lang="sl-SI" sz="2100" dirty="0">
                <a:latin typeface="Courier New" pitchFamily="49" charset="0"/>
              </a:rPr>
              <a:t>349</a:t>
            </a:r>
          </a:p>
          <a:p>
            <a:r>
              <a:rPr lang="sl-SI" sz="2100" dirty="0">
                <a:latin typeface="Courier New" pitchFamily="49" charset="0"/>
              </a:rPr>
              <a:t>(</a:t>
            </a:r>
            <a:r>
              <a:rPr lang="sl-SI" sz="2100" dirty="0" err="1">
                <a:latin typeface="Courier New" pitchFamily="49" charset="0"/>
              </a:rPr>
              <a:t>int</a:t>
            </a:r>
            <a:r>
              <a:rPr lang="sl-SI" sz="2100" dirty="0">
                <a:latin typeface="Courier New" pitchFamily="49" charset="0"/>
              </a:rPr>
              <a:t>)(4.3*8)</a:t>
            </a:r>
            <a:r>
              <a:rPr lang="sl-SI" sz="2100" dirty="0"/>
              <a:t> je </a:t>
            </a:r>
            <a:r>
              <a:rPr lang="sl-SI" sz="2100" dirty="0">
                <a:latin typeface="Courier New" pitchFamily="49" charset="0"/>
              </a:rPr>
              <a:t>34</a:t>
            </a:r>
          </a:p>
          <a:p>
            <a:r>
              <a:rPr lang="sl-SI" sz="2100" dirty="0">
                <a:latin typeface="Courier New" pitchFamily="49" charset="0"/>
              </a:rPr>
              <a:t>(</a:t>
            </a:r>
            <a:r>
              <a:rPr lang="sl-SI" sz="2100" dirty="0" err="1">
                <a:latin typeface="Courier New" pitchFamily="49" charset="0"/>
              </a:rPr>
              <a:t>int</a:t>
            </a:r>
            <a:r>
              <a:rPr lang="sl-SI" sz="2100" dirty="0">
                <a:latin typeface="Courier New" pitchFamily="49" charset="0"/>
              </a:rPr>
              <a:t>)</a:t>
            </a:r>
            <a:r>
              <a:rPr lang="sl-SI" sz="2100" dirty="0" err="1">
                <a:latin typeface="Courier New" pitchFamily="49" charset="0"/>
              </a:rPr>
              <a:t>Math.PI</a:t>
            </a:r>
            <a:r>
              <a:rPr lang="sl-SI" sz="2100" dirty="0">
                <a:latin typeface="Courier New" pitchFamily="49" charset="0"/>
              </a:rPr>
              <a:t> </a:t>
            </a:r>
            <a:r>
              <a:rPr lang="sl-SI" sz="2100" dirty="0"/>
              <a:t>je</a:t>
            </a:r>
            <a:r>
              <a:rPr lang="sl-SI" sz="2100" dirty="0">
                <a:latin typeface="Courier New" pitchFamily="49" charset="0"/>
              </a:rPr>
              <a:t> 3</a:t>
            </a:r>
          </a:p>
          <a:p>
            <a:endParaRPr lang="sl-SI" sz="2100" dirty="0">
              <a:latin typeface="Courier New" pitchFamily="49" charset="0"/>
            </a:endParaRPr>
          </a:p>
          <a:p>
            <a:r>
              <a:rPr lang="sl-SI" sz="2100" dirty="0"/>
              <a:t>Kaj pomeni izraz</a:t>
            </a:r>
            <a:r>
              <a:rPr lang="sl-SI" sz="2100" dirty="0">
                <a:latin typeface="Courier New" pitchFamily="49" charset="0"/>
              </a:rPr>
              <a:t> x – (</a:t>
            </a:r>
            <a:r>
              <a:rPr lang="sl-SI" sz="2100" dirty="0" err="1">
                <a:latin typeface="Courier New" pitchFamily="49" charset="0"/>
              </a:rPr>
              <a:t>int</a:t>
            </a:r>
            <a:r>
              <a:rPr lang="sl-SI" sz="2100" dirty="0">
                <a:latin typeface="Courier New" pitchFamily="49" charset="0"/>
              </a:rPr>
              <a:t>)x ?</a:t>
            </a:r>
            <a:endParaRPr lang="en-GB" sz="2100" dirty="0">
              <a:latin typeface="Courier New" pitchFamily="49" charset="0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52120" y="3573016"/>
            <a:ext cx="3024336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In pa seveda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Convert.ToInt32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Math.Truncate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Math.Round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endParaRPr lang="sl-SI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Naključna števila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1900" dirty="0" err="1">
                <a:latin typeface="Courier New" pitchFamily="49" charset="0"/>
              </a:rPr>
              <a:t>new</a:t>
            </a:r>
            <a:r>
              <a:rPr lang="sl-SI" sz="1900" dirty="0">
                <a:latin typeface="Courier New" pitchFamily="49" charset="0"/>
              </a:rPr>
              <a:t> </a:t>
            </a:r>
            <a:r>
              <a:rPr lang="sl-SI" sz="1900" dirty="0" err="1">
                <a:latin typeface="Courier New" pitchFamily="49" charset="0"/>
              </a:rPr>
              <a:t>Random</a:t>
            </a:r>
            <a:r>
              <a:rPr lang="sl-SI" sz="1900" dirty="0">
                <a:latin typeface="Courier New" pitchFamily="49" charset="0"/>
              </a:rPr>
              <a:t>().</a:t>
            </a:r>
            <a:r>
              <a:rPr lang="sl-SI" sz="1900" dirty="0" err="1">
                <a:latin typeface="Courier New" pitchFamily="49" charset="0"/>
              </a:rPr>
              <a:t>NextDouble</a:t>
            </a:r>
            <a:r>
              <a:rPr lang="sl-SI" sz="1900" dirty="0">
                <a:latin typeface="Courier New" pitchFamily="49" charset="0"/>
              </a:rPr>
              <a:t>()</a:t>
            </a:r>
          </a:p>
          <a:p>
            <a:pPr>
              <a:lnSpc>
                <a:spcPct val="90000"/>
              </a:lnSpc>
            </a:pPr>
            <a:r>
              <a:rPr lang="sl-SI" sz="1900" dirty="0"/>
              <a:t>Ni argumenta</a:t>
            </a:r>
          </a:p>
          <a:p>
            <a:pPr>
              <a:lnSpc>
                <a:spcPct val="90000"/>
              </a:lnSpc>
            </a:pPr>
            <a:r>
              <a:rPr lang="sl-SI" sz="1900" dirty="0"/>
              <a:t>Dobimo število tipa </a:t>
            </a:r>
            <a:r>
              <a:rPr lang="sl-SI" sz="1900" dirty="0" err="1">
                <a:latin typeface="Courier New" pitchFamily="49" charset="0"/>
              </a:rPr>
              <a:t>double</a:t>
            </a:r>
            <a:r>
              <a:rPr lang="sl-SI" sz="1900" dirty="0"/>
              <a:t> z intervala </a:t>
            </a:r>
            <a:br>
              <a:rPr lang="sl-SI" sz="1900" dirty="0"/>
            </a:br>
            <a:r>
              <a:rPr lang="sl-SI" sz="1900" dirty="0">
                <a:latin typeface="Courier New" pitchFamily="49" charset="0"/>
              </a:rPr>
              <a:t>[0.0, 1.0)</a:t>
            </a:r>
          </a:p>
          <a:p>
            <a:pPr lvl="1">
              <a:lnSpc>
                <a:spcPct val="90000"/>
              </a:lnSpc>
            </a:pPr>
            <a:r>
              <a:rPr lang="sl-SI" sz="1500" dirty="0" smtClean="0">
                <a:latin typeface="Courier New" pitchFamily="49" charset="0"/>
              </a:rPr>
              <a:t>= </a:t>
            </a:r>
            <a:r>
              <a:rPr lang="sl-SI" sz="1500" dirty="0">
                <a:latin typeface="Courier New" pitchFamily="49" charset="0"/>
              </a:rPr>
              <a:t>1 + (</a:t>
            </a:r>
            <a:r>
              <a:rPr lang="sl-SI" sz="1500" dirty="0" err="1">
                <a:latin typeface="Courier New" pitchFamily="49" charset="0"/>
              </a:rPr>
              <a:t>int</a:t>
            </a:r>
            <a:r>
              <a:rPr lang="sl-SI" sz="1500" dirty="0">
                <a:latin typeface="Courier New" pitchFamily="49" charset="0"/>
              </a:rPr>
              <a:t>)</a:t>
            </a:r>
            <a:r>
              <a:rPr lang="sl-SI" sz="1500" dirty="0"/>
              <a:t> </a:t>
            </a:r>
            <a:r>
              <a:rPr lang="sl-SI" sz="1500" dirty="0">
                <a:latin typeface="Courier New" pitchFamily="49" charset="0"/>
              </a:rPr>
              <a:t>(6 * (</a:t>
            </a:r>
            <a:r>
              <a:rPr lang="sl-SI" sz="1500" dirty="0" err="1">
                <a:latin typeface="Courier New" pitchFamily="49" charset="0"/>
              </a:rPr>
              <a:t>new</a:t>
            </a:r>
            <a:r>
              <a:rPr lang="sl-SI" sz="1500" dirty="0">
                <a:latin typeface="Courier New" pitchFamily="49" charset="0"/>
              </a:rPr>
              <a:t> </a:t>
            </a:r>
            <a:r>
              <a:rPr lang="sl-SI" sz="1500" dirty="0" err="1">
                <a:latin typeface="Courier New" pitchFamily="49" charset="0"/>
              </a:rPr>
              <a:t>Random</a:t>
            </a:r>
            <a:r>
              <a:rPr lang="sl-SI" sz="1500" dirty="0">
                <a:latin typeface="Courier New" pitchFamily="49" charset="0"/>
              </a:rPr>
              <a:t>().</a:t>
            </a:r>
            <a:r>
              <a:rPr lang="sl-SI" sz="1500" dirty="0" err="1">
                <a:latin typeface="Courier New" pitchFamily="49" charset="0"/>
              </a:rPr>
              <a:t>NextDouble</a:t>
            </a:r>
            <a:r>
              <a:rPr lang="sl-SI" sz="1500" dirty="0">
                <a:latin typeface="Courier New" pitchFamily="49" charset="0"/>
              </a:rPr>
              <a:t>()))</a:t>
            </a:r>
          </a:p>
          <a:p>
            <a:pPr>
              <a:lnSpc>
                <a:spcPct val="90000"/>
              </a:lnSpc>
            </a:pPr>
            <a:r>
              <a:rPr lang="sl-SI" sz="1900" dirty="0"/>
              <a:t>Gre pa tudi hitreje</a:t>
            </a:r>
          </a:p>
          <a:p>
            <a:pPr lvl="1">
              <a:lnSpc>
                <a:spcPct val="90000"/>
              </a:lnSpc>
            </a:pPr>
            <a:r>
              <a:rPr lang="sl-SI" sz="1800" dirty="0" err="1">
                <a:latin typeface="Courier New" pitchFamily="49" charset="0"/>
              </a:rPr>
              <a:t>int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kocka = </a:t>
            </a:r>
            <a:r>
              <a:rPr lang="sl-SI" sz="1700" dirty="0" err="1" smtClean="0">
                <a:latin typeface="Courier New" pitchFamily="49" charset="0"/>
              </a:rPr>
              <a:t>new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 err="1">
                <a:latin typeface="Courier New" pitchFamily="49" charset="0"/>
              </a:rPr>
              <a:t>Random</a:t>
            </a:r>
            <a:r>
              <a:rPr lang="sl-SI" sz="1700" dirty="0">
                <a:latin typeface="Courier New" pitchFamily="49" charset="0"/>
              </a:rPr>
              <a:t>().</a:t>
            </a:r>
            <a:r>
              <a:rPr lang="sl-SI" sz="1700" dirty="0" err="1">
                <a:latin typeface="Courier New" pitchFamily="49" charset="0"/>
              </a:rPr>
              <a:t>Next</a:t>
            </a:r>
            <a:r>
              <a:rPr lang="sl-SI" sz="1700" dirty="0">
                <a:latin typeface="Courier New" pitchFamily="49" charset="0"/>
              </a:rPr>
              <a:t>(1,7</a:t>
            </a:r>
            <a:r>
              <a:rPr lang="sl-SI" sz="1700" dirty="0" smtClean="0">
                <a:latin typeface="Courier New" pitchFamily="49" charset="0"/>
              </a:rPr>
              <a:t>) </a:t>
            </a:r>
            <a:r>
              <a:rPr lang="sl-SI" sz="1700" dirty="0"/>
              <a:t>– dobimo celo število (</a:t>
            </a:r>
            <a:r>
              <a:rPr lang="sl-SI" sz="1700" dirty="0" err="1"/>
              <a:t>int</a:t>
            </a:r>
            <a:r>
              <a:rPr lang="sl-SI" sz="1700" dirty="0"/>
              <a:t>) iz množice</a:t>
            </a:r>
            <a:r>
              <a:rPr lang="sl-SI" sz="1700" dirty="0">
                <a:latin typeface="Courier New" pitchFamily="49" charset="0"/>
              </a:rPr>
              <a:t>{1, 2, 3, 4, 5, 6}</a:t>
            </a:r>
            <a:endParaRPr lang="en-GB" sz="1700" dirty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9912" y="508518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Kaj pa Javi?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59732" y="45199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Kako že gre v Pythonu?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/>
              <a:t>Vreča naključnih števil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300" dirty="0"/>
              <a:t>Omenjeni način uporabljamo le, če v programu potrebujemo le eno naključno število</a:t>
            </a:r>
          </a:p>
          <a:p>
            <a:pPr>
              <a:lnSpc>
                <a:spcPct val="90000"/>
              </a:lnSpc>
            </a:pPr>
            <a:r>
              <a:rPr lang="sl-SI" sz="2300" dirty="0"/>
              <a:t>Običajno na začetku programa</a:t>
            </a:r>
          </a:p>
          <a:p>
            <a:pPr lvl="1">
              <a:lnSpc>
                <a:spcPct val="90000"/>
              </a:lnSpc>
            </a:pP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Random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vrečaNakŠtevil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Random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sl-SI" sz="2300" dirty="0"/>
              <a:t>Potem vsakič, ko potrebujemo naključno število</a:t>
            </a:r>
          </a:p>
          <a:p>
            <a:pPr lvl="1">
              <a:lnSpc>
                <a:spcPct val="90000"/>
              </a:lnSpc>
            </a:pP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 x =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vrečaNakŠtev.NextDouble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lnSpc>
                <a:spcPct val="90000"/>
              </a:lnSpc>
            </a:pPr>
            <a:r>
              <a:rPr lang="sl-SI" sz="22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stČevljev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vrečaNakŠtev.Next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(37,51</a:t>
            </a:r>
            <a:r>
              <a:rPr lang="sl-SI" sz="22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lnSpc>
                <a:spcPct val="90000"/>
              </a:lnSpc>
            </a:pPr>
            <a:endParaRPr lang="sl-SI" sz="2200" dirty="0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endParaRPr lang="sl-SI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35&quot;&gt;&lt;object type=&quot;3&quot; unique_id=&quot;10036&quot;&gt;&lt;property id=&quot;20148&quot; value=&quot;5&quot;/&gt;&lt;property id=&quot;20300&quot; value=&quot;Slide 1 - &amp;quot;Branje podatkov&amp;quot;&quot;/&gt;&lt;property id=&quot;20307&quot; value=&quot;279&quot;/&gt;&lt;/object&gt;&lt;object type=&quot;3&quot; unique_id=&quot;10037&quot;&gt;&lt;property id=&quot;20148&quot; value=&quot;5&quot;/&gt;&lt;property id=&quot;20300&quot; value=&quot;Slide 2 - &amp;quot;Branje&amp;quot;&quot;/&gt;&lt;property id=&quot;20307&quot; value=&quot;258&quot;/&gt;&lt;/object&gt;&lt;object type=&quot;3&quot; unique_id=&quot;10038&quot;&gt;&lt;property id=&quot;20148&quot; value=&quot;5&quot;/&gt;&lt;property id=&quot;20300&quot; value=&quot;Slide 3 - &amp;quot;Iz niza v število&amp;quot;&quot;/&gt;&lt;property id=&quot;20307&quot; value=&quot;292&quot;/&gt;&lt;/object&gt;&lt;object type=&quot;3&quot; unique_id=&quot;10039&quot;&gt;&lt;property id=&quot;20148&quot; value=&quot;5&quot;/&gt;&lt;property id=&quot;20300&quot; value=&quot;Slide 4 - &amp;quot;Primer&amp;quot;&quot;/&gt;&lt;property id=&quot;20307&quot; value=&quot;287&quot;/&gt;&lt;/object&gt;&lt;object type=&quot;3&quot; unique_id=&quot;10043&quot;&gt;&lt;property id=&quot;20148&quot; value=&quot;5&quot;/&gt;&lt;property id=&quot;20300&quot; value=&quot;Slide 5 - &amp;quot;Tip double v int&amp;quot;&quot;/&gt;&lt;property id=&quot;20307&quot; value=&quot;263&quot;/&gt;&lt;/object&gt;&lt;object type=&quot;3&quot; unique_id=&quot;10047&quot;&gt;&lt;property id=&quot;20148&quot; value=&quot;5&quot;/&gt;&lt;property id=&quot;20300&quot; value=&quot;Slide 6 - &amp;quot;Naključna števila&amp;quot;&quot;/&gt;&lt;property id=&quot;20307&quot; value=&quot;267&quot;/&gt;&lt;/object&gt;&lt;object type=&quot;3&quot; unique_id=&quot;10048&quot;&gt;&lt;property id=&quot;20148&quot; value=&quot;5&quot;/&gt;&lt;property id=&quot;20300&quot; value=&quot;Slide 7 - &amp;quot;Vreča naključnih števil&amp;quot;&quot;/&gt;&lt;property id=&quot;20307&quot; value=&quot;293&quot;/&gt;&lt;/object&gt;&lt;/object&gt;&lt;object type=&quot;8&quot; unique_id=&quot;1006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ESS-Tema-PP2007-UP">
  <a:themeElements>
    <a:clrScheme name="4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4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ESS-Tema-PP2007-UP">
  <a:themeElements>
    <a:clrScheme name="5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5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5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ESS-Tema-PP2007-UP">
  <a:themeElements>
    <a:clrScheme name="6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6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405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4_ESS-Tema-PP2007-UP</vt:lpstr>
      <vt:lpstr>5_ESS-Tema-PP2007-UP</vt:lpstr>
      <vt:lpstr>6_ESS-Tema-PP2007-UP</vt:lpstr>
      <vt:lpstr>Echo</vt:lpstr>
      <vt:lpstr>Branje podatkov</vt:lpstr>
      <vt:lpstr>Branje</vt:lpstr>
      <vt:lpstr>PowerPoint Presentation</vt:lpstr>
      <vt:lpstr>Branje –C#</vt:lpstr>
      <vt:lpstr>Iz niza v število (kot v Javi)</vt:lpstr>
      <vt:lpstr>Primer</vt:lpstr>
      <vt:lpstr>Tip double v int</vt:lpstr>
      <vt:lpstr>Naključna števila</vt:lpstr>
      <vt:lpstr>Vreča naključnih števil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iz Pythona</dc:title>
  <dc:creator>Matija Lokar</dc:creator>
  <cp:lastModifiedBy>Matija Lokar</cp:lastModifiedBy>
  <cp:revision>39</cp:revision>
  <dcterms:created xsi:type="dcterms:W3CDTF">2004-01-14T11:47:25Z</dcterms:created>
  <dcterms:modified xsi:type="dcterms:W3CDTF">2017-09-29T12:10:04Z</dcterms:modified>
</cp:coreProperties>
</file>