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75" r:id="rId4"/>
    <p:sldId id="276" r:id="rId5"/>
    <p:sldId id="27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96" r:id="rId20"/>
    <p:sldId id="272" r:id="rId21"/>
    <p:sldId id="271" r:id="rId22"/>
    <p:sldId id="274" r:id="rId23"/>
    <p:sldId id="278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7" autoAdjust="0"/>
    <p:restoredTop sz="94660"/>
  </p:normalViewPr>
  <p:slideViewPr>
    <p:cSldViewPr snapToGrid="0">
      <p:cViewPr varScale="1">
        <p:scale>
          <a:sx n="75" d="100"/>
          <a:sy n="75" d="100"/>
        </p:scale>
        <p:origin x="76" y="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3F45D5-9FA4-43CC-A140-002BE0212612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2003BB-3E2D-41EA-A054-C4E0E8BD235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6907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8516301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4391021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2023642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1559272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40304739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1186722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0312956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9444115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9989516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6913701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4240382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1286982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4937917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2816938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8569520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7579339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9911368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34160286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7422231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3640460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6955011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838613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300283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007982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478327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088675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7810412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8801076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838274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AAE89-2973-47F7-886E-F23B266B8CD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7C5C-EC9A-4803-805E-5119813BE8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871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AAE89-2973-47F7-886E-F23B266B8CD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7C5C-EC9A-4803-805E-5119813BE8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261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AAE89-2973-47F7-886E-F23B266B8CD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7C5C-EC9A-4803-805E-5119813BE8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8515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AAE89-2973-47F7-886E-F23B266B8CD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7C5C-EC9A-4803-805E-5119813BE8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0017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AAE89-2973-47F7-886E-F23B266B8CD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7C5C-EC9A-4803-805E-5119813BE8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5567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AAE89-2973-47F7-886E-F23B266B8CD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7C5C-EC9A-4803-805E-5119813BE8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2947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AAE89-2973-47F7-886E-F23B266B8CD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7C5C-EC9A-4803-805E-5119813BE8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3681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AAE89-2973-47F7-886E-F23B266B8CD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7C5C-EC9A-4803-805E-5119813BE8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1296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AAE89-2973-47F7-886E-F23B266B8CD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7C5C-EC9A-4803-805E-5119813BE8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743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AAE89-2973-47F7-886E-F23B266B8CD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7C5C-EC9A-4803-805E-5119813BE8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3029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AAE89-2973-47F7-886E-F23B266B8CD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7C5C-EC9A-4803-805E-5119813BE8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054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AAE89-2973-47F7-886E-F23B266B8CD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57C5C-EC9A-4803-805E-5119813BE8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6046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en-us/dotnet/api/system.io?view=netframework-4.7.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library/y7h14879.asp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DATOTEKE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tekstovne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311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Obstoj datoteke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Metoda </a:t>
            </a:r>
            <a:r>
              <a:rPr lang="sl-SI" b="1" smtClean="0"/>
              <a:t>CreateText</a:t>
            </a:r>
            <a:r>
              <a:rPr lang="sl-SI" smtClean="0"/>
              <a:t> vedno ustvari novo, prazno datoteko</a:t>
            </a:r>
          </a:p>
          <a:p>
            <a:pPr eaLnBrk="1" hangingPunct="1"/>
            <a:r>
              <a:rPr lang="sl-SI" smtClean="0"/>
              <a:t>Če datoteka obstaja že od prej, izgubimo staro vsebino</a:t>
            </a:r>
          </a:p>
          <a:p>
            <a:pPr eaLnBrk="1" hangingPunct="1"/>
            <a:r>
              <a:rPr lang="sl-SI" smtClean="0"/>
              <a:t>Preverimo, če datoteka že obstaja</a:t>
            </a:r>
          </a:p>
          <a:p>
            <a:pPr eaLnBrk="1" hangingPunct="1"/>
            <a:r>
              <a:rPr lang="sl-SI" b="1" smtClean="0"/>
              <a:t>File.Exists(ime)</a:t>
            </a:r>
          </a:p>
          <a:p>
            <a:pPr lvl="1" eaLnBrk="1" hangingPunct="1"/>
            <a:r>
              <a:rPr lang="sl-SI" smtClean="0"/>
              <a:t>True: datoteka ime že obstaja</a:t>
            </a:r>
          </a:p>
          <a:p>
            <a:pPr lvl="1" eaLnBrk="1" hangingPunct="1"/>
            <a:r>
              <a:rPr lang="sl-SI" smtClean="0"/>
              <a:t>False: datoteke ime ni</a:t>
            </a:r>
          </a:p>
          <a:p>
            <a:pPr eaLnBrk="1" hangingPunct="1"/>
            <a:endParaRPr lang="sl-SI" smtClean="0"/>
          </a:p>
        </p:txBody>
      </p:sp>
      <p:pic>
        <p:nvPicPr>
          <p:cNvPr id="62468" name="Picture 4"/>
          <p:cNvPicPr>
            <a:picLocks noChangeAspect="1" noChangeArrowheads="1"/>
          </p:cNvPicPr>
          <p:nvPr/>
        </p:nvPicPr>
        <p:blipFill>
          <a:blip r:embed="rId3" cstate="print"/>
          <a:srcRect r="44366" b="64412"/>
          <a:stretch>
            <a:fillRect/>
          </a:stretch>
        </p:blipFill>
        <p:spPr bwMode="auto">
          <a:xfrm>
            <a:off x="5270497" y="4323645"/>
            <a:ext cx="5927905" cy="2161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7953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Ustvari datoteko, če je ni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95300" indent="-495300" algn="just">
              <a:lnSpc>
                <a:spcPct val="70000"/>
              </a:lnSpc>
              <a:buNone/>
            </a:pPr>
            <a:r>
              <a:rPr lang="en-US" sz="19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using </a:t>
            </a:r>
            <a:r>
              <a:rPr lang="en-US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System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IO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;</a:t>
            </a:r>
            <a:endParaRPr lang="en-US" sz="1900" b="1">
              <a:solidFill>
                <a:srgbClr val="0000FF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lnSpc>
                <a:spcPct val="70000"/>
              </a:lnSpc>
              <a:buNone/>
            </a:pPr>
            <a:r>
              <a:rPr lang="en-US" sz="1900" b="1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public </a:t>
            </a:r>
            <a:r>
              <a:rPr lang="en-US" sz="190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class </a:t>
            </a:r>
            <a:r>
              <a:rPr lang="en-US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Program</a:t>
            </a:r>
            <a:r>
              <a:rPr lang="sl-SI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marL="495300" indent="-495300" algn="just">
              <a:lnSpc>
                <a:spcPct val="70000"/>
              </a:lnSpc>
              <a:buNone/>
            </a:pP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</a:t>
            </a:r>
            <a:r>
              <a:rPr lang="en-US" sz="1900" b="1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public </a:t>
            </a:r>
            <a:r>
              <a:rPr lang="en-US" sz="1900">
                <a:solidFill>
                  <a:srgbClr val="A52A2A"/>
                </a:solidFill>
                <a:latin typeface="Courier New" pitchFamily="49" charset="0"/>
                <a:cs typeface="Times New Roman" pitchFamily="18" charset="0"/>
              </a:rPr>
              <a:t>static </a:t>
            </a:r>
            <a:r>
              <a:rPr lang="en-US" sz="190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void </a:t>
            </a:r>
            <a:r>
              <a:rPr lang="en-US" sz="1900" b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Main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190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string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[] </a:t>
            </a:r>
            <a:r>
              <a:rPr lang="en-US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args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</a:t>
            </a:r>
            <a:r>
              <a:rPr lang="sl-SI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marL="495300" indent="-495300" algn="just">
              <a:lnSpc>
                <a:spcPct val="70000"/>
              </a:lnSpc>
              <a:buNone/>
            </a:pP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Console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1900" b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Write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190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"Ime datoteke: "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</a:t>
            </a:r>
          </a:p>
          <a:p>
            <a:pPr marL="495300" indent="-495300" algn="just">
              <a:lnSpc>
                <a:spcPct val="70000"/>
              </a:lnSpc>
              <a:buNone/>
            </a:pP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190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string </a:t>
            </a:r>
            <a:r>
              <a:rPr lang="en-US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 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= </a:t>
            </a:r>
            <a:r>
              <a:rPr lang="en-US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Console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1900" b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ReadLine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();</a:t>
            </a:r>
          </a:p>
          <a:p>
            <a:pPr marL="495300" indent="-495300" algn="just">
              <a:lnSpc>
                <a:spcPct val="70000"/>
              </a:lnSpc>
              <a:buNone/>
            </a:pP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1900" b="1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if 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File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1900" b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Exists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)) {</a:t>
            </a:r>
          </a:p>
          <a:p>
            <a:pPr marL="495300" indent="-495300" algn="just">
              <a:lnSpc>
                <a:spcPct val="70000"/>
              </a:lnSpc>
              <a:buNone/>
            </a:pP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	</a:t>
            </a:r>
            <a:r>
              <a:rPr lang="en-US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Console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1900" b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WriteLine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190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"Datoteka " 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+ </a:t>
            </a:r>
            <a:r>
              <a:rPr lang="en-US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 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+ </a:t>
            </a:r>
            <a:endParaRPr lang="sl-SI" sz="190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lnSpc>
                <a:spcPct val="70000"/>
              </a:lnSpc>
              <a:buNone/>
            </a:pPr>
            <a:r>
              <a:rPr lang="sl-SI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                       </a:t>
            </a:r>
            <a:r>
              <a:rPr lang="en-US" sz="190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" že obstaja!"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</a:t>
            </a:r>
          </a:p>
          <a:p>
            <a:pPr marL="495300" indent="-495300" algn="just">
              <a:lnSpc>
                <a:spcPct val="70000"/>
              </a:lnSpc>
              <a:buNone/>
            </a:pP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} </a:t>
            </a:r>
            <a:r>
              <a:rPr lang="en-US" sz="1900" b="1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else 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marL="495300" indent="-495300" algn="just">
              <a:lnSpc>
                <a:spcPct val="70000"/>
              </a:lnSpc>
              <a:buNone/>
            </a:pP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	</a:t>
            </a:r>
            <a:r>
              <a:rPr lang="en-US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File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1900" b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CreateText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</a:t>
            </a:r>
          </a:p>
          <a:p>
            <a:pPr marL="495300" indent="-495300" algn="just">
              <a:lnSpc>
                <a:spcPct val="70000"/>
              </a:lnSpc>
              <a:buNone/>
            </a:pP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	</a:t>
            </a:r>
            <a:r>
              <a:rPr lang="en-US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Console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1900" b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WriteLine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190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"Datoteko " 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+ </a:t>
            </a:r>
            <a:r>
              <a:rPr lang="en-US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 </a:t>
            </a:r>
            <a:endParaRPr lang="sl-SI" sz="190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lnSpc>
                <a:spcPct val="70000"/>
              </a:lnSpc>
              <a:buNone/>
            </a:pPr>
            <a:r>
              <a:rPr lang="sl-SI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                 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+ </a:t>
            </a:r>
            <a:r>
              <a:rPr lang="en-US" sz="190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" smo naredili!"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			</a:t>
            </a:r>
          </a:p>
          <a:p>
            <a:pPr marL="495300" indent="-495300" algn="just">
              <a:lnSpc>
                <a:spcPct val="70000"/>
              </a:lnSpc>
              <a:buNone/>
            </a:pP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}</a:t>
            </a:r>
          </a:p>
          <a:p>
            <a:pPr marL="495300" indent="-495300" algn="just">
              <a:lnSpc>
                <a:spcPct val="70000"/>
              </a:lnSpc>
              <a:buNone/>
            </a:pP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19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Console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1900" b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ReadLine</a:t>
            </a: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();</a:t>
            </a:r>
          </a:p>
          <a:p>
            <a:pPr marL="495300" indent="-495300" algn="just">
              <a:lnSpc>
                <a:spcPct val="70000"/>
              </a:lnSpc>
              <a:buNone/>
            </a:pPr>
            <a:r>
              <a:rPr lang="en-US" sz="19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}</a:t>
            </a:r>
            <a:endParaRPr lang="sl-SI" sz="1900">
              <a:solidFill>
                <a:srgbClr val="006400"/>
              </a:solidFill>
              <a:latin typeface="Courier New" pitchFamily="49" charset="0"/>
              <a:ea typeface="Times New Roman" pitchFamily="18" charset="0"/>
              <a:cs typeface="Arial" pitchFamily="34" charset="0"/>
            </a:endParaRPr>
          </a:p>
          <a:p>
            <a:pPr marL="495300" indent="-495300">
              <a:lnSpc>
                <a:spcPct val="70000"/>
              </a:lnSpc>
              <a:buNone/>
            </a:pPr>
            <a:r>
              <a:rPr lang="sl-SI" sz="190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Arial" pitchFamily="34" charset="0"/>
              </a:rPr>
              <a:t>}</a:t>
            </a:r>
            <a:r>
              <a:rPr lang="sl-SI" sz="1900">
                <a:latin typeface="Courier New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689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Pisanje na datoteko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sl-SI" sz="2200" dirty="0"/>
              <a:t>Datoteke na disku povežemo s podatkovnimi tokovi</a:t>
            </a:r>
          </a:p>
          <a:p>
            <a:pPr lvl="1" eaLnBrk="1" hangingPunct="1"/>
            <a:r>
              <a:rPr lang="sl-SI" sz="2100" dirty="0"/>
              <a:t>Podatkovni tok za pisanje (na datoteko) </a:t>
            </a:r>
            <a:r>
              <a:rPr lang="sl-SI" sz="2100" dirty="0" err="1">
                <a:latin typeface="Courier New" pitchFamily="49" charset="0"/>
                <a:cs typeface="Courier New" pitchFamily="49" charset="0"/>
              </a:rPr>
              <a:t>StreamWriter</a:t>
            </a:r>
            <a:endParaRPr lang="sl-SI" sz="2100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/>
            <a:r>
              <a:rPr lang="sl-SI" sz="2100" dirty="0"/>
              <a:t>Podatkovni tok za branje z datoteke: </a:t>
            </a:r>
            <a:r>
              <a:rPr lang="sl-SI" sz="2100" dirty="0" err="1">
                <a:latin typeface="Courier New" pitchFamily="49" charset="0"/>
                <a:cs typeface="Courier New" pitchFamily="49" charset="0"/>
              </a:rPr>
              <a:t>StreamReader</a:t>
            </a:r>
            <a:endParaRPr lang="sl-SI" sz="2100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sl-SI" sz="2100" dirty="0" err="1">
                <a:latin typeface="Courier New" pitchFamily="49" charset="0"/>
                <a:cs typeface="Courier New" pitchFamily="49" charset="0"/>
              </a:rPr>
              <a:t>CreateText</a:t>
            </a:r>
            <a:r>
              <a:rPr lang="sl-SI" sz="2200" dirty="0"/>
              <a:t> vrne oznako podatkovnega toka</a:t>
            </a:r>
          </a:p>
          <a:p>
            <a:pPr eaLnBrk="1" hangingPunct="1"/>
            <a:r>
              <a:rPr lang="sl-SI" sz="2200" dirty="0"/>
              <a:t>Zgled</a:t>
            </a:r>
          </a:p>
          <a:p>
            <a:pPr lvl="1" eaLnBrk="1" hangingPunct="1"/>
            <a:r>
              <a:rPr lang="sl-SI" sz="2100" dirty="0" err="1">
                <a:latin typeface="Courier New" pitchFamily="49" charset="0"/>
              </a:rPr>
              <a:t>StreamWriter</a:t>
            </a:r>
            <a:r>
              <a:rPr lang="sl-SI" sz="2100" dirty="0">
                <a:latin typeface="Courier New" pitchFamily="49" charset="0"/>
              </a:rPr>
              <a:t> </a:t>
            </a:r>
            <a:r>
              <a:rPr lang="sl-SI" sz="2100" dirty="0" err="1">
                <a:latin typeface="Courier New" pitchFamily="49" charset="0"/>
              </a:rPr>
              <a:t>datZaPisanje</a:t>
            </a:r>
            <a:r>
              <a:rPr lang="sl-SI" sz="2100" dirty="0">
                <a:latin typeface="Courier New" pitchFamily="49" charset="0"/>
              </a:rPr>
              <a:t>;</a:t>
            </a:r>
          </a:p>
          <a:p>
            <a:pPr lvl="1" eaLnBrk="1" hangingPunct="1"/>
            <a:r>
              <a:rPr lang="sl-SI" sz="2100" dirty="0" err="1">
                <a:latin typeface="Courier New" pitchFamily="49" charset="0"/>
              </a:rPr>
              <a:t>datZaPisanje</a:t>
            </a:r>
            <a:r>
              <a:rPr lang="sl-SI" sz="2100" dirty="0">
                <a:latin typeface="Courier New" pitchFamily="49" charset="0"/>
              </a:rPr>
              <a:t> = </a:t>
            </a:r>
            <a:br>
              <a:rPr lang="sl-SI" sz="2100" dirty="0">
                <a:latin typeface="Courier New" pitchFamily="49" charset="0"/>
              </a:rPr>
            </a:br>
            <a:r>
              <a:rPr lang="sl-SI" sz="2100" dirty="0">
                <a:latin typeface="Courier New" pitchFamily="49" charset="0"/>
              </a:rPr>
              <a:t>    </a:t>
            </a:r>
            <a:r>
              <a:rPr lang="sl-SI" sz="2100" dirty="0" err="1">
                <a:latin typeface="Courier New" pitchFamily="49" charset="0"/>
              </a:rPr>
              <a:t>File.CreateText</a:t>
            </a:r>
            <a:r>
              <a:rPr lang="sl-SI" sz="2100" dirty="0">
                <a:latin typeface="Courier New" pitchFamily="49" charset="0"/>
              </a:rPr>
              <a:t>("</a:t>
            </a:r>
            <a:r>
              <a:rPr lang="sl-SI" sz="2100" dirty="0" err="1">
                <a:latin typeface="Courier New" pitchFamily="49" charset="0"/>
              </a:rPr>
              <a:t>tuPisem.txt</a:t>
            </a:r>
            <a:r>
              <a:rPr lang="sl-SI" sz="2100" dirty="0">
                <a:latin typeface="Courier New" pitchFamily="49" charset="0"/>
              </a:rPr>
              <a:t>");</a:t>
            </a:r>
          </a:p>
          <a:p>
            <a:pPr eaLnBrk="1" hangingPunct="1"/>
            <a:r>
              <a:rPr lang="sl-SI" sz="2200" dirty="0"/>
              <a:t>Pisanje</a:t>
            </a:r>
          </a:p>
          <a:p>
            <a:pPr lvl="1" eaLnBrk="1" hangingPunct="1"/>
            <a:r>
              <a:rPr lang="sl-SI" sz="2100" dirty="0" err="1">
                <a:latin typeface="Courier New" pitchFamily="49" charset="0"/>
              </a:rPr>
              <a:t>WriteLine</a:t>
            </a:r>
            <a:r>
              <a:rPr lang="sl-SI" sz="2100" dirty="0">
                <a:latin typeface="Courier New" pitchFamily="49" charset="0"/>
              </a:rPr>
              <a:t>(niz)</a:t>
            </a:r>
          </a:p>
          <a:p>
            <a:pPr lvl="1" eaLnBrk="1" hangingPunct="1"/>
            <a:r>
              <a:rPr lang="sl-SI" sz="2100" dirty="0"/>
              <a:t>Enako kot pri pisanju na konzolo</a:t>
            </a:r>
          </a:p>
          <a:p>
            <a:pPr lvl="1" eaLnBrk="1" hangingPunct="1"/>
            <a:r>
              <a:rPr lang="sl-SI" sz="2100" dirty="0" err="1">
                <a:latin typeface="Courier New" pitchFamily="49" charset="0"/>
              </a:rPr>
              <a:t>datZaPisanje.WriteLine</a:t>
            </a:r>
            <a:r>
              <a:rPr lang="sl-SI" sz="2100" dirty="0">
                <a:latin typeface="Courier New" pitchFamily="49" charset="0"/>
              </a:rPr>
              <a:t>("Pišimo na datoteko");</a:t>
            </a:r>
          </a:p>
          <a:p>
            <a:pPr eaLnBrk="1" hangingPunct="1"/>
            <a:endParaRPr lang="sl-SI" sz="22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10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bldLvl="5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86750" cy="1143000"/>
          </a:xfrm>
        </p:spPr>
        <p:txBody>
          <a:bodyPr/>
          <a:lstStyle/>
          <a:p>
            <a:pPr eaLnBrk="1" hangingPunct="1"/>
            <a:r>
              <a:rPr lang="sl-SI" smtClean="0"/>
              <a:t>Zgled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4294967295"/>
          </p:nvPr>
        </p:nvSpPr>
        <p:spPr>
          <a:xfrm>
            <a:off x="1524000" y="1219200"/>
            <a:ext cx="8229600" cy="4910138"/>
          </a:xfrm>
        </p:spPr>
        <p:txBody>
          <a:bodyPr/>
          <a:lstStyle/>
          <a:p>
            <a:pPr marL="495300" indent="-495300" algn="just">
              <a:buNone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public </a:t>
            </a:r>
            <a:r>
              <a:rPr lang="en-US" sz="2000">
                <a:solidFill>
                  <a:srgbClr val="A52A2A"/>
                </a:solidFill>
                <a:latin typeface="Courier New" pitchFamily="49" charset="0"/>
                <a:cs typeface="Times New Roman" pitchFamily="18" charset="0"/>
              </a:rPr>
              <a:t>static </a:t>
            </a:r>
            <a:r>
              <a:rPr lang="en-US" sz="200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void </a:t>
            </a:r>
            <a:r>
              <a:rPr lang="en-US" sz="2000" b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Main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00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string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[] </a:t>
            </a:r>
            <a:r>
              <a:rPr lang="en-US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args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	{</a:t>
            </a:r>
            <a:endParaRPr lang="sl-SI" sz="200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sl-SI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     Console.Write("Ime datoteke: ");</a:t>
            </a:r>
            <a:endParaRPr lang="en-US" sz="200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200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string </a:t>
            </a:r>
            <a:r>
              <a:rPr lang="en-US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imeDatoteke 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=</a:t>
            </a:r>
            <a:r>
              <a:rPr lang="sl-SI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Console.ReadLine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();</a:t>
            </a:r>
          </a:p>
          <a:p>
            <a:pPr marL="495300" indent="-495300" algn="just">
              <a:buNone/>
            </a:pP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StreamWriter oznaka;</a:t>
            </a:r>
          </a:p>
          <a:p>
            <a:pPr marL="495300" indent="-495300" algn="just">
              <a:buNone/>
            </a:pPr>
            <a:r>
              <a:rPr lang="sl-SI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</a:t>
            </a:r>
            <a:r>
              <a:rPr lang="en-US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oznaka 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= </a:t>
            </a:r>
            <a:r>
              <a:rPr lang="en-US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File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000" b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CreateText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imeDatoteke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</a:t>
            </a:r>
            <a:endParaRPr lang="pl-PL" sz="200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pl-PL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pl-PL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oznaka</a:t>
            </a:r>
            <a:r>
              <a:rPr lang="pl-PL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pl-PL" sz="2000" b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WriteLine</a:t>
            </a:r>
            <a:r>
              <a:rPr lang="pl-PL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pl-PL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"Nekaj smo" + </a:t>
            </a:r>
          </a:p>
          <a:p>
            <a:pPr marL="495300" indent="-495300" algn="just">
              <a:buNone/>
            </a:pPr>
            <a:r>
              <a:rPr lang="pl-PL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          " napisali na datoteko!"</a:t>
            </a:r>
            <a:r>
              <a:rPr lang="pl-PL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		</a:t>
            </a:r>
          </a:p>
          <a:p>
            <a:pPr marL="495300" indent="-495300" algn="just">
              <a:buNone/>
            </a:pPr>
            <a:r>
              <a:rPr lang="pl-PL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}</a:t>
            </a:r>
            <a:endParaRPr lang="sl-SI" sz="200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5808663" y="4724401"/>
            <a:ext cx="3313112" cy="646331"/>
          </a:xfrm>
          <a:prstGeom prst="rect">
            <a:avLst/>
          </a:prstGeom>
          <a:noFill/>
          <a:ln w="158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Težava: Ko izvedemo program, je datoteka </a:t>
            </a:r>
            <a:r>
              <a:rPr lang="sl-SI" b="1"/>
              <a:t>prazna</a:t>
            </a:r>
            <a:r>
              <a:rPr lang="sl-SI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06178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bldLvl="5" animBg="1"/>
      <p:bldP spid="686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Close()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Podatkovni tok je potrebno zapreti</a:t>
            </a:r>
          </a:p>
          <a:p>
            <a:pPr eaLnBrk="1" hangingPunct="1"/>
            <a:r>
              <a:rPr lang="sl-SI" smtClean="0"/>
              <a:t>Medpomnilnik </a:t>
            </a:r>
          </a:p>
          <a:p>
            <a:pPr eaLnBrk="1" hangingPunct="1"/>
            <a:r>
              <a:rPr lang="sl-SI" smtClean="0"/>
              <a:t>Hitrejše izvajanje</a:t>
            </a:r>
          </a:p>
          <a:p>
            <a:pPr eaLnBrk="1" hangingPunct="1"/>
            <a:r>
              <a:rPr lang="sl-SI" smtClean="0"/>
              <a:t>Na koncu izprazniti</a:t>
            </a:r>
          </a:p>
          <a:p>
            <a:pPr lvl="1" eaLnBrk="1" hangingPunct="1"/>
            <a:r>
              <a:rPr lang="sl-SI" smtClean="0"/>
              <a:t>Close</a:t>
            </a:r>
          </a:p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2831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 bldLvl="5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Zgled - popravljen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95300" algn="just">
              <a:buNone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public </a:t>
            </a:r>
            <a:r>
              <a:rPr lang="en-US" sz="2000">
                <a:solidFill>
                  <a:srgbClr val="A52A2A"/>
                </a:solidFill>
                <a:latin typeface="Courier New" pitchFamily="49" charset="0"/>
                <a:cs typeface="Times New Roman" pitchFamily="18" charset="0"/>
              </a:rPr>
              <a:t>static </a:t>
            </a:r>
            <a:r>
              <a:rPr lang="en-US" sz="200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void </a:t>
            </a:r>
            <a:r>
              <a:rPr lang="en-US" sz="2000" b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Main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00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string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[] </a:t>
            </a:r>
            <a:r>
              <a:rPr lang="en-US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args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	{</a:t>
            </a:r>
            <a:endParaRPr lang="sl-SI" sz="200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sl-SI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     Console.Write("Ime datoteke: ");</a:t>
            </a:r>
            <a:endParaRPr lang="en-US" sz="200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200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string </a:t>
            </a:r>
            <a:r>
              <a:rPr lang="en-US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imeDatoteke 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=</a:t>
            </a:r>
            <a:r>
              <a:rPr lang="sl-SI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Console.ReadLine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();</a:t>
            </a:r>
          </a:p>
          <a:p>
            <a:pPr marL="495300" indent="-495300" algn="just">
              <a:buNone/>
            </a:pP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StreamWriter oznaka;</a:t>
            </a:r>
          </a:p>
          <a:p>
            <a:pPr marL="495300" indent="-495300" algn="just">
              <a:buNone/>
            </a:pPr>
            <a:r>
              <a:rPr lang="sl-SI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</a:t>
            </a:r>
            <a:r>
              <a:rPr lang="en-US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oznaka 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= </a:t>
            </a:r>
            <a:r>
              <a:rPr lang="en-US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File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000" b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CreateText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imeDatoteke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</a:t>
            </a:r>
            <a:endParaRPr lang="pl-PL" sz="200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pl-PL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pl-PL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oznaka</a:t>
            </a:r>
            <a:r>
              <a:rPr lang="pl-PL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pl-PL" sz="2000" b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WriteLine</a:t>
            </a:r>
            <a:r>
              <a:rPr lang="pl-PL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pl-PL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"Nekaj smo" + </a:t>
            </a:r>
          </a:p>
          <a:p>
            <a:pPr marL="495300" indent="-495300" algn="just">
              <a:buNone/>
            </a:pPr>
            <a:r>
              <a:rPr lang="pl-PL" sz="20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          " napisali na datoteko!"</a:t>
            </a:r>
            <a:r>
              <a:rPr lang="pl-PL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	</a:t>
            </a:r>
          </a:p>
          <a:p>
            <a:pPr marL="495300" indent="-495300" algn="just">
              <a:buNone/>
            </a:pPr>
            <a:r>
              <a:rPr lang="pl-PL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     oznaka.</a:t>
            </a:r>
            <a:r>
              <a:rPr lang="pl-PL" sz="2000" b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Close</a:t>
            </a:r>
            <a:r>
              <a:rPr lang="pl-PL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();	</a:t>
            </a:r>
          </a:p>
          <a:p>
            <a:pPr marL="495300" indent="-495300" algn="just">
              <a:buNone/>
            </a:pPr>
            <a:r>
              <a:rPr lang="pl-PL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</a:t>
            </a:r>
            <a:r>
              <a:rPr lang="en-US" sz="200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}</a:t>
            </a:r>
            <a:endParaRPr lang="sl-SI" sz="200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5808663" y="4724400"/>
            <a:ext cx="3313112" cy="382588"/>
          </a:xfrm>
          <a:prstGeom prst="rect">
            <a:avLst/>
          </a:prstGeom>
          <a:noFill/>
          <a:ln w="158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Datoteka </a:t>
            </a:r>
            <a:r>
              <a:rPr lang="sl-SI" b="1"/>
              <a:t>ni več</a:t>
            </a:r>
            <a:r>
              <a:rPr lang="sl-SI"/>
              <a:t> prazna!</a:t>
            </a:r>
          </a:p>
        </p:txBody>
      </p:sp>
    </p:spTree>
    <p:extLst>
      <p:ext uri="{BB962C8B-B14F-4D97-AF65-F5344CB8AC3E}">
        <p14:creationId xmlns:p14="http://schemas.microsoft.com/office/powerpoint/2010/main" val="40797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Zgled: 100 vrstic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</a:pPr>
            <a:r>
              <a:rPr lang="sl-SI" sz="1600" dirty="0"/>
              <a:t>Napišimo sedaj program, ki bo v datoteko </a:t>
            </a:r>
            <a:r>
              <a:rPr lang="sl-SI" sz="1600" dirty="0" err="1"/>
              <a:t>StoVrstic.txt</a:t>
            </a:r>
            <a:r>
              <a:rPr lang="sl-SI" sz="1600" dirty="0"/>
              <a:t> zapisal 100 vrstic, denimo takih: 1. vrstica, 2. vrstica, ..., 100. vrstica</a:t>
            </a:r>
          </a:p>
          <a:p>
            <a:pPr eaLnBrk="1" hangingPunct="1">
              <a:lnSpc>
                <a:spcPct val="120000"/>
              </a:lnSpc>
            </a:pPr>
            <a:r>
              <a:rPr lang="sl-SI" sz="1600" dirty="0"/>
              <a:t>Naloga je enostavna:</a:t>
            </a:r>
          </a:p>
          <a:p>
            <a:pPr lvl="1" eaLnBrk="1" hangingPunct="1">
              <a:lnSpc>
                <a:spcPct val="120000"/>
              </a:lnSpc>
            </a:pPr>
            <a:r>
              <a:rPr lang="sl-SI" sz="1600" dirty="0"/>
              <a:t>Ustvarimo datoteko </a:t>
            </a:r>
            <a:r>
              <a:rPr lang="sl-SI" sz="1600" dirty="0" err="1"/>
              <a:t>StoVrstic.txt</a:t>
            </a:r>
            <a:r>
              <a:rPr lang="sl-SI" sz="1600" dirty="0"/>
              <a:t> in jo </a:t>
            </a:r>
            <a:r>
              <a:rPr lang="sl-SI" sz="1600" dirty="0" err="1"/>
              <a:t>poveženo</a:t>
            </a:r>
            <a:r>
              <a:rPr lang="sl-SI" sz="1600" dirty="0"/>
              <a:t> z pisalnim podatkovnim tokom</a:t>
            </a:r>
          </a:p>
          <a:p>
            <a:pPr lvl="1" eaLnBrk="1" hangingPunct="1">
              <a:lnSpc>
                <a:spcPct val="120000"/>
              </a:lnSpc>
            </a:pPr>
            <a:r>
              <a:rPr lang="sl-SI" sz="1600" dirty="0"/>
              <a:t>V zanki izpišemo števec in besedilo ". vrstica"</a:t>
            </a:r>
          </a:p>
          <a:p>
            <a:pPr eaLnBrk="1" hangingPunct="1">
              <a:lnSpc>
                <a:spcPct val="120000"/>
              </a:lnSpc>
            </a:pPr>
            <a:r>
              <a:rPr lang="sl-SI" sz="1600" dirty="0"/>
              <a:t>Nato ... </a:t>
            </a:r>
          </a:p>
          <a:p>
            <a:pPr lvl="1" eaLnBrk="1" hangingPunct="1">
              <a:lnSpc>
                <a:spcPct val="120000"/>
              </a:lnSpc>
            </a:pPr>
            <a:r>
              <a:rPr lang="sl-SI" sz="1600" dirty="0"/>
              <a:t>Nič! To je vse.</a:t>
            </a:r>
            <a:endParaRPr lang="pl-PL" sz="1200" dirty="0"/>
          </a:p>
          <a:p>
            <a:pPr eaLnBrk="1" hangingPunct="1">
              <a:lnSpc>
                <a:spcPct val="120000"/>
              </a:lnSpc>
              <a:buFont typeface="Wingdings 3" pitchFamily="18" charset="2"/>
              <a:buNone/>
            </a:pPr>
            <a:endParaRPr lang="pl-PL" sz="500" dirty="0"/>
          </a:p>
          <a:p>
            <a:pPr eaLnBrk="1" hangingPunct="1">
              <a:lnSpc>
                <a:spcPct val="120000"/>
              </a:lnSpc>
              <a:buFont typeface="Wingdings 3" pitchFamily="18" charset="2"/>
              <a:buNone/>
            </a:pPr>
            <a:r>
              <a:rPr lang="pl-PL" sz="1400" dirty="0"/>
              <a:t>	</a:t>
            </a:r>
            <a:r>
              <a:rPr lang="en-US" sz="1400" b="1" dirty="0">
                <a:latin typeface="Courier New" pitchFamily="49" charset="0"/>
              </a:rPr>
              <a:t>public </a:t>
            </a:r>
            <a:r>
              <a:rPr lang="en-US" sz="1400" dirty="0">
                <a:latin typeface="Courier New" pitchFamily="49" charset="0"/>
              </a:rPr>
              <a:t>static void </a:t>
            </a:r>
            <a:r>
              <a:rPr lang="en-US" sz="1400" b="1" dirty="0">
                <a:latin typeface="Courier New" pitchFamily="49" charset="0"/>
              </a:rPr>
              <a:t>Main</a:t>
            </a:r>
            <a:r>
              <a:rPr lang="en-US" sz="1400" dirty="0">
                <a:latin typeface="Courier New" pitchFamily="49" charset="0"/>
              </a:rPr>
              <a:t>(string[] </a:t>
            </a:r>
            <a:r>
              <a:rPr lang="en-US" sz="1400" dirty="0" err="1">
                <a:latin typeface="Courier New" pitchFamily="49" charset="0"/>
              </a:rPr>
              <a:t>args</a:t>
            </a:r>
            <a:r>
              <a:rPr lang="en-US" sz="1400" dirty="0">
                <a:latin typeface="Courier New" pitchFamily="49" charset="0"/>
              </a:rPr>
              <a:t>)	{</a:t>
            </a:r>
          </a:p>
          <a:p>
            <a:pPr eaLnBrk="1" hangingPunct="1">
              <a:lnSpc>
                <a:spcPct val="120000"/>
              </a:lnSpc>
              <a:buFont typeface="Wingdings 3" pitchFamily="18" charset="2"/>
              <a:buNone/>
            </a:pPr>
            <a:r>
              <a:rPr lang="en-US" sz="1400" dirty="0">
                <a:latin typeface="Courier New" pitchFamily="49" charset="0"/>
              </a:rPr>
              <a:t>		</a:t>
            </a:r>
            <a:r>
              <a:rPr lang="en-US" sz="1400" dirty="0" err="1">
                <a:latin typeface="Courier New" pitchFamily="49" charset="0"/>
              </a:rPr>
              <a:t>StreamWriter</a:t>
            </a:r>
            <a:r>
              <a:rPr lang="en-US" sz="1400" dirty="0">
                <a:latin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</a:rPr>
              <a:t>oznaka</a:t>
            </a:r>
            <a:r>
              <a:rPr lang="en-US" sz="1400" dirty="0">
                <a:latin typeface="Courier New" pitchFamily="49" charset="0"/>
              </a:rPr>
              <a:t>;</a:t>
            </a:r>
            <a:endParaRPr lang="pl-PL" sz="1400" dirty="0">
              <a:latin typeface="Courier New" pitchFamily="49" charset="0"/>
            </a:endParaRPr>
          </a:p>
          <a:p>
            <a:pPr eaLnBrk="1" hangingPunct="1">
              <a:lnSpc>
                <a:spcPct val="120000"/>
              </a:lnSpc>
              <a:buFont typeface="Wingdings 3" pitchFamily="18" charset="2"/>
              <a:buNone/>
            </a:pPr>
            <a:r>
              <a:rPr lang="pl-PL" sz="1400" dirty="0">
                <a:latin typeface="Courier New" pitchFamily="49" charset="0"/>
              </a:rPr>
              <a:t>		oznaka = File.</a:t>
            </a:r>
            <a:r>
              <a:rPr lang="pl-PL" sz="1400" b="1" dirty="0">
                <a:latin typeface="Courier New" pitchFamily="49" charset="0"/>
              </a:rPr>
              <a:t>CreateText</a:t>
            </a:r>
            <a:r>
              <a:rPr lang="pl-PL" sz="1400" dirty="0">
                <a:latin typeface="Courier New" pitchFamily="49" charset="0"/>
              </a:rPr>
              <a:t>(@"c:\temp\StoVrstic.txt");</a:t>
            </a:r>
          </a:p>
          <a:p>
            <a:pPr eaLnBrk="1" hangingPunct="1">
              <a:lnSpc>
                <a:spcPct val="120000"/>
              </a:lnSpc>
              <a:buFont typeface="Wingdings 3" pitchFamily="18" charset="2"/>
              <a:buNone/>
            </a:pPr>
            <a:r>
              <a:rPr lang="pl-PL" sz="1400" dirty="0">
                <a:latin typeface="Courier New" pitchFamily="49" charset="0"/>
              </a:rPr>
              <a:t>		</a:t>
            </a:r>
            <a:r>
              <a:rPr lang="en-US" sz="1400" b="1" dirty="0">
                <a:latin typeface="Courier New" pitchFamily="49" charset="0"/>
              </a:rPr>
              <a:t>for </a:t>
            </a:r>
            <a:r>
              <a:rPr lang="en-US" sz="1400" dirty="0">
                <a:latin typeface="Courier New" pitchFamily="49" charset="0"/>
              </a:rPr>
              <a:t>(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i = 1; i &lt;= 100; i++) {</a:t>
            </a:r>
          </a:p>
          <a:p>
            <a:pPr eaLnBrk="1" hangingPunct="1">
              <a:lnSpc>
                <a:spcPct val="120000"/>
              </a:lnSpc>
              <a:buFont typeface="Wingdings 3" pitchFamily="18" charset="2"/>
              <a:buNone/>
            </a:pPr>
            <a:r>
              <a:rPr lang="en-US" sz="1400" dirty="0">
                <a:latin typeface="Courier New" pitchFamily="49" charset="0"/>
              </a:rPr>
              <a:t>			</a:t>
            </a:r>
            <a:r>
              <a:rPr lang="en-US" sz="1400" dirty="0" err="1">
                <a:latin typeface="Courier New" pitchFamily="49" charset="0"/>
              </a:rPr>
              <a:t>oznaka.</a:t>
            </a:r>
            <a:r>
              <a:rPr lang="en-US" sz="1400" b="1" dirty="0" err="1">
                <a:latin typeface="Courier New" pitchFamily="49" charset="0"/>
              </a:rPr>
              <a:t>WriteLine</a:t>
            </a:r>
            <a:r>
              <a:rPr lang="en-US" sz="1400" dirty="0">
                <a:latin typeface="Courier New" pitchFamily="49" charset="0"/>
              </a:rPr>
              <a:t>(i + ". </a:t>
            </a:r>
            <a:r>
              <a:rPr lang="en-US" sz="1400" dirty="0" err="1">
                <a:latin typeface="Courier New" pitchFamily="49" charset="0"/>
              </a:rPr>
              <a:t>vrstica</a:t>
            </a:r>
            <a:r>
              <a:rPr lang="en-US" sz="1400" dirty="0">
                <a:latin typeface="Courier New" pitchFamily="49" charset="0"/>
              </a:rPr>
              <a:t>");</a:t>
            </a:r>
          </a:p>
          <a:p>
            <a:pPr eaLnBrk="1" hangingPunct="1">
              <a:lnSpc>
                <a:spcPct val="120000"/>
              </a:lnSpc>
              <a:buFont typeface="Wingdings 3" pitchFamily="18" charset="2"/>
              <a:buNone/>
            </a:pPr>
            <a:r>
              <a:rPr lang="en-US" sz="1400" dirty="0">
                <a:latin typeface="Courier New" pitchFamily="49" charset="0"/>
              </a:rPr>
              <a:t>		}</a:t>
            </a:r>
          </a:p>
          <a:p>
            <a:pPr eaLnBrk="1" hangingPunct="1">
              <a:lnSpc>
                <a:spcPct val="120000"/>
              </a:lnSpc>
              <a:buFont typeface="Wingdings 3" pitchFamily="18" charset="2"/>
              <a:buNone/>
            </a:pPr>
            <a:r>
              <a:rPr lang="en-US" sz="1400" dirty="0">
                <a:latin typeface="Courier New" pitchFamily="49" charset="0"/>
              </a:rPr>
              <a:t>	}</a:t>
            </a:r>
            <a:endParaRPr lang="sl-SI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18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86750" cy="1143000"/>
          </a:xfrm>
        </p:spPr>
        <p:txBody>
          <a:bodyPr/>
          <a:lstStyle/>
          <a:p>
            <a:pPr eaLnBrk="1" hangingPunct="1"/>
            <a:r>
              <a:rPr lang="sl-SI" smtClean="0"/>
              <a:t>100 vrstic</a:t>
            </a:r>
          </a:p>
        </p:txBody>
      </p:sp>
      <p:pic>
        <p:nvPicPr>
          <p:cNvPr id="17411" name="Picture 4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07569" y="1772817"/>
            <a:ext cx="6029325" cy="3036887"/>
          </a:xfrm>
        </p:spPr>
      </p:pic>
      <p:sp>
        <p:nvSpPr>
          <p:cNvPr id="18436" name="Text Box 7"/>
          <p:cNvSpPr txBox="1">
            <a:spLocks noChangeArrowheads="1"/>
          </p:cNvSpPr>
          <p:nvPr/>
        </p:nvSpPr>
        <p:spPr bwMode="auto">
          <a:xfrm>
            <a:off x="2495551" y="5084763"/>
            <a:ext cx="4105275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Konec manjka!</a:t>
            </a:r>
          </a:p>
          <a:p>
            <a:pPr>
              <a:spcBef>
                <a:spcPct val="50000"/>
              </a:spcBef>
            </a:pPr>
            <a:r>
              <a:rPr lang="sl-SI"/>
              <a:t>Pozabljen Close()!</a:t>
            </a:r>
          </a:p>
        </p:txBody>
      </p:sp>
    </p:spTree>
    <p:extLst>
      <p:ext uri="{BB962C8B-B14F-4D97-AF65-F5344CB8AC3E}">
        <p14:creationId xmlns:p14="http://schemas.microsoft.com/office/powerpoint/2010/main" val="335661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Branje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Tok za branje</a:t>
            </a:r>
          </a:p>
          <a:p>
            <a:pPr lvl="1" eaLnBrk="1" hangingPunct="1"/>
            <a:r>
              <a:rPr lang="sl-SI" smtClean="0"/>
              <a:t>StreamReader</a:t>
            </a:r>
          </a:p>
          <a:p>
            <a:pPr eaLnBrk="1" hangingPunct="1"/>
            <a:r>
              <a:rPr lang="sl-SI" smtClean="0"/>
              <a:t>Datoteko odpremo za branje</a:t>
            </a:r>
          </a:p>
          <a:p>
            <a:pPr lvl="1" eaLnBrk="1" hangingPunct="1"/>
            <a:r>
              <a:rPr lang="sl-SI" smtClean="0"/>
              <a:t>Mora že obstajati!</a:t>
            </a:r>
          </a:p>
          <a:p>
            <a:pPr lvl="2" eaLnBrk="1" hangingPunct="1"/>
            <a:r>
              <a:rPr lang="sl-SI" smtClean="0"/>
              <a:t>metoda OpenText</a:t>
            </a:r>
          </a:p>
          <a:p>
            <a:pPr lvl="1"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72432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 bldLvl="5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Metodi ReadLine in ReadToEnd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200" dirty="0"/>
              <a:t>Ko odpremo tekstovno datoteko za branje: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100" dirty="0"/>
              <a:t>Kazalec tekoče vrstice (oz. natančneje – kazalec mesta v datoteki)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ReadLine</a:t>
            </a:r>
            <a:r>
              <a:rPr lang="sl-SI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100" dirty="0"/>
              <a:t>Prebere tekočo vrstico </a:t>
            </a:r>
          </a:p>
          <a:p>
            <a:pPr lvl="2" eaLnBrk="1" hangingPunct="1">
              <a:lnSpc>
                <a:spcPct val="90000"/>
              </a:lnSpc>
            </a:pPr>
            <a:r>
              <a:rPr lang="sl-SI" sz="1700" dirty="0"/>
              <a:t>Čisto prav: prebere preostanek tekoče vrstice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ReadToEnd</a:t>
            </a:r>
            <a:r>
              <a:rPr lang="sl-SI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100" dirty="0"/>
              <a:t>Prebere tekočo vrstico (preostanek tekoče vrstice) in vse vrstice do konca datoteke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100" dirty="0"/>
              <a:t>Prebere vse od kazalca mesta v datoteki do konca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dirty="0"/>
              <a:t>Obe metodi vrneta podatek tipa </a:t>
            </a:r>
            <a:r>
              <a:rPr lang="sl-SI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sz="2200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400308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>
                <a:latin typeface="Arial" pitchFamily="34" charset="0"/>
              </a:rPr>
              <a:t>DATOTEKE</a:t>
            </a:r>
            <a:endParaRPr lang="en-US" smtClean="0">
              <a:latin typeface="Arial" pitchFamily="34" charset="0"/>
            </a:endParaRPr>
          </a:p>
        </p:txBody>
      </p:sp>
      <p:sp>
        <p:nvSpPr>
          <p:cNvPr id="6147" name="Rectangle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sl-SI" dirty="0" err="1" smtClean="0">
                <a:latin typeface="Courier New" pitchFamily="49" charset="0"/>
              </a:rPr>
              <a:t>using</a:t>
            </a:r>
            <a:r>
              <a:rPr lang="sl-SI" dirty="0" smtClean="0">
                <a:latin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</a:rPr>
              <a:t>System.IO</a:t>
            </a:r>
            <a:r>
              <a:rPr lang="sl-SI" dirty="0">
                <a:latin typeface="Courier New" pitchFamily="49" charset="0"/>
              </a:rPr>
              <a:t>;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800" dirty="0"/>
              <a:t>Kakršnokoli delo z datotekami</a:t>
            </a:r>
          </a:p>
          <a:p>
            <a:pPr lvl="1"/>
            <a:r>
              <a:rPr lang="sl-SI" sz="2800" dirty="0"/>
              <a:t>Namesto branja za lahko noč: </a:t>
            </a:r>
            <a:r>
              <a:rPr lang="sl-SI" sz="2800" dirty="0">
                <a:hlinkClick r:id="rId3"/>
              </a:rPr>
              <a:t>https://</a:t>
            </a:r>
            <a:r>
              <a:rPr lang="sl-SI" sz="2800" dirty="0" smtClean="0">
                <a:hlinkClick r:id="rId3"/>
              </a:rPr>
              <a:t>docs.microsoft.com/en-us/dotnet/api/system.io?view=netframework-4.7.1</a:t>
            </a:r>
            <a:r>
              <a:rPr lang="sl-SI" sz="2800" dirty="0" smtClean="0"/>
              <a:t> </a:t>
            </a:r>
            <a:endParaRPr lang="sl-SI" sz="2800" dirty="0"/>
          </a:p>
          <a:p>
            <a:pPr eaLnBrk="1" hangingPunct="1">
              <a:lnSpc>
                <a:spcPct val="90000"/>
              </a:lnSpc>
            </a:pPr>
            <a:r>
              <a:rPr lang="sl-SI" dirty="0" smtClean="0"/>
              <a:t>Povezava do datoteke v OS</a:t>
            </a:r>
            <a:endParaRPr lang="en-US" dirty="0" smtClean="0"/>
          </a:p>
          <a:p>
            <a:pPr lvl="1"/>
            <a:r>
              <a:rPr lang="sl-SI" dirty="0" smtClean="0"/>
              <a:t>Datotečna </a:t>
            </a:r>
            <a:r>
              <a:rPr lang="sl-SI" dirty="0"/>
              <a:t>spremenljivka (npr. </a:t>
            </a:r>
            <a:r>
              <a:rPr lang="sl-SI" dirty="0" err="1">
                <a:latin typeface="Courier New" pitchFamily="49" charset="0"/>
              </a:rPr>
              <a:t>datVhod</a:t>
            </a:r>
            <a:r>
              <a:rPr lang="sl-SI" dirty="0"/>
              <a:t> ...). Nad to </a:t>
            </a:r>
            <a:r>
              <a:rPr lang="sl-SI" dirty="0" err="1"/>
              <a:t>spremenjlivko</a:t>
            </a:r>
            <a:r>
              <a:rPr lang="sl-SI" dirty="0"/>
              <a:t> izvajamo metode (kot beremo z metodo </a:t>
            </a:r>
            <a:r>
              <a:rPr lang="sl-SI" dirty="0" err="1">
                <a:latin typeface="Courier New" pitchFamily="49" charset="0"/>
              </a:rPr>
              <a:t>ReadLine</a:t>
            </a:r>
            <a:r>
              <a:rPr lang="sl-SI" dirty="0"/>
              <a:t> z </a:t>
            </a:r>
            <a:r>
              <a:rPr lang="sl-SI" dirty="0" err="1">
                <a:latin typeface="Courier New" pitchFamily="49" charset="0"/>
              </a:rPr>
              <a:t>System.Console</a:t>
            </a:r>
            <a:r>
              <a:rPr lang="sl-SI" dirty="0"/>
              <a:t>) ... recimo </a:t>
            </a:r>
            <a:r>
              <a:rPr lang="sl-SI" dirty="0" err="1">
                <a:latin typeface="Courier New" pitchFamily="49" charset="0"/>
              </a:rPr>
              <a:t>datVhod.ReadLine</a:t>
            </a:r>
            <a:r>
              <a:rPr lang="sl-SI" dirty="0">
                <a:latin typeface="Courier New" pitchFamily="49" charset="0"/>
              </a:rPr>
              <a:t>()</a:t>
            </a:r>
          </a:p>
          <a:p>
            <a:pPr lvl="1"/>
            <a:r>
              <a:rPr lang="sl-SI" dirty="0"/>
              <a:t>Povezava z dejansko datoteko (</a:t>
            </a:r>
            <a:r>
              <a:rPr lang="sl-SI" dirty="0">
                <a:latin typeface="Courier New" pitchFamily="49" charset="0"/>
              </a:rPr>
              <a:t>c:\</a:t>
            </a:r>
            <a:r>
              <a:rPr lang="sl-SI" dirty="0" err="1">
                <a:latin typeface="Courier New" pitchFamily="49" charset="0"/>
              </a:rPr>
              <a:t>bla.txt</a:t>
            </a:r>
            <a:r>
              <a:rPr lang="sl-SI" dirty="0"/>
              <a:t>)</a:t>
            </a:r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sl-SI" smtClean="0">
              <a:solidFill>
                <a:srgbClr val="898989"/>
              </a:solidFill>
            </a:endParaRP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763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Metodi ReadLine in ReadToEnd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ReadLine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() 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1600" dirty="0" smtClean="0"/>
              <a:t>Prebere </a:t>
            </a:r>
            <a:r>
              <a:rPr lang="sl-SI" sz="1600" dirty="0"/>
              <a:t>tekočo vrstico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/>
              <a:t>Zadnji znak NI \n!!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ReadToEnd</a:t>
            </a:r>
            <a:r>
              <a:rPr lang="sl-SI" sz="2000" i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/>
              <a:t>Prebere tekočo vrstico </a:t>
            </a:r>
            <a:r>
              <a:rPr lang="sl-SI" sz="2000" dirty="0" smtClean="0"/>
              <a:t>do konca in </a:t>
            </a:r>
            <a:r>
              <a:rPr lang="sl-SI" sz="2000" dirty="0"/>
              <a:t>vse vrstice do konca datoteke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/>
              <a:t>Vmes so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\n</a:t>
            </a:r>
            <a:r>
              <a:rPr lang="sl-SI" sz="2000" dirty="0"/>
              <a:t>!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/>
              <a:t>Obe metodi vrneta podatek tipa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sz="2000" dirty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/>
              <a:t>Konec datoteke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/>
              <a:t>Če vrstice ni več, metoda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ReadLine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sl-SI" sz="2000" dirty="0"/>
              <a:t> [in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ReadToEnd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sl-SI" sz="2000" dirty="0"/>
              <a:t>] vrne vrednost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sl-SI" sz="2000" dirty="0"/>
              <a:t>Če izpišemo niz z </a:t>
            </a:r>
            <a:r>
              <a:rPr lang="sl-SI" sz="2000" dirty="0" err="1"/>
              <a:t>vrednostju</a:t>
            </a:r>
            <a:r>
              <a:rPr lang="sl-SI" sz="2000" dirty="0"/>
              <a:t>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null</a:t>
            </a:r>
            <a:r>
              <a:rPr lang="sl-SI" sz="2000" dirty="0"/>
              <a:t>, se izpiše kot prazen niz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/>
              <a:t>Pozor!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600" dirty="0"/>
              <a:t> </a:t>
            </a:r>
            <a:r>
              <a:rPr lang="sl-SI" sz="1600" dirty="0" err="1">
                <a:latin typeface="Courier New" pitchFamily="49" charset="0"/>
              </a:rPr>
              <a:t>null</a:t>
            </a:r>
            <a:r>
              <a:rPr lang="sl-SI" sz="1600" dirty="0">
                <a:latin typeface="Courier New" pitchFamily="49" charset="0"/>
              </a:rPr>
              <a:t> != ""</a:t>
            </a:r>
          </a:p>
          <a:p>
            <a:pPr eaLnBrk="1" hangingPunct="1">
              <a:lnSpc>
                <a:spcPct val="90000"/>
              </a:lnSpc>
            </a:pP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361655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Izpis datoteke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95300" indent="-495300" algn="just">
              <a:lnSpc>
                <a:spcPct val="80000"/>
              </a:lnSpc>
              <a:buNone/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000" b="1" dirty="0">
                <a:solidFill>
                  <a:srgbClr val="000000"/>
                </a:solidFill>
                <a:cs typeface="Times New Roman" pitchFamily="18" charset="0"/>
              </a:rPr>
              <a:t>public </a:t>
            </a:r>
            <a:r>
              <a:rPr lang="en-US" sz="2000" dirty="0">
                <a:solidFill>
                  <a:srgbClr val="A52A2A"/>
                </a:solidFill>
                <a:cs typeface="Times New Roman" pitchFamily="18" charset="0"/>
              </a:rPr>
              <a:t>static </a:t>
            </a:r>
            <a:r>
              <a:rPr lang="en-US" sz="2000" dirty="0">
                <a:solidFill>
                  <a:srgbClr val="FF0000"/>
                </a:solidFill>
                <a:cs typeface="Times New Roman" pitchFamily="18" charset="0"/>
              </a:rPr>
              <a:t>void </a:t>
            </a:r>
            <a:r>
              <a:rPr lang="en-US" sz="2000" b="1" dirty="0" err="1">
                <a:solidFill>
                  <a:srgbClr val="191970"/>
                </a:solidFill>
                <a:cs typeface="Times New Roman" pitchFamily="18" charset="0"/>
              </a:rPr>
              <a:t>IzpisDatoteke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(</a:t>
            </a:r>
            <a:r>
              <a:rPr lang="en-US" sz="2000" dirty="0">
                <a:solidFill>
                  <a:srgbClr val="FF0000"/>
                </a:solidFill>
                <a:cs typeface="Times New Roman" pitchFamily="18" charset="0"/>
              </a:rPr>
              <a:t>string 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ime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) {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		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Console</a:t>
            </a:r>
            <a:r>
              <a:rPr lang="en-US" sz="20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cs typeface="Times New Roman" pitchFamily="18" charset="0"/>
              </a:rPr>
              <a:t>WriteLine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(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"Na 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datoteki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 " 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+ 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ime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+ 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" 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piše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: \n\n\n"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);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		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//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odpremo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datoteko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za</a:t>
            </a:r>
            <a:r>
              <a:rPr lang="sl-SI" sz="2000" dirty="0">
                <a:solidFill>
                  <a:srgbClr val="008000"/>
                </a:solidFill>
                <a:cs typeface="Times New Roman" pitchFamily="18" charset="0"/>
              </a:rPr>
              <a:t> branje</a:t>
            </a:r>
            <a:endParaRPr lang="en-US" sz="2000" dirty="0">
              <a:solidFill>
                <a:srgbClr val="008000"/>
              </a:solidFill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		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StreamReader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datBeri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;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		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datBeri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= 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File</a:t>
            </a:r>
            <a:r>
              <a:rPr lang="en-US" sz="20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cs typeface="Times New Roman" pitchFamily="18" charset="0"/>
              </a:rPr>
              <a:t>OpenText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ime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);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		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//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preberemo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prvo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vrstico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in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jo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izpišemo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na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zaslon</a:t>
            </a:r>
            <a:endParaRPr lang="en-US" sz="2000" dirty="0">
              <a:solidFill>
                <a:srgbClr val="008000"/>
              </a:solidFill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		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Console</a:t>
            </a:r>
            <a:r>
              <a:rPr lang="en-US" sz="20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cs typeface="Times New Roman" pitchFamily="18" charset="0"/>
              </a:rPr>
              <a:t>WriteLine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datBeri</a:t>
            </a:r>
            <a:r>
              <a:rPr lang="en-US" sz="20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cs typeface="Times New Roman" pitchFamily="18" charset="0"/>
              </a:rPr>
              <a:t>ReadLine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());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		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//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preberi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z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datoteke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naslednji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dve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vrstici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in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ju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izpiši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na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zaslon</a:t>
            </a:r>
            <a:endParaRPr lang="en-US" sz="2000" dirty="0">
              <a:solidFill>
                <a:srgbClr val="008000"/>
              </a:solidFill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		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Console</a:t>
            </a:r>
            <a:r>
              <a:rPr lang="en-US" sz="20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cs typeface="Times New Roman" pitchFamily="18" charset="0"/>
              </a:rPr>
              <a:t>WriteLine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datBeri</a:t>
            </a:r>
            <a:r>
              <a:rPr lang="en-US" sz="20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cs typeface="Times New Roman" pitchFamily="18" charset="0"/>
              </a:rPr>
              <a:t>ReadLine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());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		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Console</a:t>
            </a:r>
            <a:r>
              <a:rPr lang="en-US" sz="20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cs typeface="Times New Roman" pitchFamily="18" charset="0"/>
              </a:rPr>
              <a:t>WriteLine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datBeri</a:t>
            </a:r>
            <a:r>
              <a:rPr lang="en-US" sz="20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cs typeface="Times New Roman" pitchFamily="18" charset="0"/>
              </a:rPr>
              <a:t>ReadLine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());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		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//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preberi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preostale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vrstice</a:t>
            </a:r>
            <a:endParaRPr lang="en-US" sz="2000" dirty="0">
              <a:solidFill>
                <a:srgbClr val="008000"/>
              </a:solidFill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		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Console</a:t>
            </a:r>
            <a:r>
              <a:rPr lang="en-US" sz="20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cs typeface="Times New Roman" pitchFamily="18" charset="0"/>
              </a:rPr>
              <a:t>WriteLine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datBeri</a:t>
            </a:r>
            <a:r>
              <a:rPr lang="en-US" sz="20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cs typeface="Times New Roman" pitchFamily="18" charset="0"/>
              </a:rPr>
              <a:t>ReadToEnd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());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		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//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zaprimo</a:t>
            </a: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cs typeface="Times New Roman" pitchFamily="18" charset="0"/>
              </a:rPr>
              <a:t>tok</a:t>
            </a:r>
            <a:endParaRPr lang="en-US" sz="2000" dirty="0">
              <a:solidFill>
                <a:srgbClr val="008000"/>
              </a:solidFill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8000"/>
                </a:solidFill>
                <a:cs typeface="Times New Roman" pitchFamily="18" charset="0"/>
              </a:rPr>
              <a:t>		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datBeri</a:t>
            </a:r>
            <a:r>
              <a:rPr lang="en-US" sz="20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cs typeface="Times New Roman" pitchFamily="18" charset="0"/>
              </a:rPr>
              <a:t>Close</a:t>
            </a: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();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cs typeface="Times New Roman" pitchFamily="18" charset="0"/>
              </a:rPr>
              <a:t>	}</a:t>
            </a:r>
            <a:endParaRPr lang="sl-SI" sz="2000" dirty="0">
              <a:solidFill>
                <a:srgbClr val="0064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00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/>
              <a:t>Datoteka</a:t>
            </a:r>
          </a:p>
          <a:p>
            <a:pPr marL="0" indent="0">
              <a:buNone/>
            </a:pP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1.vrstica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2.vrstica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3.vrstica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/>
              <a:t>Koda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StreamReader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beri =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File.OpenText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vhod.dat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prva =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beri.ReadLine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vse =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beri.ReadToEnd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zaRL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beri.ReadLine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zaRE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beri.ReadToEnd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("*" + prva + "*");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("#" + vse + "#");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("$" +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zaRL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+ "$");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("%" +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zaRE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+ "%");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9089C-C5FC-4304-9A81-EDE3C3757529}" type="slidenum">
              <a:rPr lang="sl-SI" smtClean="0"/>
              <a:pPr>
                <a:defRPr/>
              </a:pPr>
              <a:t>22</a:t>
            </a:fld>
            <a:endParaRPr lang="sl-S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089" y="1556793"/>
            <a:ext cx="347662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954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>
                <a:latin typeface="Arial" pitchFamily="34" charset="0"/>
              </a:rPr>
              <a:t>DATOTEKE</a:t>
            </a:r>
            <a:endParaRPr lang="en-US" smtClean="0">
              <a:latin typeface="Arial" pitchFamily="34" charset="0"/>
            </a:endParaRPr>
          </a:p>
        </p:txBody>
      </p:sp>
      <p:sp>
        <p:nvSpPr>
          <p:cNvPr id="6147" name="Rectangle 7"/>
          <p:cNvSpPr>
            <a:spLocks noGrp="1"/>
          </p:cNvSpPr>
          <p:nvPr>
            <p:ph idx="1"/>
          </p:nvPr>
        </p:nvSpPr>
        <p:spPr>
          <a:xfrm>
            <a:off x="1991544" y="1268761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sl-SI" sz="2000" dirty="0" err="1">
                <a:latin typeface="Courier New" pitchFamily="49" charset="0"/>
              </a:rPr>
              <a:t>using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err="1">
                <a:latin typeface="Courier New" pitchFamily="49" charset="0"/>
              </a:rPr>
              <a:t>System.IO</a:t>
            </a:r>
            <a:r>
              <a:rPr lang="sl-SI" sz="2000" dirty="0"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/>
              <a:t>Tekstovne datoteke:</a:t>
            </a:r>
            <a:endParaRPr lang="sl-SI" sz="1800" dirty="0"/>
          </a:p>
          <a:p>
            <a:pPr eaLnBrk="1" hangingPunct="1">
              <a:lnSpc>
                <a:spcPct val="90000"/>
              </a:lnSpc>
            </a:pPr>
            <a:r>
              <a:rPr lang="sl-SI" sz="2000" dirty="0"/>
              <a:t>Branje / pisanje 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/>
              <a:t>Datotečna spremenljivka (npr. </a:t>
            </a:r>
            <a:r>
              <a:rPr lang="sl-SI" sz="2000" dirty="0" err="1">
                <a:latin typeface="Courier New" pitchFamily="49" charset="0"/>
              </a:rPr>
              <a:t>datVhod</a:t>
            </a:r>
            <a:r>
              <a:rPr lang="sl-SI" sz="2000" dirty="0"/>
              <a:t> ...), povezava z dejansko datoteko (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@"c:\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bla.txt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sl-SI" sz="2000" dirty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/>
              <a:t>Pisanje: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600" dirty="0"/>
              <a:t>Nova datoteka: </a:t>
            </a:r>
          </a:p>
          <a:p>
            <a:pPr lvl="2" eaLnBrk="1" hangingPunct="1">
              <a:lnSpc>
                <a:spcPct val="90000"/>
              </a:lnSpc>
            </a:pPr>
            <a:r>
              <a:rPr lang="sl-SI" sz="1100" dirty="0" err="1">
                <a:latin typeface="Courier New" pitchFamily="49" charset="0"/>
                <a:cs typeface="Courier New" pitchFamily="49" charset="0"/>
              </a:rPr>
              <a:t>StreamWriter</a:t>
            </a:r>
            <a:r>
              <a:rPr lang="sl-SI" sz="1100" dirty="0">
                <a:latin typeface="Courier New" pitchFamily="49" charset="0"/>
                <a:cs typeface="Courier New" pitchFamily="49" charset="0"/>
              </a:rPr>
              <a:t> dat = </a:t>
            </a:r>
            <a:r>
              <a:rPr lang="sl-SI" sz="1100" dirty="0" err="1">
                <a:latin typeface="Courier New" pitchFamily="49" charset="0"/>
                <a:cs typeface="Courier New" pitchFamily="49" charset="0"/>
              </a:rPr>
              <a:t>File.CreateText</a:t>
            </a:r>
            <a:r>
              <a:rPr lang="sl-SI" sz="11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100" dirty="0" err="1">
                <a:latin typeface="Courier New" pitchFamily="49" charset="0"/>
                <a:cs typeface="Courier New" pitchFamily="49" charset="0"/>
              </a:rPr>
              <a:t>imevOS</a:t>
            </a:r>
            <a:r>
              <a:rPr lang="sl-SI" sz="11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600" dirty="0"/>
              <a:t>Obstoječa:</a:t>
            </a:r>
          </a:p>
          <a:p>
            <a:pPr lvl="2" eaLnBrk="1" hangingPunct="1">
              <a:lnSpc>
                <a:spcPct val="90000"/>
              </a:lnSpc>
            </a:pPr>
            <a:r>
              <a:rPr lang="sl-SI" sz="1100" dirty="0" err="1">
                <a:latin typeface="Courier New" pitchFamily="49" charset="0"/>
                <a:cs typeface="Courier New" pitchFamily="49" charset="0"/>
              </a:rPr>
              <a:t>StreamWriter</a:t>
            </a:r>
            <a:r>
              <a:rPr lang="sl-SI" sz="1100" dirty="0">
                <a:latin typeface="Courier New" pitchFamily="49" charset="0"/>
                <a:cs typeface="Courier New" pitchFamily="49" charset="0"/>
              </a:rPr>
              <a:t> dat = </a:t>
            </a:r>
            <a:r>
              <a:rPr lang="sl-SI" sz="1100" dirty="0" err="1">
                <a:latin typeface="Courier New" pitchFamily="49" charset="0"/>
                <a:cs typeface="Courier New" pitchFamily="49" charset="0"/>
              </a:rPr>
              <a:t>File.AppendText</a:t>
            </a:r>
            <a:r>
              <a:rPr lang="sl-SI" sz="11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100" dirty="0" err="1">
                <a:latin typeface="Courier New" pitchFamily="49" charset="0"/>
                <a:cs typeface="Courier New" pitchFamily="49" charset="0"/>
              </a:rPr>
              <a:t>imevOS</a:t>
            </a:r>
            <a:r>
              <a:rPr lang="sl-SI" sz="1100" dirty="0">
                <a:latin typeface="Courier New" pitchFamily="49" charset="0"/>
                <a:cs typeface="Courier New" pitchFamily="49" charset="0"/>
              </a:rPr>
              <a:t>)// dodajamo na konec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dat.Write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(kaj)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dat.WriteLine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(kaj)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800" dirty="0"/>
              <a:t>Zapiranje datoteke</a:t>
            </a:r>
          </a:p>
          <a:p>
            <a:pPr lvl="2" eaLnBrk="1" hangingPunct="1">
              <a:lnSpc>
                <a:spcPct val="90000"/>
              </a:lnSpc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dat.Close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/>
              <a:t>Branje: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600" dirty="0"/>
              <a:t>Datoteka mora obstajati</a:t>
            </a:r>
          </a:p>
          <a:p>
            <a:pPr lvl="2" eaLnBrk="1" hangingPunct="1">
              <a:lnSpc>
                <a:spcPct val="90000"/>
              </a:lnSpc>
            </a:pPr>
            <a:r>
              <a:rPr lang="sl-SI" sz="1100" dirty="0" err="1">
                <a:latin typeface="Courier New" pitchFamily="49" charset="0"/>
                <a:cs typeface="Courier New" pitchFamily="49" charset="0"/>
              </a:rPr>
              <a:t>StreamReader</a:t>
            </a:r>
            <a:r>
              <a:rPr lang="sl-SI" sz="1100" dirty="0">
                <a:latin typeface="Courier New" pitchFamily="49" charset="0"/>
                <a:cs typeface="Courier New" pitchFamily="49" charset="0"/>
              </a:rPr>
              <a:t> dat = </a:t>
            </a:r>
            <a:r>
              <a:rPr lang="sl-SI" sz="1100" dirty="0" err="1">
                <a:latin typeface="Courier New" pitchFamily="49" charset="0"/>
                <a:cs typeface="Courier New" pitchFamily="49" charset="0"/>
              </a:rPr>
              <a:t>File.OpenText</a:t>
            </a:r>
            <a:r>
              <a:rPr lang="sl-SI" sz="11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100" dirty="0" err="1">
                <a:latin typeface="Courier New" pitchFamily="49" charset="0"/>
                <a:cs typeface="Courier New" pitchFamily="49" charset="0"/>
              </a:rPr>
              <a:t>imevOS</a:t>
            </a:r>
            <a:r>
              <a:rPr lang="sl-SI" sz="11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endParaRPr lang="sl-SI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148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sl-SI" dirty="0" smtClean="0">
              <a:solidFill>
                <a:srgbClr val="898989"/>
              </a:solidFill>
            </a:endParaRP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26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000"/>
              <a:t>Zgled: izpiši celotno datoteko na zaslon in oštevilči vrstice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95300" indent="-495300" algn="just">
              <a:lnSpc>
                <a:spcPct val="8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public </a:t>
            </a:r>
            <a:r>
              <a:rPr lang="en-US" sz="2100" dirty="0">
                <a:solidFill>
                  <a:srgbClr val="A52A2A"/>
                </a:solidFill>
                <a:latin typeface="Courier New" pitchFamily="49" charset="0"/>
                <a:cs typeface="Times New Roman" pitchFamily="18" charset="0"/>
              </a:rPr>
              <a:t>static </a:t>
            </a:r>
            <a:r>
              <a:rPr lang="en-US" sz="2100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void </a:t>
            </a:r>
            <a:r>
              <a:rPr lang="en-US" sz="2100" b="1" dirty="0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IzpisDatoteke2</a:t>
            </a: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100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string </a:t>
            </a:r>
            <a:r>
              <a:rPr lang="en-US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</a:t>
            </a: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 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StreamReader</a:t>
            </a:r>
            <a:r>
              <a:rPr lang="en-US" sz="21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sl-SI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vh</a:t>
            </a:r>
            <a:r>
              <a:rPr lang="en-US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Tok</a:t>
            </a: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;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sl-SI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vh</a:t>
            </a:r>
            <a:r>
              <a:rPr lang="en-US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Tok</a:t>
            </a:r>
            <a:r>
              <a:rPr lang="en-US" sz="21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= </a:t>
            </a:r>
            <a:r>
              <a:rPr lang="en-US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File</a:t>
            </a:r>
            <a:r>
              <a:rPr lang="en-US" sz="21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100" b="1" dirty="0" err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OpenText</a:t>
            </a: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</a:t>
            </a: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210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// </a:t>
            </a:r>
            <a:r>
              <a:rPr lang="en-US" sz="2100" dirty="0" err="1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preberemo</a:t>
            </a:r>
            <a:r>
              <a:rPr lang="en-US" sz="210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prvo</a:t>
            </a:r>
            <a:r>
              <a:rPr lang="en-US" sz="210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vrstico</a:t>
            </a:r>
            <a:r>
              <a:rPr lang="en-US" sz="210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endParaRPr lang="sl-SI" sz="2100" dirty="0">
              <a:solidFill>
                <a:srgbClr val="0080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10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2100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string </a:t>
            </a:r>
            <a:r>
              <a:rPr lang="en-US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vrstica</a:t>
            </a:r>
            <a:r>
              <a:rPr lang="en-US" sz="21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= </a:t>
            </a:r>
            <a:r>
              <a:rPr lang="sl-SI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vh</a:t>
            </a:r>
            <a:r>
              <a:rPr lang="en-US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Tok</a:t>
            </a:r>
            <a:r>
              <a:rPr lang="en-US" sz="21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100" b="1" dirty="0" err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ReadLine</a:t>
            </a: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();</a:t>
            </a:r>
            <a:endParaRPr lang="sl-SI" sz="21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sl-SI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     </a:t>
            </a:r>
            <a:r>
              <a:rPr lang="sl-SI" sz="2100" dirty="0" err="1">
                <a:latin typeface="Courier New" pitchFamily="49" charset="0"/>
                <a:cs typeface="Times New Roman" pitchFamily="18" charset="0"/>
              </a:rPr>
              <a:t>int</a:t>
            </a:r>
            <a:r>
              <a:rPr lang="sl-SI" sz="2100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sl-SI" sz="2100" dirty="0" err="1">
                <a:latin typeface="Courier New" pitchFamily="49" charset="0"/>
                <a:cs typeface="Times New Roman" pitchFamily="18" charset="0"/>
              </a:rPr>
              <a:t>stevecVrstic</a:t>
            </a:r>
            <a:r>
              <a:rPr lang="sl-SI" sz="2100" dirty="0">
                <a:latin typeface="Courier New" pitchFamily="49" charset="0"/>
                <a:cs typeface="Times New Roman" pitchFamily="18" charset="0"/>
              </a:rPr>
              <a:t> = 1;</a:t>
            </a:r>
            <a:endParaRPr lang="en-US" sz="2100" dirty="0"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2100" b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while </a:t>
            </a: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vrstica</a:t>
            </a:r>
            <a:r>
              <a:rPr lang="en-US" sz="21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!= </a:t>
            </a:r>
            <a:r>
              <a:rPr lang="en-US" sz="2100" b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null</a:t>
            </a: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 {</a:t>
            </a:r>
            <a:r>
              <a:rPr lang="sl-SI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// do konca datoteke</a:t>
            </a:r>
            <a:endParaRPr lang="en-US" sz="21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sl-SI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Console</a:t>
            </a:r>
            <a:r>
              <a:rPr lang="en-US" sz="21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100" b="1" dirty="0" err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WriteLine</a:t>
            </a: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sl-SI" sz="21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stevecVrstic</a:t>
            </a:r>
            <a:r>
              <a:rPr lang="sl-SI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+ "."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sl-SI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          + </a:t>
            </a:r>
            <a:r>
              <a:rPr lang="en-US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vrstica</a:t>
            </a: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	</a:t>
            </a:r>
            <a:r>
              <a:rPr lang="en-US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vrstica</a:t>
            </a:r>
            <a:r>
              <a:rPr lang="en-US" sz="21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= </a:t>
            </a:r>
            <a:r>
              <a:rPr lang="sl-SI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vh</a:t>
            </a:r>
            <a:r>
              <a:rPr lang="en-US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Tok</a:t>
            </a:r>
            <a:r>
              <a:rPr lang="en-US" sz="21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100" b="1" dirty="0" err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ReadLine</a:t>
            </a: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();</a:t>
            </a:r>
            <a:endParaRPr lang="sl-SI" sz="21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sl-SI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          </a:t>
            </a:r>
            <a:r>
              <a:rPr lang="sl-SI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stevecVrstic</a:t>
            </a:r>
            <a:r>
              <a:rPr lang="sl-SI" sz="21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++;</a:t>
            </a:r>
            <a:endParaRPr lang="en-US" sz="2100" dirty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}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210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// </a:t>
            </a:r>
            <a:r>
              <a:rPr lang="en-US" sz="2100" dirty="0" err="1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zaprimo</a:t>
            </a:r>
            <a:r>
              <a:rPr lang="en-US" sz="210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tok</a:t>
            </a:r>
            <a:endParaRPr lang="en-US" sz="2100" dirty="0">
              <a:solidFill>
                <a:srgbClr val="0080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10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sl-SI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vh</a:t>
            </a:r>
            <a:r>
              <a:rPr lang="en-US" sz="21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Tok</a:t>
            </a:r>
            <a:r>
              <a:rPr lang="en-US" sz="21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100" b="1" dirty="0" err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Close</a:t>
            </a: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();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1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}</a:t>
            </a:r>
            <a:endParaRPr lang="sl-SI" sz="21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22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000" dirty="0" err="1"/>
              <a:t>Različi</a:t>
            </a:r>
            <a:r>
              <a:rPr lang="en-US" sz="4000" dirty="0"/>
              <a:t>c</a:t>
            </a:r>
            <a:r>
              <a:rPr lang="sl-SI" sz="4000" dirty="0"/>
              <a:t>a z lastnostjo </a:t>
            </a:r>
            <a:r>
              <a:rPr lang="sl-SI" sz="4000" dirty="0" err="1"/>
              <a:t>EndOfStream</a:t>
            </a:r>
            <a:endParaRPr lang="sl-SI" sz="4000" dirty="0"/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sl-SI" sz="2000" b="1" dirty="0">
                <a:solidFill>
                  <a:srgbClr val="000000"/>
                </a:solidFill>
                <a:cs typeface="Times New Roman" pitchFamily="18" charset="0"/>
              </a:rPr>
              <a:t>Spremenljivka tipa </a:t>
            </a:r>
            <a:r>
              <a:rPr lang="en-US" sz="2000" dirty="0" err="1">
                <a:solidFill>
                  <a:srgbClr val="000000"/>
                </a:solidFill>
                <a:cs typeface="Times New Roman" pitchFamily="18" charset="0"/>
              </a:rPr>
              <a:t>StreamReader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sl-SI" sz="2000" dirty="0">
                <a:solidFill>
                  <a:srgbClr val="000000"/>
                </a:solidFill>
                <a:cs typeface="Times New Roman" pitchFamily="18" charset="0"/>
              </a:rPr>
              <a:t>ima lastnost </a:t>
            </a:r>
            <a:r>
              <a:rPr lang="sl-SI" sz="1800" b="1" dirty="0" err="1">
                <a:solidFill>
                  <a:srgbClr val="7030A0"/>
                </a:solidFill>
                <a:cs typeface="Times New Roman" pitchFamily="18" charset="0"/>
              </a:rPr>
              <a:t>EndOfStream</a:t>
            </a:r>
            <a:r>
              <a:rPr lang="sl-SI" sz="1800" b="1" dirty="0">
                <a:solidFill>
                  <a:srgbClr val="7030A0"/>
                </a:solidFill>
                <a:cs typeface="Times New Roman" pitchFamily="18" charset="0"/>
              </a:rPr>
              <a:t>, </a:t>
            </a:r>
            <a:r>
              <a:rPr lang="sl-SI" sz="1800" b="1" dirty="0">
                <a:cs typeface="Times New Roman" pitchFamily="18" charset="0"/>
              </a:rPr>
              <a:t>ki je </a:t>
            </a:r>
            <a:r>
              <a:rPr lang="sl-SI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sl-SI" sz="1800" b="1" dirty="0">
                <a:cs typeface="Times New Roman" pitchFamily="18" charset="0"/>
              </a:rPr>
              <a:t>, če smo na koncu datoteke.</a:t>
            </a:r>
          </a:p>
          <a:p>
            <a:pPr algn="just" eaLnBrk="1" hangingPunct="1">
              <a:lnSpc>
                <a:spcPct val="80000"/>
              </a:lnSpc>
            </a:pPr>
            <a:endParaRPr lang="sl-SI" sz="2000" b="1" dirty="0"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public </a:t>
            </a:r>
            <a:r>
              <a:rPr lang="en-US" sz="2000" dirty="0">
                <a:solidFill>
                  <a:srgbClr val="A52A2A"/>
                </a:solidFill>
                <a:latin typeface="Courier New" pitchFamily="49" charset="0"/>
                <a:cs typeface="Times New Roman" pitchFamily="18" charset="0"/>
              </a:rPr>
              <a:t>static 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void </a:t>
            </a:r>
            <a:r>
              <a:rPr lang="en-US" sz="2000" b="1" dirty="0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IzpisDatoteke2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string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 {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StreamReader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sl-SI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vh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Tok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;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sl-SI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vh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Tok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=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File</a:t>
            </a:r>
            <a:r>
              <a:rPr lang="en-US" sz="20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OpenText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string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vrstica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;</a:t>
            </a:r>
            <a:endParaRPr lang="sl-SI" sz="20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sl-SI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     </a:t>
            </a:r>
            <a:r>
              <a:rPr lang="sl-SI" sz="2000" dirty="0" err="1">
                <a:latin typeface="Courier New" pitchFamily="49" charset="0"/>
                <a:cs typeface="Times New Roman" pitchFamily="18" charset="0"/>
              </a:rPr>
              <a:t>int</a:t>
            </a:r>
            <a:r>
              <a:rPr lang="sl-SI" sz="2000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sl-SI" sz="2000" dirty="0" err="1">
                <a:latin typeface="Courier New" pitchFamily="49" charset="0"/>
                <a:cs typeface="Times New Roman" pitchFamily="18" charset="0"/>
              </a:rPr>
              <a:t>stevecVrstic</a:t>
            </a:r>
            <a:r>
              <a:rPr lang="sl-SI" sz="2000" dirty="0">
                <a:latin typeface="Courier New" pitchFamily="49" charset="0"/>
                <a:cs typeface="Times New Roman" pitchFamily="18" charset="0"/>
              </a:rPr>
              <a:t> = 0;</a:t>
            </a:r>
            <a:endParaRPr lang="en-US" sz="2000" dirty="0"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while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sl-SI" sz="2000" b="1" dirty="0">
                <a:solidFill>
                  <a:srgbClr val="7030A0"/>
                </a:solidFill>
                <a:latin typeface="Courier New" pitchFamily="49" charset="0"/>
                <a:cs typeface="Times New Roman" pitchFamily="18" charset="0"/>
              </a:rPr>
              <a:t>!</a:t>
            </a:r>
            <a:r>
              <a:rPr lang="sl-SI" sz="2000" b="1" dirty="0" err="1">
                <a:solidFill>
                  <a:srgbClr val="7030A0"/>
                </a:solidFill>
                <a:latin typeface="Courier New" pitchFamily="49" charset="0"/>
                <a:cs typeface="Times New Roman" pitchFamily="18" charset="0"/>
              </a:rPr>
              <a:t>vhTok.EndOfStream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){</a:t>
            </a:r>
            <a:r>
              <a:rPr lang="sl-SI" sz="14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// še obstaja kaka vrstica …</a:t>
            </a:r>
            <a:endParaRPr lang="en-US" sz="16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sl-SI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 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vrstica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= </a:t>
            </a:r>
            <a:r>
              <a:rPr lang="sl-SI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vh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Tok</a:t>
            </a:r>
            <a:r>
              <a:rPr lang="en-US" sz="20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ReadLine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();</a:t>
            </a:r>
            <a:endParaRPr lang="sl-SI" sz="20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sl-SI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        </a:t>
            </a:r>
            <a:r>
              <a:rPr lang="sl-SI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stevecVrstic</a:t>
            </a:r>
            <a:r>
              <a:rPr lang="sl-SI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++;</a:t>
            </a:r>
            <a:endParaRPr lang="en-US" sz="2000" dirty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sl-SI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 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Console</a:t>
            </a:r>
            <a:r>
              <a:rPr lang="en-US" sz="20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WriteLine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sl-SI" sz="20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stevecVrstic</a:t>
            </a:r>
            <a:r>
              <a:rPr lang="sl-SI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+ "."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sl-SI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          +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vrstica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}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// </a:t>
            </a:r>
            <a:r>
              <a:rPr lang="en-US" sz="2000" dirty="0" err="1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zaprimo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tok</a:t>
            </a:r>
            <a:endParaRPr lang="en-US" sz="2000" dirty="0">
              <a:solidFill>
                <a:srgbClr val="0080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sl-SI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vh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Tok</a:t>
            </a:r>
            <a:r>
              <a:rPr lang="en-US" sz="20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Close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();</a:t>
            </a:r>
          </a:p>
          <a:p>
            <a:pPr marL="495300" indent="-495300" algn="just">
              <a:lnSpc>
                <a:spcPct val="80000"/>
              </a:lnSpc>
              <a:buNone/>
            </a:pP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}</a:t>
            </a:r>
            <a:endParaRPr lang="sl-SI" sz="20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849279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22531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5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5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5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5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5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86750" cy="1143000"/>
          </a:xfrm>
        </p:spPr>
        <p:txBody>
          <a:bodyPr/>
          <a:lstStyle/>
          <a:p>
            <a:pPr eaLnBrk="1" hangingPunct="1"/>
            <a:r>
              <a:rPr lang="sl-SI" smtClean="0"/>
              <a:t>Branje po znakih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4294967295"/>
          </p:nvPr>
        </p:nvSpPr>
        <p:spPr>
          <a:xfrm>
            <a:off x="1524000" y="1219200"/>
            <a:ext cx="8229600" cy="4910138"/>
          </a:xfrm>
        </p:spPr>
        <p:txBody>
          <a:bodyPr>
            <a:normAutofit fontScale="92500" lnSpcReduction="20000"/>
          </a:bodyPr>
          <a:lstStyle/>
          <a:p>
            <a:pPr marL="495300" indent="-495300">
              <a:lnSpc>
                <a:spcPct val="70000"/>
              </a:lnSpc>
            </a:pPr>
            <a:r>
              <a:rPr lang="sl-SI" dirty="0" smtClean="0"/>
              <a:t>Metoda Read()</a:t>
            </a:r>
          </a:p>
          <a:p>
            <a:pPr marL="712788" lvl="1" indent="-438150">
              <a:lnSpc>
                <a:spcPct val="70000"/>
              </a:lnSpc>
            </a:pPr>
            <a:r>
              <a:rPr lang="sl-SI" dirty="0" smtClean="0"/>
              <a:t>Vrne </a:t>
            </a:r>
            <a:r>
              <a:rPr lang="sl-SI" dirty="0" err="1" smtClean="0"/>
              <a:t>int</a:t>
            </a:r>
            <a:r>
              <a:rPr lang="sl-SI" dirty="0" smtClean="0"/>
              <a:t> </a:t>
            </a:r>
          </a:p>
          <a:p>
            <a:pPr marL="712788" lvl="1" indent="-438150">
              <a:lnSpc>
                <a:spcPct val="70000"/>
              </a:lnSpc>
            </a:pPr>
            <a:r>
              <a:rPr lang="sl-SI" dirty="0" smtClean="0"/>
              <a:t>Koda znaka</a:t>
            </a:r>
          </a:p>
          <a:p>
            <a:pPr marL="712788" lvl="1" indent="-438150">
              <a:lnSpc>
                <a:spcPct val="70000"/>
              </a:lnSpc>
            </a:pPr>
            <a:endParaRPr lang="sl-SI" dirty="0" smtClean="0"/>
          </a:p>
          <a:p>
            <a:pPr marL="495300" indent="-495300" algn="just">
              <a:lnSpc>
                <a:spcPct val="70000"/>
              </a:lnSpc>
              <a:buFont typeface="Wingdings 3" pitchFamily="18" charset="2"/>
              <a:buAutoNum type="arabicPeriod"/>
            </a:pPr>
            <a:r>
              <a:rPr lang="en-US" sz="2100" dirty="0">
                <a:solidFill>
                  <a:srgbClr val="000000"/>
                </a:solidFill>
                <a:cs typeface="Times New Roman" pitchFamily="18" charset="0"/>
              </a:rPr>
              <a:t>public </a:t>
            </a:r>
            <a:r>
              <a:rPr lang="en-US" sz="2100" dirty="0">
                <a:solidFill>
                  <a:srgbClr val="A52A2A"/>
                </a:solidFill>
                <a:cs typeface="Times New Roman" pitchFamily="18" charset="0"/>
              </a:rPr>
              <a:t>static </a:t>
            </a:r>
            <a:r>
              <a:rPr lang="en-US" sz="2100" dirty="0">
                <a:solidFill>
                  <a:srgbClr val="FF0000"/>
                </a:solidFill>
                <a:cs typeface="Times New Roman" pitchFamily="18" charset="0"/>
              </a:rPr>
              <a:t>void </a:t>
            </a:r>
            <a:r>
              <a:rPr lang="en-US" sz="2100" dirty="0" err="1">
                <a:solidFill>
                  <a:srgbClr val="191970"/>
                </a:solidFill>
                <a:cs typeface="Times New Roman" pitchFamily="18" charset="0"/>
              </a:rPr>
              <a:t>IzpisDatotekePoZnakih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(</a:t>
            </a:r>
            <a:r>
              <a:rPr lang="en-US" sz="2100" dirty="0">
                <a:solidFill>
                  <a:srgbClr val="FF0000"/>
                </a:solidFill>
                <a:cs typeface="Times New Roman" pitchFamily="18" charset="0"/>
              </a:rPr>
              <a:t>string 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ime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) {</a:t>
            </a:r>
          </a:p>
          <a:p>
            <a:pPr marL="495300" indent="-495300" algn="just">
              <a:lnSpc>
                <a:spcPct val="70000"/>
              </a:lnSpc>
              <a:buFont typeface="Wingdings 3" pitchFamily="18" charset="2"/>
              <a:buAutoNum type="arabicPeriod"/>
            </a:pP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		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StreamReader</a:t>
            </a:r>
            <a:r>
              <a:rPr lang="en-US" sz="2100" dirty="0">
                <a:solidFill>
                  <a:srgbClr val="000000"/>
                </a:solidFill>
                <a:cs typeface="Times New Roman" pitchFamily="18" charset="0"/>
              </a:rPr>
              <a:t> s 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= 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File</a:t>
            </a:r>
            <a:r>
              <a:rPr lang="en-US" sz="21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100" dirty="0" err="1">
                <a:solidFill>
                  <a:srgbClr val="191970"/>
                </a:solidFill>
                <a:cs typeface="Times New Roman" pitchFamily="18" charset="0"/>
              </a:rPr>
              <a:t>OpenText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(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ime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);</a:t>
            </a:r>
          </a:p>
          <a:p>
            <a:pPr marL="495300" indent="-495300" algn="just">
              <a:lnSpc>
                <a:spcPct val="70000"/>
              </a:lnSpc>
              <a:buFont typeface="Wingdings 3" pitchFamily="18" charset="2"/>
              <a:buAutoNum type="arabicPeriod"/>
            </a:pP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		</a:t>
            </a:r>
            <a:r>
              <a:rPr lang="en-US" sz="2100" dirty="0" err="1">
                <a:solidFill>
                  <a:srgbClr val="FF0000"/>
                </a:solidFill>
                <a:cs typeface="Times New Roman" pitchFamily="18" charset="0"/>
              </a:rPr>
              <a:t>int</a:t>
            </a:r>
            <a:r>
              <a:rPr lang="en-US" sz="21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beri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;</a:t>
            </a:r>
          </a:p>
          <a:p>
            <a:pPr marL="495300" indent="-495300" algn="just">
              <a:lnSpc>
                <a:spcPct val="70000"/>
              </a:lnSpc>
              <a:buFont typeface="Wingdings 3" pitchFamily="18" charset="2"/>
              <a:buAutoNum type="arabicPeriod"/>
            </a:pP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		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beri</a:t>
            </a:r>
            <a:r>
              <a:rPr lang="en-US" sz="21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= 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s</a:t>
            </a:r>
            <a:r>
              <a:rPr lang="en-US" sz="21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100" dirty="0" err="1">
                <a:solidFill>
                  <a:srgbClr val="191970"/>
                </a:solidFill>
                <a:cs typeface="Times New Roman" pitchFamily="18" charset="0"/>
              </a:rPr>
              <a:t>Read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();</a:t>
            </a:r>
            <a:endParaRPr lang="sl-SI" sz="2100" dirty="0">
              <a:solidFill>
                <a:srgbClr val="006400"/>
              </a:solidFill>
              <a:cs typeface="Times New Roman" pitchFamily="18" charset="0"/>
            </a:endParaRPr>
          </a:p>
          <a:p>
            <a:pPr marL="495300" indent="-495300" algn="just">
              <a:lnSpc>
                <a:spcPct val="70000"/>
              </a:lnSpc>
              <a:buFont typeface="Wingdings 3" pitchFamily="18" charset="2"/>
              <a:buAutoNum type="arabicPeriod"/>
            </a:pPr>
            <a:endParaRPr lang="sl-SI" sz="2100" dirty="0">
              <a:solidFill>
                <a:srgbClr val="006400"/>
              </a:solidFill>
              <a:cs typeface="Times New Roman" pitchFamily="18" charset="0"/>
            </a:endParaRPr>
          </a:p>
          <a:p>
            <a:pPr marL="495300" indent="-495300" algn="just">
              <a:lnSpc>
                <a:spcPct val="70000"/>
              </a:lnSpc>
              <a:buFont typeface="Wingdings 3" pitchFamily="18" charset="2"/>
              <a:buAutoNum type="arabicPeriod"/>
            </a:pPr>
            <a:endParaRPr lang="en-US" sz="2100" dirty="0">
              <a:solidFill>
                <a:srgbClr val="006400"/>
              </a:solidFill>
              <a:cs typeface="Times New Roman" pitchFamily="18" charset="0"/>
            </a:endParaRPr>
          </a:p>
          <a:p>
            <a:pPr marL="495300" indent="-495300" algn="just">
              <a:lnSpc>
                <a:spcPct val="70000"/>
              </a:lnSpc>
              <a:buFont typeface="Wingdings 3" pitchFamily="18" charset="2"/>
              <a:buAutoNum type="arabicPeriod"/>
            </a:pP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		</a:t>
            </a:r>
            <a:r>
              <a:rPr lang="en-US" sz="2100" dirty="0">
                <a:solidFill>
                  <a:srgbClr val="000000"/>
                </a:solidFill>
                <a:cs typeface="Times New Roman" pitchFamily="18" charset="0"/>
              </a:rPr>
              <a:t>while 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(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beri</a:t>
            </a:r>
            <a:r>
              <a:rPr lang="en-US" sz="21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!= -</a:t>
            </a:r>
            <a:r>
              <a:rPr lang="en-US" sz="2100" dirty="0">
                <a:solidFill>
                  <a:srgbClr val="00008B"/>
                </a:solidFill>
                <a:cs typeface="Times New Roman" pitchFamily="18" charset="0"/>
              </a:rPr>
              <a:t>1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) // </a:t>
            </a:r>
            <a:r>
              <a:rPr lang="en-US" sz="2100" dirty="0" err="1">
                <a:solidFill>
                  <a:srgbClr val="006400"/>
                </a:solidFill>
                <a:cs typeface="Times New Roman" pitchFamily="18" charset="0"/>
              </a:rPr>
              <a:t>konec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rgbClr val="006400"/>
                </a:solidFill>
                <a:cs typeface="Times New Roman" pitchFamily="18" charset="0"/>
              </a:rPr>
              <a:t>datoteke</a:t>
            </a:r>
            <a:endParaRPr lang="en-US" sz="2100" dirty="0">
              <a:solidFill>
                <a:srgbClr val="006400"/>
              </a:solidFill>
              <a:cs typeface="Times New Roman" pitchFamily="18" charset="0"/>
            </a:endParaRPr>
          </a:p>
          <a:p>
            <a:pPr marL="495300" indent="-495300" algn="just">
              <a:lnSpc>
                <a:spcPct val="70000"/>
              </a:lnSpc>
              <a:buFont typeface="Wingdings 3" pitchFamily="18" charset="2"/>
              <a:buAutoNum type="arabicPeriod"/>
            </a:pP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		{</a:t>
            </a:r>
            <a:endParaRPr lang="pl-PL" sz="2100" dirty="0">
              <a:solidFill>
                <a:srgbClr val="006400"/>
              </a:solidFill>
              <a:cs typeface="Times New Roman" pitchFamily="18" charset="0"/>
            </a:endParaRPr>
          </a:p>
          <a:p>
            <a:pPr marL="495300" indent="-495300" algn="just">
              <a:lnSpc>
                <a:spcPct val="70000"/>
              </a:lnSpc>
              <a:buFont typeface="Wingdings 3" pitchFamily="18" charset="2"/>
              <a:buAutoNum type="arabicPeriod"/>
            </a:pPr>
            <a:r>
              <a:rPr lang="pl-PL" sz="2100" dirty="0">
                <a:solidFill>
                  <a:srgbClr val="006400"/>
                </a:solidFill>
                <a:cs typeface="Times New Roman" pitchFamily="18" charset="0"/>
              </a:rPr>
              <a:t>			</a:t>
            </a:r>
            <a:r>
              <a:rPr lang="pl-PL" sz="2100" dirty="0" err="1">
                <a:solidFill>
                  <a:srgbClr val="000000"/>
                </a:solidFill>
                <a:cs typeface="Times New Roman" pitchFamily="18" charset="0"/>
              </a:rPr>
              <a:t>Console</a:t>
            </a:r>
            <a:r>
              <a:rPr lang="pl-PL" sz="21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pl-PL" sz="2100" dirty="0" err="1">
                <a:solidFill>
                  <a:srgbClr val="191970"/>
                </a:solidFill>
                <a:cs typeface="Times New Roman" pitchFamily="18" charset="0"/>
              </a:rPr>
              <a:t>Write</a:t>
            </a:r>
            <a:r>
              <a:rPr lang="pl-PL" sz="2100" dirty="0">
                <a:solidFill>
                  <a:srgbClr val="006400"/>
                </a:solidFill>
                <a:cs typeface="Times New Roman" pitchFamily="18" charset="0"/>
              </a:rPr>
              <a:t>((</a:t>
            </a:r>
            <a:r>
              <a:rPr lang="pl-PL" sz="2100" dirty="0">
                <a:solidFill>
                  <a:srgbClr val="FF0000"/>
                </a:solidFill>
                <a:cs typeface="Times New Roman" pitchFamily="18" charset="0"/>
              </a:rPr>
              <a:t>char</a:t>
            </a:r>
            <a:r>
              <a:rPr lang="pl-PL" sz="2100" dirty="0">
                <a:solidFill>
                  <a:srgbClr val="006400"/>
                </a:solidFill>
                <a:cs typeface="Times New Roman" pitchFamily="18" charset="0"/>
              </a:rPr>
              <a:t>)</a:t>
            </a:r>
            <a:r>
              <a:rPr lang="pl-PL" sz="2100" dirty="0">
                <a:solidFill>
                  <a:srgbClr val="000000"/>
                </a:solidFill>
                <a:cs typeface="Times New Roman" pitchFamily="18" charset="0"/>
              </a:rPr>
              <a:t>beri</a:t>
            </a:r>
            <a:r>
              <a:rPr lang="pl-PL" sz="2100" dirty="0">
                <a:solidFill>
                  <a:srgbClr val="006400"/>
                </a:solidFill>
                <a:cs typeface="Times New Roman" pitchFamily="18" charset="0"/>
              </a:rPr>
              <a:t>); </a:t>
            </a:r>
            <a:endParaRPr lang="pl-PL" sz="2100" dirty="0">
              <a:solidFill>
                <a:srgbClr val="006400"/>
              </a:solidFill>
              <a:latin typeface="Arial" pitchFamily="34" charset="0"/>
              <a:cs typeface="Times New Roman" pitchFamily="18" charset="0"/>
            </a:endParaRPr>
          </a:p>
          <a:p>
            <a:pPr marL="495300" indent="-495300" algn="just">
              <a:lnSpc>
                <a:spcPct val="70000"/>
              </a:lnSpc>
              <a:buFont typeface="Wingdings 3" pitchFamily="18" charset="2"/>
              <a:buAutoNum type="arabicPeriod"/>
            </a:pPr>
            <a:r>
              <a:rPr lang="pl-PL" sz="2100" dirty="0">
                <a:solidFill>
                  <a:srgbClr val="006400"/>
                </a:solidFill>
                <a:latin typeface="Arial" pitchFamily="34" charset="0"/>
                <a:cs typeface="Times New Roman" pitchFamily="18" charset="0"/>
              </a:rPr>
              <a:t>                                  </a:t>
            </a:r>
            <a:r>
              <a:rPr lang="pl-PL" sz="2100" dirty="0">
                <a:solidFill>
                  <a:srgbClr val="006400"/>
                </a:solidFill>
                <a:cs typeface="Times New Roman" pitchFamily="18" charset="0"/>
              </a:rPr>
              <a:t>// </a:t>
            </a:r>
            <a:r>
              <a:rPr lang="pl-PL" sz="2100" dirty="0" err="1">
                <a:solidFill>
                  <a:srgbClr val="006400"/>
                </a:solidFill>
                <a:cs typeface="Times New Roman" pitchFamily="18" charset="0"/>
              </a:rPr>
              <a:t>izpisujemo</a:t>
            </a:r>
            <a:r>
              <a:rPr lang="pl-PL" sz="2100" dirty="0">
                <a:solidFill>
                  <a:srgbClr val="006400"/>
                </a:solidFill>
                <a:cs typeface="Times New Roman" pitchFamily="18" charset="0"/>
              </a:rPr>
              <a:t> </a:t>
            </a:r>
            <a:r>
              <a:rPr lang="pl-PL" sz="2100" dirty="0" err="1">
                <a:solidFill>
                  <a:srgbClr val="006400"/>
                </a:solidFill>
                <a:cs typeface="Times New Roman" pitchFamily="18" charset="0"/>
              </a:rPr>
              <a:t>ustrezne</a:t>
            </a:r>
            <a:r>
              <a:rPr lang="pl-PL" sz="2100" dirty="0">
                <a:solidFill>
                  <a:srgbClr val="006400"/>
                </a:solidFill>
                <a:cs typeface="Times New Roman" pitchFamily="18" charset="0"/>
              </a:rPr>
              <a:t> </a:t>
            </a:r>
            <a:r>
              <a:rPr lang="pl-PL" sz="2100" dirty="0" err="1">
                <a:solidFill>
                  <a:srgbClr val="006400"/>
                </a:solidFill>
                <a:cs typeface="Times New Roman" pitchFamily="18" charset="0"/>
              </a:rPr>
              <a:t>znake</a:t>
            </a:r>
            <a:endParaRPr lang="pl-PL" sz="2100" dirty="0">
              <a:solidFill>
                <a:srgbClr val="006400"/>
              </a:solidFill>
              <a:cs typeface="Times New Roman" pitchFamily="18" charset="0"/>
            </a:endParaRPr>
          </a:p>
          <a:p>
            <a:pPr marL="495300" indent="-495300" algn="just">
              <a:lnSpc>
                <a:spcPct val="70000"/>
              </a:lnSpc>
              <a:buFont typeface="Wingdings 3" pitchFamily="18" charset="2"/>
              <a:buAutoNum type="arabicPeriod"/>
            </a:pPr>
            <a:r>
              <a:rPr lang="pl-PL" sz="2100" dirty="0">
                <a:solidFill>
                  <a:srgbClr val="006400"/>
                </a:solidFill>
                <a:cs typeface="Times New Roman" pitchFamily="18" charset="0"/>
              </a:rPr>
              <a:t>			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beri</a:t>
            </a:r>
            <a:r>
              <a:rPr lang="en-US" sz="21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= 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s</a:t>
            </a:r>
            <a:r>
              <a:rPr lang="en-US" sz="21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100" dirty="0" err="1">
                <a:solidFill>
                  <a:srgbClr val="191970"/>
                </a:solidFill>
                <a:cs typeface="Times New Roman" pitchFamily="18" charset="0"/>
              </a:rPr>
              <a:t>Read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();</a:t>
            </a:r>
          </a:p>
          <a:p>
            <a:pPr marL="495300" indent="-495300" algn="just">
              <a:lnSpc>
                <a:spcPct val="70000"/>
              </a:lnSpc>
              <a:buFont typeface="Wingdings 3" pitchFamily="18" charset="2"/>
              <a:buAutoNum type="arabicPeriod"/>
            </a:pP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		}</a:t>
            </a:r>
          </a:p>
          <a:p>
            <a:pPr marL="495300" indent="-495300" algn="just">
              <a:lnSpc>
                <a:spcPct val="70000"/>
              </a:lnSpc>
              <a:buFont typeface="Wingdings 3" pitchFamily="18" charset="2"/>
              <a:buAutoNum type="arabicPeriod"/>
            </a:pP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		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s</a:t>
            </a:r>
            <a:r>
              <a:rPr lang="en-US" sz="21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100" dirty="0" err="1">
                <a:solidFill>
                  <a:srgbClr val="191970"/>
                </a:solidFill>
                <a:cs typeface="Times New Roman" pitchFamily="18" charset="0"/>
              </a:rPr>
              <a:t>Close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();</a:t>
            </a:r>
          </a:p>
          <a:p>
            <a:pPr marL="495300" indent="-495300" algn="just">
              <a:lnSpc>
                <a:spcPct val="70000"/>
              </a:lnSpc>
              <a:buFont typeface="Wingdings 3" pitchFamily="18" charset="2"/>
              <a:buAutoNum type="arabicPeriod"/>
            </a:pP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	}</a:t>
            </a:r>
            <a:endParaRPr lang="sl-SI" sz="2100" dirty="0">
              <a:solidFill>
                <a:srgbClr val="006400"/>
              </a:solidFill>
              <a:cs typeface="Times New Roman" pitchFamily="18" charset="0"/>
            </a:endParaRPr>
          </a:p>
        </p:txBody>
      </p:sp>
      <p:sp>
        <p:nvSpPr>
          <p:cNvPr id="87044" name="Oval 4"/>
          <p:cNvSpPr>
            <a:spLocks noChangeArrowheads="1"/>
          </p:cNvSpPr>
          <p:nvPr/>
        </p:nvSpPr>
        <p:spPr bwMode="auto">
          <a:xfrm>
            <a:off x="3988436" y="3762388"/>
            <a:ext cx="1224037" cy="439449"/>
          </a:xfrm>
          <a:prstGeom prst="ellipse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l-SI"/>
          </a:p>
        </p:txBody>
      </p:sp>
      <p:sp>
        <p:nvSpPr>
          <p:cNvPr id="87045" name="Oval 5"/>
          <p:cNvSpPr>
            <a:spLocks noChangeArrowheads="1"/>
          </p:cNvSpPr>
          <p:nvPr/>
        </p:nvSpPr>
        <p:spPr bwMode="auto">
          <a:xfrm>
            <a:off x="4312373" y="4738963"/>
            <a:ext cx="1512168" cy="647700"/>
          </a:xfrm>
          <a:prstGeom prst="ellipse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l-SI"/>
          </a:p>
        </p:txBody>
      </p:sp>
      <p:sp>
        <p:nvSpPr>
          <p:cNvPr id="87046" name="Oval 6"/>
          <p:cNvSpPr>
            <a:spLocks noChangeArrowheads="1"/>
          </p:cNvSpPr>
          <p:nvPr/>
        </p:nvSpPr>
        <p:spPr bwMode="auto">
          <a:xfrm>
            <a:off x="3988436" y="2946147"/>
            <a:ext cx="1080021" cy="504056"/>
          </a:xfrm>
          <a:prstGeom prst="ellipse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579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870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1" dur="1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bldLvl="5" animBg="1"/>
      <p:bldP spid="87044" grpId="0" animBg="1"/>
      <p:bldP spid="87045" grpId="0" animBg="1"/>
      <p:bldP spid="8704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86750" cy="1143000"/>
          </a:xfrm>
        </p:spPr>
        <p:txBody>
          <a:bodyPr/>
          <a:lstStyle/>
          <a:p>
            <a:pPr eaLnBrk="1" hangingPunct="1"/>
            <a:r>
              <a:rPr lang="sl-SI" dirty="0" smtClean="0"/>
              <a:t>Seveda gre tudi z </a:t>
            </a:r>
            <a:r>
              <a:rPr lang="sl-SI" dirty="0" err="1" smtClean="0"/>
              <a:t>EndOfStream</a:t>
            </a:r>
            <a:endParaRPr lang="sl-SI" dirty="0" smtClean="0"/>
          </a:p>
        </p:txBody>
      </p:sp>
      <p:sp>
        <p:nvSpPr>
          <p:cNvPr id="22531" name="Rectangle 3"/>
          <p:cNvSpPr>
            <a:spLocks noGrp="1"/>
          </p:cNvSpPr>
          <p:nvPr>
            <p:ph idx="4294967295"/>
          </p:nvPr>
        </p:nvSpPr>
        <p:spPr>
          <a:xfrm>
            <a:off x="2207568" y="1556792"/>
            <a:ext cx="8229600" cy="4910138"/>
          </a:xfrm>
        </p:spPr>
        <p:txBody>
          <a:bodyPr/>
          <a:lstStyle/>
          <a:p>
            <a:pPr marL="274638" lvl="1" indent="0">
              <a:lnSpc>
                <a:spcPct val="70000"/>
              </a:lnSpc>
              <a:buNone/>
            </a:pPr>
            <a:endParaRPr lang="sl-SI" dirty="0" smtClean="0"/>
          </a:p>
          <a:p>
            <a:pPr marL="0" indent="0" algn="just">
              <a:lnSpc>
                <a:spcPct val="70000"/>
              </a:lnSpc>
              <a:buNone/>
            </a:pPr>
            <a:r>
              <a:rPr lang="en-US" sz="2100" dirty="0">
                <a:solidFill>
                  <a:srgbClr val="000000"/>
                </a:solidFill>
                <a:cs typeface="Times New Roman" pitchFamily="18" charset="0"/>
              </a:rPr>
              <a:t>public </a:t>
            </a:r>
            <a:r>
              <a:rPr lang="en-US" sz="2100" dirty="0">
                <a:solidFill>
                  <a:srgbClr val="A52A2A"/>
                </a:solidFill>
                <a:cs typeface="Times New Roman" pitchFamily="18" charset="0"/>
              </a:rPr>
              <a:t>static </a:t>
            </a:r>
            <a:r>
              <a:rPr lang="en-US" sz="2100" dirty="0">
                <a:solidFill>
                  <a:srgbClr val="FF0000"/>
                </a:solidFill>
                <a:cs typeface="Times New Roman" pitchFamily="18" charset="0"/>
              </a:rPr>
              <a:t>void </a:t>
            </a:r>
            <a:r>
              <a:rPr lang="en-US" sz="2100" dirty="0" err="1">
                <a:solidFill>
                  <a:srgbClr val="191970"/>
                </a:solidFill>
                <a:cs typeface="Times New Roman" pitchFamily="18" charset="0"/>
              </a:rPr>
              <a:t>IzpisDatotekePoZnakih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(</a:t>
            </a:r>
            <a:r>
              <a:rPr lang="en-US" sz="2100" dirty="0">
                <a:solidFill>
                  <a:srgbClr val="FF0000"/>
                </a:solidFill>
                <a:cs typeface="Times New Roman" pitchFamily="18" charset="0"/>
              </a:rPr>
              <a:t>string 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ime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) {</a:t>
            </a:r>
          </a:p>
          <a:p>
            <a:pPr marL="0" indent="0" algn="just">
              <a:lnSpc>
                <a:spcPct val="70000"/>
              </a:lnSpc>
              <a:buNone/>
            </a:pP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	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StreamReader</a:t>
            </a:r>
            <a:r>
              <a:rPr lang="en-US" sz="2100" dirty="0">
                <a:solidFill>
                  <a:srgbClr val="000000"/>
                </a:solidFill>
                <a:cs typeface="Times New Roman" pitchFamily="18" charset="0"/>
              </a:rPr>
              <a:t> s 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= 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File</a:t>
            </a:r>
            <a:r>
              <a:rPr lang="en-US" sz="21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100" dirty="0" err="1">
                <a:solidFill>
                  <a:srgbClr val="191970"/>
                </a:solidFill>
                <a:cs typeface="Times New Roman" pitchFamily="18" charset="0"/>
              </a:rPr>
              <a:t>OpenText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(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ime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);</a:t>
            </a:r>
          </a:p>
          <a:p>
            <a:pPr marL="0" indent="0" algn="just">
              <a:lnSpc>
                <a:spcPct val="70000"/>
              </a:lnSpc>
              <a:buNone/>
            </a:pP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	</a:t>
            </a:r>
            <a:r>
              <a:rPr lang="en-US" sz="2100" dirty="0" err="1">
                <a:solidFill>
                  <a:srgbClr val="FF0000"/>
                </a:solidFill>
                <a:cs typeface="Times New Roman" pitchFamily="18" charset="0"/>
              </a:rPr>
              <a:t>int</a:t>
            </a:r>
            <a:r>
              <a:rPr lang="en-US" sz="21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beri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;</a:t>
            </a:r>
          </a:p>
          <a:p>
            <a:pPr marL="0" indent="0" algn="just">
              <a:lnSpc>
                <a:spcPct val="70000"/>
              </a:lnSpc>
              <a:buNone/>
            </a:pP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	</a:t>
            </a:r>
            <a:r>
              <a:rPr lang="en-US" sz="2100" dirty="0">
                <a:solidFill>
                  <a:srgbClr val="000000"/>
                </a:solidFill>
                <a:cs typeface="Times New Roman" pitchFamily="18" charset="0"/>
              </a:rPr>
              <a:t>while 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(</a:t>
            </a:r>
            <a:r>
              <a:rPr lang="sl-SI" sz="2100" dirty="0">
                <a:solidFill>
                  <a:srgbClr val="006400"/>
                </a:solidFill>
                <a:cs typeface="Times New Roman" pitchFamily="18" charset="0"/>
              </a:rPr>
              <a:t>!</a:t>
            </a:r>
            <a:r>
              <a:rPr lang="sl-SI" sz="2100" dirty="0" err="1">
                <a:solidFill>
                  <a:srgbClr val="006400"/>
                </a:solidFill>
                <a:cs typeface="Times New Roman" pitchFamily="18" charset="0"/>
              </a:rPr>
              <a:t>s.EndOfStream</a:t>
            </a:r>
            <a:r>
              <a:rPr lang="sl-SI" sz="2100" dirty="0">
                <a:solidFill>
                  <a:srgbClr val="000000"/>
                </a:solidFill>
                <a:cs typeface="Times New Roman" pitchFamily="18" charset="0"/>
              </a:rPr>
              <a:t>) 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 // </a:t>
            </a:r>
            <a:r>
              <a:rPr lang="sl-SI" sz="2100" dirty="0">
                <a:solidFill>
                  <a:srgbClr val="006400"/>
                </a:solidFill>
                <a:cs typeface="Times New Roman" pitchFamily="18" charset="0"/>
              </a:rPr>
              <a:t>do </a:t>
            </a:r>
            <a:r>
              <a:rPr lang="en-US" sz="2100" dirty="0" err="1">
                <a:solidFill>
                  <a:srgbClr val="006400"/>
                </a:solidFill>
                <a:cs typeface="Times New Roman" pitchFamily="18" charset="0"/>
              </a:rPr>
              <a:t>konc</a:t>
            </a:r>
            <a:r>
              <a:rPr lang="sl-SI" sz="2100" dirty="0">
                <a:solidFill>
                  <a:srgbClr val="006400"/>
                </a:solidFill>
                <a:cs typeface="Times New Roman" pitchFamily="18" charset="0"/>
              </a:rPr>
              <a:t>a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rgbClr val="006400"/>
                </a:solidFill>
                <a:cs typeface="Times New Roman" pitchFamily="18" charset="0"/>
              </a:rPr>
              <a:t>datoteke</a:t>
            </a:r>
            <a:endParaRPr lang="en-US" sz="2100" dirty="0">
              <a:solidFill>
                <a:srgbClr val="006400"/>
              </a:solidFill>
              <a:cs typeface="Times New Roman" pitchFamily="18" charset="0"/>
            </a:endParaRPr>
          </a:p>
          <a:p>
            <a:pPr marL="0" indent="0" algn="just">
              <a:lnSpc>
                <a:spcPct val="70000"/>
              </a:lnSpc>
              <a:buNone/>
            </a:pPr>
            <a:r>
              <a:rPr lang="sl-SI" sz="2100" dirty="0">
                <a:solidFill>
                  <a:srgbClr val="006400"/>
                </a:solidFill>
                <a:cs typeface="Times New Roman" pitchFamily="18" charset="0"/>
              </a:rPr>
              <a:t>               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{</a:t>
            </a:r>
            <a:endParaRPr lang="pl-PL" sz="2100" dirty="0">
              <a:solidFill>
                <a:srgbClr val="006400"/>
              </a:solidFill>
              <a:cs typeface="Times New Roman" pitchFamily="18" charset="0"/>
            </a:endParaRPr>
          </a:p>
          <a:p>
            <a:pPr marL="0" indent="0" algn="just">
              <a:lnSpc>
                <a:spcPct val="70000"/>
              </a:lnSpc>
              <a:buNone/>
            </a:pPr>
            <a:r>
              <a:rPr lang="pl-PL" sz="2100" dirty="0">
                <a:solidFill>
                  <a:srgbClr val="006400"/>
                </a:solidFill>
                <a:cs typeface="Times New Roman" pitchFamily="18" charset="0"/>
              </a:rPr>
              <a:t>                    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beri</a:t>
            </a:r>
            <a:r>
              <a:rPr lang="en-US" sz="21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= 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s</a:t>
            </a:r>
            <a:r>
              <a:rPr lang="en-US" sz="21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100" dirty="0" err="1">
                <a:solidFill>
                  <a:srgbClr val="191970"/>
                </a:solidFill>
                <a:cs typeface="Times New Roman" pitchFamily="18" charset="0"/>
              </a:rPr>
              <a:t>Read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();</a:t>
            </a:r>
          </a:p>
          <a:p>
            <a:pPr marL="0" indent="0" algn="just">
              <a:lnSpc>
                <a:spcPct val="70000"/>
              </a:lnSpc>
              <a:buNone/>
            </a:pPr>
            <a:r>
              <a:rPr lang="pl-PL" sz="2100" dirty="0">
                <a:solidFill>
                  <a:srgbClr val="006400"/>
                </a:solidFill>
                <a:cs typeface="Times New Roman" pitchFamily="18" charset="0"/>
              </a:rPr>
              <a:t>	     </a:t>
            </a:r>
            <a:r>
              <a:rPr lang="pl-PL" sz="2100" dirty="0">
                <a:solidFill>
                  <a:srgbClr val="000000"/>
                </a:solidFill>
                <a:cs typeface="Times New Roman" pitchFamily="18" charset="0"/>
              </a:rPr>
              <a:t>Console</a:t>
            </a:r>
            <a:r>
              <a:rPr lang="pl-PL" sz="2100" dirty="0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pl-PL" sz="2100" dirty="0">
                <a:solidFill>
                  <a:srgbClr val="191970"/>
                </a:solidFill>
                <a:cs typeface="Times New Roman" pitchFamily="18" charset="0"/>
              </a:rPr>
              <a:t>Write</a:t>
            </a:r>
            <a:r>
              <a:rPr lang="pl-PL" sz="2100" dirty="0">
                <a:solidFill>
                  <a:srgbClr val="006400"/>
                </a:solidFill>
                <a:cs typeface="Times New Roman" pitchFamily="18" charset="0"/>
              </a:rPr>
              <a:t>((</a:t>
            </a:r>
            <a:r>
              <a:rPr lang="pl-PL" sz="2100" dirty="0">
                <a:solidFill>
                  <a:srgbClr val="FF0000"/>
                </a:solidFill>
                <a:cs typeface="Times New Roman" pitchFamily="18" charset="0"/>
              </a:rPr>
              <a:t>char</a:t>
            </a:r>
            <a:r>
              <a:rPr lang="pl-PL" sz="2100" dirty="0">
                <a:solidFill>
                  <a:srgbClr val="006400"/>
                </a:solidFill>
                <a:cs typeface="Times New Roman" pitchFamily="18" charset="0"/>
              </a:rPr>
              <a:t>)</a:t>
            </a:r>
            <a:r>
              <a:rPr lang="pl-PL" sz="2100" dirty="0">
                <a:solidFill>
                  <a:srgbClr val="000000"/>
                </a:solidFill>
                <a:cs typeface="Times New Roman" pitchFamily="18" charset="0"/>
              </a:rPr>
              <a:t>beri</a:t>
            </a:r>
            <a:r>
              <a:rPr lang="pl-PL" sz="2100" dirty="0">
                <a:solidFill>
                  <a:srgbClr val="006400"/>
                </a:solidFill>
                <a:cs typeface="Times New Roman" pitchFamily="18" charset="0"/>
              </a:rPr>
              <a:t>); </a:t>
            </a:r>
            <a:r>
              <a:rPr lang="pl-PL" sz="2100" dirty="0">
                <a:solidFill>
                  <a:srgbClr val="006400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lang="pl-PL" sz="2100" dirty="0">
                <a:solidFill>
                  <a:srgbClr val="006400"/>
                </a:solidFill>
                <a:cs typeface="Times New Roman" pitchFamily="18" charset="0"/>
              </a:rPr>
              <a:t>// izpisujemo ustrezne znake</a:t>
            </a:r>
          </a:p>
          <a:p>
            <a:pPr marL="0" indent="0" algn="just">
              <a:lnSpc>
                <a:spcPct val="70000"/>
              </a:lnSpc>
              <a:buNone/>
            </a:pPr>
            <a:r>
              <a:rPr lang="sl-SI" sz="2100" dirty="0">
                <a:solidFill>
                  <a:srgbClr val="006400"/>
                </a:solidFill>
                <a:cs typeface="Times New Roman" pitchFamily="18" charset="0"/>
              </a:rPr>
              <a:t>                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}</a:t>
            </a:r>
          </a:p>
          <a:p>
            <a:pPr marL="0" indent="0" algn="just">
              <a:lnSpc>
                <a:spcPct val="70000"/>
              </a:lnSpc>
              <a:buNone/>
            </a:pP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	</a:t>
            </a:r>
            <a:r>
              <a:rPr lang="en-US" sz="2100" dirty="0" err="1">
                <a:solidFill>
                  <a:srgbClr val="000000"/>
                </a:solidFill>
                <a:cs typeface="Times New Roman" pitchFamily="18" charset="0"/>
              </a:rPr>
              <a:t>s</a:t>
            </a:r>
            <a:r>
              <a:rPr lang="en-US" sz="2100" dirty="0" err="1">
                <a:solidFill>
                  <a:srgbClr val="006400"/>
                </a:solidFill>
                <a:cs typeface="Times New Roman" pitchFamily="18" charset="0"/>
              </a:rPr>
              <a:t>.</a:t>
            </a:r>
            <a:r>
              <a:rPr lang="en-US" sz="2100" dirty="0" err="1">
                <a:solidFill>
                  <a:srgbClr val="191970"/>
                </a:solidFill>
                <a:cs typeface="Times New Roman" pitchFamily="18" charset="0"/>
              </a:rPr>
              <a:t>Close</a:t>
            </a: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();</a:t>
            </a:r>
          </a:p>
          <a:p>
            <a:pPr marL="0" indent="0" algn="just">
              <a:lnSpc>
                <a:spcPct val="70000"/>
              </a:lnSpc>
              <a:buNone/>
            </a:pPr>
            <a:r>
              <a:rPr lang="en-US" sz="2100" dirty="0">
                <a:solidFill>
                  <a:srgbClr val="006400"/>
                </a:solidFill>
                <a:cs typeface="Times New Roman" pitchFamily="18" charset="0"/>
              </a:rPr>
              <a:t>}</a:t>
            </a:r>
            <a:endParaRPr lang="sl-SI" sz="2100" dirty="0">
              <a:solidFill>
                <a:srgbClr val="0064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422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bldLvl="5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Iz vrstic v podatke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mtClean="0">
                <a:latin typeface="Courier New" pitchFamily="49" charset="0"/>
              </a:rPr>
              <a:t>ReadLine()</a:t>
            </a:r>
            <a:r>
              <a:rPr lang="sl-SI" smtClean="0"/>
              <a:t> vrne podatke tipa </a:t>
            </a:r>
            <a:r>
              <a:rPr lang="sl-SI" smtClean="0">
                <a:latin typeface="Courier New" pitchFamily="49" charset="0"/>
              </a:rPr>
              <a:t>string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Pretvoriti v število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>
                <a:latin typeface="Courier New" pitchFamily="49" charset="0"/>
              </a:rPr>
              <a:t>int.Parse(niz)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>
                <a:latin typeface="Courier New" pitchFamily="49" charset="0"/>
              </a:rPr>
              <a:t>double.Parse(niz)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/>
              <a:t>Pogoj</a:t>
            </a:r>
          </a:p>
          <a:p>
            <a:pPr lvl="2" eaLnBrk="1" hangingPunct="1">
              <a:lnSpc>
                <a:spcPct val="90000"/>
              </a:lnSpc>
            </a:pPr>
            <a:r>
              <a:rPr lang="sl-SI" smtClean="0"/>
              <a:t>V nizu (vrstici) samo to število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Vrstica: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>
                <a:latin typeface="Courier New" pitchFamily="49" charset="0"/>
              </a:rPr>
              <a:t>23 5 78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/>
              <a:t>Kako izluščiti vsa tri števila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Metoda </a:t>
            </a:r>
            <a:r>
              <a:rPr lang="sl-SI" smtClean="0">
                <a:latin typeface="Courier New" pitchFamily="49" charset="0"/>
              </a:rPr>
              <a:t>Split</a:t>
            </a:r>
          </a:p>
        </p:txBody>
      </p:sp>
    </p:spTree>
    <p:extLst>
      <p:ext uri="{BB962C8B-B14F-4D97-AF65-F5344CB8AC3E}">
        <p14:creationId xmlns:p14="http://schemas.microsoft.com/office/powerpoint/2010/main" val="1134750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bldLvl="5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Split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 tab =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bla.Split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 '); // ločilo je presledek</a:t>
            </a:r>
          </a:p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[] tab 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bla.Split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(',');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// ločilo je ,</a:t>
            </a:r>
          </a:p>
          <a:p>
            <a:endParaRPr lang="sl-SI" dirty="0"/>
          </a:p>
          <a:p>
            <a:r>
              <a:rPr lang="sl-SI" dirty="0" smtClean="0"/>
              <a:t>Glej:</a:t>
            </a:r>
          </a:p>
          <a:p>
            <a:pPr lvl="1"/>
            <a:r>
              <a:rPr lang="sl-SI" dirty="0">
                <a:hlinkClick r:id="rId2"/>
              </a:rPr>
              <a:t>http://</a:t>
            </a:r>
            <a:r>
              <a:rPr lang="sl-SI" dirty="0" smtClean="0">
                <a:hlinkClick r:id="rId2"/>
              </a:rPr>
              <a:t>msdn.microsoft.com/en-us/library/y7h14879.aspx</a:t>
            </a:r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CB8746-F7AB-4A61-93D5-D001564B1CC0}" type="slidenum">
              <a:rPr lang="sl-SI" smtClean="0"/>
              <a:pPr>
                <a:defRPr/>
              </a:pPr>
              <a:t>29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271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2736" y="0"/>
            <a:ext cx="12059264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4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"c:\temp\MyTest.txt";</a:t>
            </a:r>
          </a:p>
          <a:p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 (!</a:t>
            </a:r>
            <a:r>
              <a:rPr lang="sl-SI" altLang="sl-SI" sz="2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File.Exists</a:t>
            </a:r>
            <a:r>
              <a:rPr kumimoji="0" lang="en-US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če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datoteke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še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2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StreamWriter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400" dirty="0" err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File.CreateText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ustvarimo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datoteko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WriteLine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("Hello");</a:t>
            </a: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WriteLine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("And");</a:t>
            </a: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WriteLine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Welcome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dat.</a:t>
            </a:r>
            <a:r>
              <a:rPr lang="en-US" sz="2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Close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StreamReader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sr = </a:t>
            </a:r>
            <a:r>
              <a:rPr lang="sl-SI" sz="2400" dirty="0" err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File.OpenText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sedaj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jo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bomo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prebrali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vrst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sr.ReadLine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preberemo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prvo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vrstico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vrst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sl-SI" sz="2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 null :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datoteke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konec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vrst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vrst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sr.ReadLine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sr.</a:t>
            </a:r>
            <a:r>
              <a:rPr lang="en-US" sz="2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Close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176620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86750" cy="1143000"/>
          </a:xfrm>
        </p:spPr>
        <p:txBody>
          <a:bodyPr/>
          <a:lstStyle/>
          <a:p>
            <a:pPr eaLnBrk="1" hangingPunct="1"/>
            <a:r>
              <a:rPr lang="sl-SI" dirty="0" smtClean="0"/>
              <a:t>Split(</a:t>
            </a:r>
            <a:r>
              <a:rPr lang="sl-SI" dirty="0" err="1" smtClean="0"/>
              <a:t>tabLočil</a:t>
            </a:r>
            <a:r>
              <a:rPr lang="sl-SI" dirty="0" smtClean="0"/>
              <a:t>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4294967295"/>
          </p:nvPr>
        </p:nvSpPr>
        <p:spPr>
          <a:xfrm>
            <a:off x="1774826" y="1628775"/>
            <a:ext cx="9779865" cy="4910138"/>
          </a:xfrm>
        </p:spPr>
        <p:txBody>
          <a:bodyPr/>
          <a:lstStyle/>
          <a:p>
            <a:pPr marL="495300" indent="-495300" algn="just">
              <a:buNone/>
            </a:pPr>
            <a:r>
              <a:rPr lang="pl-PL" sz="22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string info </a:t>
            </a:r>
            <a:r>
              <a:rPr lang="pl-PL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= </a:t>
            </a:r>
          </a:p>
          <a:p>
            <a:pPr marL="495300" indent="-495300" algn="just">
              <a:buNone/>
            </a:pPr>
            <a:r>
              <a:rPr lang="pl-PL" sz="22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   </a:t>
            </a:r>
            <a:r>
              <a:rPr lang="pl-PL" sz="18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pl-PL" sz="1800" dirty="0" err="1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matija;lokar;cesta</a:t>
            </a:r>
            <a:r>
              <a:rPr lang="pl-PL" sz="18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 na </a:t>
            </a:r>
            <a:r>
              <a:rPr lang="pl-PL" sz="1800" dirty="0" err="1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klanec</a:t>
            </a:r>
            <a:r>
              <a:rPr lang="pl-PL" sz="18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 20a;4000;Kranj;Slovenija"</a:t>
            </a:r>
            <a:r>
              <a:rPr lang="pl-PL" sz="18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;</a:t>
            </a:r>
            <a:endParaRPr lang="pl-PL" sz="1800" dirty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en-US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string[]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tabInfo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;</a:t>
            </a:r>
            <a:endParaRPr lang="pl-PL" sz="20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pl-PL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//</a:t>
            </a:r>
            <a:r>
              <a:rPr lang="pl-PL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dolocimo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pl-PL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znake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, ki </a:t>
            </a:r>
            <a:r>
              <a:rPr lang="pl-PL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predstavljajo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pl-PL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locila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pl-PL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med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podatki</a:t>
            </a:r>
          </a:p>
          <a:p>
            <a:pPr marL="495300" indent="-495300" algn="just">
              <a:buNone/>
            </a:pPr>
            <a:r>
              <a:rPr lang="pl-PL" sz="2000" b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char</a:t>
            </a:r>
            <a:r>
              <a:rPr lang="pl-PL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[] </a:t>
            </a:r>
            <a:r>
              <a:rPr lang="pl-PL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locila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</a:t>
            </a:r>
            <a:r>
              <a:rPr lang="pl-PL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= </a:t>
            </a:r>
            <a:r>
              <a:rPr lang="pl-PL" sz="20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new</a:t>
            </a:r>
            <a:r>
              <a:rPr lang="pl-PL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char</a:t>
            </a:r>
            <a:r>
              <a:rPr lang="pl-PL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[]{</a:t>
            </a:r>
            <a:r>
              <a:rPr lang="pl-PL" sz="2000" dirty="0" smtClean="0">
                <a:solidFill>
                  <a:srgbClr val="FF00FF"/>
                </a:solidFill>
                <a:latin typeface="Courier New" pitchFamily="49" charset="0"/>
                <a:cs typeface="Times New Roman" pitchFamily="18" charset="0"/>
              </a:rPr>
              <a:t>';'</a:t>
            </a:r>
            <a:r>
              <a:rPr lang="pl-PL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}; 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// </a:t>
            </a:r>
            <a:r>
              <a:rPr lang="pl-PL" sz="2000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za </a:t>
            </a:r>
            <a:r>
              <a:rPr lang="pl-PL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locilo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pl-PL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vzeli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le ;</a:t>
            </a:r>
          </a:p>
          <a:p>
            <a:pPr marL="495300" indent="-495300" algn="just">
              <a:buNone/>
            </a:pPr>
            <a:r>
              <a:rPr lang="pl-PL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endParaRPr lang="pl-PL" sz="2000" dirty="0">
              <a:solidFill>
                <a:srgbClr val="0080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tabInfo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=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info</a:t>
            </a:r>
            <a:r>
              <a:rPr lang="en-US" sz="20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Split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locila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</a:t>
            </a:r>
            <a:endParaRPr lang="en-US" sz="2000" dirty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for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x = </a:t>
            </a:r>
            <a:r>
              <a:rPr lang="en-US" sz="2000" dirty="0">
                <a:solidFill>
                  <a:srgbClr val="00008B"/>
                </a:solidFill>
                <a:latin typeface="Courier New" pitchFamily="49" charset="0"/>
                <a:cs typeface="Times New Roman" pitchFamily="18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; x &lt;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tabInfo.Length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; x++)</a:t>
            </a:r>
          </a:p>
          <a:p>
            <a:pPr marL="495300" indent="-495300" algn="just">
              <a:buNone/>
            </a:pPr>
            <a:r>
              <a:rPr lang="en-US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{</a:t>
            </a:r>
            <a:endParaRPr lang="en-US" sz="20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Console</a:t>
            </a:r>
            <a:r>
              <a:rPr lang="en-US" sz="20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000" b="1" dirty="0" err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WriteLine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tabInfo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[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x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]);</a:t>
            </a:r>
            <a:endParaRPr lang="en-US" sz="2000" dirty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en-US" sz="2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}</a:t>
            </a:r>
            <a:endParaRPr lang="sl-SI" sz="2000" dirty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66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bldLvl="5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F8455-DFBD-46E1-A747-9813ED92B00B}" type="slidenum">
              <a:rPr lang="sl-SI" smtClean="0"/>
              <a:pPr>
                <a:defRPr/>
              </a:pPr>
              <a:t>31</a:t>
            </a:fld>
            <a:endParaRPr lang="sl-SI"/>
          </a:p>
        </p:txBody>
      </p:sp>
      <p:sp>
        <p:nvSpPr>
          <p:cNvPr id="3" name="Rectangle 2"/>
          <p:cNvSpPr/>
          <p:nvPr/>
        </p:nvSpPr>
        <p:spPr>
          <a:xfrm>
            <a:off x="479376" y="1"/>
            <a:ext cx="105131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public static void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Izpis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(string[] tab)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("Izpisujem tabelo nizov: ");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foreach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niz in tab) // kot for niz in tab v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Pythonu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!!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{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Console.Write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(niz + ',');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}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=== Konec izpisa tabele ==\n");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Main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niz = "bla ble  blo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blu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";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[] tab1 =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niz.Split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(' ');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[] tab2 =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Regex.Split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(niz, "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bl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char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tabLočil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= {' '};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[] tab3 =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niz.Split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tabLočil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[] tab4 =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niz.Split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tabLočil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StringSplitOptions.RemoveEmptyEntries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char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tabLočil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_2 = { ' ','b' };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[] tab5 =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niz.Split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tabLočil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_2);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Izpis(tab1);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Izpis(tab2);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Izpis(tab3);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Izpis(tab4);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Izpis(tab5);</a:t>
            </a:r>
          </a:p>
          <a:p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}</a:t>
            </a:r>
          </a:p>
        </p:txBody>
      </p:sp>
    </p:spTree>
    <p:extLst>
      <p:ext uri="{BB962C8B-B14F-4D97-AF65-F5344CB8AC3E}">
        <p14:creationId xmlns:p14="http://schemas.microsoft.com/office/powerpoint/2010/main" val="277289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>
                <a:latin typeface="Arial" pitchFamily="34" charset="0"/>
              </a:rPr>
              <a:t>DATOTEKE - povzetek</a:t>
            </a:r>
            <a:endParaRPr lang="en-US" smtClean="0">
              <a:latin typeface="Arial" pitchFamily="34" charset="0"/>
            </a:endParaRPr>
          </a:p>
        </p:txBody>
      </p:sp>
      <p:sp>
        <p:nvSpPr>
          <p:cNvPr id="26627" name="Rectangle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z="2400">
                <a:latin typeface="Courier New" pitchFamily="49" charset="0"/>
              </a:rPr>
              <a:t>using System.IO;</a:t>
            </a:r>
          </a:p>
          <a:p>
            <a:pPr eaLnBrk="1" hangingPunct="1"/>
            <a:r>
              <a:rPr lang="sl-SI" sz="2400"/>
              <a:t>Tekstovne datoteke</a:t>
            </a:r>
          </a:p>
          <a:p>
            <a:pPr eaLnBrk="1" hangingPunct="1"/>
            <a:r>
              <a:rPr lang="sl-SI" sz="2400"/>
              <a:t>StreamReader, StreamWriter</a:t>
            </a:r>
          </a:p>
          <a:p>
            <a:pPr eaLnBrk="1" hangingPunct="1"/>
            <a:r>
              <a:rPr lang="sl-SI" sz="2400"/>
              <a:t>Metode:</a:t>
            </a:r>
          </a:p>
          <a:p>
            <a:pPr lvl="1" eaLnBrk="1" hangingPunct="1"/>
            <a:r>
              <a:rPr lang="sl-SI" sz="2000">
                <a:latin typeface="Courier New" pitchFamily="49" charset="0"/>
              </a:rPr>
              <a:t>File.CreateText(ime)</a:t>
            </a:r>
          </a:p>
          <a:p>
            <a:pPr lvl="2" eaLnBrk="1" hangingPunct="1"/>
            <a:r>
              <a:rPr lang="sl-SI" sz="1100"/>
              <a:t>Ustvari tekstovno datoteko z imenom </a:t>
            </a:r>
            <a:r>
              <a:rPr lang="sl-SI" sz="1100">
                <a:latin typeface="Courier New" pitchFamily="49" charset="0"/>
              </a:rPr>
              <a:t>ime</a:t>
            </a:r>
          </a:p>
          <a:p>
            <a:pPr lvl="1" eaLnBrk="1" hangingPunct="1"/>
            <a:r>
              <a:rPr lang="sl-SI" sz="2000">
                <a:latin typeface="Courier New" pitchFamily="49" charset="0"/>
              </a:rPr>
              <a:t>File.Exists(ime)</a:t>
            </a:r>
          </a:p>
          <a:p>
            <a:pPr lvl="2" eaLnBrk="1" hangingPunct="1"/>
            <a:r>
              <a:rPr lang="sl-SI" sz="1100"/>
              <a:t>True: datoteka </a:t>
            </a:r>
            <a:r>
              <a:rPr lang="sl-SI" sz="1100">
                <a:latin typeface="Courier New" pitchFamily="49" charset="0"/>
              </a:rPr>
              <a:t>ime</a:t>
            </a:r>
            <a:r>
              <a:rPr lang="sl-SI" sz="1100"/>
              <a:t> obstaja</a:t>
            </a:r>
          </a:p>
          <a:p>
            <a:pPr lvl="1" eaLnBrk="1" hangingPunct="1"/>
            <a:r>
              <a:rPr lang="sl-SI" sz="2000">
                <a:latin typeface="Courier New" pitchFamily="49" charset="0"/>
              </a:rPr>
              <a:t>File.OpenText(ime)</a:t>
            </a:r>
          </a:p>
          <a:p>
            <a:pPr lvl="2" eaLnBrk="1" hangingPunct="1"/>
            <a:r>
              <a:rPr lang="sl-SI" sz="1100"/>
              <a:t>Odpre tekstovno datoteko z imenom </a:t>
            </a:r>
            <a:r>
              <a:rPr lang="sl-SI" sz="1100">
                <a:latin typeface="Courier New" pitchFamily="49" charset="0"/>
              </a:rPr>
              <a:t>ime </a:t>
            </a:r>
            <a:r>
              <a:rPr lang="sl-SI" sz="1100"/>
              <a:t>za branje</a:t>
            </a:r>
          </a:p>
          <a:p>
            <a:pPr lvl="1" eaLnBrk="1" hangingPunct="1"/>
            <a:r>
              <a:rPr lang="sl-SI" sz="2000">
                <a:latin typeface="Courier New" pitchFamily="49" charset="0"/>
              </a:rPr>
              <a:t>dat.Close()</a:t>
            </a:r>
            <a:r>
              <a:rPr lang="sl-SI" sz="2000"/>
              <a:t> (</a:t>
            </a:r>
            <a:r>
              <a:rPr lang="sl-SI" sz="2000">
                <a:latin typeface="Courier New" pitchFamily="49" charset="0"/>
              </a:rPr>
              <a:t>dat</a:t>
            </a:r>
            <a:r>
              <a:rPr lang="sl-SI" sz="2000"/>
              <a:t> tipa </a:t>
            </a:r>
            <a:r>
              <a:rPr lang="sl-SI" sz="2000">
                <a:latin typeface="Courier New" pitchFamily="49" charset="0"/>
              </a:rPr>
              <a:t>StreamWriter </a:t>
            </a:r>
            <a:r>
              <a:rPr lang="sl-SI" sz="2000"/>
              <a:t>ali</a:t>
            </a:r>
            <a:r>
              <a:rPr lang="sl-SI" sz="2000">
                <a:latin typeface="Courier New" pitchFamily="49" charset="0"/>
              </a:rPr>
              <a:t> StreamReader</a:t>
            </a:r>
            <a:r>
              <a:rPr lang="sl-SI" sz="2000"/>
              <a:t>)</a:t>
            </a:r>
          </a:p>
          <a:p>
            <a:pPr lvl="2" eaLnBrk="1" hangingPunct="1"/>
            <a:r>
              <a:rPr lang="sl-SI" sz="1100"/>
              <a:t>Zapre datoteko</a:t>
            </a:r>
          </a:p>
        </p:txBody>
      </p:sp>
      <p:sp>
        <p:nvSpPr>
          <p:cNvPr id="2560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422775" y="6356351"/>
            <a:ext cx="3505200" cy="365125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02894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87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>
                <a:latin typeface="Arial" pitchFamily="34" charset="0"/>
              </a:rPr>
              <a:t>DATOTEKE</a:t>
            </a:r>
            <a:endParaRPr lang="en-US" smtClean="0">
              <a:latin typeface="Arial" pitchFamily="34" charset="0"/>
            </a:endParaRP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z="2000" b="1"/>
              <a:t>Pisanje </a:t>
            </a:r>
            <a:r>
              <a:rPr lang="sl-SI" sz="2000"/>
              <a:t>(</a:t>
            </a:r>
            <a:r>
              <a:rPr lang="sl-SI" sz="2000">
                <a:latin typeface="Courier New" pitchFamily="49" charset="0"/>
              </a:rPr>
              <a:t>dat</a:t>
            </a:r>
            <a:r>
              <a:rPr lang="sl-SI" sz="2000"/>
              <a:t> tipa </a:t>
            </a:r>
            <a:r>
              <a:rPr lang="sl-SI" sz="2000">
                <a:latin typeface="Courier New" pitchFamily="49" charset="0"/>
              </a:rPr>
              <a:t>StreamWriter</a:t>
            </a:r>
            <a:r>
              <a:rPr lang="sl-SI" sz="2000"/>
              <a:t>)</a:t>
            </a:r>
            <a:endParaRPr lang="sl-SI" sz="2000" b="1"/>
          </a:p>
          <a:p>
            <a:pPr lvl="1" eaLnBrk="1" hangingPunct="1"/>
            <a:r>
              <a:rPr lang="sl-SI" sz="1800">
                <a:latin typeface="Courier New" pitchFamily="49" charset="0"/>
              </a:rPr>
              <a:t>dat.Write(niz)</a:t>
            </a:r>
            <a:endParaRPr lang="sl-SI" sz="1800"/>
          </a:p>
          <a:p>
            <a:pPr lvl="2" eaLnBrk="1" hangingPunct="1"/>
            <a:r>
              <a:rPr lang="sl-SI" sz="1600"/>
              <a:t>Napiši niz v datoteko, povezano s tokom dat</a:t>
            </a:r>
          </a:p>
          <a:p>
            <a:pPr lvl="1" eaLnBrk="1" hangingPunct="1"/>
            <a:r>
              <a:rPr lang="sl-SI" sz="1800">
                <a:latin typeface="Courier New" pitchFamily="49" charset="0"/>
              </a:rPr>
              <a:t>dat.WriteLine(niz)</a:t>
            </a:r>
            <a:endParaRPr lang="sl-SI" sz="1800"/>
          </a:p>
          <a:p>
            <a:pPr lvl="2" eaLnBrk="1" hangingPunct="1"/>
            <a:r>
              <a:rPr lang="sl-SI" sz="1600"/>
              <a:t>Napiši niz v datoteko, povezano s tokom dat in skoči na začetek nove vrste</a:t>
            </a:r>
          </a:p>
          <a:p>
            <a:pPr eaLnBrk="1" hangingPunct="1"/>
            <a:r>
              <a:rPr lang="sl-SI" sz="2000" b="1"/>
              <a:t>Branje </a:t>
            </a:r>
            <a:r>
              <a:rPr lang="sl-SI" sz="2000"/>
              <a:t>(</a:t>
            </a:r>
            <a:r>
              <a:rPr lang="sl-SI" sz="2000">
                <a:latin typeface="Courier New" pitchFamily="49" charset="0"/>
              </a:rPr>
              <a:t>dat</a:t>
            </a:r>
            <a:r>
              <a:rPr lang="sl-SI" sz="2000"/>
              <a:t> tipa </a:t>
            </a:r>
            <a:r>
              <a:rPr lang="sl-SI" sz="2000">
                <a:latin typeface="Courier New" pitchFamily="49" charset="0"/>
              </a:rPr>
              <a:t>StreamReader</a:t>
            </a:r>
            <a:r>
              <a:rPr lang="sl-SI" sz="2000"/>
              <a:t>)</a:t>
            </a:r>
            <a:endParaRPr lang="sl-SI" sz="2000" b="1"/>
          </a:p>
          <a:p>
            <a:pPr lvl="1" eaLnBrk="1" hangingPunct="1"/>
            <a:r>
              <a:rPr lang="sl-SI" sz="1800">
                <a:latin typeface="Courier New" pitchFamily="49" charset="0"/>
              </a:rPr>
              <a:t>dat.ReadLine()</a:t>
            </a:r>
            <a:endParaRPr lang="sl-SI" sz="1800"/>
          </a:p>
          <a:p>
            <a:pPr lvl="2" eaLnBrk="1" hangingPunct="1"/>
            <a:r>
              <a:rPr lang="sl-SI" sz="1600"/>
              <a:t>Preberi tekočo vrstico kot niz iz datoteke, povezane s tokom dat</a:t>
            </a:r>
          </a:p>
          <a:p>
            <a:pPr lvl="1" eaLnBrk="1" hangingPunct="1"/>
            <a:r>
              <a:rPr lang="sl-SI" sz="1800">
                <a:latin typeface="Courier New" pitchFamily="49" charset="0"/>
              </a:rPr>
              <a:t>dat.ReadToEnd()</a:t>
            </a:r>
            <a:endParaRPr lang="sl-SI" sz="1800"/>
          </a:p>
          <a:p>
            <a:pPr lvl="2" eaLnBrk="1" hangingPunct="1"/>
            <a:r>
              <a:rPr lang="sl-SI" sz="1600"/>
              <a:t>Preberi tekočo vrstico in vse vrstice do konca kot niz iz datoteke, povezane s tokom dat</a:t>
            </a:r>
          </a:p>
          <a:p>
            <a:pPr lvl="1" eaLnBrk="1" hangingPunct="1"/>
            <a:r>
              <a:rPr lang="sl-SI" sz="1800">
                <a:latin typeface="Courier New" pitchFamily="49" charset="0"/>
              </a:rPr>
              <a:t>dat.Read()</a:t>
            </a:r>
            <a:endParaRPr lang="sl-SI" sz="1800"/>
          </a:p>
          <a:p>
            <a:pPr lvl="2" eaLnBrk="1" hangingPunct="1"/>
            <a:r>
              <a:rPr lang="sl-SI" sz="1600"/>
              <a:t>Preberi kodo znaka na datoteki</a:t>
            </a:r>
            <a:endParaRPr lang="sl-SI" smtClean="0"/>
          </a:p>
        </p:txBody>
      </p:sp>
      <p:sp>
        <p:nvSpPr>
          <p:cNvPr id="27653" name="Footer Placeholder 4"/>
          <p:cNvSpPr txBox="1">
            <a:spLocks noGrp="1"/>
          </p:cNvSpPr>
          <p:nvPr/>
        </p:nvSpPr>
        <p:spPr bwMode="auto">
          <a:xfrm>
            <a:off x="4422775" y="6356351"/>
            <a:ext cx="3505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sl-SI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201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87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/>
              <a:t>Konec </a:t>
            </a:r>
            <a:r>
              <a:rPr lang="sl-SI" dirty="0" smtClean="0"/>
              <a:t>datoteke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Če </a:t>
            </a:r>
            <a:r>
              <a:rPr lang="sl-SI" dirty="0" err="1" smtClean="0">
                <a:latin typeface="Courier New" pitchFamily="49" charset="0"/>
              </a:rPr>
              <a:t>ReadLine</a:t>
            </a:r>
            <a:r>
              <a:rPr lang="sl-SI" dirty="0" smtClean="0">
                <a:latin typeface="Courier New" pitchFamily="49" charset="0"/>
              </a:rPr>
              <a:t>()</a:t>
            </a:r>
            <a:r>
              <a:rPr lang="sl-SI" dirty="0" smtClean="0"/>
              <a:t> kot rezultat vrne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null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sl-SI" dirty="0" smtClean="0"/>
              <a:t>Če </a:t>
            </a:r>
            <a:r>
              <a:rPr lang="sl-SI" dirty="0" err="1" smtClean="0">
                <a:latin typeface="Courier New" pitchFamily="49" charset="0"/>
              </a:rPr>
              <a:t>Read</a:t>
            </a:r>
            <a:r>
              <a:rPr lang="sl-SI" dirty="0" smtClean="0">
                <a:latin typeface="Courier New" pitchFamily="49" charset="0"/>
              </a:rPr>
              <a:t>()</a:t>
            </a:r>
            <a:r>
              <a:rPr lang="sl-SI" dirty="0" smtClean="0"/>
              <a:t> kot rezultat vrne -1</a:t>
            </a:r>
          </a:p>
          <a:p>
            <a:pPr eaLnBrk="1" hangingPunct="1"/>
            <a:r>
              <a:rPr lang="sl-SI" dirty="0" smtClean="0"/>
              <a:t>Če je lastnost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EndOfStream</a:t>
            </a:r>
            <a:r>
              <a:rPr lang="sl-SI" dirty="0" smtClean="0"/>
              <a:t> enaka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True</a:t>
            </a:r>
            <a:endParaRPr lang="sl-SI" dirty="0" smtClean="0"/>
          </a:p>
          <a:p>
            <a:pPr lvl="1"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63780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Napake 1</a:t>
            </a:r>
          </a:p>
        </p:txBody>
      </p:sp>
      <p:sp>
        <p:nvSpPr>
          <p:cNvPr id="46083" name="Rectangle 3"/>
          <p:cNvSpPr>
            <a:spLocks noGrp="1"/>
          </p:cNvSpPr>
          <p:nvPr>
            <p:ph idx="1"/>
          </p:nvPr>
        </p:nvSpPr>
        <p:spPr>
          <a:xfrm>
            <a:off x="1981200" y="1219200"/>
            <a:ext cx="8229600" cy="4910138"/>
          </a:xfrm>
        </p:spPr>
        <p:txBody>
          <a:bodyPr>
            <a:normAutofit lnSpcReduction="10000"/>
          </a:bodyPr>
          <a:lstStyle/>
          <a:p>
            <a:pPr marL="495300" indent="-495300" algn="just">
              <a:buNone/>
            </a:pPr>
            <a:r>
              <a:rPr lang="sl-SI" sz="200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Dana je metoda, ki naj bi pre</a:t>
            </a:r>
            <a:r>
              <a:rPr lang="sl-SI" sz="20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š</a:t>
            </a:r>
            <a:r>
              <a:rPr lang="sl-SI" sz="200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tela </a:t>
            </a:r>
            <a:r>
              <a:rPr lang="sl-SI" sz="20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š</a:t>
            </a:r>
            <a:r>
              <a:rPr lang="sl-SI" sz="200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tevilo vrstic v datoteki. A v njej so napake. Odpravi jih!</a:t>
            </a:r>
            <a:endParaRPr lang="sl-SI" sz="200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495300" indent="-495300">
              <a:buNone/>
            </a:pPr>
            <a:r>
              <a:rPr lang="sl-SI" sz="200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</a:t>
            </a:r>
            <a:endParaRPr lang="en-US" sz="2000">
              <a:solidFill>
                <a:srgbClr val="008000"/>
              </a:solidFill>
              <a:latin typeface="Letter Gothic"/>
              <a:cs typeface="Times New Roman" pitchFamily="18" charset="0"/>
            </a:endParaRP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8000"/>
                </a:solidFill>
                <a:latin typeface="Letter Gothic"/>
                <a:cs typeface="Times New Roman" pitchFamily="18" charset="0"/>
              </a:rPr>
              <a:t>	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public </a:t>
            </a:r>
            <a:r>
              <a:rPr lang="en-US" sz="2000">
                <a:solidFill>
                  <a:srgbClr val="A52A2A"/>
                </a:solidFill>
                <a:latin typeface="Letter Gothic"/>
                <a:cs typeface="Times New Roman" pitchFamily="18" charset="0"/>
              </a:rPr>
              <a:t>static </a:t>
            </a:r>
            <a:r>
              <a:rPr lang="en-US" sz="2000">
                <a:solidFill>
                  <a:srgbClr val="FF0000"/>
                </a:solidFill>
                <a:latin typeface="Letter Gothic"/>
                <a:cs typeface="Times New Roman" pitchFamily="18" charset="0"/>
              </a:rPr>
              <a:t>int </a:t>
            </a:r>
            <a:r>
              <a:rPr lang="en-US" sz="2000">
                <a:solidFill>
                  <a:srgbClr val="191970"/>
                </a:solidFill>
                <a:latin typeface="Letter Gothic"/>
                <a:cs typeface="Times New Roman" pitchFamily="18" charset="0"/>
              </a:rPr>
              <a:t>PrestejVrstice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(</a:t>
            </a:r>
            <a:r>
              <a:rPr lang="en-US" sz="2000">
                <a:solidFill>
                  <a:srgbClr val="FF0000"/>
                </a:solidFill>
                <a:latin typeface="Letter Gothic"/>
                <a:cs typeface="Times New Roman" pitchFamily="18" charset="0"/>
              </a:rPr>
              <a:t>string 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ime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){</a:t>
            </a: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		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StreamReader dat 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= 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File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.</a:t>
            </a:r>
            <a:r>
              <a:rPr lang="en-US" sz="2000">
                <a:solidFill>
                  <a:srgbClr val="191970"/>
                </a:solidFill>
                <a:latin typeface="Letter Gothic"/>
                <a:cs typeface="Times New Roman" pitchFamily="18" charset="0"/>
              </a:rPr>
              <a:t>OpenText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(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ime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);</a:t>
            </a:r>
            <a:endParaRPr lang="en-US" sz="2000">
              <a:solidFill>
                <a:srgbClr val="000000"/>
              </a:solidFill>
              <a:latin typeface="Letter Gothic"/>
              <a:cs typeface="Times New Roman" pitchFamily="18" charset="0"/>
            </a:endParaRP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		</a:t>
            </a:r>
            <a:r>
              <a:rPr lang="en-US" sz="2000">
                <a:solidFill>
                  <a:srgbClr val="FF0000"/>
                </a:solidFill>
                <a:latin typeface="Letter Gothic"/>
                <a:cs typeface="Times New Roman" pitchFamily="18" charset="0"/>
              </a:rPr>
              <a:t>int 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vrstice = </a:t>
            </a:r>
            <a:r>
              <a:rPr lang="en-US" sz="2000">
                <a:solidFill>
                  <a:srgbClr val="00008B"/>
                </a:solidFill>
                <a:latin typeface="Letter Gothic"/>
                <a:cs typeface="Times New Roman" pitchFamily="18" charset="0"/>
              </a:rPr>
              <a:t>0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;</a:t>
            </a: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		</a:t>
            </a:r>
            <a:r>
              <a:rPr lang="en-US" sz="2000">
                <a:solidFill>
                  <a:srgbClr val="FF0000"/>
                </a:solidFill>
                <a:latin typeface="Letter Gothic"/>
                <a:cs typeface="Times New Roman" pitchFamily="18" charset="0"/>
              </a:rPr>
              <a:t>string 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vrst = dat.</a:t>
            </a:r>
            <a:r>
              <a:rPr lang="en-US" sz="2000">
                <a:solidFill>
                  <a:srgbClr val="191970"/>
                </a:solidFill>
                <a:latin typeface="Letter Gothic"/>
                <a:cs typeface="Times New Roman" pitchFamily="18" charset="0"/>
              </a:rPr>
              <a:t>ReadLine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();</a:t>
            </a: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		while(vrst != ""){</a:t>
            </a:r>
            <a:endParaRPr lang="en-US" sz="2000">
              <a:solidFill>
                <a:srgbClr val="006400"/>
              </a:solidFill>
              <a:latin typeface="Letter Gothic"/>
              <a:cs typeface="Times New Roman" pitchFamily="18" charset="0"/>
            </a:endParaRP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			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vrstice 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= 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vrstice 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+ </a:t>
            </a:r>
            <a:r>
              <a:rPr lang="en-US" sz="2000">
                <a:solidFill>
                  <a:srgbClr val="00008B"/>
                </a:solidFill>
                <a:latin typeface="Letter Gothic"/>
                <a:cs typeface="Times New Roman" pitchFamily="18" charset="0"/>
              </a:rPr>
              <a:t>1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;</a:t>
            </a:r>
            <a:endParaRPr lang="en-US" sz="2000">
              <a:solidFill>
                <a:srgbClr val="000000"/>
              </a:solidFill>
              <a:latin typeface="Letter Gothic"/>
              <a:cs typeface="Times New Roman" pitchFamily="18" charset="0"/>
            </a:endParaRP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		}</a:t>
            </a: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		dat.</a:t>
            </a:r>
            <a:r>
              <a:rPr lang="en-US" sz="2000">
                <a:solidFill>
                  <a:srgbClr val="191970"/>
                </a:solidFill>
                <a:latin typeface="Letter Gothic"/>
                <a:cs typeface="Times New Roman" pitchFamily="18" charset="0"/>
              </a:rPr>
              <a:t>Close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();</a:t>
            </a:r>
            <a:endParaRPr lang="en-US" sz="2000">
              <a:solidFill>
                <a:srgbClr val="006400"/>
              </a:solidFill>
              <a:latin typeface="Letter Gothic"/>
              <a:cs typeface="Times New Roman" pitchFamily="18" charset="0"/>
            </a:endParaRP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		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return vrstice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;</a:t>
            </a:r>
            <a:endParaRPr lang="en-US" sz="2000">
              <a:solidFill>
                <a:srgbClr val="000000"/>
              </a:solidFill>
              <a:latin typeface="Letter Gothic"/>
              <a:cs typeface="Times New Roman" pitchFamily="18" charset="0"/>
            </a:endParaRP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	}</a:t>
            </a:r>
            <a:endParaRPr lang="sl-SI" sz="2000">
              <a:solidFill>
                <a:srgbClr val="000000"/>
              </a:solidFill>
              <a:latin typeface="Letter Gothic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27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Napake - rešitev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95300" indent="-495300" algn="just">
              <a:buNone/>
            </a:pPr>
            <a:r>
              <a:rPr lang="sl-SI" sz="200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Dana je metoda, ki naj bi pre</a:t>
            </a:r>
            <a:r>
              <a:rPr lang="sl-SI" sz="20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š</a:t>
            </a:r>
            <a:r>
              <a:rPr lang="sl-SI" sz="200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tela </a:t>
            </a:r>
            <a:r>
              <a:rPr lang="sl-SI" sz="20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š</a:t>
            </a:r>
            <a:r>
              <a:rPr lang="sl-SI" sz="200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tevilo vrstic v datoteki. A v njej so napake. Odpravi jih!</a:t>
            </a:r>
            <a:endParaRPr lang="sl-SI" sz="200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495300" indent="-495300">
              <a:buNone/>
            </a:pPr>
            <a:r>
              <a:rPr lang="sl-SI" sz="200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</a:t>
            </a:r>
            <a:endParaRPr lang="en-US" sz="2000">
              <a:solidFill>
                <a:srgbClr val="008000"/>
              </a:solidFill>
              <a:latin typeface="Letter Gothic"/>
              <a:cs typeface="Times New Roman" pitchFamily="18" charset="0"/>
            </a:endParaRP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8000"/>
                </a:solidFill>
                <a:latin typeface="Letter Gothic"/>
                <a:cs typeface="Times New Roman" pitchFamily="18" charset="0"/>
              </a:rPr>
              <a:t>	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public </a:t>
            </a:r>
            <a:r>
              <a:rPr lang="en-US" sz="2000">
                <a:solidFill>
                  <a:srgbClr val="A52A2A"/>
                </a:solidFill>
                <a:latin typeface="Letter Gothic"/>
                <a:cs typeface="Times New Roman" pitchFamily="18" charset="0"/>
              </a:rPr>
              <a:t>static </a:t>
            </a:r>
            <a:r>
              <a:rPr lang="en-US" sz="2000">
                <a:solidFill>
                  <a:srgbClr val="FF0000"/>
                </a:solidFill>
                <a:latin typeface="Letter Gothic"/>
                <a:cs typeface="Times New Roman" pitchFamily="18" charset="0"/>
              </a:rPr>
              <a:t>int </a:t>
            </a:r>
            <a:r>
              <a:rPr lang="en-US" sz="2000">
                <a:solidFill>
                  <a:srgbClr val="191970"/>
                </a:solidFill>
                <a:latin typeface="Letter Gothic"/>
                <a:cs typeface="Times New Roman" pitchFamily="18" charset="0"/>
              </a:rPr>
              <a:t>PrestejVrstice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(</a:t>
            </a:r>
            <a:r>
              <a:rPr lang="en-US" sz="2000">
                <a:solidFill>
                  <a:srgbClr val="FF0000"/>
                </a:solidFill>
                <a:latin typeface="Letter Gothic"/>
                <a:cs typeface="Times New Roman" pitchFamily="18" charset="0"/>
              </a:rPr>
              <a:t>string 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ime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){</a:t>
            </a: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		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StreamReader dat 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= 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File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.</a:t>
            </a:r>
            <a:r>
              <a:rPr lang="en-US" sz="2000">
                <a:solidFill>
                  <a:srgbClr val="191970"/>
                </a:solidFill>
                <a:latin typeface="Letter Gothic"/>
                <a:cs typeface="Times New Roman" pitchFamily="18" charset="0"/>
              </a:rPr>
              <a:t>OpenText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(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ime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);</a:t>
            </a:r>
            <a:endParaRPr lang="en-US" sz="2000">
              <a:solidFill>
                <a:srgbClr val="000000"/>
              </a:solidFill>
              <a:latin typeface="Letter Gothic"/>
              <a:cs typeface="Times New Roman" pitchFamily="18" charset="0"/>
            </a:endParaRP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		</a:t>
            </a:r>
            <a:r>
              <a:rPr lang="en-US" sz="2000">
                <a:solidFill>
                  <a:srgbClr val="FF0000"/>
                </a:solidFill>
                <a:latin typeface="Letter Gothic"/>
                <a:cs typeface="Times New Roman" pitchFamily="18" charset="0"/>
              </a:rPr>
              <a:t>int 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vrstice = </a:t>
            </a:r>
            <a:r>
              <a:rPr lang="en-US" sz="2000">
                <a:solidFill>
                  <a:srgbClr val="00008B"/>
                </a:solidFill>
                <a:latin typeface="Letter Gothic"/>
                <a:cs typeface="Times New Roman" pitchFamily="18" charset="0"/>
              </a:rPr>
              <a:t>0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;</a:t>
            </a: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		</a:t>
            </a:r>
            <a:r>
              <a:rPr lang="en-US" sz="2000">
                <a:solidFill>
                  <a:srgbClr val="FF0000"/>
                </a:solidFill>
                <a:latin typeface="Letter Gothic"/>
                <a:cs typeface="Times New Roman" pitchFamily="18" charset="0"/>
              </a:rPr>
              <a:t>string 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vrst = dat.</a:t>
            </a:r>
            <a:r>
              <a:rPr lang="en-US" sz="2000">
                <a:solidFill>
                  <a:srgbClr val="191970"/>
                </a:solidFill>
                <a:latin typeface="Letter Gothic"/>
                <a:cs typeface="Times New Roman" pitchFamily="18" charset="0"/>
              </a:rPr>
              <a:t>ReadLine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();</a:t>
            </a: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		while(vrst != </a:t>
            </a:r>
            <a:r>
              <a:rPr lang="sl-SI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null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){</a:t>
            </a:r>
            <a:endParaRPr lang="en-US" sz="2000">
              <a:solidFill>
                <a:srgbClr val="006400"/>
              </a:solidFill>
              <a:latin typeface="Letter Gothic"/>
              <a:cs typeface="Times New Roman" pitchFamily="18" charset="0"/>
            </a:endParaRP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		</a:t>
            </a:r>
            <a:r>
              <a:rPr lang="sl-SI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      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vrstice 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= 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vrstice 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+ </a:t>
            </a:r>
            <a:r>
              <a:rPr lang="en-US" sz="2000">
                <a:solidFill>
                  <a:srgbClr val="00008B"/>
                </a:solidFill>
                <a:latin typeface="Letter Gothic"/>
                <a:cs typeface="Times New Roman" pitchFamily="18" charset="0"/>
              </a:rPr>
              <a:t>1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;</a:t>
            </a:r>
            <a:endParaRPr lang="sl-SI" sz="2000">
              <a:solidFill>
                <a:srgbClr val="006400"/>
              </a:solidFill>
              <a:latin typeface="Letter Gothic"/>
              <a:cs typeface="Times New Roman" pitchFamily="18" charset="0"/>
            </a:endParaRP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sl-SI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                         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vrst = dat.</a:t>
            </a:r>
            <a:r>
              <a:rPr lang="en-US" sz="2000">
                <a:solidFill>
                  <a:srgbClr val="191970"/>
                </a:solidFill>
                <a:latin typeface="Letter Gothic"/>
                <a:cs typeface="Times New Roman" pitchFamily="18" charset="0"/>
              </a:rPr>
              <a:t>ReadLine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();</a:t>
            </a:r>
            <a:r>
              <a:rPr lang="sl-SI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  </a:t>
            </a:r>
            <a:endParaRPr lang="en-US" sz="2000">
              <a:solidFill>
                <a:srgbClr val="000000"/>
              </a:solidFill>
              <a:latin typeface="Letter Gothic"/>
              <a:cs typeface="Times New Roman" pitchFamily="18" charset="0"/>
            </a:endParaRP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		}</a:t>
            </a: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		dat.</a:t>
            </a:r>
            <a:r>
              <a:rPr lang="en-US" sz="2000">
                <a:solidFill>
                  <a:srgbClr val="191970"/>
                </a:solidFill>
                <a:latin typeface="Letter Gothic"/>
                <a:cs typeface="Times New Roman" pitchFamily="18" charset="0"/>
              </a:rPr>
              <a:t>Close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();</a:t>
            </a:r>
            <a:endParaRPr lang="en-US" sz="2000">
              <a:solidFill>
                <a:srgbClr val="006400"/>
              </a:solidFill>
              <a:latin typeface="Letter Gothic"/>
              <a:cs typeface="Times New Roman" pitchFamily="18" charset="0"/>
            </a:endParaRP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		</a:t>
            </a: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return vrstice</a:t>
            </a:r>
            <a:r>
              <a:rPr lang="en-US" sz="2000">
                <a:solidFill>
                  <a:srgbClr val="006400"/>
                </a:solidFill>
                <a:latin typeface="Letter Gothic"/>
                <a:cs typeface="Times New Roman" pitchFamily="18" charset="0"/>
              </a:rPr>
              <a:t>;</a:t>
            </a:r>
            <a:endParaRPr lang="en-US" sz="2000">
              <a:solidFill>
                <a:srgbClr val="000000"/>
              </a:solidFill>
              <a:latin typeface="Letter Gothic"/>
              <a:cs typeface="Times New Roman" pitchFamily="18" charset="0"/>
            </a:endParaRPr>
          </a:p>
          <a:p>
            <a:pPr marL="495300" indent="-495300" algn="just">
              <a:buFont typeface="Wingdings 3" pitchFamily="18" charset="2"/>
              <a:buAutoNum type="arabicPeriod"/>
            </a:pPr>
            <a:r>
              <a:rPr lang="en-US" sz="2000">
                <a:solidFill>
                  <a:srgbClr val="000000"/>
                </a:solidFill>
                <a:latin typeface="Letter Gothic"/>
                <a:cs typeface="Times New Roman" pitchFamily="18" charset="0"/>
              </a:rPr>
              <a:t>	}</a:t>
            </a:r>
            <a:endParaRPr lang="sl-SI" sz="2000">
              <a:solidFill>
                <a:srgbClr val="000000"/>
              </a:solidFill>
              <a:latin typeface="Letter Gothic"/>
              <a:cs typeface="Times New Roman" pitchFamily="18" charset="0"/>
            </a:endParaRPr>
          </a:p>
        </p:txBody>
      </p:sp>
      <p:sp>
        <p:nvSpPr>
          <p:cNvPr id="47109" name="Oval 4"/>
          <p:cNvSpPr>
            <a:spLocks noChangeArrowheads="1"/>
          </p:cNvSpPr>
          <p:nvPr/>
        </p:nvSpPr>
        <p:spPr bwMode="auto">
          <a:xfrm>
            <a:off x="4045211" y="3727798"/>
            <a:ext cx="787400" cy="428625"/>
          </a:xfrm>
          <a:prstGeom prst="ellipse">
            <a:avLst/>
          </a:prstGeom>
          <a:noFill/>
          <a:ln w="28575" algn="ctr">
            <a:solidFill>
              <a:srgbClr val="FF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sl-SI"/>
          </a:p>
        </p:txBody>
      </p:sp>
      <p:sp>
        <p:nvSpPr>
          <p:cNvPr id="47110" name="Oval 5"/>
          <p:cNvSpPr>
            <a:spLocks noChangeArrowheads="1"/>
          </p:cNvSpPr>
          <p:nvPr/>
        </p:nvSpPr>
        <p:spPr bwMode="auto">
          <a:xfrm>
            <a:off x="2771862" y="4380808"/>
            <a:ext cx="3714750" cy="428625"/>
          </a:xfrm>
          <a:prstGeom prst="ellipse">
            <a:avLst/>
          </a:prstGeom>
          <a:noFill/>
          <a:ln w="28575" algn="ctr">
            <a:solidFill>
              <a:srgbClr val="FF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0568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 animBg="1"/>
      <p:bldP spid="471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Napake 2</a:t>
            </a:r>
          </a:p>
        </p:txBody>
      </p:sp>
      <p:sp>
        <p:nvSpPr>
          <p:cNvPr id="48131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95300" indent="-495300" algn="just">
              <a:buNone/>
              <a:defRPr/>
            </a:pPr>
            <a:r>
              <a:rPr lang="sl-SI" sz="20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Z metodo</a:t>
            </a:r>
          </a:p>
          <a:p>
            <a:pPr marL="495300" indent="-495300" algn="just">
              <a:buNone/>
              <a:defRPr/>
            </a:pPr>
            <a:endParaRPr lang="en-US" sz="2000" dirty="0">
              <a:solidFill>
                <a:srgbClr val="000000"/>
              </a:solidFill>
              <a:latin typeface="Letter Gothic"/>
              <a:ea typeface="Times New Roman" pitchFamily="18" charset="0"/>
              <a:cs typeface="Arial" pitchFamily="34" charset="0"/>
            </a:endParaRPr>
          </a:p>
          <a:p>
            <a:pPr marL="495300" indent="-495300" algn="just">
              <a:buFont typeface="Wingdings 3" pitchFamily="18" charset="2"/>
              <a:buAutoNum type="arabicPeriod"/>
              <a:defRPr/>
            </a:pPr>
            <a:r>
              <a:rPr lang="en-US" sz="2000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public </a:t>
            </a:r>
            <a:r>
              <a:rPr lang="en-US" sz="2000" dirty="0">
                <a:solidFill>
                  <a:srgbClr val="A52A2A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static </a:t>
            </a:r>
            <a:r>
              <a:rPr lang="en-US" sz="2000" dirty="0" err="1">
                <a:solidFill>
                  <a:srgbClr val="FF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int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000" dirty="0" err="1">
                <a:solidFill>
                  <a:srgbClr val="19197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PrestejZnake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string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ime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){</a:t>
            </a:r>
          </a:p>
          <a:p>
            <a:pPr marL="495300" indent="-495300" algn="just">
              <a:buFont typeface="Wingdings 3" pitchFamily="18" charset="2"/>
              <a:buAutoNum type="arabicPeriod"/>
              <a:defRPr/>
            </a:pPr>
            <a:r>
              <a:rPr lang="en-US" sz="2000" dirty="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	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StreamReader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dat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=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File</a:t>
            </a:r>
            <a:r>
              <a:rPr lang="en-US" sz="2000" dirty="0" err="1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.</a:t>
            </a:r>
            <a:r>
              <a:rPr lang="en-US" sz="2000" dirty="0" err="1">
                <a:solidFill>
                  <a:srgbClr val="19197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OpenText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ime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);</a:t>
            </a:r>
            <a:endParaRPr lang="en-US" sz="2000" dirty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495300" indent="-495300" algn="just">
              <a:buFont typeface="Wingdings 3" pitchFamily="18" charset="2"/>
              <a:buAutoNum type="arabicPeriod"/>
              <a:defRPr/>
            </a:pPr>
            <a:r>
              <a:rPr lang="en-US" sz="2000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	</a:t>
            </a:r>
            <a:r>
              <a:rPr lang="en-US" sz="2000" dirty="0" err="1">
                <a:solidFill>
                  <a:srgbClr val="FF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int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znaki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= </a:t>
            </a:r>
            <a:r>
              <a:rPr lang="en-US" sz="2000" dirty="0">
                <a:solidFill>
                  <a:srgbClr val="00008B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;</a:t>
            </a:r>
          </a:p>
          <a:p>
            <a:pPr marL="495300" indent="-495300" algn="just">
              <a:buFont typeface="Wingdings 3" pitchFamily="18" charset="2"/>
              <a:buAutoNum type="arabicPeriod"/>
              <a:defRPr/>
            </a:pPr>
            <a:r>
              <a:rPr lang="en-US" sz="2000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	while(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dat.</a:t>
            </a:r>
            <a:r>
              <a:rPr lang="en-US" sz="2000" dirty="0" err="1">
                <a:solidFill>
                  <a:srgbClr val="19197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ReadLine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() != null ){</a:t>
            </a:r>
            <a:endParaRPr lang="pl-PL" sz="2000" dirty="0">
              <a:solidFill>
                <a:srgbClr val="0064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495300" indent="-495300" algn="just">
              <a:buFont typeface="Wingdings 3" pitchFamily="18" charset="2"/>
              <a:buAutoNum type="arabicPeriod"/>
              <a:defRPr/>
            </a:pPr>
            <a:r>
              <a:rPr lang="pl-PL" sz="2000" dirty="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	  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znaki </a:t>
            </a:r>
            <a:r>
              <a:rPr lang="pl-PL" sz="2000" dirty="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= 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znaki </a:t>
            </a:r>
            <a:r>
              <a:rPr lang="pl-PL" sz="2000" dirty="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+ 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dat</a:t>
            </a:r>
            <a:r>
              <a:rPr lang="pl-PL" sz="2000" dirty="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.</a:t>
            </a:r>
            <a:r>
              <a:rPr lang="pl-PL" sz="2000" dirty="0">
                <a:solidFill>
                  <a:srgbClr val="19197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ReadLine</a:t>
            </a:r>
            <a:r>
              <a:rPr lang="pl-PL" sz="2000" dirty="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().</a:t>
            </a:r>
            <a:r>
              <a:rPr lang="pl-PL" sz="2000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Length</a:t>
            </a:r>
            <a:r>
              <a:rPr lang="pl-PL" sz="2000" dirty="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;  </a:t>
            </a:r>
          </a:p>
          <a:p>
            <a:pPr marL="495300" indent="-495300" algn="just">
              <a:buFont typeface="Wingdings 3" pitchFamily="18" charset="2"/>
              <a:buAutoNum type="arabicPeriod"/>
              <a:defRPr/>
            </a:pPr>
            <a:r>
              <a:rPr lang="pl-PL" sz="2000" dirty="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}</a:t>
            </a:r>
            <a:endParaRPr lang="en-US" sz="2000" dirty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495300" indent="-495300" algn="just">
              <a:buFont typeface="Wingdings 3" pitchFamily="18" charset="2"/>
              <a:buAutoNum type="arabicPeriod"/>
              <a:defRPr/>
            </a:pPr>
            <a:r>
              <a:rPr lang="en-US" sz="2000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	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dat.</a:t>
            </a:r>
            <a:r>
              <a:rPr lang="en-US" sz="2000" dirty="0" err="1">
                <a:solidFill>
                  <a:srgbClr val="19197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Close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();</a:t>
            </a:r>
            <a:endParaRPr lang="en-US" sz="2000" dirty="0">
              <a:solidFill>
                <a:srgbClr val="0064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495300" indent="-495300" algn="just">
              <a:buFont typeface="Wingdings 3" pitchFamily="18" charset="2"/>
              <a:buAutoNum type="arabicPeriod"/>
              <a:defRPr/>
            </a:pPr>
            <a:r>
              <a:rPr lang="en-US" sz="2000" dirty="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	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return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znaki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;</a:t>
            </a:r>
            <a:endParaRPr lang="en-US" sz="2000" dirty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495300" indent="-495300" algn="just">
              <a:buFont typeface="Wingdings 3" pitchFamily="18" charset="2"/>
              <a:buAutoNum type="arabicPeriod"/>
              <a:defRPr/>
            </a:pPr>
            <a:r>
              <a:rPr lang="en-US" sz="2000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}</a:t>
            </a:r>
            <a:endParaRPr lang="sl-SI" sz="2000" dirty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indent="0">
              <a:buNone/>
              <a:defRPr/>
            </a:pPr>
            <a:endParaRPr lang="sl-SI" sz="2000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>
              <a:buNone/>
              <a:defRPr/>
            </a:pPr>
            <a:r>
              <a:rPr lang="sl-SI" sz="20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naj bi pre</a:t>
            </a:r>
            <a:r>
              <a:rPr lang="sl-SI" sz="2000" dirty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š</a:t>
            </a:r>
            <a:r>
              <a:rPr lang="sl-SI" sz="20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teli </a:t>
            </a:r>
            <a:r>
              <a:rPr lang="sl-SI" sz="2000" dirty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š</a:t>
            </a:r>
            <a:r>
              <a:rPr lang="sl-SI" sz="20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tevilo znakov v datoteki.</a:t>
            </a:r>
            <a:r>
              <a:rPr lang="sl-SI" sz="2000" dirty="0"/>
              <a:t> Pa ne gre. Odpravi napake.</a:t>
            </a:r>
          </a:p>
        </p:txBody>
      </p:sp>
    </p:spTree>
    <p:extLst>
      <p:ext uri="{BB962C8B-B14F-4D97-AF65-F5344CB8AC3E}">
        <p14:creationId xmlns:p14="http://schemas.microsoft.com/office/powerpoint/2010/main" val="237036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Napake 2 - rešitev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 public static int PrestejZnake(string ime)</a:t>
            </a:r>
          </a:p>
          <a:p>
            <a:pPr marL="0" indent="0">
              <a:spcBef>
                <a:spcPct val="0"/>
              </a:spcBef>
              <a:buNone/>
            </a:pPr>
            <a:r>
              <a:rPr lang="sl-SI" sz="200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spcBef>
                <a:spcPct val="0"/>
              </a:spcBef>
              <a:buNone/>
            </a:pPr>
            <a:r>
              <a:rPr lang="sl-SI" sz="2000">
                <a:latin typeface="Courier New" pitchFamily="49" charset="0"/>
                <a:cs typeface="Courier New" pitchFamily="49" charset="0"/>
              </a:rPr>
              <a:t>    StreamReader dat = File.OpenText(ime);</a:t>
            </a:r>
          </a:p>
          <a:p>
            <a:pPr marL="0" indent="0">
              <a:spcBef>
                <a:spcPct val="0"/>
              </a:spcBef>
              <a:buNone/>
            </a:pPr>
            <a:r>
              <a:rPr lang="sl-SI" sz="2000">
                <a:latin typeface="Courier New" pitchFamily="49" charset="0"/>
                <a:cs typeface="Courier New" pitchFamily="49" charset="0"/>
              </a:rPr>
              <a:t>    int znaki = 0;</a:t>
            </a:r>
          </a:p>
          <a:p>
            <a:pPr marL="0" indent="0">
              <a:spcBef>
                <a:spcPct val="0"/>
              </a:spcBef>
              <a:buNone/>
            </a:pPr>
            <a:r>
              <a:rPr lang="sl-SI" sz="2000">
                <a:latin typeface="Courier New" pitchFamily="49" charset="0"/>
                <a:cs typeface="Courier New" pitchFamily="49" charset="0"/>
              </a:rPr>
              <a:t>    string vrstica = dat.ReadLine();</a:t>
            </a:r>
          </a:p>
          <a:p>
            <a:pPr marL="0" indent="0">
              <a:spcBef>
                <a:spcPct val="0"/>
              </a:spcBef>
              <a:buNone/>
            </a:pPr>
            <a:r>
              <a:rPr lang="sl-SI" sz="2000">
                <a:latin typeface="Courier New" pitchFamily="49" charset="0"/>
                <a:cs typeface="Courier New" pitchFamily="49" charset="0"/>
              </a:rPr>
              <a:t>    while (vrstica != null)</a:t>
            </a:r>
          </a:p>
          <a:p>
            <a:pPr marL="0" indent="0">
              <a:spcBef>
                <a:spcPct val="0"/>
              </a:spcBef>
              <a:buNone/>
            </a:pPr>
            <a:r>
              <a:rPr lang="sl-SI" sz="200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spcBef>
                <a:spcPct val="0"/>
              </a:spcBef>
              <a:buNone/>
            </a:pPr>
            <a:r>
              <a:rPr lang="sl-SI" sz="2000">
                <a:latin typeface="Courier New" pitchFamily="49" charset="0"/>
                <a:cs typeface="Courier New" pitchFamily="49" charset="0"/>
              </a:rPr>
              <a:t>       znaki = znaki + vrstica.Length;</a:t>
            </a:r>
          </a:p>
          <a:p>
            <a:pPr marL="0" indent="0">
              <a:spcBef>
                <a:spcPct val="0"/>
              </a:spcBef>
              <a:buNone/>
            </a:pPr>
            <a:r>
              <a:rPr lang="sl-SI" sz="2000">
                <a:latin typeface="Courier New" pitchFamily="49" charset="0"/>
                <a:cs typeface="Courier New" pitchFamily="49" charset="0"/>
              </a:rPr>
              <a:t>       vrstica = dat.ReadLine();</a:t>
            </a:r>
          </a:p>
          <a:p>
            <a:pPr marL="0" indent="0">
              <a:spcBef>
                <a:spcPct val="0"/>
              </a:spcBef>
              <a:buNone/>
            </a:pPr>
            <a:r>
              <a:rPr lang="sl-SI" sz="200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spcBef>
                <a:spcPct val="0"/>
              </a:spcBef>
              <a:buNone/>
            </a:pPr>
            <a:r>
              <a:rPr lang="sl-SI" sz="2000">
                <a:latin typeface="Courier New" pitchFamily="49" charset="0"/>
                <a:cs typeface="Courier New" pitchFamily="49" charset="0"/>
              </a:rPr>
              <a:t>    dat.Close();</a:t>
            </a:r>
          </a:p>
          <a:p>
            <a:pPr marL="0" indent="0">
              <a:spcBef>
                <a:spcPct val="0"/>
              </a:spcBef>
              <a:buNone/>
            </a:pPr>
            <a:r>
              <a:rPr lang="sl-SI" sz="2000">
                <a:latin typeface="Courier New" pitchFamily="49" charset="0"/>
                <a:cs typeface="Courier New" pitchFamily="49" charset="0"/>
              </a:rPr>
              <a:t>    return znaki;</a:t>
            </a:r>
          </a:p>
          <a:p>
            <a:pPr marL="0" indent="0">
              <a:spcBef>
                <a:spcPct val="0"/>
              </a:spcBef>
              <a:buNone/>
            </a:pPr>
            <a:r>
              <a:rPr lang="sl-SI" sz="2000">
                <a:latin typeface="Courier New" pitchFamily="49" charset="0"/>
                <a:cs typeface="Courier New" pitchFamily="49" charset="0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297717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62232" y="0"/>
            <a:ext cx="12029768" cy="7078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System.IO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Test {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Main() {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@"c:\temp\MyTest.txt"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(!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File.Exists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 { 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Create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 file to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write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to.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StreamWriter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File.CreateText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 {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sw.WriteLine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"Hello"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sw.WriteLine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"And"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sw.WriteLine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A3151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Welcome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Open the file to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StreamReader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sr =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File.OpenText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s = 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""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((s =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sr.ReadLine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 !=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(s);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endParaRPr kumimoji="0" lang="en-US" altLang="sl-SI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sl-SI" altLang="sl-SI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209502" y="1895302"/>
            <a:ext cx="10611196" cy="2427317"/>
            <a:chOff x="1209502" y="1895302"/>
            <a:chExt cx="10611196" cy="2427317"/>
          </a:xfrm>
        </p:grpSpPr>
        <p:sp>
          <p:nvSpPr>
            <p:cNvPr id="3" name="Rounded Rectangle 2"/>
            <p:cNvSpPr/>
            <p:nvPr/>
          </p:nvSpPr>
          <p:spPr>
            <a:xfrm>
              <a:off x="1629295" y="1895302"/>
              <a:ext cx="839585" cy="274320"/>
            </a:xfrm>
            <a:prstGeom prst="round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7772400" y="2676698"/>
              <a:ext cx="4048298" cy="1015663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1">
                      <a:lumMod val="7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using</a:t>
              </a:r>
              <a:r>
                <a:rPr lang="en-US" sz="12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(</a:t>
              </a:r>
              <a:r>
                <a:rPr lang="en-US" sz="1200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definicija</a:t>
              </a:r>
              <a:r>
                <a:rPr lang="en-US" sz="12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in </a:t>
              </a:r>
              <a:r>
                <a:rPr lang="en-US" sz="1200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odpiranje</a:t>
              </a:r>
              <a:r>
                <a:rPr lang="en-US" sz="12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datoteke</a:t>
              </a:r>
              <a:r>
                <a:rPr lang="en-US" sz="12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en-US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  <a:r>
                <a:rPr lang="en-US" sz="1200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tavek</a:t>
              </a:r>
              <a:r>
                <a:rPr lang="en-US" sz="12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(</a:t>
              </a:r>
              <a:r>
                <a:rPr lang="en-US" sz="1200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sestavljeni</a:t>
              </a:r>
              <a:r>
                <a:rPr lang="en-US" sz="12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), </a:t>
              </a:r>
            </a:p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    </a:t>
              </a:r>
              <a:r>
                <a:rPr lang="en-US" sz="1200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ki</a:t>
              </a:r>
              <a:r>
                <a:rPr lang="en-US" sz="12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uporablja</a:t>
              </a:r>
              <a:r>
                <a:rPr lang="en-US" sz="12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datoteko</a:t>
              </a:r>
              <a:endPara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endParaRPr lang="en-US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</a:t>
              </a:r>
              <a:r>
                <a:rPr lang="en-US" sz="1200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sz="12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 Close()!</a:t>
              </a:r>
              <a:endParaRPr lang="sl-SI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1209502" y="4048299"/>
              <a:ext cx="839585" cy="274320"/>
            </a:xfrm>
            <a:prstGeom prst="round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cxnSp>
          <p:nvCxnSpPr>
            <p:cNvPr id="7" name="Straight Arrow Connector 6"/>
            <p:cNvCxnSpPr>
              <a:stCxn id="4" idx="1"/>
            </p:cNvCxnSpPr>
            <p:nvPr/>
          </p:nvCxnSpPr>
          <p:spPr>
            <a:xfrm flipH="1" flipV="1">
              <a:off x="2468880" y="2032463"/>
              <a:ext cx="5303520" cy="1152067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H="1">
              <a:off x="2049087" y="3023240"/>
              <a:ext cx="5723313" cy="1162219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969443" y="4949072"/>
            <a:ext cx="8851255" cy="923330"/>
            <a:chOff x="2969443" y="4949072"/>
            <a:chExt cx="8851255" cy="923330"/>
          </a:xfrm>
        </p:grpSpPr>
        <p:sp>
          <p:nvSpPr>
            <p:cNvPr id="13" name="Rounded Rectangle 12"/>
            <p:cNvSpPr/>
            <p:nvPr/>
          </p:nvSpPr>
          <p:spPr>
            <a:xfrm>
              <a:off x="2969443" y="4949072"/>
              <a:ext cx="2818615" cy="263951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861955" y="4949072"/>
              <a:ext cx="3958743" cy="92333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Prireditveni</a:t>
              </a:r>
              <a:r>
                <a:rPr lang="en-US" dirty="0" smtClean="0"/>
                <a:t> </a:t>
              </a:r>
              <a:r>
                <a:rPr lang="en-US" dirty="0" err="1" smtClean="0"/>
                <a:t>izraz</a:t>
              </a:r>
              <a:r>
                <a:rPr lang="en-US" dirty="0" smtClean="0"/>
                <a:t> </a:t>
              </a:r>
            </a:p>
            <a:p>
              <a:r>
                <a:rPr lang="en-US" dirty="0"/>
                <a:t> </a:t>
              </a:r>
              <a:r>
                <a:rPr lang="en-US" dirty="0" smtClean="0"/>
                <a:t>    </a:t>
              </a:r>
              <a:r>
                <a:rPr lang="en-US" dirty="0" err="1" smtClean="0"/>
                <a:t>ima</a:t>
              </a:r>
              <a:r>
                <a:rPr lang="en-US" dirty="0" smtClean="0"/>
                <a:t> </a:t>
              </a:r>
              <a:r>
                <a:rPr lang="en-US" dirty="0" err="1" smtClean="0"/>
                <a:t>učinek</a:t>
              </a:r>
              <a:r>
                <a:rPr lang="en-US" dirty="0" smtClean="0"/>
                <a:t> in</a:t>
              </a:r>
            </a:p>
            <a:p>
              <a:r>
                <a:rPr lang="en-US" dirty="0"/>
                <a:t> </a:t>
              </a:r>
              <a:r>
                <a:rPr lang="en-US" dirty="0" smtClean="0"/>
                <a:t>    </a:t>
              </a:r>
              <a:r>
                <a:rPr lang="en-US" dirty="0" err="1" smtClean="0"/>
                <a:t>vrednost</a:t>
              </a:r>
              <a:r>
                <a:rPr lang="en-US" dirty="0" smtClean="0"/>
                <a:t> (</a:t>
              </a:r>
              <a:r>
                <a:rPr lang="en-US" dirty="0" err="1" smtClean="0"/>
                <a:t>tista</a:t>
              </a:r>
              <a:r>
                <a:rPr lang="en-US" dirty="0" smtClean="0"/>
                <a:t> </a:t>
              </a:r>
              <a:r>
                <a:rPr lang="en-US" dirty="0" err="1" smtClean="0"/>
                <a:t>vrednost</a:t>
              </a:r>
              <a:r>
                <a:rPr lang="en-US" dirty="0" smtClean="0"/>
                <a:t>, </a:t>
              </a:r>
              <a:r>
                <a:rPr lang="en-US" dirty="0" err="1" smtClean="0"/>
                <a:t>ki</a:t>
              </a:r>
              <a:r>
                <a:rPr lang="en-US" dirty="0" smtClean="0"/>
                <a:t> se </a:t>
              </a:r>
              <a:r>
                <a:rPr lang="en-US" dirty="0" err="1" smtClean="0"/>
                <a:t>priredi</a:t>
              </a:r>
              <a:r>
                <a:rPr lang="en-US" dirty="0" smtClean="0"/>
                <a:t>)</a:t>
              </a:r>
              <a:endParaRPr lang="sl-SI" dirty="0"/>
            </a:p>
          </p:txBody>
        </p:sp>
        <p:cxnSp>
          <p:nvCxnSpPr>
            <p:cNvPr id="16" name="Straight Arrow Connector 15"/>
            <p:cNvCxnSpPr>
              <a:stCxn id="14" idx="1"/>
            </p:cNvCxnSpPr>
            <p:nvPr/>
          </p:nvCxnSpPr>
          <p:spPr>
            <a:xfrm flipH="1" flipV="1">
              <a:off x="5788058" y="5090474"/>
              <a:ext cx="2073897" cy="320263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53952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Ostale</a:t>
            </a:r>
            <a:r>
              <a:rPr lang="en-US" dirty="0" smtClean="0"/>
              <a:t> </a:t>
            </a:r>
            <a:r>
              <a:rPr lang="en-US" dirty="0" err="1" smtClean="0"/>
              <a:t>prosojnice</a:t>
            </a:r>
            <a:r>
              <a:rPr lang="en-US" dirty="0" smtClean="0"/>
              <a:t> so le "</a:t>
            </a:r>
            <a:r>
              <a:rPr lang="en-US" dirty="0" err="1"/>
              <a:t>p</a:t>
            </a:r>
            <a:r>
              <a:rPr lang="en-US" dirty="0" err="1" smtClean="0"/>
              <a:t>očasna</a:t>
            </a:r>
            <a:r>
              <a:rPr lang="en-US" dirty="0" smtClean="0"/>
              <a:t>" </a:t>
            </a:r>
            <a:r>
              <a:rPr lang="en-US" dirty="0" err="1" smtClean="0"/>
              <a:t>razlaga</a:t>
            </a:r>
            <a:r>
              <a:rPr lang="en-US" dirty="0" smtClean="0"/>
              <a:t> </a:t>
            </a:r>
            <a:r>
              <a:rPr lang="en-US" dirty="0" err="1" smtClean="0"/>
              <a:t>primera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Action Button: Return 3">
            <a:hlinkClick r:id="rId2" action="ppaction://hlinksldjump" highlightClick="1"/>
          </p:cNvPr>
          <p:cNvSpPr/>
          <p:nvPr/>
        </p:nvSpPr>
        <p:spPr>
          <a:xfrm>
            <a:off x="8661862" y="5062451"/>
            <a:ext cx="947651" cy="68164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4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Ustvarimo datoteko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z="2400" b="1" dirty="0" err="1">
                <a:latin typeface="Courier New" pitchFamily="49" charset="0"/>
                <a:cs typeface="Courier New" pitchFamily="49" charset="0"/>
              </a:rPr>
              <a:t>File.CreateText</a:t>
            </a:r>
            <a:r>
              <a:rPr lang="sl-SI" sz="2400" b="1" dirty="0">
                <a:latin typeface="Courier New" pitchFamily="49" charset="0"/>
                <a:cs typeface="Courier New" pitchFamily="49" charset="0"/>
              </a:rPr>
              <a:t>(niz)</a:t>
            </a:r>
          </a:p>
          <a:p>
            <a:pPr lvl="1" eaLnBrk="1" hangingPunct="1"/>
            <a:r>
              <a:rPr lang="sl-SI" dirty="0" err="1">
                <a:latin typeface="Courier New" pitchFamily="49" charset="0"/>
              </a:rPr>
              <a:t>File.CreateText</a:t>
            </a:r>
            <a:r>
              <a:rPr lang="sl-SI" dirty="0">
                <a:latin typeface="Courier New" pitchFamily="49" charset="0"/>
              </a:rPr>
              <a:t>("</a:t>
            </a:r>
            <a:r>
              <a:rPr lang="sl-SI" dirty="0" err="1">
                <a:latin typeface="Courier New" pitchFamily="49" charset="0"/>
              </a:rPr>
              <a:t>bla.dat</a:t>
            </a:r>
            <a:r>
              <a:rPr lang="sl-SI" dirty="0">
                <a:latin typeface="Courier New" pitchFamily="49" charset="0"/>
              </a:rPr>
              <a:t>");</a:t>
            </a:r>
          </a:p>
          <a:p>
            <a:pPr lvl="1" eaLnBrk="1" hangingPunct="1"/>
            <a:r>
              <a:rPr lang="sl-SI" dirty="0"/>
              <a:t>Ustvarimo novo, prazno datoteko.</a:t>
            </a:r>
          </a:p>
          <a:p>
            <a:pPr eaLnBrk="1" hangingPunct="1"/>
            <a:r>
              <a:rPr lang="sl-SI" sz="2400" dirty="0"/>
              <a:t>Pozor:</a:t>
            </a:r>
          </a:p>
          <a:p>
            <a:pPr lvl="1" eaLnBrk="1" hangingPunct="1"/>
            <a:r>
              <a:rPr lang="sl-SI" dirty="0"/>
              <a:t>Če datoteka že obstaja, s tem izgubimo staro vsebino!</a:t>
            </a:r>
          </a:p>
          <a:p>
            <a:pPr eaLnBrk="1" hangingPunct="1"/>
            <a:r>
              <a:rPr lang="sl-SI" sz="2400" dirty="0"/>
              <a:t>Enako kot v </a:t>
            </a:r>
            <a:r>
              <a:rPr lang="sl-SI" sz="2400" dirty="0" err="1"/>
              <a:t>Pythonu</a:t>
            </a:r>
            <a:endParaRPr lang="sl-SI" sz="2400" dirty="0"/>
          </a:p>
          <a:p>
            <a:pPr lvl="1" eaLnBrk="1" hangingPunct="1"/>
            <a:r>
              <a:rPr lang="sl-SI" dirty="0">
                <a:solidFill>
                  <a:prstClr val="black"/>
                </a:solidFill>
                <a:latin typeface="Courier New" pitchFamily="49" charset="0"/>
              </a:rPr>
              <a:t>open("</a:t>
            </a:r>
            <a:r>
              <a:rPr lang="sl-SI" dirty="0" err="1">
                <a:solidFill>
                  <a:prstClr val="black"/>
                </a:solidFill>
                <a:latin typeface="Courier New" pitchFamily="49" charset="0"/>
              </a:rPr>
              <a:t>bla.dat</a:t>
            </a:r>
            <a:r>
              <a:rPr lang="sl-SI" dirty="0">
                <a:solidFill>
                  <a:prstClr val="black"/>
                </a:solidFill>
                <a:latin typeface="Courier New" pitchFamily="49" charset="0"/>
              </a:rPr>
              <a:t>",'w')</a:t>
            </a:r>
          </a:p>
          <a:p>
            <a:pPr marL="457200" lvl="1" indent="0">
              <a:buNone/>
            </a:pPr>
            <a:endParaRPr lang="sl-SI" dirty="0">
              <a:solidFill>
                <a:prstClr val="black"/>
              </a:solidFill>
              <a:latin typeface="Courier New" pitchFamily="49" charset="0"/>
            </a:endParaRPr>
          </a:p>
          <a:p>
            <a:pPr lvl="1" eaLnBrk="1" hangingPunct="1"/>
            <a:endParaRPr lang="sl-SI" sz="10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20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Zgled</a:t>
            </a:r>
          </a:p>
        </p:txBody>
      </p:sp>
      <p:sp>
        <p:nvSpPr>
          <p:cNvPr id="56323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95300" indent="-495300" algn="just">
              <a:buNone/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200" b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using </a:t>
            </a:r>
            <a:r>
              <a:rPr lang="en-US" sz="22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System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2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IO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;</a:t>
            </a:r>
          </a:p>
          <a:p>
            <a:pPr marL="495300" indent="-495300" algn="just">
              <a:buNone/>
            </a:pP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</a:t>
            </a:r>
            <a:r>
              <a:rPr lang="en-US" sz="2200" b="1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public </a:t>
            </a:r>
            <a:r>
              <a:rPr lang="en-US" sz="2200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class </a:t>
            </a:r>
            <a:r>
              <a:rPr lang="en-US" sz="22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Program</a:t>
            </a:r>
          </a:p>
          <a:p>
            <a:pPr marL="495300" indent="-495300" algn="just">
              <a:buNone/>
            </a:pPr>
            <a:r>
              <a:rPr lang="en-US" sz="22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marL="495300" indent="-495300" algn="just">
              <a:buNone/>
            </a:pP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2200" b="1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public </a:t>
            </a:r>
            <a:r>
              <a:rPr lang="en-US" sz="2200" dirty="0">
                <a:solidFill>
                  <a:srgbClr val="A52A2A"/>
                </a:solidFill>
                <a:latin typeface="Courier New" pitchFamily="49" charset="0"/>
                <a:cs typeface="Times New Roman" pitchFamily="18" charset="0"/>
              </a:rPr>
              <a:t>static </a:t>
            </a:r>
            <a:r>
              <a:rPr lang="en-US" sz="2200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void </a:t>
            </a:r>
            <a:r>
              <a:rPr lang="en-US" sz="2200" b="1" dirty="0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Main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200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string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[] </a:t>
            </a:r>
            <a:r>
              <a:rPr lang="en-US" sz="22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args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</a:t>
            </a:r>
          </a:p>
          <a:p>
            <a:pPr marL="495300" indent="-495300" algn="just">
              <a:buNone/>
            </a:pP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{</a:t>
            </a:r>
          </a:p>
          <a:p>
            <a:pPr marL="495300" indent="-495300" algn="just">
              <a:buNone/>
            </a:pP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22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    </a:t>
            </a:r>
            <a:r>
              <a:rPr lang="en-US" sz="2200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File</a:t>
            </a:r>
            <a:r>
              <a:rPr lang="en-US" sz="2200" dirty="0" err="1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200" b="1" dirty="0" err="1" smtClean="0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CreateText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2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"Mojadatoteka.txt"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</a:t>
            </a:r>
            <a:endParaRPr lang="sl-SI" sz="22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sl-SI" sz="22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        </a:t>
            </a:r>
            <a:r>
              <a:rPr lang="en-US" sz="22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File</a:t>
            </a:r>
            <a:r>
              <a:rPr lang="en-US" sz="22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200" b="1" dirty="0" err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CreateText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2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sl-SI" sz="22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C:\bla</a:t>
            </a:r>
            <a:r>
              <a:rPr lang="en-US" sz="22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.txt"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</a:t>
            </a:r>
            <a:endParaRPr lang="sl-SI" sz="22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sl-SI" sz="22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        </a:t>
            </a:r>
            <a:r>
              <a:rPr lang="en-US" sz="22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File</a:t>
            </a:r>
            <a:r>
              <a:rPr lang="en-US" sz="22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200" b="1" dirty="0" err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CreateText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2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sl-SI" sz="22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C:\imenik\b</a:t>
            </a:r>
            <a:r>
              <a:rPr lang="en-US" sz="22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.txt"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</a:t>
            </a:r>
            <a:endParaRPr lang="sl-SI" sz="22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endParaRPr lang="en-US" sz="22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}</a:t>
            </a:r>
          </a:p>
          <a:p>
            <a:pPr marL="495300" indent="-495300" algn="just">
              <a:buNone/>
            </a:pP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}</a:t>
            </a:r>
            <a:endParaRPr lang="sl-SI" sz="22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56324" name="AutoShape 4"/>
          <p:cNvSpPr>
            <a:spLocks/>
          </p:cNvSpPr>
          <p:nvPr/>
        </p:nvSpPr>
        <p:spPr bwMode="auto">
          <a:xfrm>
            <a:off x="8688389" y="5013325"/>
            <a:ext cx="1292225" cy="330200"/>
          </a:xfrm>
          <a:prstGeom prst="borderCallout2">
            <a:avLst>
              <a:gd name="adj1" fmla="val 34616"/>
              <a:gd name="adj2" fmla="val -5898"/>
              <a:gd name="adj3" fmla="val 34616"/>
              <a:gd name="adj4" fmla="val -5898"/>
              <a:gd name="adj5" fmla="val -193266"/>
              <a:gd name="adj6" fmla="val -23495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/>
          </a:ln>
        </p:spPr>
        <p:txBody>
          <a:bodyPr/>
          <a:lstStyle/>
          <a:p>
            <a:pPr algn="ctr"/>
            <a:r>
              <a:rPr lang="sl-SI"/>
              <a:t>Težave!</a:t>
            </a:r>
          </a:p>
        </p:txBody>
      </p:sp>
      <p:sp>
        <p:nvSpPr>
          <p:cNvPr id="56325" name="AutoShape 5"/>
          <p:cNvSpPr>
            <a:spLocks/>
          </p:cNvSpPr>
          <p:nvPr/>
        </p:nvSpPr>
        <p:spPr bwMode="auto">
          <a:xfrm>
            <a:off x="3568701" y="5445125"/>
            <a:ext cx="2303463" cy="1008211"/>
          </a:xfrm>
          <a:prstGeom prst="borderCallout2">
            <a:avLst>
              <a:gd name="adj1" fmla="val 1910"/>
              <a:gd name="adj2" fmla="val 45606"/>
              <a:gd name="adj3" fmla="val 975"/>
              <a:gd name="adj4" fmla="val 45607"/>
              <a:gd name="adj5" fmla="val -64641"/>
              <a:gd name="adj6" fmla="val 905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/>
          </a:ln>
        </p:spPr>
        <p:txBody>
          <a:bodyPr/>
          <a:lstStyle/>
          <a:p>
            <a:pPr algn="ctr"/>
            <a:r>
              <a:rPr lang="sl-SI" dirty="0"/>
              <a:t>Težave tudi tu, a te pove že prevajalnik!</a:t>
            </a:r>
          </a:p>
        </p:txBody>
      </p:sp>
    </p:spTree>
    <p:extLst>
      <p:ext uri="{BB962C8B-B14F-4D97-AF65-F5344CB8AC3E}">
        <p14:creationId xmlns:p14="http://schemas.microsoft.com/office/powerpoint/2010/main" val="1567579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bldLvl="5"/>
      <p:bldP spid="56324" grpId="0" animBg="1"/>
      <p:bldP spid="563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Odpravljanje težav - ime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mtClean="0"/>
              <a:t>Ime datoteke: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>
                <a:latin typeface="Courier New" pitchFamily="49" charset="0"/>
              </a:rPr>
              <a:t>"C:\\bla.txt"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>
                <a:latin typeface="Courier New" pitchFamily="49" charset="0"/>
              </a:rPr>
              <a:t>"C:\\imenik\\b.txt"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Poseben zapis niza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>
                <a:latin typeface="Courier New" pitchFamily="49" charset="0"/>
              </a:rPr>
              <a:t>@"C:\bla.txt"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>
                <a:latin typeface="Courier New" pitchFamily="49" charset="0"/>
              </a:rPr>
              <a:t>@"C:\imenik\b.txt"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Znak @ pred nizom pove, da je potrebno vse znake v nizu jemati "dobesedno" 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Velja v splošnem, vendar praviloma uporabljamo le pri nizih z imeni datotek</a:t>
            </a:r>
          </a:p>
          <a:p>
            <a:pPr eaLnBrk="1" hangingPunct="1">
              <a:lnSpc>
                <a:spcPct val="90000"/>
              </a:lnSpc>
            </a:pPr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71020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Zgled - popravljen</a:t>
            </a:r>
          </a:p>
        </p:txBody>
      </p:sp>
      <p:sp>
        <p:nvSpPr>
          <p:cNvPr id="60419" name="Rectangle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95300" indent="-495300" algn="just">
              <a:buNone/>
            </a:pP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</a:t>
            </a:r>
            <a:r>
              <a:rPr lang="en-US" sz="2200" b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using </a:t>
            </a:r>
            <a:r>
              <a:rPr lang="en-US" sz="22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System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2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IO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;</a:t>
            </a:r>
          </a:p>
          <a:p>
            <a:pPr marL="495300" indent="-495300" algn="just">
              <a:buNone/>
            </a:pP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</a:t>
            </a:r>
            <a:r>
              <a:rPr lang="en-US" sz="2200" b="1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public </a:t>
            </a:r>
            <a:r>
              <a:rPr lang="en-US" sz="2200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class </a:t>
            </a:r>
            <a:r>
              <a:rPr lang="en-US" sz="22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Program</a:t>
            </a:r>
          </a:p>
          <a:p>
            <a:pPr marL="495300" indent="-495300" algn="just">
              <a:buNone/>
            </a:pPr>
            <a:r>
              <a:rPr lang="en-US" sz="22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marL="495300" indent="-495300" algn="just">
              <a:buNone/>
            </a:pP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</a:t>
            </a:r>
            <a:r>
              <a:rPr lang="en-US" sz="2200" b="1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public </a:t>
            </a:r>
            <a:r>
              <a:rPr lang="en-US" sz="2200" dirty="0">
                <a:solidFill>
                  <a:srgbClr val="A52A2A"/>
                </a:solidFill>
                <a:latin typeface="Courier New" pitchFamily="49" charset="0"/>
                <a:cs typeface="Times New Roman" pitchFamily="18" charset="0"/>
              </a:rPr>
              <a:t>static </a:t>
            </a:r>
            <a:r>
              <a:rPr lang="en-US" sz="2200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void </a:t>
            </a:r>
            <a:r>
              <a:rPr lang="en-US" sz="2200" b="1" dirty="0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Main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200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string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[] </a:t>
            </a:r>
            <a:r>
              <a:rPr lang="en-US" sz="22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args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</a:t>
            </a:r>
          </a:p>
          <a:p>
            <a:pPr marL="495300" indent="-495300" algn="just">
              <a:buNone/>
            </a:pP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{</a:t>
            </a:r>
          </a:p>
          <a:p>
            <a:pPr marL="495300" indent="-495300" algn="just">
              <a:buNone/>
            </a:pPr>
            <a:r>
              <a:rPr lang="sl-SI" sz="22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      </a:t>
            </a:r>
            <a:r>
              <a:rPr lang="en-US" sz="22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File</a:t>
            </a:r>
            <a:r>
              <a:rPr lang="en-US" sz="22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200" b="1" dirty="0" err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CreateText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2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"Mojadatoteka.txt"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</a:t>
            </a:r>
            <a:endParaRPr lang="sl-SI" sz="22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sl-SI" sz="22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      </a:t>
            </a:r>
            <a:r>
              <a:rPr lang="en-US" sz="22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File</a:t>
            </a:r>
            <a:r>
              <a:rPr lang="en-US" sz="22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200" b="1" dirty="0" err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CreateText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sl-SI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@</a:t>
            </a:r>
            <a:r>
              <a:rPr lang="en-US" sz="22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sl-SI" sz="22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C:\bla</a:t>
            </a:r>
            <a:r>
              <a:rPr lang="en-US" sz="22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.txt"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</a:t>
            </a:r>
            <a:endParaRPr lang="sl-SI" sz="22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sl-SI" sz="22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      </a:t>
            </a:r>
            <a:r>
              <a:rPr lang="en-US" sz="220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File</a:t>
            </a:r>
            <a:r>
              <a:rPr lang="en-US" sz="2200" dirty="0" err="1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r>
              <a:rPr lang="en-US" sz="2200" b="1" dirty="0" err="1">
                <a:solidFill>
                  <a:srgbClr val="191970"/>
                </a:solidFill>
                <a:latin typeface="Courier New" pitchFamily="49" charset="0"/>
                <a:cs typeface="Times New Roman" pitchFamily="18" charset="0"/>
              </a:rPr>
              <a:t>CreateText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2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sl-SI" sz="22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C:\\imenik\\b</a:t>
            </a:r>
            <a:r>
              <a:rPr lang="en-US" sz="220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.txt"</a:t>
            </a: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);</a:t>
            </a:r>
            <a:endParaRPr lang="sl-SI" sz="22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endParaRPr lang="en-US" sz="22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>
              <a:buNone/>
            </a:pP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	}</a:t>
            </a:r>
          </a:p>
          <a:p>
            <a:pPr marL="495300" indent="-495300" algn="just">
              <a:buNone/>
            </a:pPr>
            <a:r>
              <a:rPr lang="en-US" sz="2200" dirty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	}</a:t>
            </a:r>
            <a:endParaRPr lang="sl-SI" sz="2200" dirty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60421" name="AutoShape 5"/>
          <p:cNvSpPr>
            <a:spLocks/>
          </p:cNvSpPr>
          <p:nvPr/>
        </p:nvSpPr>
        <p:spPr bwMode="auto">
          <a:xfrm>
            <a:off x="3568701" y="5445125"/>
            <a:ext cx="2303463" cy="762000"/>
          </a:xfrm>
          <a:prstGeom prst="borderCallout2">
            <a:avLst>
              <a:gd name="adj1" fmla="val -1296"/>
              <a:gd name="adj2" fmla="val 51852"/>
              <a:gd name="adj3" fmla="val -22037"/>
              <a:gd name="adj4" fmla="val 56263"/>
              <a:gd name="adj5" fmla="val -67616"/>
              <a:gd name="adj6" fmla="val 10813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/>
          </a:ln>
        </p:spPr>
        <p:txBody>
          <a:bodyPr/>
          <a:lstStyle/>
          <a:p>
            <a:pPr algn="ctr"/>
            <a:r>
              <a:rPr lang="sl-SI"/>
              <a:t>Morebitne težave – če imenika ni!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7032626" y="5516563"/>
            <a:ext cx="1152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l-SI"/>
          </a:p>
        </p:txBody>
      </p: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6167438" y="5661026"/>
            <a:ext cx="4032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Imenik mora obstajati vnaprej</a:t>
            </a:r>
          </a:p>
        </p:txBody>
      </p:sp>
    </p:spTree>
    <p:extLst>
      <p:ext uri="{BB962C8B-B14F-4D97-AF65-F5344CB8AC3E}">
        <p14:creationId xmlns:p14="http://schemas.microsoft.com/office/powerpoint/2010/main" val="169039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bldLvl="5"/>
      <p:bldP spid="60421" grpId="0" animBg="1"/>
      <p:bldP spid="6042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1548</Words>
  <Application>Microsoft Office PowerPoint</Application>
  <PresentationFormat>Widescreen</PresentationFormat>
  <Paragraphs>471</Paragraphs>
  <Slides>38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Arial</vt:lpstr>
      <vt:lpstr>Calibri</vt:lpstr>
      <vt:lpstr>Calibri Light</vt:lpstr>
      <vt:lpstr>Courier New</vt:lpstr>
      <vt:lpstr>Letter Gothic</vt:lpstr>
      <vt:lpstr>Times New Roman</vt:lpstr>
      <vt:lpstr>Wingdings 3</vt:lpstr>
      <vt:lpstr>Office Theme</vt:lpstr>
      <vt:lpstr>DATOTEKE</vt:lpstr>
      <vt:lpstr>DATOTEKE</vt:lpstr>
      <vt:lpstr>PowerPoint Presentation</vt:lpstr>
      <vt:lpstr>PowerPoint Presentation</vt:lpstr>
      <vt:lpstr>Ostale prosojnice so le "počasna" razlaga primera</vt:lpstr>
      <vt:lpstr>Ustvarimo datoteko</vt:lpstr>
      <vt:lpstr>Zgled</vt:lpstr>
      <vt:lpstr>Odpravljanje težav - ime</vt:lpstr>
      <vt:lpstr>Zgled - popravljen</vt:lpstr>
      <vt:lpstr>Obstoj datoteke</vt:lpstr>
      <vt:lpstr>Ustvari datoteko, če je ni</vt:lpstr>
      <vt:lpstr>Pisanje na datoteko</vt:lpstr>
      <vt:lpstr>Zgled</vt:lpstr>
      <vt:lpstr>Close()</vt:lpstr>
      <vt:lpstr>Zgled - popravljen</vt:lpstr>
      <vt:lpstr>Zgled: 100 vrstic</vt:lpstr>
      <vt:lpstr>100 vrstic</vt:lpstr>
      <vt:lpstr>Branje</vt:lpstr>
      <vt:lpstr>Metodi ReadLine in ReadToEnd</vt:lpstr>
      <vt:lpstr>Metodi ReadLine in ReadToEnd</vt:lpstr>
      <vt:lpstr>Izpis datoteke</vt:lpstr>
      <vt:lpstr>Zgled</vt:lpstr>
      <vt:lpstr>DATOTEKE</vt:lpstr>
      <vt:lpstr>Zgled: izpiši celotno datoteko na zaslon in oštevilči vrstice</vt:lpstr>
      <vt:lpstr>Različica z lastnostjo EndOfStream</vt:lpstr>
      <vt:lpstr>Branje po znakih</vt:lpstr>
      <vt:lpstr>Seveda gre tudi z EndOfStream</vt:lpstr>
      <vt:lpstr>Iz vrstic v podatke</vt:lpstr>
      <vt:lpstr>Split</vt:lpstr>
      <vt:lpstr>Split(tabLočil)</vt:lpstr>
      <vt:lpstr>PowerPoint Presentation</vt:lpstr>
      <vt:lpstr>DATOTEKE - povzetek</vt:lpstr>
      <vt:lpstr>DATOTEKE</vt:lpstr>
      <vt:lpstr>Konec datoteke</vt:lpstr>
      <vt:lpstr>Napake 1</vt:lpstr>
      <vt:lpstr>Napake - rešitev</vt:lpstr>
      <vt:lpstr>Napake 2</vt:lpstr>
      <vt:lpstr>Napake 2 - rešitev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DATOTEKE</dc:title>
  <dc:creator>Matija</dc:creator>
  <cp:lastModifiedBy>Matija Lokar</cp:lastModifiedBy>
  <cp:revision>9</cp:revision>
  <dcterms:created xsi:type="dcterms:W3CDTF">2016-11-01T09:12:02Z</dcterms:created>
  <dcterms:modified xsi:type="dcterms:W3CDTF">2022-02-27T09:10:40Z</dcterms:modified>
</cp:coreProperties>
</file>