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8" r:id="rId4"/>
    <p:sldId id="258" r:id="rId5"/>
    <p:sldId id="259" r:id="rId6"/>
    <p:sldId id="260" r:id="rId7"/>
    <p:sldId id="261" r:id="rId8"/>
    <p:sldId id="263" r:id="rId9"/>
    <p:sldId id="264" r:id="rId10"/>
    <p:sldId id="262" r:id="rId11"/>
    <p:sldId id="265" r:id="rId12"/>
    <p:sldId id="267" r:id="rId13"/>
    <p:sldId id="266" r:id="rId14"/>
    <p:sldId id="269" r:id="rId15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5" autoAdjust="0"/>
    <p:restoredTop sz="94660"/>
  </p:normalViewPr>
  <p:slideViewPr>
    <p:cSldViewPr snapToGrid="0">
      <p:cViewPr varScale="1">
        <p:scale>
          <a:sx n="41" d="100"/>
          <a:sy n="41" d="100"/>
        </p:scale>
        <p:origin x="96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7E33F-B9CE-4B8A-8F79-8103582BDCA6}" type="datetimeFigureOut">
              <a:rPr lang="sl-SI" smtClean="0"/>
              <a:t>11. 03. 2022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B7AA5-B5D9-4AAC-8AF0-C0487F629E0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28134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7E33F-B9CE-4B8A-8F79-8103582BDCA6}" type="datetimeFigureOut">
              <a:rPr lang="sl-SI" smtClean="0"/>
              <a:t>11. 03. 2022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B7AA5-B5D9-4AAC-8AF0-C0487F629E0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79005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7E33F-B9CE-4B8A-8F79-8103582BDCA6}" type="datetimeFigureOut">
              <a:rPr lang="sl-SI" smtClean="0"/>
              <a:t>11. 03. 2022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B7AA5-B5D9-4AAC-8AF0-C0487F629E0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86884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7E33F-B9CE-4B8A-8F79-8103582BDCA6}" type="datetimeFigureOut">
              <a:rPr lang="sl-SI" smtClean="0"/>
              <a:t>11. 03. 2022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B7AA5-B5D9-4AAC-8AF0-C0487F629E0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6367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7E33F-B9CE-4B8A-8F79-8103582BDCA6}" type="datetimeFigureOut">
              <a:rPr lang="sl-SI" smtClean="0"/>
              <a:t>11. 03. 2022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B7AA5-B5D9-4AAC-8AF0-C0487F629E0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76441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7E33F-B9CE-4B8A-8F79-8103582BDCA6}" type="datetimeFigureOut">
              <a:rPr lang="sl-SI" smtClean="0"/>
              <a:t>11. 03. 2022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B7AA5-B5D9-4AAC-8AF0-C0487F629E0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82490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7E33F-B9CE-4B8A-8F79-8103582BDCA6}" type="datetimeFigureOut">
              <a:rPr lang="sl-SI" smtClean="0"/>
              <a:t>11. 03. 2022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B7AA5-B5D9-4AAC-8AF0-C0487F629E0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8697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7E33F-B9CE-4B8A-8F79-8103582BDCA6}" type="datetimeFigureOut">
              <a:rPr lang="sl-SI" smtClean="0"/>
              <a:t>11. 03. 2022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B7AA5-B5D9-4AAC-8AF0-C0487F629E0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09474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7E33F-B9CE-4B8A-8F79-8103582BDCA6}" type="datetimeFigureOut">
              <a:rPr lang="sl-SI" smtClean="0"/>
              <a:t>11. 03. 2022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B7AA5-B5D9-4AAC-8AF0-C0487F629E0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65203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7E33F-B9CE-4B8A-8F79-8103582BDCA6}" type="datetimeFigureOut">
              <a:rPr lang="sl-SI" smtClean="0"/>
              <a:t>11. 03. 2022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B7AA5-B5D9-4AAC-8AF0-C0487F629E0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45460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7E33F-B9CE-4B8A-8F79-8103582BDCA6}" type="datetimeFigureOut">
              <a:rPr lang="sl-SI" smtClean="0"/>
              <a:t>11. 03. 2022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B7AA5-B5D9-4AAC-8AF0-C0487F629E0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49978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B7E33F-B9CE-4B8A-8F79-8103582BDCA6}" type="datetimeFigureOut">
              <a:rPr lang="sl-SI" smtClean="0"/>
              <a:t>11. 03. 2022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4B7AA5-B5D9-4AAC-8AF0-C0487F629E0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65752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eeksforgeeks.org/interval-tree/" TargetMode="External"/><Relationship Id="rId2" Type="http://schemas.openxmlformats.org/officeDocument/2006/relationships/hyperlink" Target="https://dk.um.si/Dokument.php?id=115243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n.wikipedia.org/wiki/Interval_tree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022465"/>
            <a:ext cx="9144000" cy="1456719"/>
          </a:xfrm>
        </p:spPr>
        <p:txBody>
          <a:bodyPr/>
          <a:lstStyle/>
          <a:p>
            <a:r>
              <a:rPr lang="sl-SI" dirty="0" smtClean="0"/>
              <a:t>INTERVALNO DREVO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2842953"/>
            <a:ext cx="9144000" cy="2414847"/>
          </a:xfrm>
        </p:spPr>
        <p:txBody>
          <a:bodyPr/>
          <a:lstStyle/>
          <a:p>
            <a:r>
              <a:rPr lang="sl-SI" dirty="0" smtClean="0"/>
              <a:t>Žiga Herič</a:t>
            </a:r>
          </a:p>
          <a:p>
            <a:r>
              <a:rPr lang="sl-SI" dirty="0" smtClean="0"/>
              <a:t>Ema Jemec</a:t>
            </a:r>
          </a:p>
          <a:p>
            <a:endParaRPr lang="sl-SI" dirty="0"/>
          </a:p>
        </p:txBody>
      </p:sp>
      <p:sp>
        <p:nvSpPr>
          <p:cNvPr id="5" name="PoljeZBesedilom 4"/>
          <p:cNvSpPr txBox="1"/>
          <p:nvPr/>
        </p:nvSpPr>
        <p:spPr>
          <a:xfrm>
            <a:off x="8653549" y="5257800"/>
            <a:ext cx="2543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mtClean="0"/>
              <a:t>10.3.2022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32710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ipsa 3"/>
          <p:cNvSpPr/>
          <p:nvPr/>
        </p:nvSpPr>
        <p:spPr>
          <a:xfrm>
            <a:off x="6417426" y="631767"/>
            <a:ext cx="1284315" cy="1213658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100" dirty="0" err="1" smtClean="0">
                <a:solidFill>
                  <a:schemeClr val="tx1"/>
                </a:solidFill>
              </a:rPr>
              <a:t>int</a:t>
            </a:r>
            <a:r>
              <a:rPr lang="sl-SI" sz="1100" dirty="0" smtClean="0">
                <a:solidFill>
                  <a:schemeClr val="tx1"/>
                </a:solidFill>
              </a:rPr>
              <a:t> : [12, 30]</a:t>
            </a:r>
          </a:p>
          <a:p>
            <a:pPr algn="ctr"/>
            <a:r>
              <a:rPr lang="sl-SI" sz="1100" dirty="0" err="1">
                <a:solidFill>
                  <a:schemeClr val="tx1"/>
                </a:solidFill>
              </a:rPr>
              <a:t>m</a:t>
            </a:r>
            <a:r>
              <a:rPr lang="sl-SI" sz="1100" dirty="0" err="1" smtClean="0">
                <a:solidFill>
                  <a:schemeClr val="tx1"/>
                </a:solidFill>
              </a:rPr>
              <a:t>ax</a:t>
            </a:r>
            <a:r>
              <a:rPr lang="sl-SI" sz="1100" dirty="0" smtClean="0">
                <a:solidFill>
                  <a:schemeClr val="tx1"/>
                </a:solidFill>
              </a:rPr>
              <a:t> : 43</a:t>
            </a:r>
            <a:endParaRPr lang="sl-SI" sz="1100" dirty="0">
              <a:solidFill>
                <a:schemeClr val="tx1"/>
              </a:solidFill>
            </a:endParaRPr>
          </a:p>
        </p:txBody>
      </p:sp>
      <p:sp>
        <p:nvSpPr>
          <p:cNvPr id="5" name="Elipsa 4"/>
          <p:cNvSpPr/>
          <p:nvPr/>
        </p:nvSpPr>
        <p:spPr>
          <a:xfrm>
            <a:off x="4928746" y="2101735"/>
            <a:ext cx="1303269" cy="1263534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100" dirty="0" err="1" smtClean="0">
                <a:solidFill>
                  <a:schemeClr val="tx1"/>
                </a:solidFill>
              </a:rPr>
              <a:t>int</a:t>
            </a:r>
            <a:r>
              <a:rPr lang="sl-SI" sz="1100" dirty="0" smtClean="0">
                <a:solidFill>
                  <a:schemeClr val="tx1"/>
                </a:solidFill>
              </a:rPr>
              <a:t> : [5, 16]</a:t>
            </a:r>
          </a:p>
          <a:p>
            <a:pPr algn="ctr"/>
            <a:r>
              <a:rPr lang="sl-SI" sz="1100" dirty="0" err="1">
                <a:solidFill>
                  <a:schemeClr val="tx1"/>
                </a:solidFill>
              </a:rPr>
              <a:t>m</a:t>
            </a:r>
            <a:r>
              <a:rPr lang="sl-SI" sz="1100" dirty="0" err="1" smtClean="0">
                <a:solidFill>
                  <a:schemeClr val="tx1"/>
                </a:solidFill>
              </a:rPr>
              <a:t>ax</a:t>
            </a:r>
            <a:r>
              <a:rPr lang="sl-SI" sz="1100" dirty="0" smtClean="0">
                <a:solidFill>
                  <a:schemeClr val="tx1"/>
                </a:solidFill>
              </a:rPr>
              <a:t> : 26</a:t>
            </a:r>
            <a:endParaRPr lang="sl-SI" sz="1100" dirty="0">
              <a:solidFill>
                <a:schemeClr val="tx1"/>
              </a:solidFill>
            </a:endParaRPr>
          </a:p>
        </p:txBody>
      </p:sp>
      <p:sp>
        <p:nvSpPr>
          <p:cNvPr id="6" name="Elipsa 5"/>
          <p:cNvSpPr/>
          <p:nvPr/>
        </p:nvSpPr>
        <p:spPr>
          <a:xfrm>
            <a:off x="7920884" y="2101735"/>
            <a:ext cx="1295083" cy="1263534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100" dirty="0" err="1" smtClean="0">
                <a:solidFill>
                  <a:schemeClr val="tx1"/>
                </a:solidFill>
              </a:rPr>
              <a:t>int</a:t>
            </a:r>
            <a:r>
              <a:rPr lang="sl-SI" sz="1100" dirty="0" smtClean="0">
                <a:solidFill>
                  <a:schemeClr val="tx1"/>
                </a:solidFill>
              </a:rPr>
              <a:t> : [20, 43]</a:t>
            </a:r>
          </a:p>
          <a:p>
            <a:pPr algn="ctr"/>
            <a:r>
              <a:rPr lang="sl-SI" sz="1100" dirty="0" err="1">
                <a:solidFill>
                  <a:schemeClr val="tx1"/>
                </a:solidFill>
              </a:rPr>
              <a:t>m</a:t>
            </a:r>
            <a:r>
              <a:rPr lang="sl-SI" sz="1100" dirty="0" err="1" smtClean="0">
                <a:solidFill>
                  <a:schemeClr val="tx1"/>
                </a:solidFill>
              </a:rPr>
              <a:t>ax</a:t>
            </a:r>
            <a:r>
              <a:rPr lang="sl-SI" sz="1100" dirty="0" smtClean="0">
                <a:solidFill>
                  <a:schemeClr val="tx1"/>
                </a:solidFill>
              </a:rPr>
              <a:t> : 43</a:t>
            </a:r>
            <a:endParaRPr lang="sl-SI" sz="1100" dirty="0">
              <a:solidFill>
                <a:schemeClr val="tx1"/>
              </a:solidFill>
            </a:endParaRPr>
          </a:p>
        </p:txBody>
      </p:sp>
      <p:sp>
        <p:nvSpPr>
          <p:cNvPr id="7" name="Elipsa 6"/>
          <p:cNvSpPr/>
          <p:nvPr/>
        </p:nvSpPr>
        <p:spPr>
          <a:xfrm>
            <a:off x="3636307" y="3477492"/>
            <a:ext cx="1292439" cy="1199803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100" dirty="0" err="1" smtClean="0">
                <a:solidFill>
                  <a:schemeClr val="tx1"/>
                </a:solidFill>
              </a:rPr>
              <a:t>int</a:t>
            </a:r>
            <a:r>
              <a:rPr lang="sl-SI" sz="1100" dirty="0" smtClean="0">
                <a:solidFill>
                  <a:schemeClr val="tx1"/>
                </a:solidFill>
              </a:rPr>
              <a:t> : [1, 6]</a:t>
            </a:r>
          </a:p>
          <a:p>
            <a:pPr algn="ctr"/>
            <a:r>
              <a:rPr lang="sl-SI" sz="1100" dirty="0" err="1">
                <a:solidFill>
                  <a:schemeClr val="tx1"/>
                </a:solidFill>
              </a:rPr>
              <a:t>m</a:t>
            </a:r>
            <a:r>
              <a:rPr lang="sl-SI" sz="1100" dirty="0" err="1" smtClean="0">
                <a:solidFill>
                  <a:schemeClr val="tx1"/>
                </a:solidFill>
              </a:rPr>
              <a:t>ax</a:t>
            </a:r>
            <a:r>
              <a:rPr lang="sl-SI" sz="1100" dirty="0" smtClean="0">
                <a:solidFill>
                  <a:schemeClr val="tx1"/>
                </a:solidFill>
              </a:rPr>
              <a:t> :  11</a:t>
            </a:r>
            <a:endParaRPr lang="sl-SI" sz="1100" dirty="0">
              <a:solidFill>
                <a:schemeClr val="tx1"/>
              </a:solidFill>
            </a:endParaRPr>
          </a:p>
        </p:txBody>
      </p:sp>
      <p:sp>
        <p:nvSpPr>
          <p:cNvPr id="8" name="Elipsa 7"/>
          <p:cNvSpPr/>
          <p:nvPr/>
        </p:nvSpPr>
        <p:spPr>
          <a:xfrm>
            <a:off x="6124920" y="3477493"/>
            <a:ext cx="1280584" cy="1199802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100" dirty="0" err="1" smtClean="0">
                <a:solidFill>
                  <a:schemeClr val="tx1"/>
                </a:solidFill>
              </a:rPr>
              <a:t>int</a:t>
            </a:r>
            <a:r>
              <a:rPr lang="sl-SI" sz="1100" dirty="0" smtClean="0">
                <a:solidFill>
                  <a:schemeClr val="tx1"/>
                </a:solidFill>
              </a:rPr>
              <a:t> : [10, 26]</a:t>
            </a:r>
          </a:p>
          <a:p>
            <a:pPr algn="ctr"/>
            <a:r>
              <a:rPr lang="sl-SI" sz="1100" dirty="0" err="1">
                <a:solidFill>
                  <a:schemeClr val="tx1"/>
                </a:solidFill>
              </a:rPr>
              <a:t>m</a:t>
            </a:r>
            <a:r>
              <a:rPr lang="sl-SI" sz="1100" dirty="0" err="1" smtClean="0">
                <a:solidFill>
                  <a:schemeClr val="tx1"/>
                </a:solidFill>
              </a:rPr>
              <a:t>ax</a:t>
            </a:r>
            <a:r>
              <a:rPr lang="sl-SI" sz="1100" dirty="0" smtClean="0">
                <a:solidFill>
                  <a:schemeClr val="tx1"/>
                </a:solidFill>
              </a:rPr>
              <a:t> : 26</a:t>
            </a:r>
            <a:endParaRPr lang="sl-SI" sz="1100" dirty="0">
              <a:solidFill>
                <a:schemeClr val="tx1"/>
              </a:solidFill>
            </a:endParaRPr>
          </a:p>
        </p:txBody>
      </p:sp>
      <p:sp>
        <p:nvSpPr>
          <p:cNvPr id="9" name="Elipsa 8"/>
          <p:cNvSpPr/>
          <p:nvPr/>
        </p:nvSpPr>
        <p:spPr>
          <a:xfrm>
            <a:off x="9215967" y="3365269"/>
            <a:ext cx="1277708" cy="1210889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100" dirty="0" err="1" smtClean="0">
                <a:solidFill>
                  <a:schemeClr val="tx1"/>
                </a:solidFill>
              </a:rPr>
              <a:t>int</a:t>
            </a:r>
            <a:r>
              <a:rPr lang="sl-SI" sz="1100" dirty="0" smtClean="0">
                <a:solidFill>
                  <a:schemeClr val="tx1"/>
                </a:solidFill>
              </a:rPr>
              <a:t> : [27, 40]</a:t>
            </a:r>
          </a:p>
          <a:p>
            <a:pPr algn="ctr"/>
            <a:r>
              <a:rPr lang="sl-SI" sz="1100" dirty="0" err="1">
                <a:solidFill>
                  <a:schemeClr val="tx1"/>
                </a:solidFill>
              </a:rPr>
              <a:t>m</a:t>
            </a:r>
            <a:r>
              <a:rPr lang="sl-SI" sz="1100" dirty="0" err="1" smtClean="0">
                <a:solidFill>
                  <a:schemeClr val="tx1"/>
                </a:solidFill>
              </a:rPr>
              <a:t>ax</a:t>
            </a:r>
            <a:r>
              <a:rPr lang="sl-SI" sz="1100" dirty="0" smtClean="0">
                <a:solidFill>
                  <a:schemeClr val="tx1"/>
                </a:solidFill>
              </a:rPr>
              <a:t> : 40</a:t>
            </a:r>
            <a:endParaRPr lang="sl-SI" sz="1100" dirty="0">
              <a:solidFill>
                <a:schemeClr val="tx1"/>
              </a:solidFill>
            </a:endParaRPr>
          </a:p>
        </p:txBody>
      </p:sp>
      <p:cxnSp>
        <p:nvCxnSpPr>
          <p:cNvPr id="10" name="Raven puščični povezovalnik 9"/>
          <p:cNvCxnSpPr>
            <a:stCxn id="4" idx="5"/>
            <a:endCxn id="6" idx="1"/>
          </p:cNvCxnSpPr>
          <p:nvPr/>
        </p:nvCxnSpPr>
        <p:spPr>
          <a:xfrm>
            <a:off x="7513657" y="1667689"/>
            <a:ext cx="596888" cy="61908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ven puščični povezovalnik 10"/>
          <p:cNvCxnSpPr>
            <a:stCxn id="4" idx="3"/>
            <a:endCxn id="5" idx="7"/>
          </p:cNvCxnSpPr>
          <p:nvPr/>
        </p:nvCxnSpPr>
        <p:spPr>
          <a:xfrm flipH="1">
            <a:off x="6041156" y="1667689"/>
            <a:ext cx="564354" cy="61908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ven puščični povezovalnik 11"/>
          <p:cNvCxnSpPr>
            <a:stCxn id="5" idx="3"/>
            <a:endCxn id="7" idx="7"/>
          </p:cNvCxnSpPr>
          <p:nvPr/>
        </p:nvCxnSpPr>
        <p:spPr>
          <a:xfrm flipH="1">
            <a:off x="4739473" y="3180229"/>
            <a:ext cx="380132" cy="47297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ven puščični povezovalnik 12"/>
          <p:cNvCxnSpPr>
            <a:stCxn id="5" idx="5"/>
            <a:endCxn id="8" idx="1"/>
          </p:cNvCxnSpPr>
          <p:nvPr/>
        </p:nvCxnSpPr>
        <p:spPr>
          <a:xfrm>
            <a:off x="6041156" y="3180229"/>
            <a:ext cx="271301" cy="47297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ven puščični povezovalnik 13"/>
          <p:cNvCxnSpPr>
            <a:stCxn id="6" idx="5"/>
            <a:endCxn id="9" idx="1"/>
          </p:cNvCxnSpPr>
          <p:nvPr/>
        </p:nvCxnSpPr>
        <p:spPr>
          <a:xfrm>
            <a:off x="9026306" y="3180229"/>
            <a:ext cx="376777" cy="36237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ven puščični povezovalnik 14"/>
          <p:cNvCxnSpPr>
            <a:stCxn id="9" idx="3"/>
            <a:endCxn id="16" idx="7"/>
          </p:cNvCxnSpPr>
          <p:nvPr/>
        </p:nvCxnSpPr>
        <p:spPr>
          <a:xfrm flipH="1">
            <a:off x="9026306" y="4398827"/>
            <a:ext cx="376777" cy="56221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lipsa 15"/>
          <p:cNvSpPr/>
          <p:nvPr/>
        </p:nvSpPr>
        <p:spPr>
          <a:xfrm>
            <a:off x="7920884" y="4778432"/>
            <a:ext cx="1295083" cy="1246909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100" dirty="0" err="1" smtClean="0">
                <a:solidFill>
                  <a:schemeClr val="tx1"/>
                </a:solidFill>
              </a:rPr>
              <a:t>int</a:t>
            </a:r>
            <a:r>
              <a:rPr lang="sl-SI" sz="1100" dirty="0" smtClean="0">
                <a:solidFill>
                  <a:schemeClr val="tx1"/>
                </a:solidFill>
              </a:rPr>
              <a:t> : [25, 37]</a:t>
            </a:r>
          </a:p>
          <a:p>
            <a:pPr algn="ctr"/>
            <a:r>
              <a:rPr lang="sl-SI" sz="1100" dirty="0" err="1">
                <a:solidFill>
                  <a:schemeClr val="tx1"/>
                </a:solidFill>
              </a:rPr>
              <a:t>m</a:t>
            </a:r>
            <a:r>
              <a:rPr lang="sl-SI" sz="1100" dirty="0" err="1" smtClean="0">
                <a:solidFill>
                  <a:schemeClr val="tx1"/>
                </a:solidFill>
              </a:rPr>
              <a:t>ax</a:t>
            </a:r>
            <a:r>
              <a:rPr lang="sl-SI" sz="1100" dirty="0" smtClean="0">
                <a:solidFill>
                  <a:schemeClr val="tx1"/>
                </a:solidFill>
              </a:rPr>
              <a:t> : 37</a:t>
            </a:r>
            <a:endParaRPr lang="sl-SI" sz="1100" dirty="0">
              <a:solidFill>
                <a:schemeClr val="tx1"/>
              </a:solidFill>
            </a:endParaRPr>
          </a:p>
        </p:txBody>
      </p:sp>
      <p:cxnSp>
        <p:nvCxnSpPr>
          <p:cNvPr id="17" name="Raven puščični povezovalnik 16"/>
          <p:cNvCxnSpPr>
            <a:stCxn id="7" idx="4"/>
            <a:endCxn id="18" idx="0"/>
          </p:cNvCxnSpPr>
          <p:nvPr/>
        </p:nvCxnSpPr>
        <p:spPr>
          <a:xfrm>
            <a:off x="4282527" y="4677295"/>
            <a:ext cx="401486" cy="37799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Elipsa 17"/>
          <p:cNvSpPr/>
          <p:nvPr/>
        </p:nvSpPr>
        <p:spPr>
          <a:xfrm>
            <a:off x="4037793" y="5055287"/>
            <a:ext cx="1292439" cy="1199803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100" dirty="0" err="1" smtClean="0">
                <a:solidFill>
                  <a:schemeClr val="tx1"/>
                </a:solidFill>
              </a:rPr>
              <a:t>int</a:t>
            </a:r>
            <a:r>
              <a:rPr lang="sl-SI" sz="1100" dirty="0" smtClean="0">
                <a:solidFill>
                  <a:schemeClr val="tx1"/>
                </a:solidFill>
              </a:rPr>
              <a:t> : [4, 11]</a:t>
            </a:r>
          </a:p>
          <a:p>
            <a:pPr algn="ctr"/>
            <a:r>
              <a:rPr lang="sl-SI" sz="1100" dirty="0" err="1">
                <a:solidFill>
                  <a:schemeClr val="tx1"/>
                </a:solidFill>
              </a:rPr>
              <a:t>m</a:t>
            </a:r>
            <a:r>
              <a:rPr lang="sl-SI" sz="1100" dirty="0" err="1" smtClean="0">
                <a:solidFill>
                  <a:schemeClr val="tx1"/>
                </a:solidFill>
              </a:rPr>
              <a:t>ax</a:t>
            </a:r>
            <a:r>
              <a:rPr lang="sl-SI" sz="1100" dirty="0" smtClean="0">
                <a:solidFill>
                  <a:schemeClr val="tx1"/>
                </a:solidFill>
              </a:rPr>
              <a:t> :  11</a:t>
            </a:r>
            <a:endParaRPr lang="sl-SI" sz="1100" dirty="0">
              <a:solidFill>
                <a:schemeClr val="tx1"/>
              </a:solidFill>
            </a:endParaRPr>
          </a:p>
        </p:txBody>
      </p:sp>
      <p:sp>
        <p:nvSpPr>
          <p:cNvPr id="19" name="PoljeZBesedilom 18"/>
          <p:cNvSpPr txBox="1"/>
          <p:nvPr/>
        </p:nvSpPr>
        <p:spPr>
          <a:xfrm>
            <a:off x="656705" y="631767"/>
            <a:ext cx="2186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Brisanje:</a:t>
            </a:r>
            <a:endParaRPr lang="sl-SI" dirty="0"/>
          </a:p>
        </p:txBody>
      </p:sp>
      <p:sp>
        <p:nvSpPr>
          <p:cNvPr id="20" name="Desna puščica 19"/>
          <p:cNvSpPr/>
          <p:nvPr/>
        </p:nvSpPr>
        <p:spPr>
          <a:xfrm>
            <a:off x="4888266" y="947496"/>
            <a:ext cx="1278086" cy="432262"/>
          </a:xfrm>
          <a:prstGeom prst="rightArrow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1" name="Desna puščica 20"/>
          <p:cNvSpPr/>
          <p:nvPr/>
        </p:nvSpPr>
        <p:spPr>
          <a:xfrm>
            <a:off x="3447047" y="2507672"/>
            <a:ext cx="1278086" cy="432262"/>
          </a:xfrm>
          <a:prstGeom prst="rightArrow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2" name="PoljeZBesedilom 21"/>
          <p:cNvSpPr txBox="1"/>
          <p:nvPr/>
        </p:nvSpPr>
        <p:spPr>
          <a:xfrm>
            <a:off x="656705" y="1379758"/>
            <a:ext cx="12857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>
                <a:solidFill>
                  <a:srgbClr val="C00000"/>
                </a:solidFill>
              </a:rPr>
              <a:t>Iskanje:</a:t>
            </a:r>
            <a:endParaRPr lang="sl-SI" dirty="0">
              <a:solidFill>
                <a:srgbClr val="C00000"/>
              </a:solidFill>
            </a:endParaRPr>
          </a:p>
        </p:txBody>
      </p:sp>
      <p:sp>
        <p:nvSpPr>
          <p:cNvPr id="23" name="PoljeZBesedilom 22"/>
          <p:cNvSpPr txBox="1"/>
          <p:nvPr/>
        </p:nvSpPr>
        <p:spPr>
          <a:xfrm>
            <a:off x="656705" y="1792566"/>
            <a:ext cx="12469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>
                <a:solidFill>
                  <a:srgbClr val="C00000"/>
                </a:solidFill>
              </a:rPr>
              <a:t>[5, 16]</a:t>
            </a:r>
            <a:endParaRPr lang="sl-SI" dirty="0">
              <a:solidFill>
                <a:srgbClr val="C00000"/>
              </a:solidFill>
            </a:endParaRPr>
          </a:p>
        </p:txBody>
      </p:sp>
      <p:sp>
        <p:nvSpPr>
          <p:cNvPr id="24" name="Elipsa 23"/>
          <p:cNvSpPr/>
          <p:nvPr/>
        </p:nvSpPr>
        <p:spPr>
          <a:xfrm>
            <a:off x="7140633" y="1238596"/>
            <a:ext cx="182686" cy="20781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5" name="Elipsa 24"/>
          <p:cNvSpPr/>
          <p:nvPr/>
        </p:nvSpPr>
        <p:spPr>
          <a:xfrm>
            <a:off x="759229" y="1803125"/>
            <a:ext cx="229986" cy="32462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6" name="Elipsa 25"/>
          <p:cNvSpPr/>
          <p:nvPr/>
        </p:nvSpPr>
        <p:spPr>
          <a:xfrm>
            <a:off x="5663739" y="2732115"/>
            <a:ext cx="182686" cy="20781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7" name="Elipsa 26"/>
          <p:cNvSpPr/>
          <p:nvPr/>
        </p:nvSpPr>
        <p:spPr>
          <a:xfrm>
            <a:off x="694706" y="1776701"/>
            <a:ext cx="359031" cy="3693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0" name="Elipsa 29"/>
          <p:cNvSpPr/>
          <p:nvPr/>
        </p:nvSpPr>
        <p:spPr>
          <a:xfrm>
            <a:off x="5530586" y="5008423"/>
            <a:ext cx="1292439" cy="1199803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100" dirty="0" err="1" smtClean="0">
                <a:solidFill>
                  <a:schemeClr val="tx1"/>
                </a:solidFill>
              </a:rPr>
              <a:t>int</a:t>
            </a:r>
            <a:r>
              <a:rPr lang="sl-SI" sz="1100" dirty="0" smtClean="0">
                <a:solidFill>
                  <a:schemeClr val="tx1"/>
                </a:solidFill>
              </a:rPr>
              <a:t> : [8, 15]</a:t>
            </a:r>
          </a:p>
          <a:p>
            <a:pPr algn="ctr"/>
            <a:r>
              <a:rPr lang="sl-SI" sz="1100" dirty="0" err="1">
                <a:solidFill>
                  <a:schemeClr val="tx1"/>
                </a:solidFill>
              </a:rPr>
              <a:t>m</a:t>
            </a:r>
            <a:r>
              <a:rPr lang="sl-SI" sz="1100" dirty="0" err="1" smtClean="0">
                <a:solidFill>
                  <a:schemeClr val="tx1"/>
                </a:solidFill>
              </a:rPr>
              <a:t>ax</a:t>
            </a:r>
            <a:r>
              <a:rPr lang="sl-SI" sz="1100" dirty="0" smtClean="0">
                <a:solidFill>
                  <a:schemeClr val="tx1"/>
                </a:solidFill>
              </a:rPr>
              <a:t> :  15</a:t>
            </a:r>
            <a:endParaRPr lang="sl-SI" sz="1100" dirty="0">
              <a:solidFill>
                <a:schemeClr val="tx1"/>
              </a:solidFill>
            </a:endParaRPr>
          </a:p>
        </p:txBody>
      </p:sp>
      <p:cxnSp>
        <p:nvCxnSpPr>
          <p:cNvPr id="31" name="Raven puščični povezovalnik 30"/>
          <p:cNvCxnSpPr>
            <a:stCxn id="8" idx="4"/>
          </p:cNvCxnSpPr>
          <p:nvPr/>
        </p:nvCxnSpPr>
        <p:spPr>
          <a:xfrm flipH="1">
            <a:off x="6124921" y="4677295"/>
            <a:ext cx="640291" cy="35561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PoljeZBesedilom 33"/>
          <p:cNvSpPr txBox="1"/>
          <p:nvPr/>
        </p:nvSpPr>
        <p:spPr>
          <a:xfrm>
            <a:off x="415636" y="3970713"/>
            <a:ext cx="26850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Vozlišče v ima oba sinova.</a:t>
            </a:r>
            <a:endParaRPr lang="sl-SI" dirty="0"/>
          </a:p>
        </p:txBody>
      </p:sp>
      <p:sp>
        <p:nvSpPr>
          <p:cNvPr id="35" name="PoljeZBesedilom 34"/>
          <p:cNvSpPr txBox="1"/>
          <p:nvPr/>
        </p:nvSpPr>
        <p:spPr>
          <a:xfrm>
            <a:off x="417568" y="4732121"/>
            <a:ext cx="27182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Iščemo minimum desnega poddrevesa.</a:t>
            </a:r>
            <a:endParaRPr lang="sl-SI" dirty="0"/>
          </a:p>
        </p:txBody>
      </p:sp>
      <p:sp>
        <p:nvSpPr>
          <p:cNvPr id="36" name="Desna puščica 35"/>
          <p:cNvSpPr/>
          <p:nvPr/>
        </p:nvSpPr>
        <p:spPr>
          <a:xfrm>
            <a:off x="5243319" y="3898550"/>
            <a:ext cx="757888" cy="432262"/>
          </a:xfrm>
          <a:prstGeom prst="rightArrow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7" name="Desna puščica 36"/>
          <p:cNvSpPr/>
          <p:nvPr/>
        </p:nvSpPr>
        <p:spPr>
          <a:xfrm rot="10800000">
            <a:off x="6952138" y="5378452"/>
            <a:ext cx="757888" cy="432262"/>
          </a:xfrm>
          <a:prstGeom prst="rightArrow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8" name="Elipsa 37"/>
          <p:cNvSpPr/>
          <p:nvPr/>
        </p:nvSpPr>
        <p:spPr>
          <a:xfrm>
            <a:off x="4927923" y="2099674"/>
            <a:ext cx="1296261" cy="1254202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100" dirty="0" err="1" smtClean="0">
                <a:solidFill>
                  <a:schemeClr val="tx1"/>
                </a:solidFill>
              </a:rPr>
              <a:t>int</a:t>
            </a:r>
            <a:r>
              <a:rPr lang="sl-SI" sz="1100" dirty="0" smtClean="0">
                <a:solidFill>
                  <a:schemeClr val="tx1"/>
                </a:solidFill>
              </a:rPr>
              <a:t> : [8, 15]</a:t>
            </a:r>
          </a:p>
          <a:p>
            <a:pPr algn="ctr"/>
            <a:r>
              <a:rPr lang="sl-SI" sz="1100" dirty="0" err="1">
                <a:solidFill>
                  <a:schemeClr val="tx1"/>
                </a:solidFill>
              </a:rPr>
              <a:t>m</a:t>
            </a:r>
            <a:r>
              <a:rPr lang="sl-SI" sz="1100" dirty="0" err="1" smtClean="0">
                <a:solidFill>
                  <a:schemeClr val="tx1"/>
                </a:solidFill>
              </a:rPr>
              <a:t>ax</a:t>
            </a:r>
            <a:r>
              <a:rPr lang="sl-SI" sz="1100" dirty="0" smtClean="0">
                <a:solidFill>
                  <a:schemeClr val="tx1"/>
                </a:solidFill>
              </a:rPr>
              <a:t> :  15</a:t>
            </a:r>
            <a:endParaRPr lang="sl-SI" sz="1100" dirty="0">
              <a:solidFill>
                <a:schemeClr val="tx1"/>
              </a:solidFill>
            </a:endParaRPr>
          </a:p>
        </p:txBody>
      </p:sp>
      <p:sp>
        <p:nvSpPr>
          <p:cNvPr id="39" name="PoljeZBesedilom 38"/>
          <p:cNvSpPr txBox="1"/>
          <p:nvPr/>
        </p:nvSpPr>
        <p:spPr>
          <a:xfrm>
            <a:off x="5254810" y="2732115"/>
            <a:ext cx="746397" cy="26161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sl-SI" sz="1100" dirty="0" err="1"/>
              <a:t>m</a:t>
            </a:r>
            <a:r>
              <a:rPr lang="sl-SI" sz="1100" dirty="0" err="1" smtClean="0"/>
              <a:t>ax</a:t>
            </a:r>
            <a:r>
              <a:rPr lang="sl-SI" sz="1100" dirty="0" smtClean="0"/>
              <a:t> : 26</a:t>
            </a:r>
            <a:endParaRPr lang="sl-SI" sz="1100" dirty="0"/>
          </a:p>
        </p:txBody>
      </p:sp>
    </p:spTree>
    <p:extLst>
      <p:ext uri="{BB962C8B-B14F-4D97-AF65-F5344CB8AC3E}">
        <p14:creationId xmlns:p14="http://schemas.microsoft.com/office/powerpoint/2010/main" val="3914833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5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4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6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6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7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7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 animBg="1"/>
      <p:bldP spid="20" grpId="0" animBg="1"/>
      <p:bldP spid="20" grpId="1" animBg="1"/>
      <p:bldP spid="21" grpId="0" animBg="1"/>
      <p:bldP spid="21" grpId="1" animBg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  <p:bldP spid="27" grpId="0" animBg="1"/>
      <p:bldP spid="27" grpId="1" animBg="1"/>
      <p:bldP spid="30" grpId="0" animBg="1"/>
      <p:bldP spid="36" grpId="0" animBg="1"/>
      <p:bldP spid="36" grpId="1" animBg="1"/>
      <p:bldP spid="37" grpId="0" animBg="1"/>
      <p:bldP spid="37" grpId="1" animBg="1"/>
      <p:bldP spid="38" grpId="0" animBg="1"/>
      <p:bldP spid="3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jeZBesedilom 3"/>
          <p:cNvSpPr txBox="1"/>
          <p:nvPr/>
        </p:nvSpPr>
        <p:spPr>
          <a:xfrm>
            <a:off x="615142" y="473825"/>
            <a:ext cx="38238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Brisanje dela intervala: </a:t>
            </a:r>
            <a:endParaRPr lang="sl-SI" dirty="0"/>
          </a:p>
        </p:txBody>
      </p:sp>
      <p:sp>
        <p:nvSpPr>
          <p:cNvPr id="5" name="Elipsa 4"/>
          <p:cNvSpPr/>
          <p:nvPr/>
        </p:nvSpPr>
        <p:spPr>
          <a:xfrm>
            <a:off x="6081272" y="599501"/>
            <a:ext cx="1284315" cy="1213658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100" dirty="0" err="1" smtClean="0">
                <a:solidFill>
                  <a:schemeClr val="tx1"/>
                </a:solidFill>
              </a:rPr>
              <a:t>int</a:t>
            </a:r>
            <a:r>
              <a:rPr lang="sl-SI" sz="1100" dirty="0" smtClean="0">
                <a:solidFill>
                  <a:schemeClr val="tx1"/>
                </a:solidFill>
              </a:rPr>
              <a:t> : [12, 30]</a:t>
            </a:r>
          </a:p>
          <a:p>
            <a:pPr algn="ctr"/>
            <a:r>
              <a:rPr lang="sl-SI" sz="1100" dirty="0" err="1">
                <a:solidFill>
                  <a:schemeClr val="tx1"/>
                </a:solidFill>
              </a:rPr>
              <a:t>m</a:t>
            </a:r>
            <a:r>
              <a:rPr lang="sl-SI" sz="1100" dirty="0" err="1" smtClean="0">
                <a:solidFill>
                  <a:schemeClr val="tx1"/>
                </a:solidFill>
              </a:rPr>
              <a:t>ax</a:t>
            </a:r>
            <a:r>
              <a:rPr lang="sl-SI" sz="1100" dirty="0" smtClean="0">
                <a:solidFill>
                  <a:schemeClr val="tx1"/>
                </a:solidFill>
              </a:rPr>
              <a:t> : 43</a:t>
            </a:r>
            <a:endParaRPr lang="sl-SI" sz="1100" dirty="0">
              <a:solidFill>
                <a:schemeClr val="tx1"/>
              </a:solidFill>
            </a:endParaRPr>
          </a:p>
        </p:txBody>
      </p:sp>
      <p:sp>
        <p:nvSpPr>
          <p:cNvPr id="6" name="Elipsa 5"/>
          <p:cNvSpPr/>
          <p:nvPr/>
        </p:nvSpPr>
        <p:spPr>
          <a:xfrm>
            <a:off x="4592592" y="2069469"/>
            <a:ext cx="1303269" cy="1263534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100" dirty="0" err="1" smtClean="0">
                <a:solidFill>
                  <a:schemeClr val="tx1"/>
                </a:solidFill>
              </a:rPr>
              <a:t>int</a:t>
            </a:r>
            <a:r>
              <a:rPr lang="sl-SI" sz="1100" dirty="0" smtClean="0">
                <a:solidFill>
                  <a:schemeClr val="tx1"/>
                </a:solidFill>
              </a:rPr>
              <a:t> : [5, 16]</a:t>
            </a:r>
          </a:p>
          <a:p>
            <a:pPr algn="ctr"/>
            <a:r>
              <a:rPr lang="sl-SI" sz="1100" dirty="0" err="1">
                <a:solidFill>
                  <a:schemeClr val="tx1"/>
                </a:solidFill>
              </a:rPr>
              <a:t>m</a:t>
            </a:r>
            <a:r>
              <a:rPr lang="sl-SI" sz="1100" dirty="0" err="1" smtClean="0">
                <a:solidFill>
                  <a:schemeClr val="tx1"/>
                </a:solidFill>
              </a:rPr>
              <a:t>ax</a:t>
            </a:r>
            <a:r>
              <a:rPr lang="sl-SI" sz="1100" dirty="0" smtClean="0">
                <a:solidFill>
                  <a:schemeClr val="tx1"/>
                </a:solidFill>
              </a:rPr>
              <a:t> : 16</a:t>
            </a:r>
            <a:endParaRPr lang="sl-SI" sz="1100" dirty="0">
              <a:solidFill>
                <a:schemeClr val="tx1"/>
              </a:solidFill>
            </a:endParaRPr>
          </a:p>
        </p:txBody>
      </p:sp>
      <p:sp>
        <p:nvSpPr>
          <p:cNvPr id="7" name="Elipsa 6"/>
          <p:cNvSpPr/>
          <p:nvPr/>
        </p:nvSpPr>
        <p:spPr>
          <a:xfrm>
            <a:off x="7584730" y="2069469"/>
            <a:ext cx="1295083" cy="1263534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100" dirty="0" err="1" smtClean="0">
                <a:solidFill>
                  <a:schemeClr val="tx1"/>
                </a:solidFill>
              </a:rPr>
              <a:t>int</a:t>
            </a:r>
            <a:r>
              <a:rPr lang="sl-SI" sz="1100" dirty="0" smtClean="0">
                <a:solidFill>
                  <a:schemeClr val="tx1"/>
                </a:solidFill>
              </a:rPr>
              <a:t> : [20, 43]</a:t>
            </a:r>
          </a:p>
          <a:p>
            <a:pPr algn="ctr"/>
            <a:r>
              <a:rPr lang="sl-SI" sz="1100" dirty="0" err="1">
                <a:solidFill>
                  <a:schemeClr val="tx1"/>
                </a:solidFill>
              </a:rPr>
              <a:t>m</a:t>
            </a:r>
            <a:r>
              <a:rPr lang="sl-SI" sz="1100" dirty="0" err="1" smtClean="0">
                <a:solidFill>
                  <a:schemeClr val="tx1"/>
                </a:solidFill>
              </a:rPr>
              <a:t>ax</a:t>
            </a:r>
            <a:r>
              <a:rPr lang="sl-SI" sz="1100" dirty="0" smtClean="0">
                <a:solidFill>
                  <a:schemeClr val="tx1"/>
                </a:solidFill>
              </a:rPr>
              <a:t> : 43</a:t>
            </a:r>
            <a:endParaRPr lang="sl-SI" sz="1100" dirty="0">
              <a:solidFill>
                <a:schemeClr val="tx1"/>
              </a:solidFill>
            </a:endParaRPr>
          </a:p>
        </p:txBody>
      </p:sp>
      <p:sp>
        <p:nvSpPr>
          <p:cNvPr id="8" name="Elipsa 7"/>
          <p:cNvSpPr/>
          <p:nvPr/>
        </p:nvSpPr>
        <p:spPr>
          <a:xfrm>
            <a:off x="3300153" y="3445226"/>
            <a:ext cx="1292439" cy="1199803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100" dirty="0" err="1" smtClean="0">
                <a:solidFill>
                  <a:schemeClr val="tx1"/>
                </a:solidFill>
              </a:rPr>
              <a:t>int</a:t>
            </a:r>
            <a:r>
              <a:rPr lang="sl-SI" sz="1100" dirty="0" smtClean="0">
                <a:solidFill>
                  <a:schemeClr val="tx1"/>
                </a:solidFill>
              </a:rPr>
              <a:t> : [1, 6]</a:t>
            </a:r>
          </a:p>
          <a:p>
            <a:pPr algn="ctr"/>
            <a:r>
              <a:rPr lang="sl-SI" sz="1100" dirty="0" err="1">
                <a:solidFill>
                  <a:schemeClr val="tx1"/>
                </a:solidFill>
              </a:rPr>
              <a:t>m</a:t>
            </a:r>
            <a:r>
              <a:rPr lang="sl-SI" sz="1100" dirty="0" err="1" smtClean="0">
                <a:solidFill>
                  <a:schemeClr val="tx1"/>
                </a:solidFill>
              </a:rPr>
              <a:t>ax</a:t>
            </a:r>
            <a:r>
              <a:rPr lang="sl-SI" sz="1100" dirty="0" smtClean="0">
                <a:solidFill>
                  <a:schemeClr val="tx1"/>
                </a:solidFill>
              </a:rPr>
              <a:t> :  6</a:t>
            </a:r>
            <a:endParaRPr lang="sl-SI" sz="1100" dirty="0">
              <a:solidFill>
                <a:schemeClr val="tx1"/>
              </a:solidFill>
            </a:endParaRPr>
          </a:p>
        </p:txBody>
      </p:sp>
      <p:sp>
        <p:nvSpPr>
          <p:cNvPr id="9" name="Elipsa 8"/>
          <p:cNvSpPr/>
          <p:nvPr/>
        </p:nvSpPr>
        <p:spPr>
          <a:xfrm>
            <a:off x="6288301" y="3497465"/>
            <a:ext cx="1280584" cy="1199802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100" dirty="0" err="1" smtClean="0">
                <a:solidFill>
                  <a:schemeClr val="tx1"/>
                </a:solidFill>
              </a:rPr>
              <a:t>int</a:t>
            </a:r>
            <a:r>
              <a:rPr lang="sl-SI" sz="1100" dirty="0" smtClean="0">
                <a:solidFill>
                  <a:schemeClr val="tx1"/>
                </a:solidFill>
              </a:rPr>
              <a:t> : [18, 21]</a:t>
            </a:r>
          </a:p>
          <a:p>
            <a:pPr algn="ctr"/>
            <a:r>
              <a:rPr lang="sl-SI" sz="1100" dirty="0" err="1">
                <a:solidFill>
                  <a:schemeClr val="tx1"/>
                </a:solidFill>
              </a:rPr>
              <a:t>m</a:t>
            </a:r>
            <a:r>
              <a:rPr lang="sl-SI" sz="1100" dirty="0" err="1" smtClean="0">
                <a:solidFill>
                  <a:schemeClr val="tx1"/>
                </a:solidFill>
              </a:rPr>
              <a:t>ax</a:t>
            </a:r>
            <a:r>
              <a:rPr lang="sl-SI" sz="1100" dirty="0" smtClean="0">
                <a:solidFill>
                  <a:schemeClr val="tx1"/>
                </a:solidFill>
              </a:rPr>
              <a:t> : 21</a:t>
            </a:r>
            <a:endParaRPr lang="sl-SI" sz="1100" dirty="0">
              <a:solidFill>
                <a:schemeClr val="tx1"/>
              </a:solidFill>
            </a:endParaRPr>
          </a:p>
        </p:txBody>
      </p:sp>
      <p:sp>
        <p:nvSpPr>
          <p:cNvPr id="10" name="Elipsa 9"/>
          <p:cNvSpPr/>
          <p:nvPr/>
        </p:nvSpPr>
        <p:spPr>
          <a:xfrm>
            <a:off x="8879813" y="3333003"/>
            <a:ext cx="1277708" cy="1210889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100" dirty="0" err="1" smtClean="0">
                <a:solidFill>
                  <a:schemeClr val="tx1"/>
                </a:solidFill>
              </a:rPr>
              <a:t>int</a:t>
            </a:r>
            <a:r>
              <a:rPr lang="sl-SI" sz="1100" dirty="0" smtClean="0">
                <a:solidFill>
                  <a:schemeClr val="tx1"/>
                </a:solidFill>
              </a:rPr>
              <a:t> : [27, 40]</a:t>
            </a:r>
          </a:p>
          <a:p>
            <a:pPr algn="ctr"/>
            <a:r>
              <a:rPr lang="sl-SI" sz="1100" dirty="0" err="1">
                <a:solidFill>
                  <a:schemeClr val="tx1"/>
                </a:solidFill>
              </a:rPr>
              <a:t>m</a:t>
            </a:r>
            <a:r>
              <a:rPr lang="sl-SI" sz="1100" dirty="0" err="1" smtClean="0">
                <a:solidFill>
                  <a:schemeClr val="tx1"/>
                </a:solidFill>
              </a:rPr>
              <a:t>ax</a:t>
            </a:r>
            <a:r>
              <a:rPr lang="sl-SI" sz="1100" dirty="0" smtClean="0">
                <a:solidFill>
                  <a:schemeClr val="tx1"/>
                </a:solidFill>
              </a:rPr>
              <a:t> : 40</a:t>
            </a:r>
            <a:endParaRPr lang="sl-SI" sz="1100" dirty="0">
              <a:solidFill>
                <a:schemeClr val="tx1"/>
              </a:solidFill>
            </a:endParaRPr>
          </a:p>
        </p:txBody>
      </p:sp>
      <p:cxnSp>
        <p:nvCxnSpPr>
          <p:cNvPr id="11" name="Raven puščični povezovalnik 10"/>
          <p:cNvCxnSpPr>
            <a:stCxn id="5" idx="5"/>
            <a:endCxn id="7" idx="1"/>
          </p:cNvCxnSpPr>
          <p:nvPr/>
        </p:nvCxnSpPr>
        <p:spPr>
          <a:xfrm>
            <a:off x="7177503" y="1635423"/>
            <a:ext cx="596888" cy="61908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ven puščični povezovalnik 11"/>
          <p:cNvCxnSpPr>
            <a:stCxn id="5" idx="3"/>
            <a:endCxn id="6" idx="7"/>
          </p:cNvCxnSpPr>
          <p:nvPr/>
        </p:nvCxnSpPr>
        <p:spPr>
          <a:xfrm flipH="1">
            <a:off x="5705002" y="1635423"/>
            <a:ext cx="564354" cy="61908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ven puščični povezovalnik 12"/>
          <p:cNvCxnSpPr>
            <a:stCxn id="6" idx="3"/>
            <a:endCxn id="8" idx="7"/>
          </p:cNvCxnSpPr>
          <p:nvPr/>
        </p:nvCxnSpPr>
        <p:spPr>
          <a:xfrm flipH="1">
            <a:off x="4403319" y="3147963"/>
            <a:ext cx="380132" cy="47297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ven puščični povezovalnik 13"/>
          <p:cNvCxnSpPr>
            <a:stCxn id="7" idx="3"/>
          </p:cNvCxnSpPr>
          <p:nvPr/>
        </p:nvCxnSpPr>
        <p:spPr>
          <a:xfrm flipH="1">
            <a:off x="7373365" y="3147963"/>
            <a:ext cx="401026" cy="49210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ven puščični povezovalnik 14"/>
          <p:cNvCxnSpPr>
            <a:stCxn id="7" idx="5"/>
            <a:endCxn id="10" idx="1"/>
          </p:cNvCxnSpPr>
          <p:nvPr/>
        </p:nvCxnSpPr>
        <p:spPr>
          <a:xfrm>
            <a:off x="8690152" y="3147963"/>
            <a:ext cx="376777" cy="36237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aven puščični povezovalnik 15"/>
          <p:cNvCxnSpPr>
            <a:stCxn id="10" idx="3"/>
            <a:endCxn id="17" idx="7"/>
          </p:cNvCxnSpPr>
          <p:nvPr/>
        </p:nvCxnSpPr>
        <p:spPr>
          <a:xfrm flipH="1">
            <a:off x="8690152" y="4366561"/>
            <a:ext cx="376777" cy="56221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Elipsa 16"/>
          <p:cNvSpPr/>
          <p:nvPr/>
        </p:nvSpPr>
        <p:spPr>
          <a:xfrm>
            <a:off x="7584730" y="4746166"/>
            <a:ext cx="1295083" cy="1246909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100" dirty="0" err="1" smtClean="0">
                <a:solidFill>
                  <a:schemeClr val="tx1"/>
                </a:solidFill>
              </a:rPr>
              <a:t>int</a:t>
            </a:r>
            <a:r>
              <a:rPr lang="sl-SI" sz="1100" dirty="0" smtClean="0">
                <a:solidFill>
                  <a:schemeClr val="tx1"/>
                </a:solidFill>
              </a:rPr>
              <a:t> : [25, 37]</a:t>
            </a:r>
          </a:p>
          <a:p>
            <a:pPr algn="ctr"/>
            <a:r>
              <a:rPr lang="sl-SI" sz="1100" dirty="0" err="1">
                <a:solidFill>
                  <a:schemeClr val="tx1"/>
                </a:solidFill>
              </a:rPr>
              <a:t>m</a:t>
            </a:r>
            <a:r>
              <a:rPr lang="sl-SI" sz="1100" dirty="0" err="1" smtClean="0">
                <a:solidFill>
                  <a:schemeClr val="tx1"/>
                </a:solidFill>
              </a:rPr>
              <a:t>ax</a:t>
            </a:r>
            <a:r>
              <a:rPr lang="sl-SI" sz="1100" dirty="0" smtClean="0">
                <a:solidFill>
                  <a:schemeClr val="tx1"/>
                </a:solidFill>
              </a:rPr>
              <a:t> : 37</a:t>
            </a:r>
            <a:endParaRPr lang="sl-SI" sz="1100" dirty="0">
              <a:solidFill>
                <a:schemeClr val="tx1"/>
              </a:solidFill>
            </a:endParaRPr>
          </a:p>
        </p:txBody>
      </p:sp>
      <p:sp>
        <p:nvSpPr>
          <p:cNvPr id="18" name="PoljeZBesedilom 17"/>
          <p:cNvSpPr txBox="1"/>
          <p:nvPr/>
        </p:nvSpPr>
        <p:spPr>
          <a:xfrm>
            <a:off x="621522" y="1206330"/>
            <a:ext cx="13901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i</a:t>
            </a:r>
            <a:r>
              <a:rPr lang="sl-SI" dirty="0" smtClean="0"/>
              <a:t> = [15, 24]</a:t>
            </a:r>
            <a:endParaRPr lang="sl-SI" dirty="0"/>
          </a:p>
        </p:txBody>
      </p:sp>
      <p:sp>
        <p:nvSpPr>
          <p:cNvPr id="19" name="Pravokotnik 18"/>
          <p:cNvSpPr/>
          <p:nvPr/>
        </p:nvSpPr>
        <p:spPr>
          <a:xfrm>
            <a:off x="621522" y="1938836"/>
            <a:ext cx="267863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/>
              <a:t>Iskanje vseh prekrivanj </a:t>
            </a:r>
            <a:r>
              <a:rPr lang="sl-SI" dirty="0" smtClean="0"/>
              <a:t>z intervalom i</a:t>
            </a:r>
            <a:endParaRPr lang="sl-SI" dirty="0"/>
          </a:p>
        </p:txBody>
      </p:sp>
      <p:sp>
        <p:nvSpPr>
          <p:cNvPr id="20" name="PoljeZBesedilom 19"/>
          <p:cNvSpPr txBox="1"/>
          <p:nvPr/>
        </p:nvSpPr>
        <p:spPr>
          <a:xfrm>
            <a:off x="9852402" y="599501"/>
            <a:ext cx="10372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[12, 30]</a:t>
            </a:r>
            <a:endParaRPr lang="sl-SI" dirty="0"/>
          </a:p>
        </p:txBody>
      </p:sp>
      <p:sp>
        <p:nvSpPr>
          <p:cNvPr id="21" name="PoljeZBesedilom 20"/>
          <p:cNvSpPr txBox="1"/>
          <p:nvPr/>
        </p:nvSpPr>
        <p:spPr>
          <a:xfrm>
            <a:off x="9852402" y="1024235"/>
            <a:ext cx="10372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[5, 16]</a:t>
            </a:r>
            <a:endParaRPr lang="sl-SI" dirty="0"/>
          </a:p>
        </p:txBody>
      </p:sp>
      <p:sp>
        <p:nvSpPr>
          <p:cNvPr id="22" name="PoljeZBesedilom 21"/>
          <p:cNvSpPr txBox="1"/>
          <p:nvPr/>
        </p:nvSpPr>
        <p:spPr>
          <a:xfrm>
            <a:off x="9852402" y="1993953"/>
            <a:ext cx="10372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[18, 21]</a:t>
            </a:r>
            <a:endParaRPr lang="sl-SI" dirty="0"/>
          </a:p>
        </p:txBody>
      </p:sp>
      <p:sp>
        <p:nvSpPr>
          <p:cNvPr id="23" name="PoljeZBesedilom 22"/>
          <p:cNvSpPr txBox="1"/>
          <p:nvPr/>
        </p:nvSpPr>
        <p:spPr>
          <a:xfrm>
            <a:off x="9852402" y="1532101"/>
            <a:ext cx="10372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[20, 43]</a:t>
            </a:r>
            <a:endParaRPr lang="sl-SI" dirty="0"/>
          </a:p>
        </p:txBody>
      </p:sp>
      <p:sp>
        <p:nvSpPr>
          <p:cNvPr id="25" name="PoljeZBesedilom 24"/>
          <p:cNvSpPr txBox="1"/>
          <p:nvPr/>
        </p:nvSpPr>
        <p:spPr>
          <a:xfrm>
            <a:off x="295756" y="3200219"/>
            <a:ext cx="31317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1.  Interval [12, 30] razdelimo na dva dela. </a:t>
            </a:r>
            <a:endParaRPr lang="sl-SI" dirty="0"/>
          </a:p>
        </p:txBody>
      </p:sp>
      <p:sp>
        <p:nvSpPr>
          <p:cNvPr id="26" name="PoljeZBesedilom 25"/>
          <p:cNvSpPr txBox="1"/>
          <p:nvPr/>
        </p:nvSpPr>
        <p:spPr>
          <a:xfrm>
            <a:off x="6269356" y="964116"/>
            <a:ext cx="979522" cy="26161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sl-SI" sz="1100" dirty="0" err="1" smtClean="0"/>
              <a:t>int</a:t>
            </a:r>
            <a:r>
              <a:rPr lang="sl-SI" sz="1100" dirty="0" smtClean="0"/>
              <a:t> : [12, 15]</a:t>
            </a:r>
            <a:endParaRPr lang="sl-SI" sz="1100" dirty="0"/>
          </a:p>
        </p:txBody>
      </p:sp>
      <p:sp>
        <p:nvSpPr>
          <p:cNvPr id="27" name="Elipsa 26"/>
          <p:cNvSpPr/>
          <p:nvPr/>
        </p:nvSpPr>
        <p:spPr>
          <a:xfrm>
            <a:off x="7601903" y="551384"/>
            <a:ext cx="1295083" cy="1246909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100" dirty="0" err="1" smtClean="0">
                <a:solidFill>
                  <a:schemeClr val="tx1"/>
                </a:solidFill>
              </a:rPr>
              <a:t>int</a:t>
            </a:r>
            <a:r>
              <a:rPr lang="sl-SI" sz="1100" dirty="0" smtClean="0">
                <a:solidFill>
                  <a:schemeClr val="tx1"/>
                </a:solidFill>
              </a:rPr>
              <a:t> : [24, 30]</a:t>
            </a:r>
          </a:p>
          <a:p>
            <a:pPr algn="ctr"/>
            <a:r>
              <a:rPr lang="sl-SI" sz="1100" dirty="0" err="1">
                <a:solidFill>
                  <a:schemeClr val="tx1"/>
                </a:solidFill>
              </a:rPr>
              <a:t>m</a:t>
            </a:r>
            <a:r>
              <a:rPr lang="sl-SI" sz="1100" dirty="0" err="1" smtClean="0">
                <a:solidFill>
                  <a:schemeClr val="tx1"/>
                </a:solidFill>
              </a:rPr>
              <a:t>ax</a:t>
            </a:r>
            <a:r>
              <a:rPr lang="sl-SI" sz="1100" dirty="0" smtClean="0">
                <a:solidFill>
                  <a:schemeClr val="tx1"/>
                </a:solidFill>
              </a:rPr>
              <a:t> : 30</a:t>
            </a:r>
            <a:endParaRPr lang="sl-SI" sz="1100" dirty="0">
              <a:solidFill>
                <a:schemeClr val="tx1"/>
              </a:solidFill>
            </a:endParaRPr>
          </a:p>
        </p:txBody>
      </p:sp>
      <p:sp>
        <p:nvSpPr>
          <p:cNvPr id="28" name="Elipsa 27"/>
          <p:cNvSpPr/>
          <p:nvPr/>
        </p:nvSpPr>
        <p:spPr>
          <a:xfrm>
            <a:off x="6070504" y="5466977"/>
            <a:ext cx="1295083" cy="1246909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100" dirty="0" err="1" smtClean="0">
                <a:solidFill>
                  <a:schemeClr val="tx1"/>
                </a:solidFill>
              </a:rPr>
              <a:t>int</a:t>
            </a:r>
            <a:r>
              <a:rPr lang="sl-SI" sz="1100" dirty="0" smtClean="0">
                <a:solidFill>
                  <a:schemeClr val="tx1"/>
                </a:solidFill>
              </a:rPr>
              <a:t> : [24, 30]</a:t>
            </a:r>
          </a:p>
          <a:p>
            <a:pPr algn="ctr"/>
            <a:r>
              <a:rPr lang="sl-SI" sz="1100" dirty="0" err="1">
                <a:solidFill>
                  <a:schemeClr val="tx1"/>
                </a:solidFill>
              </a:rPr>
              <a:t>m</a:t>
            </a:r>
            <a:r>
              <a:rPr lang="sl-SI" sz="1100" dirty="0" err="1" smtClean="0">
                <a:solidFill>
                  <a:schemeClr val="tx1"/>
                </a:solidFill>
              </a:rPr>
              <a:t>ax</a:t>
            </a:r>
            <a:r>
              <a:rPr lang="sl-SI" sz="1100" dirty="0" smtClean="0">
                <a:solidFill>
                  <a:schemeClr val="tx1"/>
                </a:solidFill>
              </a:rPr>
              <a:t> : 30</a:t>
            </a:r>
            <a:endParaRPr lang="sl-SI" sz="1100" dirty="0">
              <a:solidFill>
                <a:schemeClr val="tx1"/>
              </a:solidFill>
            </a:endParaRPr>
          </a:p>
        </p:txBody>
      </p:sp>
      <p:cxnSp>
        <p:nvCxnSpPr>
          <p:cNvPr id="29" name="Raven puščični povezovalnik 28"/>
          <p:cNvCxnSpPr>
            <a:stCxn id="17" idx="2"/>
            <a:endCxn id="28" idx="7"/>
          </p:cNvCxnSpPr>
          <p:nvPr/>
        </p:nvCxnSpPr>
        <p:spPr>
          <a:xfrm flipH="1">
            <a:off x="7175926" y="5369621"/>
            <a:ext cx="408804" cy="27996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PoljeZBesedilom 31"/>
          <p:cNvSpPr txBox="1"/>
          <p:nvPr/>
        </p:nvSpPr>
        <p:spPr>
          <a:xfrm>
            <a:off x="295756" y="3932724"/>
            <a:ext cx="27348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2. </a:t>
            </a:r>
            <a:r>
              <a:rPr lang="sl-SI" dirty="0" err="1" smtClean="0"/>
              <a:t>max</a:t>
            </a:r>
            <a:r>
              <a:rPr lang="sl-SI" dirty="0" smtClean="0"/>
              <a:t> zmanjšamo v </a:t>
            </a:r>
            <a:r>
              <a:rPr lang="sl-SI" dirty="0" err="1" smtClean="0"/>
              <a:t>i.min</a:t>
            </a:r>
            <a:endParaRPr lang="sl-SI" dirty="0"/>
          </a:p>
        </p:txBody>
      </p:sp>
      <p:sp>
        <p:nvSpPr>
          <p:cNvPr id="33" name="PoljeZBesedilom 32"/>
          <p:cNvSpPr txBox="1"/>
          <p:nvPr/>
        </p:nvSpPr>
        <p:spPr>
          <a:xfrm>
            <a:off x="4809244" y="2439626"/>
            <a:ext cx="979522" cy="26161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sl-SI" sz="1100" dirty="0" err="1" smtClean="0"/>
              <a:t>int</a:t>
            </a:r>
            <a:r>
              <a:rPr lang="sl-SI" sz="1100" dirty="0" smtClean="0"/>
              <a:t> : [5, 15]</a:t>
            </a:r>
            <a:endParaRPr lang="sl-SI" sz="1100" dirty="0"/>
          </a:p>
        </p:txBody>
      </p:sp>
      <p:sp>
        <p:nvSpPr>
          <p:cNvPr id="40" name="PoljeZBesedilom 39"/>
          <p:cNvSpPr txBox="1"/>
          <p:nvPr/>
        </p:nvSpPr>
        <p:spPr>
          <a:xfrm>
            <a:off x="4935063" y="2688555"/>
            <a:ext cx="769939" cy="265686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sl-SI" sz="1100" dirty="0" err="1"/>
              <a:t>m</a:t>
            </a:r>
            <a:r>
              <a:rPr lang="sl-SI" sz="1100" dirty="0" err="1" smtClean="0"/>
              <a:t>ax</a:t>
            </a:r>
            <a:r>
              <a:rPr lang="sl-SI" sz="1100" dirty="0" smtClean="0"/>
              <a:t>: 15</a:t>
            </a:r>
            <a:endParaRPr lang="sl-SI" sz="1100" dirty="0"/>
          </a:p>
        </p:txBody>
      </p:sp>
      <p:sp>
        <p:nvSpPr>
          <p:cNvPr id="42" name="PoljeZBesedilom 41"/>
          <p:cNvSpPr txBox="1"/>
          <p:nvPr/>
        </p:nvSpPr>
        <p:spPr>
          <a:xfrm>
            <a:off x="295756" y="4969630"/>
            <a:ext cx="26000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4</a:t>
            </a:r>
            <a:r>
              <a:rPr lang="sl-SI" dirty="0" smtClean="0"/>
              <a:t>. min povečamo v </a:t>
            </a:r>
            <a:r>
              <a:rPr lang="sl-SI" dirty="0" err="1" smtClean="0"/>
              <a:t>i.max</a:t>
            </a:r>
            <a:endParaRPr lang="sl-SI" dirty="0"/>
          </a:p>
        </p:txBody>
      </p:sp>
      <p:sp>
        <p:nvSpPr>
          <p:cNvPr id="43" name="PoljeZBesedilom 42"/>
          <p:cNvSpPr txBox="1"/>
          <p:nvPr/>
        </p:nvSpPr>
        <p:spPr>
          <a:xfrm>
            <a:off x="7774391" y="2454362"/>
            <a:ext cx="979522" cy="26161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sl-SI" sz="1100" dirty="0" err="1" smtClean="0"/>
              <a:t>int</a:t>
            </a:r>
            <a:r>
              <a:rPr lang="sl-SI" sz="1100" dirty="0" smtClean="0"/>
              <a:t> : [24, 43]</a:t>
            </a:r>
            <a:endParaRPr lang="sl-SI" sz="1100" dirty="0"/>
          </a:p>
        </p:txBody>
      </p:sp>
      <p:sp>
        <p:nvSpPr>
          <p:cNvPr id="45" name="PoljeZBesedilom 44"/>
          <p:cNvSpPr txBox="1"/>
          <p:nvPr/>
        </p:nvSpPr>
        <p:spPr>
          <a:xfrm>
            <a:off x="295755" y="4451177"/>
            <a:ext cx="3008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3. Izbrišemo celoten interval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298732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50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2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0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5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6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6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77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8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9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0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8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8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8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98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99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00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0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0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0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0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17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8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9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30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6" grpId="1" animBg="1"/>
      <p:bldP spid="7" grpId="0" animBg="1"/>
      <p:bldP spid="7" grpId="1" animBg="1"/>
      <p:bldP spid="9" grpId="0" animBg="1"/>
      <p:bldP spid="9" grpId="1" animBg="1"/>
      <p:bldP spid="9" grpId="2" animBg="1"/>
      <p:bldP spid="18" grpId="0"/>
      <p:bldP spid="19" grpId="0"/>
      <p:bldP spid="25" grpId="0"/>
      <p:bldP spid="26" grpId="0" animBg="1"/>
      <p:bldP spid="27" grpId="0" animBg="1"/>
      <p:bldP spid="27" grpId="1" animBg="1"/>
      <p:bldP spid="28" grpId="0" animBg="1"/>
      <p:bldP spid="32" grpId="0"/>
      <p:bldP spid="33" grpId="0" animBg="1"/>
      <p:bldP spid="40" grpId="0" animBg="1"/>
      <p:bldP spid="42" grpId="0"/>
      <p:bldP spid="43" grpId="0" animBg="1"/>
      <p:bldP spid="4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ipsa 3"/>
          <p:cNvSpPr/>
          <p:nvPr/>
        </p:nvSpPr>
        <p:spPr>
          <a:xfrm>
            <a:off x="6043353" y="573579"/>
            <a:ext cx="1284315" cy="1213658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100" dirty="0" err="1" smtClean="0">
                <a:solidFill>
                  <a:schemeClr val="tx1"/>
                </a:solidFill>
              </a:rPr>
              <a:t>int</a:t>
            </a:r>
            <a:r>
              <a:rPr lang="sl-SI" sz="1100" dirty="0" smtClean="0">
                <a:solidFill>
                  <a:schemeClr val="tx1"/>
                </a:solidFill>
              </a:rPr>
              <a:t> : [20, 25]</a:t>
            </a:r>
          </a:p>
          <a:p>
            <a:pPr algn="ctr"/>
            <a:r>
              <a:rPr lang="sl-SI" sz="1100" dirty="0" err="1">
                <a:solidFill>
                  <a:schemeClr val="tx1"/>
                </a:solidFill>
              </a:rPr>
              <a:t>m</a:t>
            </a:r>
            <a:r>
              <a:rPr lang="sl-SI" sz="1100" dirty="0" err="1" smtClean="0">
                <a:solidFill>
                  <a:schemeClr val="tx1"/>
                </a:solidFill>
              </a:rPr>
              <a:t>ax</a:t>
            </a:r>
            <a:r>
              <a:rPr lang="sl-SI" sz="1100" dirty="0" smtClean="0">
                <a:solidFill>
                  <a:schemeClr val="tx1"/>
                </a:solidFill>
              </a:rPr>
              <a:t> : 50</a:t>
            </a:r>
            <a:endParaRPr lang="sl-SI" sz="1100" dirty="0">
              <a:solidFill>
                <a:schemeClr val="tx1"/>
              </a:solidFill>
            </a:endParaRPr>
          </a:p>
        </p:txBody>
      </p:sp>
      <p:sp>
        <p:nvSpPr>
          <p:cNvPr id="5" name="Elipsa 4"/>
          <p:cNvSpPr/>
          <p:nvPr/>
        </p:nvSpPr>
        <p:spPr>
          <a:xfrm>
            <a:off x="4554673" y="2043547"/>
            <a:ext cx="1303269" cy="1263534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100" dirty="0" err="1" smtClean="0">
                <a:solidFill>
                  <a:schemeClr val="tx1"/>
                </a:solidFill>
              </a:rPr>
              <a:t>int</a:t>
            </a:r>
            <a:r>
              <a:rPr lang="sl-SI" sz="1100" dirty="0" smtClean="0">
                <a:solidFill>
                  <a:schemeClr val="tx1"/>
                </a:solidFill>
              </a:rPr>
              <a:t> : [5, 10]</a:t>
            </a:r>
          </a:p>
          <a:p>
            <a:pPr algn="ctr"/>
            <a:r>
              <a:rPr lang="sl-SI" sz="1100" dirty="0" err="1">
                <a:solidFill>
                  <a:schemeClr val="tx1"/>
                </a:solidFill>
              </a:rPr>
              <a:t>m</a:t>
            </a:r>
            <a:r>
              <a:rPr lang="sl-SI" sz="1100" dirty="0" err="1" smtClean="0">
                <a:solidFill>
                  <a:schemeClr val="tx1"/>
                </a:solidFill>
              </a:rPr>
              <a:t>ax</a:t>
            </a:r>
            <a:r>
              <a:rPr lang="sl-SI" sz="1100" dirty="0" smtClean="0">
                <a:solidFill>
                  <a:schemeClr val="tx1"/>
                </a:solidFill>
              </a:rPr>
              <a:t> : 19</a:t>
            </a:r>
            <a:endParaRPr lang="sl-SI" sz="1100" dirty="0">
              <a:solidFill>
                <a:schemeClr val="tx1"/>
              </a:solidFill>
            </a:endParaRPr>
          </a:p>
        </p:txBody>
      </p:sp>
      <p:sp>
        <p:nvSpPr>
          <p:cNvPr id="6" name="Elipsa 5"/>
          <p:cNvSpPr/>
          <p:nvPr/>
        </p:nvSpPr>
        <p:spPr>
          <a:xfrm>
            <a:off x="7546811" y="2043547"/>
            <a:ext cx="1295083" cy="1263534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100" dirty="0" err="1" smtClean="0">
                <a:solidFill>
                  <a:schemeClr val="tx1"/>
                </a:solidFill>
              </a:rPr>
              <a:t>int</a:t>
            </a:r>
            <a:r>
              <a:rPr lang="sl-SI" sz="1100" dirty="0" smtClean="0">
                <a:solidFill>
                  <a:schemeClr val="tx1"/>
                </a:solidFill>
              </a:rPr>
              <a:t> : [27, 32]</a:t>
            </a:r>
          </a:p>
          <a:p>
            <a:pPr algn="ctr"/>
            <a:r>
              <a:rPr lang="sl-SI" sz="1100" dirty="0" err="1">
                <a:solidFill>
                  <a:schemeClr val="tx1"/>
                </a:solidFill>
              </a:rPr>
              <a:t>m</a:t>
            </a:r>
            <a:r>
              <a:rPr lang="sl-SI" sz="1100" dirty="0" err="1" smtClean="0">
                <a:solidFill>
                  <a:schemeClr val="tx1"/>
                </a:solidFill>
              </a:rPr>
              <a:t>ax</a:t>
            </a:r>
            <a:r>
              <a:rPr lang="sl-SI" sz="1100" dirty="0" smtClean="0">
                <a:solidFill>
                  <a:schemeClr val="tx1"/>
                </a:solidFill>
              </a:rPr>
              <a:t> : 50</a:t>
            </a:r>
            <a:endParaRPr lang="sl-SI" sz="1100" dirty="0">
              <a:solidFill>
                <a:schemeClr val="tx1"/>
              </a:solidFill>
            </a:endParaRPr>
          </a:p>
        </p:txBody>
      </p:sp>
      <p:sp>
        <p:nvSpPr>
          <p:cNvPr id="7" name="Elipsa 6"/>
          <p:cNvSpPr/>
          <p:nvPr/>
        </p:nvSpPr>
        <p:spPr>
          <a:xfrm>
            <a:off x="3262234" y="3419304"/>
            <a:ext cx="1292439" cy="1199803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100" dirty="0" err="1" smtClean="0">
                <a:solidFill>
                  <a:schemeClr val="tx1"/>
                </a:solidFill>
              </a:rPr>
              <a:t>int</a:t>
            </a:r>
            <a:r>
              <a:rPr lang="sl-SI" sz="1100" dirty="0" smtClean="0">
                <a:solidFill>
                  <a:schemeClr val="tx1"/>
                </a:solidFill>
              </a:rPr>
              <a:t> : [1, 4]</a:t>
            </a:r>
          </a:p>
          <a:p>
            <a:pPr algn="ctr"/>
            <a:r>
              <a:rPr lang="sl-SI" sz="1100" dirty="0" err="1">
                <a:solidFill>
                  <a:schemeClr val="tx1"/>
                </a:solidFill>
              </a:rPr>
              <a:t>m</a:t>
            </a:r>
            <a:r>
              <a:rPr lang="sl-SI" sz="1100" dirty="0" err="1" smtClean="0">
                <a:solidFill>
                  <a:schemeClr val="tx1"/>
                </a:solidFill>
              </a:rPr>
              <a:t>ax</a:t>
            </a:r>
            <a:r>
              <a:rPr lang="sl-SI" sz="1100" dirty="0" smtClean="0">
                <a:solidFill>
                  <a:schemeClr val="tx1"/>
                </a:solidFill>
              </a:rPr>
              <a:t> :  4</a:t>
            </a:r>
            <a:endParaRPr lang="sl-SI" sz="1100" dirty="0">
              <a:solidFill>
                <a:schemeClr val="tx1"/>
              </a:solidFill>
            </a:endParaRPr>
          </a:p>
        </p:txBody>
      </p:sp>
      <p:sp>
        <p:nvSpPr>
          <p:cNvPr id="8" name="Elipsa 7"/>
          <p:cNvSpPr/>
          <p:nvPr/>
        </p:nvSpPr>
        <p:spPr>
          <a:xfrm>
            <a:off x="5750847" y="3419305"/>
            <a:ext cx="1280584" cy="1199802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100" dirty="0" err="1" smtClean="0">
                <a:solidFill>
                  <a:schemeClr val="tx1"/>
                </a:solidFill>
              </a:rPr>
              <a:t>int</a:t>
            </a:r>
            <a:r>
              <a:rPr lang="sl-SI" sz="1100" dirty="0" smtClean="0">
                <a:solidFill>
                  <a:schemeClr val="tx1"/>
                </a:solidFill>
              </a:rPr>
              <a:t> : [15, 16]</a:t>
            </a:r>
          </a:p>
          <a:p>
            <a:pPr algn="ctr"/>
            <a:r>
              <a:rPr lang="sl-SI" sz="1100" dirty="0" err="1">
                <a:solidFill>
                  <a:schemeClr val="tx1"/>
                </a:solidFill>
              </a:rPr>
              <a:t>m</a:t>
            </a:r>
            <a:r>
              <a:rPr lang="sl-SI" sz="1100" dirty="0" err="1" smtClean="0">
                <a:solidFill>
                  <a:schemeClr val="tx1"/>
                </a:solidFill>
              </a:rPr>
              <a:t>ax</a:t>
            </a:r>
            <a:r>
              <a:rPr lang="sl-SI" sz="1100" dirty="0" smtClean="0">
                <a:solidFill>
                  <a:schemeClr val="tx1"/>
                </a:solidFill>
              </a:rPr>
              <a:t> : 19</a:t>
            </a:r>
            <a:endParaRPr lang="sl-SI" sz="1100" dirty="0">
              <a:solidFill>
                <a:schemeClr val="tx1"/>
              </a:solidFill>
            </a:endParaRPr>
          </a:p>
        </p:txBody>
      </p:sp>
      <p:sp>
        <p:nvSpPr>
          <p:cNvPr id="9" name="Elipsa 8"/>
          <p:cNvSpPr/>
          <p:nvPr/>
        </p:nvSpPr>
        <p:spPr>
          <a:xfrm>
            <a:off x="8841894" y="3307081"/>
            <a:ext cx="1277708" cy="1210889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100" dirty="0" err="1" smtClean="0">
                <a:solidFill>
                  <a:schemeClr val="tx1"/>
                </a:solidFill>
              </a:rPr>
              <a:t>int</a:t>
            </a:r>
            <a:r>
              <a:rPr lang="sl-SI" sz="1100" dirty="0" smtClean="0">
                <a:solidFill>
                  <a:schemeClr val="tx1"/>
                </a:solidFill>
              </a:rPr>
              <a:t> : [41, 45]</a:t>
            </a:r>
          </a:p>
          <a:p>
            <a:pPr algn="ctr"/>
            <a:r>
              <a:rPr lang="sl-SI" sz="1100" dirty="0" err="1" smtClean="0">
                <a:solidFill>
                  <a:schemeClr val="tx1"/>
                </a:solidFill>
              </a:rPr>
              <a:t>max</a:t>
            </a:r>
            <a:r>
              <a:rPr lang="sl-SI" sz="1100" dirty="0" smtClean="0">
                <a:solidFill>
                  <a:schemeClr val="tx1"/>
                </a:solidFill>
              </a:rPr>
              <a:t> : 50</a:t>
            </a:r>
            <a:endParaRPr lang="sl-SI" sz="1100" dirty="0">
              <a:solidFill>
                <a:schemeClr val="tx1"/>
              </a:solidFill>
            </a:endParaRPr>
          </a:p>
        </p:txBody>
      </p:sp>
      <p:cxnSp>
        <p:nvCxnSpPr>
          <p:cNvPr id="10" name="Raven puščični povezovalnik 9"/>
          <p:cNvCxnSpPr>
            <a:stCxn id="4" idx="5"/>
            <a:endCxn id="6" idx="1"/>
          </p:cNvCxnSpPr>
          <p:nvPr/>
        </p:nvCxnSpPr>
        <p:spPr>
          <a:xfrm>
            <a:off x="7139584" y="1609501"/>
            <a:ext cx="596888" cy="61908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ven puščični povezovalnik 10"/>
          <p:cNvCxnSpPr>
            <a:stCxn id="4" idx="3"/>
            <a:endCxn id="5" idx="7"/>
          </p:cNvCxnSpPr>
          <p:nvPr/>
        </p:nvCxnSpPr>
        <p:spPr>
          <a:xfrm flipH="1">
            <a:off x="5667083" y="1609501"/>
            <a:ext cx="564354" cy="61908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ven puščični povezovalnik 11"/>
          <p:cNvCxnSpPr>
            <a:stCxn id="5" idx="3"/>
            <a:endCxn id="7" idx="7"/>
          </p:cNvCxnSpPr>
          <p:nvPr/>
        </p:nvCxnSpPr>
        <p:spPr>
          <a:xfrm flipH="1">
            <a:off x="4365400" y="3122041"/>
            <a:ext cx="380132" cy="47297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ven puščični povezovalnik 12"/>
          <p:cNvCxnSpPr>
            <a:stCxn id="5" idx="5"/>
            <a:endCxn id="8" idx="1"/>
          </p:cNvCxnSpPr>
          <p:nvPr/>
        </p:nvCxnSpPr>
        <p:spPr>
          <a:xfrm>
            <a:off x="5667083" y="3122041"/>
            <a:ext cx="271301" cy="47297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ven puščični povezovalnik 13"/>
          <p:cNvCxnSpPr>
            <a:stCxn id="6" idx="5"/>
            <a:endCxn id="9" idx="1"/>
          </p:cNvCxnSpPr>
          <p:nvPr/>
        </p:nvCxnSpPr>
        <p:spPr>
          <a:xfrm>
            <a:off x="8652233" y="3122041"/>
            <a:ext cx="376777" cy="36237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ven puščični povezovalnik 14"/>
          <p:cNvCxnSpPr>
            <a:stCxn id="9" idx="3"/>
            <a:endCxn id="16" idx="7"/>
          </p:cNvCxnSpPr>
          <p:nvPr/>
        </p:nvCxnSpPr>
        <p:spPr>
          <a:xfrm flipH="1">
            <a:off x="9016360" y="4340639"/>
            <a:ext cx="12650" cy="63764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lipsa 15"/>
          <p:cNvSpPr/>
          <p:nvPr/>
        </p:nvSpPr>
        <p:spPr>
          <a:xfrm>
            <a:off x="7910938" y="4795678"/>
            <a:ext cx="1295083" cy="1246909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100" dirty="0" err="1" smtClean="0">
                <a:solidFill>
                  <a:schemeClr val="tx1"/>
                </a:solidFill>
              </a:rPr>
              <a:t>int</a:t>
            </a:r>
            <a:r>
              <a:rPr lang="sl-SI" sz="1100" dirty="0" smtClean="0">
                <a:solidFill>
                  <a:schemeClr val="tx1"/>
                </a:solidFill>
              </a:rPr>
              <a:t> : [34, 40]</a:t>
            </a:r>
          </a:p>
          <a:p>
            <a:pPr algn="ctr"/>
            <a:r>
              <a:rPr lang="sl-SI" sz="1100" dirty="0" err="1">
                <a:solidFill>
                  <a:schemeClr val="tx1"/>
                </a:solidFill>
              </a:rPr>
              <a:t>m</a:t>
            </a:r>
            <a:r>
              <a:rPr lang="sl-SI" sz="1100" dirty="0" err="1" smtClean="0">
                <a:solidFill>
                  <a:schemeClr val="tx1"/>
                </a:solidFill>
              </a:rPr>
              <a:t>ax</a:t>
            </a:r>
            <a:r>
              <a:rPr lang="sl-SI" sz="1100" dirty="0" smtClean="0">
                <a:solidFill>
                  <a:schemeClr val="tx1"/>
                </a:solidFill>
              </a:rPr>
              <a:t> : 40</a:t>
            </a:r>
            <a:endParaRPr lang="sl-SI" sz="1100" dirty="0">
              <a:solidFill>
                <a:schemeClr val="tx1"/>
              </a:solidFill>
            </a:endParaRPr>
          </a:p>
        </p:txBody>
      </p:sp>
      <p:sp>
        <p:nvSpPr>
          <p:cNvPr id="18" name="Elipsa 17"/>
          <p:cNvSpPr/>
          <p:nvPr/>
        </p:nvSpPr>
        <p:spPr>
          <a:xfrm>
            <a:off x="9885050" y="4795677"/>
            <a:ext cx="1295083" cy="1246909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100" dirty="0" err="1" smtClean="0">
                <a:solidFill>
                  <a:schemeClr val="tx1"/>
                </a:solidFill>
              </a:rPr>
              <a:t>int</a:t>
            </a:r>
            <a:r>
              <a:rPr lang="sl-SI" sz="1100" dirty="0" smtClean="0">
                <a:solidFill>
                  <a:schemeClr val="tx1"/>
                </a:solidFill>
              </a:rPr>
              <a:t> : [46, 50]</a:t>
            </a:r>
          </a:p>
          <a:p>
            <a:pPr algn="ctr"/>
            <a:r>
              <a:rPr lang="sl-SI" sz="1100" dirty="0" err="1">
                <a:solidFill>
                  <a:schemeClr val="tx1"/>
                </a:solidFill>
              </a:rPr>
              <a:t>m</a:t>
            </a:r>
            <a:r>
              <a:rPr lang="sl-SI" sz="1100" dirty="0" err="1" smtClean="0">
                <a:solidFill>
                  <a:schemeClr val="tx1"/>
                </a:solidFill>
              </a:rPr>
              <a:t>ax</a:t>
            </a:r>
            <a:r>
              <a:rPr lang="sl-SI" sz="1100" dirty="0" smtClean="0">
                <a:solidFill>
                  <a:schemeClr val="tx1"/>
                </a:solidFill>
              </a:rPr>
              <a:t> : 50</a:t>
            </a:r>
            <a:endParaRPr lang="sl-SI" sz="1100" dirty="0">
              <a:solidFill>
                <a:schemeClr val="tx1"/>
              </a:solidFill>
            </a:endParaRPr>
          </a:p>
        </p:txBody>
      </p:sp>
      <p:sp>
        <p:nvSpPr>
          <p:cNvPr id="19" name="Elipsa 18"/>
          <p:cNvSpPr/>
          <p:nvPr/>
        </p:nvSpPr>
        <p:spPr>
          <a:xfrm>
            <a:off x="4500613" y="4812064"/>
            <a:ext cx="1295083" cy="1246909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100" dirty="0" err="1" smtClean="0">
                <a:solidFill>
                  <a:schemeClr val="tx1"/>
                </a:solidFill>
              </a:rPr>
              <a:t>int</a:t>
            </a:r>
            <a:r>
              <a:rPr lang="sl-SI" sz="1100" dirty="0" smtClean="0">
                <a:solidFill>
                  <a:schemeClr val="tx1"/>
                </a:solidFill>
              </a:rPr>
              <a:t> : [11, 14]</a:t>
            </a:r>
          </a:p>
          <a:p>
            <a:pPr algn="ctr"/>
            <a:r>
              <a:rPr lang="sl-SI" sz="1100" dirty="0" err="1">
                <a:solidFill>
                  <a:schemeClr val="tx1"/>
                </a:solidFill>
              </a:rPr>
              <a:t>m</a:t>
            </a:r>
            <a:r>
              <a:rPr lang="sl-SI" sz="1100" dirty="0" err="1" smtClean="0">
                <a:solidFill>
                  <a:schemeClr val="tx1"/>
                </a:solidFill>
              </a:rPr>
              <a:t>ax</a:t>
            </a:r>
            <a:r>
              <a:rPr lang="sl-SI" sz="1100" dirty="0" smtClean="0">
                <a:solidFill>
                  <a:schemeClr val="tx1"/>
                </a:solidFill>
              </a:rPr>
              <a:t> : 14</a:t>
            </a:r>
            <a:endParaRPr lang="sl-SI" sz="1100" dirty="0">
              <a:solidFill>
                <a:schemeClr val="tx1"/>
              </a:solidFill>
            </a:endParaRPr>
          </a:p>
        </p:txBody>
      </p:sp>
      <p:cxnSp>
        <p:nvCxnSpPr>
          <p:cNvPr id="20" name="Raven puščični povezovalnik 19"/>
          <p:cNvCxnSpPr>
            <a:stCxn id="8" idx="3"/>
            <a:endCxn id="19" idx="7"/>
          </p:cNvCxnSpPr>
          <p:nvPr/>
        </p:nvCxnSpPr>
        <p:spPr>
          <a:xfrm flipH="1">
            <a:off x="5606035" y="4443400"/>
            <a:ext cx="332349" cy="55127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Raven puščični povezovalnik 23"/>
          <p:cNvCxnSpPr>
            <a:stCxn id="9" idx="5"/>
            <a:endCxn id="18" idx="1"/>
          </p:cNvCxnSpPr>
          <p:nvPr/>
        </p:nvCxnSpPr>
        <p:spPr>
          <a:xfrm>
            <a:off x="9932486" y="4340639"/>
            <a:ext cx="142225" cy="63764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Elipsa 29"/>
          <p:cNvSpPr/>
          <p:nvPr/>
        </p:nvSpPr>
        <p:spPr>
          <a:xfrm>
            <a:off x="6438844" y="4812064"/>
            <a:ext cx="1295083" cy="1246909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100" dirty="0" err="1" smtClean="0">
                <a:solidFill>
                  <a:schemeClr val="tx1"/>
                </a:solidFill>
              </a:rPr>
              <a:t>int</a:t>
            </a:r>
            <a:r>
              <a:rPr lang="sl-SI" sz="1100" dirty="0" smtClean="0">
                <a:solidFill>
                  <a:schemeClr val="tx1"/>
                </a:solidFill>
              </a:rPr>
              <a:t> : [17, 19]</a:t>
            </a:r>
          </a:p>
          <a:p>
            <a:pPr algn="ctr"/>
            <a:r>
              <a:rPr lang="sl-SI" sz="1100" dirty="0" err="1">
                <a:solidFill>
                  <a:schemeClr val="tx1"/>
                </a:solidFill>
              </a:rPr>
              <a:t>m</a:t>
            </a:r>
            <a:r>
              <a:rPr lang="sl-SI" sz="1100" dirty="0" err="1" smtClean="0">
                <a:solidFill>
                  <a:schemeClr val="tx1"/>
                </a:solidFill>
              </a:rPr>
              <a:t>ax</a:t>
            </a:r>
            <a:r>
              <a:rPr lang="sl-SI" sz="1100" dirty="0" smtClean="0">
                <a:solidFill>
                  <a:schemeClr val="tx1"/>
                </a:solidFill>
              </a:rPr>
              <a:t> : 19</a:t>
            </a:r>
            <a:endParaRPr lang="sl-SI" sz="1100" dirty="0">
              <a:solidFill>
                <a:schemeClr val="tx1"/>
              </a:solidFill>
            </a:endParaRPr>
          </a:p>
        </p:txBody>
      </p:sp>
      <p:cxnSp>
        <p:nvCxnSpPr>
          <p:cNvPr id="32" name="Raven puščični povezovalnik 31"/>
          <p:cNvCxnSpPr>
            <a:stCxn id="8" idx="5"/>
            <a:endCxn id="30" idx="0"/>
          </p:cNvCxnSpPr>
          <p:nvPr/>
        </p:nvCxnSpPr>
        <p:spPr>
          <a:xfrm>
            <a:off x="6843894" y="4443400"/>
            <a:ext cx="242492" cy="36866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1798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jeZBesedilom 3"/>
          <p:cNvSpPr txBox="1"/>
          <p:nvPr/>
        </p:nvSpPr>
        <p:spPr>
          <a:xfrm>
            <a:off x="681644" y="423949"/>
            <a:ext cx="43558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Vstavljanje z zlivanjem: </a:t>
            </a:r>
            <a:endParaRPr lang="sl-SI" dirty="0"/>
          </a:p>
        </p:txBody>
      </p:sp>
      <p:sp>
        <p:nvSpPr>
          <p:cNvPr id="5" name="Elipsa 4"/>
          <p:cNvSpPr/>
          <p:nvPr/>
        </p:nvSpPr>
        <p:spPr>
          <a:xfrm>
            <a:off x="6416361" y="357119"/>
            <a:ext cx="1284315" cy="1213658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100" dirty="0" err="1" smtClean="0">
                <a:solidFill>
                  <a:schemeClr val="tx1"/>
                </a:solidFill>
              </a:rPr>
              <a:t>int</a:t>
            </a:r>
            <a:r>
              <a:rPr lang="sl-SI" sz="1100" dirty="0" smtClean="0">
                <a:solidFill>
                  <a:schemeClr val="tx1"/>
                </a:solidFill>
              </a:rPr>
              <a:t> : [20, 25]</a:t>
            </a:r>
          </a:p>
          <a:p>
            <a:pPr algn="ctr"/>
            <a:r>
              <a:rPr lang="sl-SI" sz="1100" dirty="0" err="1">
                <a:solidFill>
                  <a:schemeClr val="tx1"/>
                </a:solidFill>
              </a:rPr>
              <a:t>m</a:t>
            </a:r>
            <a:r>
              <a:rPr lang="sl-SI" sz="1100" dirty="0" err="1" smtClean="0">
                <a:solidFill>
                  <a:schemeClr val="tx1"/>
                </a:solidFill>
              </a:rPr>
              <a:t>ax</a:t>
            </a:r>
            <a:r>
              <a:rPr lang="sl-SI" sz="1100" dirty="0" smtClean="0">
                <a:solidFill>
                  <a:schemeClr val="tx1"/>
                </a:solidFill>
              </a:rPr>
              <a:t> : 50</a:t>
            </a:r>
            <a:endParaRPr lang="sl-SI" sz="1100" dirty="0">
              <a:solidFill>
                <a:schemeClr val="tx1"/>
              </a:solidFill>
            </a:endParaRPr>
          </a:p>
        </p:txBody>
      </p:sp>
      <p:sp>
        <p:nvSpPr>
          <p:cNvPr id="6" name="Elipsa 5"/>
          <p:cNvSpPr/>
          <p:nvPr/>
        </p:nvSpPr>
        <p:spPr>
          <a:xfrm>
            <a:off x="4934556" y="1952106"/>
            <a:ext cx="1303269" cy="1263534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100" dirty="0" err="1" smtClean="0">
                <a:solidFill>
                  <a:schemeClr val="tx1"/>
                </a:solidFill>
              </a:rPr>
              <a:t>int</a:t>
            </a:r>
            <a:r>
              <a:rPr lang="sl-SI" sz="1100" dirty="0" smtClean="0">
                <a:solidFill>
                  <a:schemeClr val="tx1"/>
                </a:solidFill>
              </a:rPr>
              <a:t> : [5, 10]</a:t>
            </a:r>
          </a:p>
          <a:p>
            <a:pPr algn="ctr"/>
            <a:r>
              <a:rPr lang="sl-SI" sz="1100" dirty="0" err="1">
                <a:solidFill>
                  <a:schemeClr val="tx1"/>
                </a:solidFill>
              </a:rPr>
              <a:t>m</a:t>
            </a:r>
            <a:r>
              <a:rPr lang="sl-SI" sz="1100" dirty="0" err="1" smtClean="0">
                <a:solidFill>
                  <a:schemeClr val="tx1"/>
                </a:solidFill>
              </a:rPr>
              <a:t>ax</a:t>
            </a:r>
            <a:r>
              <a:rPr lang="sl-SI" sz="1100" dirty="0" smtClean="0">
                <a:solidFill>
                  <a:schemeClr val="tx1"/>
                </a:solidFill>
              </a:rPr>
              <a:t> : 19</a:t>
            </a:r>
            <a:endParaRPr lang="sl-SI" sz="1100" dirty="0">
              <a:solidFill>
                <a:schemeClr val="tx1"/>
              </a:solidFill>
            </a:endParaRPr>
          </a:p>
        </p:txBody>
      </p:sp>
      <p:sp>
        <p:nvSpPr>
          <p:cNvPr id="7" name="Elipsa 6"/>
          <p:cNvSpPr/>
          <p:nvPr/>
        </p:nvSpPr>
        <p:spPr>
          <a:xfrm>
            <a:off x="7920884" y="1893917"/>
            <a:ext cx="1295083" cy="1263534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100" dirty="0" err="1" smtClean="0">
                <a:solidFill>
                  <a:schemeClr val="tx1"/>
                </a:solidFill>
              </a:rPr>
              <a:t>int</a:t>
            </a:r>
            <a:r>
              <a:rPr lang="sl-SI" sz="1100" dirty="0" smtClean="0">
                <a:solidFill>
                  <a:schemeClr val="tx1"/>
                </a:solidFill>
              </a:rPr>
              <a:t> : [27, 32]</a:t>
            </a:r>
          </a:p>
          <a:p>
            <a:pPr algn="ctr"/>
            <a:r>
              <a:rPr lang="sl-SI" sz="1100" dirty="0" err="1">
                <a:solidFill>
                  <a:schemeClr val="tx1"/>
                </a:solidFill>
              </a:rPr>
              <a:t>m</a:t>
            </a:r>
            <a:r>
              <a:rPr lang="sl-SI" sz="1100" dirty="0" err="1" smtClean="0">
                <a:solidFill>
                  <a:schemeClr val="tx1"/>
                </a:solidFill>
              </a:rPr>
              <a:t>ax</a:t>
            </a:r>
            <a:r>
              <a:rPr lang="sl-SI" sz="1100" dirty="0" smtClean="0">
                <a:solidFill>
                  <a:schemeClr val="tx1"/>
                </a:solidFill>
              </a:rPr>
              <a:t> : 50</a:t>
            </a:r>
            <a:endParaRPr lang="sl-SI" sz="1100" dirty="0">
              <a:solidFill>
                <a:schemeClr val="tx1"/>
              </a:solidFill>
            </a:endParaRPr>
          </a:p>
        </p:txBody>
      </p:sp>
      <p:sp>
        <p:nvSpPr>
          <p:cNvPr id="8" name="Elipsa 7"/>
          <p:cNvSpPr/>
          <p:nvPr/>
        </p:nvSpPr>
        <p:spPr>
          <a:xfrm>
            <a:off x="3636307" y="3269674"/>
            <a:ext cx="1292439" cy="1199803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100" dirty="0" err="1" smtClean="0">
                <a:solidFill>
                  <a:schemeClr val="tx1"/>
                </a:solidFill>
              </a:rPr>
              <a:t>int</a:t>
            </a:r>
            <a:r>
              <a:rPr lang="sl-SI" sz="1100" dirty="0" smtClean="0">
                <a:solidFill>
                  <a:schemeClr val="tx1"/>
                </a:solidFill>
              </a:rPr>
              <a:t> : [1, 4]</a:t>
            </a:r>
          </a:p>
          <a:p>
            <a:pPr algn="ctr"/>
            <a:r>
              <a:rPr lang="sl-SI" sz="1100" dirty="0" err="1">
                <a:solidFill>
                  <a:schemeClr val="tx1"/>
                </a:solidFill>
              </a:rPr>
              <a:t>m</a:t>
            </a:r>
            <a:r>
              <a:rPr lang="sl-SI" sz="1100" dirty="0" err="1" smtClean="0">
                <a:solidFill>
                  <a:schemeClr val="tx1"/>
                </a:solidFill>
              </a:rPr>
              <a:t>ax</a:t>
            </a:r>
            <a:r>
              <a:rPr lang="sl-SI" sz="1100" dirty="0" smtClean="0">
                <a:solidFill>
                  <a:schemeClr val="tx1"/>
                </a:solidFill>
              </a:rPr>
              <a:t> :  4</a:t>
            </a:r>
            <a:endParaRPr lang="sl-SI" sz="1100" dirty="0">
              <a:solidFill>
                <a:schemeClr val="tx1"/>
              </a:solidFill>
            </a:endParaRPr>
          </a:p>
        </p:txBody>
      </p:sp>
      <p:sp>
        <p:nvSpPr>
          <p:cNvPr id="9" name="Elipsa 8"/>
          <p:cNvSpPr/>
          <p:nvPr/>
        </p:nvSpPr>
        <p:spPr>
          <a:xfrm>
            <a:off x="6124920" y="3269675"/>
            <a:ext cx="1280584" cy="1199802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100" dirty="0" err="1" smtClean="0">
                <a:solidFill>
                  <a:schemeClr val="tx1"/>
                </a:solidFill>
              </a:rPr>
              <a:t>int</a:t>
            </a:r>
            <a:r>
              <a:rPr lang="sl-SI" sz="1100" dirty="0" smtClean="0">
                <a:solidFill>
                  <a:schemeClr val="tx1"/>
                </a:solidFill>
              </a:rPr>
              <a:t> : [15, 16]</a:t>
            </a:r>
          </a:p>
          <a:p>
            <a:pPr algn="ctr"/>
            <a:r>
              <a:rPr lang="sl-SI" sz="1100" dirty="0" err="1">
                <a:solidFill>
                  <a:schemeClr val="tx1"/>
                </a:solidFill>
              </a:rPr>
              <a:t>m</a:t>
            </a:r>
            <a:r>
              <a:rPr lang="sl-SI" sz="1100" dirty="0" err="1" smtClean="0">
                <a:solidFill>
                  <a:schemeClr val="tx1"/>
                </a:solidFill>
              </a:rPr>
              <a:t>ax</a:t>
            </a:r>
            <a:r>
              <a:rPr lang="sl-SI" sz="1100" dirty="0" smtClean="0">
                <a:solidFill>
                  <a:schemeClr val="tx1"/>
                </a:solidFill>
              </a:rPr>
              <a:t> : 19</a:t>
            </a:r>
            <a:endParaRPr lang="sl-SI" sz="1100" dirty="0">
              <a:solidFill>
                <a:schemeClr val="tx1"/>
              </a:solidFill>
            </a:endParaRPr>
          </a:p>
        </p:txBody>
      </p:sp>
      <p:sp>
        <p:nvSpPr>
          <p:cNvPr id="10" name="Elipsa 9"/>
          <p:cNvSpPr/>
          <p:nvPr/>
        </p:nvSpPr>
        <p:spPr>
          <a:xfrm>
            <a:off x="9228342" y="3256679"/>
            <a:ext cx="1277708" cy="1210889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100" dirty="0" err="1" smtClean="0">
                <a:solidFill>
                  <a:schemeClr val="tx1"/>
                </a:solidFill>
              </a:rPr>
              <a:t>int</a:t>
            </a:r>
            <a:r>
              <a:rPr lang="sl-SI" sz="1100" dirty="0" smtClean="0">
                <a:solidFill>
                  <a:schemeClr val="tx1"/>
                </a:solidFill>
              </a:rPr>
              <a:t> : [41, 45]</a:t>
            </a:r>
          </a:p>
          <a:p>
            <a:pPr algn="ctr"/>
            <a:r>
              <a:rPr lang="sl-SI" sz="1100" dirty="0" err="1" smtClean="0">
                <a:solidFill>
                  <a:schemeClr val="tx1"/>
                </a:solidFill>
              </a:rPr>
              <a:t>max</a:t>
            </a:r>
            <a:r>
              <a:rPr lang="sl-SI" sz="1100" dirty="0" smtClean="0">
                <a:solidFill>
                  <a:schemeClr val="tx1"/>
                </a:solidFill>
              </a:rPr>
              <a:t> : 50</a:t>
            </a:r>
            <a:endParaRPr lang="sl-SI" sz="1100" dirty="0">
              <a:solidFill>
                <a:schemeClr val="tx1"/>
              </a:solidFill>
            </a:endParaRPr>
          </a:p>
        </p:txBody>
      </p:sp>
      <p:cxnSp>
        <p:nvCxnSpPr>
          <p:cNvPr id="11" name="Raven puščični povezovalnik 10"/>
          <p:cNvCxnSpPr>
            <a:stCxn id="5" idx="5"/>
            <a:endCxn id="7" idx="1"/>
          </p:cNvCxnSpPr>
          <p:nvPr/>
        </p:nvCxnSpPr>
        <p:spPr>
          <a:xfrm>
            <a:off x="7512592" y="1393041"/>
            <a:ext cx="597953" cy="68591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ven puščični povezovalnik 11"/>
          <p:cNvCxnSpPr>
            <a:stCxn id="5" idx="3"/>
            <a:endCxn id="6" idx="7"/>
          </p:cNvCxnSpPr>
          <p:nvPr/>
        </p:nvCxnSpPr>
        <p:spPr>
          <a:xfrm flipH="1">
            <a:off x="6046966" y="1393041"/>
            <a:ext cx="557479" cy="74410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ven puščični povezovalnik 12"/>
          <p:cNvCxnSpPr>
            <a:stCxn id="6" idx="3"/>
            <a:endCxn id="8" idx="7"/>
          </p:cNvCxnSpPr>
          <p:nvPr/>
        </p:nvCxnSpPr>
        <p:spPr>
          <a:xfrm flipH="1">
            <a:off x="4739473" y="3030600"/>
            <a:ext cx="385942" cy="41478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ven puščični povezovalnik 13"/>
          <p:cNvCxnSpPr>
            <a:stCxn id="6" idx="5"/>
            <a:endCxn id="9" idx="1"/>
          </p:cNvCxnSpPr>
          <p:nvPr/>
        </p:nvCxnSpPr>
        <p:spPr>
          <a:xfrm>
            <a:off x="6046966" y="3030600"/>
            <a:ext cx="265491" cy="41478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ven puščični povezovalnik 14"/>
          <p:cNvCxnSpPr>
            <a:stCxn id="7" idx="5"/>
            <a:endCxn id="10" idx="1"/>
          </p:cNvCxnSpPr>
          <p:nvPr/>
        </p:nvCxnSpPr>
        <p:spPr>
          <a:xfrm>
            <a:off x="9026306" y="2972411"/>
            <a:ext cx="389152" cy="46159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aven puščični povezovalnik 15"/>
          <p:cNvCxnSpPr>
            <a:stCxn id="10" idx="3"/>
            <a:endCxn id="17" idx="7"/>
          </p:cNvCxnSpPr>
          <p:nvPr/>
        </p:nvCxnSpPr>
        <p:spPr>
          <a:xfrm flipH="1">
            <a:off x="9390433" y="4290237"/>
            <a:ext cx="25025" cy="53841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Elipsa 16"/>
          <p:cNvSpPr/>
          <p:nvPr/>
        </p:nvSpPr>
        <p:spPr>
          <a:xfrm>
            <a:off x="8285011" y="4646048"/>
            <a:ext cx="1295083" cy="1246909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100" dirty="0" err="1" smtClean="0">
                <a:solidFill>
                  <a:schemeClr val="tx1"/>
                </a:solidFill>
              </a:rPr>
              <a:t>int</a:t>
            </a:r>
            <a:r>
              <a:rPr lang="sl-SI" sz="1100" dirty="0" smtClean="0">
                <a:solidFill>
                  <a:schemeClr val="tx1"/>
                </a:solidFill>
              </a:rPr>
              <a:t> : [34, 40]</a:t>
            </a:r>
          </a:p>
          <a:p>
            <a:pPr algn="ctr"/>
            <a:r>
              <a:rPr lang="sl-SI" sz="1100" dirty="0" err="1">
                <a:solidFill>
                  <a:schemeClr val="tx1"/>
                </a:solidFill>
              </a:rPr>
              <a:t>m</a:t>
            </a:r>
            <a:r>
              <a:rPr lang="sl-SI" sz="1100" dirty="0" err="1" smtClean="0">
                <a:solidFill>
                  <a:schemeClr val="tx1"/>
                </a:solidFill>
              </a:rPr>
              <a:t>ax</a:t>
            </a:r>
            <a:r>
              <a:rPr lang="sl-SI" sz="1100" dirty="0" smtClean="0">
                <a:solidFill>
                  <a:schemeClr val="tx1"/>
                </a:solidFill>
              </a:rPr>
              <a:t> : 40</a:t>
            </a:r>
            <a:endParaRPr lang="sl-SI" sz="1100" dirty="0">
              <a:solidFill>
                <a:schemeClr val="tx1"/>
              </a:solidFill>
            </a:endParaRPr>
          </a:p>
        </p:txBody>
      </p:sp>
      <p:sp>
        <p:nvSpPr>
          <p:cNvPr id="18" name="Elipsa 17"/>
          <p:cNvSpPr/>
          <p:nvPr/>
        </p:nvSpPr>
        <p:spPr>
          <a:xfrm>
            <a:off x="10259123" y="4646047"/>
            <a:ext cx="1295083" cy="1246909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100" dirty="0" err="1" smtClean="0">
                <a:solidFill>
                  <a:schemeClr val="tx1"/>
                </a:solidFill>
              </a:rPr>
              <a:t>int</a:t>
            </a:r>
            <a:r>
              <a:rPr lang="sl-SI" sz="1100" dirty="0" smtClean="0">
                <a:solidFill>
                  <a:schemeClr val="tx1"/>
                </a:solidFill>
              </a:rPr>
              <a:t> : [46, 50]</a:t>
            </a:r>
          </a:p>
          <a:p>
            <a:pPr algn="ctr"/>
            <a:r>
              <a:rPr lang="sl-SI" sz="1100" dirty="0" err="1">
                <a:solidFill>
                  <a:schemeClr val="tx1"/>
                </a:solidFill>
              </a:rPr>
              <a:t>m</a:t>
            </a:r>
            <a:r>
              <a:rPr lang="sl-SI" sz="1100" dirty="0" err="1" smtClean="0">
                <a:solidFill>
                  <a:schemeClr val="tx1"/>
                </a:solidFill>
              </a:rPr>
              <a:t>ax</a:t>
            </a:r>
            <a:r>
              <a:rPr lang="sl-SI" sz="1100" dirty="0" smtClean="0">
                <a:solidFill>
                  <a:schemeClr val="tx1"/>
                </a:solidFill>
              </a:rPr>
              <a:t> : 50</a:t>
            </a:r>
            <a:endParaRPr lang="sl-SI" sz="1100" dirty="0">
              <a:solidFill>
                <a:schemeClr val="tx1"/>
              </a:solidFill>
            </a:endParaRPr>
          </a:p>
        </p:txBody>
      </p:sp>
      <p:sp>
        <p:nvSpPr>
          <p:cNvPr id="19" name="Elipsa 18"/>
          <p:cNvSpPr/>
          <p:nvPr/>
        </p:nvSpPr>
        <p:spPr>
          <a:xfrm>
            <a:off x="4874686" y="4662434"/>
            <a:ext cx="1295083" cy="1246909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100" dirty="0" err="1" smtClean="0">
                <a:solidFill>
                  <a:schemeClr val="tx1"/>
                </a:solidFill>
              </a:rPr>
              <a:t>int</a:t>
            </a:r>
            <a:r>
              <a:rPr lang="sl-SI" sz="1100" dirty="0" smtClean="0">
                <a:solidFill>
                  <a:schemeClr val="tx1"/>
                </a:solidFill>
              </a:rPr>
              <a:t> : [11, 14]</a:t>
            </a:r>
          </a:p>
          <a:p>
            <a:pPr algn="ctr"/>
            <a:r>
              <a:rPr lang="sl-SI" sz="1100" dirty="0" err="1">
                <a:solidFill>
                  <a:schemeClr val="tx1"/>
                </a:solidFill>
              </a:rPr>
              <a:t>m</a:t>
            </a:r>
            <a:r>
              <a:rPr lang="sl-SI" sz="1100" dirty="0" err="1" smtClean="0">
                <a:solidFill>
                  <a:schemeClr val="tx1"/>
                </a:solidFill>
              </a:rPr>
              <a:t>ax</a:t>
            </a:r>
            <a:r>
              <a:rPr lang="sl-SI" sz="1100" dirty="0" smtClean="0">
                <a:solidFill>
                  <a:schemeClr val="tx1"/>
                </a:solidFill>
              </a:rPr>
              <a:t> : 14</a:t>
            </a:r>
            <a:endParaRPr lang="sl-SI" sz="1100" dirty="0">
              <a:solidFill>
                <a:schemeClr val="tx1"/>
              </a:solidFill>
            </a:endParaRPr>
          </a:p>
        </p:txBody>
      </p:sp>
      <p:cxnSp>
        <p:nvCxnSpPr>
          <p:cNvPr id="20" name="Raven puščični povezovalnik 19"/>
          <p:cNvCxnSpPr>
            <a:stCxn id="9" idx="3"/>
            <a:endCxn id="19" idx="7"/>
          </p:cNvCxnSpPr>
          <p:nvPr/>
        </p:nvCxnSpPr>
        <p:spPr>
          <a:xfrm flipH="1">
            <a:off x="5980108" y="4293770"/>
            <a:ext cx="332349" cy="55127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aven puščični povezovalnik 20"/>
          <p:cNvCxnSpPr>
            <a:stCxn id="10" idx="5"/>
            <a:endCxn id="18" idx="1"/>
          </p:cNvCxnSpPr>
          <p:nvPr/>
        </p:nvCxnSpPr>
        <p:spPr>
          <a:xfrm>
            <a:off x="10318934" y="4290237"/>
            <a:ext cx="129850" cy="53841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Elipsa 21"/>
          <p:cNvSpPr/>
          <p:nvPr/>
        </p:nvSpPr>
        <p:spPr>
          <a:xfrm>
            <a:off x="6812917" y="4662434"/>
            <a:ext cx="1295083" cy="1246909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100" dirty="0" err="1" smtClean="0">
                <a:solidFill>
                  <a:schemeClr val="tx1"/>
                </a:solidFill>
              </a:rPr>
              <a:t>int</a:t>
            </a:r>
            <a:r>
              <a:rPr lang="sl-SI" sz="1100" dirty="0" smtClean="0">
                <a:solidFill>
                  <a:schemeClr val="tx1"/>
                </a:solidFill>
              </a:rPr>
              <a:t> : [17, 19]</a:t>
            </a:r>
          </a:p>
          <a:p>
            <a:pPr algn="ctr"/>
            <a:r>
              <a:rPr lang="sl-SI" sz="1100" dirty="0" err="1">
                <a:solidFill>
                  <a:schemeClr val="tx1"/>
                </a:solidFill>
              </a:rPr>
              <a:t>m</a:t>
            </a:r>
            <a:r>
              <a:rPr lang="sl-SI" sz="1100" dirty="0" err="1" smtClean="0">
                <a:solidFill>
                  <a:schemeClr val="tx1"/>
                </a:solidFill>
              </a:rPr>
              <a:t>ax</a:t>
            </a:r>
            <a:r>
              <a:rPr lang="sl-SI" sz="1100" dirty="0" smtClean="0">
                <a:solidFill>
                  <a:schemeClr val="tx1"/>
                </a:solidFill>
              </a:rPr>
              <a:t> : 19</a:t>
            </a:r>
            <a:endParaRPr lang="sl-SI" sz="1100" dirty="0">
              <a:solidFill>
                <a:schemeClr val="tx1"/>
              </a:solidFill>
            </a:endParaRPr>
          </a:p>
        </p:txBody>
      </p:sp>
      <p:cxnSp>
        <p:nvCxnSpPr>
          <p:cNvPr id="23" name="Raven puščični povezovalnik 22"/>
          <p:cNvCxnSpPr>
            <a:stCxn id="9" idx="5"/>
            <a:endCxn id="22" idx="0"/>
          </p:cNvCxnSpPr>
          <p:nvPr/>
        </p:nvCxnSpPr>
        <p:spPr>
          <a:xfrm>
            <a:off x="7217967" y="4293770"/>
            <a:ext cx="242492" cy="36866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Pravokotnik 23"/>
          <p:cNvSpPr/>
          <p:nvPr/>
        </p:nvSpPr>
        <p:spPr>
          <a:xfrm>
            <a:off x="472152" y="1503192"/>
            <a:ext cx="389586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dirty="0" smtClean="0">
                <a:solidFill>
                  <a:srgbClr val="FFFFFF"/>
                </a:solidFill>
                <a:latin typeface="Roboto"/>
              </a:rPr>
              <a:t>4</a:t>
            </a:r>
            <a:endParaRPr lang="sl-SI" dirty="0"/>
          </a:p>
        </p:txBody>
      </p:sp>
      <p:sp>
        <p:nvSpPr>
          <p:cNvPr id="25" name="PoljeZBesedilom 24"/>
          <p:cNvSpPr txBox="1"/>
          <p:nvPr/>
        </p:nvSpPr>
        <p:spPr>
          <a:xfrm>
            <a:off x="681236" y="1872524"/>
            <a:ext cx="28263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dirty="0" smtClean="0"/>
              <a:t>Poiščemo vse intervale, s katerimi se i prekriva</a:t>
            </a:r>
            <a:endParaRPr lang="sl-SI" dirty="0"/>
          </a:p>
        </p:txBody>
      </p:sp>
      <p:sp>
        <p:nvSpPr>
          <p:cNvPr id="26" name="PoljeZBesedilom 25"/>
          <p:cNvSpPr txBox="1"/>
          <p:nvPr/>
        </p:nvSpPr>
        <p:spPr>
          <a:xfrm>
            <a:off x="681236" y="1137459"/>
            <a:ext cx="15888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i</a:t>
            </a:r>
            <a:r>
              <a:rPr lang="sl-SI" dirty="0" smtClean="0"/>
              <a:t> = [18, 27]</a:t>
            </a:r>
            <a:endParaRPr lang="sl-SI" dirty="0"/>
          </a:p>
        </p:txBody>
      </p:sp>
      <p:sp>
        <p:nvSpPr>
          <p:cNvPr id="27" name="PoljeZBesedilom 26"/>
          <p:cNvSpPr txBox="1"/>
          <p:nvPr/>
        </p:nvSpPr>
        <p:spPr>
          <a:xfrm>
            <a:off x="681235" y="2799050"/>
            <a:ext cx="28263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dirty="0" smtClean="0"/>
              <a:t>Med njimi poiščemo </a:t>
            </a:r>
            <a:r>
              <a:rPr lang="sl-SI" dirty="0" err="1" smtClean="0"/>
              <a:t>max</a:t>
            </a:r>
            <a:r>
              <a:rPr lang="sl-SI" dirty="0" smtClean="0"/>
              <a:t> in min vrednost</a:t>
            </a:r>
            <a:endParaRPr lang="sl-SI" dirty="0"/>
          </a:p>
        </p:txBody>
      </p:sp>
      <p:sp>
        <p:nvSpPr>
          <p:cNvPr id="28" name="Elipsa 27"/>
          <p:cNvSpPr/>
          <p:nvPr/>
        </p:nvSpPr>
        <p:spPr>
          <a:xfrm>
            <a:off x="8707566" y="2312376"/>
            <a:ext cx="224986" cy="271497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9" name="Elipsa 28"/>
          <p:cNvSpPr/>
          <p:nvPr/>
        </p:nvSpPr>
        <p:spPr>
          <a:xfrm>
            <a:off x="7380996" y="5064448"/>
            <a:ext cx="224986" cy="271497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solidFill>
                <a:srgbClr val="C00000"/>
              </a:solidFill>
            </a:endParaRPr>
          </a:p>
        </p:txBody>
      </p:sp>
      <p:sp>
        <p:nvSpPr>
          <p:cNvPr id="30" name="PoljeZBesedilom 29"/>
          <p:cNvSpPr txBox="1"/>
          <p:nvPr/>
        </p:nvSpPr>
        <p:spPr>
          <a:xfrm>
            <a:off x="10266537" y="814293"/>
            <a:ext cx="12802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m</a:t>
            </a:r>
            <a:r>
              <a:rPr lang="sl-SI" dirty="0" smtClean="0"/>
              <a:t>in : 17</a:t>
            </a:r>
          </a:p>
          <a:p>
            <a:r>
              <a:rPr lang="sl-SI" dirty="0" err="1"/>
              <a:t>m</a:t>
            </a:r>
            <a:r>
              <a:rPr lang="sl-SI" dirty="0" err="1" smtClean="0"/>
              <a:t>ax</a:t>
            </a:r>
            <a:r>
              <a:rPr lang="sl-SI" dirty="0" smtClean="0"/>
              <a:t>: 32</a:t>
            </a:r>
            <a:endParaRPr lang="sl-SI" dirty="0"/>
          </a:p>
        </p:txBody>
      </p:sp>
      <p:sp>
        <p:nvSpPr>
          <p:cNvPr id="31" name="PoljeZBesedilom 30"/>
          <p:cNvSpPr txBox="1"/>
          <p:nvPr/>
        </p:nvSpPr>
        <p:spPr>
          <a:xfrm>
            <a:off x="681234" y="3823146"/>
            <a:ext cx="28263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dirty="0" smtClean="0"/>
              <a:t>Izbrišemo izbrane intervale</a:t>
            </a:r>
            <a:endParaRPr lang="sl-SI" dirty="0"/>
          </a:p>
        </p:txBody>
      </p:sp>
      <p:sp>
        <p:nvSpPr>
          <p:cNvPr id="37" name="PoljeZBesedilom 36"/>
          <p:cNvSpPr txBox="1"/>
          <p:nvPr/>
        </p:nvSpPr>
        <p:spPr>
          <a:xfrm>
            <a:off x="6433083" y="3880192"/>
            <a:ext cx="726465" cy="26161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sl-SI" sz="1100" dirty="0" err="1"/>
              <a:t>m</a:t>
            </a:r>
            <a:r>
              <a:rPr lang="sl-SI" sz="1100" dirty="0" err="1" smtClean="0"/>
              <a:t>ax</a:t>
            </a:r>
            <a:r>
              <a:rPr lang="sl-SI" sz="1100" dirty="0" smtClean="0"/>
              <a:t> : 16</a:t>
            </a:r>
            <a:endParaRPr lang="sl-SI" sz="1100" dirty="0"/>
          </a:p>
        </p:txBody>
      </p:sp>
      <p:sp>
        <p:nvSpPr>
          <p:cNvPr id="38" name="Elipsa 37"/>
          <p:cNvSpPr/>
          <p:nvPr/>
        </p:nvSpPr>
        <p:spPr>
          <a:xfrm>
            <a:off x="6421772" y="340493"/>
            <a:ext cx="1295083" cy="1246909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100" dirty="0" err="1" smtClean="0">
                <a:solidFill>
                  <a:schemeClr val="tx1"/>
                </a:solidFill>
              </a:rPr>
              <a:t>int</a:t>
            </a:r>
            <a:r>
              <a:rPr lang="sl-SI" sz="1100" dirty="0" smtClean="0">
                <a:solidFill>
                  <a:schemeClr val="tx1"/>
                </a:solidFill>
              </a:rPr>
              <a:t> : [27, 32]</a:t>
            </a:r>
          </a:p>
          <a:p>
            <a:pPr algn="ctr"/>
            <a:r>
              <a:rPr lang="sl-SI" sz="1100" dirty="0" err="1">
                <a:solidFill>
                  <a:schemeClr val="tx1"/>
                </a:solidFill>
              </a:rPr>
              <a:t>m</a:t>
            </a:r>
            <a:r>
              <a:rPr lang="sl-SI" sz="1100" dirty="0" err="1" smtClean="0">
                <a:solidFill>
                  <a:schemeClr val="tx1"/>
                </a:solidFill>
              </a:rPr>
              <a:t>ax</a:t>
            </a:r>
            <a:r>
              <a:rPr lang="sl-SI" sz="1100" dirty="0" smtClean="0">
                <a:solidFill>
                  <a:schemeClr val="tx1"/>
                </a:solidFill>
              </a:rPr>
              <a:t> : 50</a:t>
            </a:r>
            <a:endParaRPr lang="sl-SI" sz="1100" dirty="0">
              <a:solidFill>
                <a:schemeClr val="tx1"/>
              </a:solidFill>
            </a:endParaRPr>
          </a:p>
        </p:txBody>
      </p:sp>
      <p:sp>
        <p:nvSpPr>
          <p:cNvPr id="39" name="PoljeZBesedilom 38"/>
          <p:cNvSpPr txBox="1"/>
          <p:nvPr/>
        </p:nvSpPr>
        <p:spPr>
          <a:xfrm>
            <a:off x="681234" y="4946335"/>
            <a:ext cx="28263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dirty="0" smtClean="0"/>
              <a:t>Ustvarimo nov interval [17, 32] in ga vstavimo v drevo</a:t>
            </a:r>
            <a:endParaRPr lang="sl-SI" dirty="0"/>
          </a:p>
        </p:txBody>
      </p:sp>
      <p:sp>
        <p:nvSpPr>
          <p:cNvPr id="40" name="Elipsa 39"/>
          <p:cNvSpPr/>
          <p:nvPr/>
        </p:nvSpPr>
        <p:spPr>
          <a:xfrm>
            <a:off x="10200431" y="486575"/>
            <a:ext cx="1303269" cy="1263534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100" dirty="0" err="1" smtClean="0">
                <a:solidFill>
                  <a:schemeClr val="tx1"/>
                </a:solidFill>
              </a:rPr>
              <a:t>int</a:t>
            </a:r>
            <a:r>
              <a:rPr lang="sl-SI" sz="1100" dirty="0" smtClean="0">
                <a:solidFill>
                  <a:schemeClr val="tx1"/>
                </a:solidFill>
              </a:rPr>
              <a:t> : [17, 32]</a:t>
            </a:r>
          </a:p>
          <a:p>
            <a:pPr algn="ctr"/>
            <a:r>
              <a:rPr lang="sl-SI" sz="1100" dirty="0" err="1">
                <a:solidFill>
                  <a:schemeClr val="tx1"/>
                </a:solidFill>
              </a:rPr>
              <a:t>m</a:t>
            </a:r>
            <a:r>
              <a:rPr lang="sl-SI" sz="1100" dirty="0" err="1" smtClean="0">
                <a:solidFill>
                  <a:schemeClr val="tx1"/>
                </a:solidFill>
              </a:rPr>
              <a:t>ax</a:t>
            </a:r>
            <a:r>
              <a:rPr lang="sl-SI" sz="1100" dirty="0" smtClean="0">
                <a:solidFill>
                  <a:schemeClr val="tx1"/>
                </a:solidFill>
              </a:rPr>
              <a:t> : 32</a:t>
            </a:r>
            <a:endParaRPr lang="sl-SI" sz="1100" dirty="0">
              <a:solidFill>
                <a:schemeClr val="tx1"/>
              </a:solidFill>
            </a:endParaRPr>
          </a:p>
        </p:txBody>
      </p:sp>
      <p:sp>
        <p:nvSpPr>
          <p:cNvPr id="41" name="Elipsa 40"/>
          <p:cNvSpPr/>
          <p:nvPr/>
        </p:nvSpPr>
        <p:spPr>
          <a:xfrm>
            <a:off x="6816199" y="4662434"/>
            <a:ext cx="1303269" cy="1263534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100" dirty="0" err="1" smtClean="0">
                <a:solidFill>
                  <a:schemeClr val="tx1"/>
                </a:solidFill>
              </a:rPr>
              <a:t>int</a:t>
            </a:r>
            <a:r>
              <a:rPr lang="sl-SI" sz="1100" dirty="0" smtClean="0">
                <a:solidFill>
                  <a:schemeClr val="tx1"/>
                </a:solidFill>
              </a:rPr>
              <a:t> : [17, 32]</a:t>
            </a:r>
          </a:p>
          <a:p>
            <a:pPr algn="ctr"/>
            <a:r>
              <a:rPr lang="sl-SI" sz="1100" dirty="0" err="1">
                <a:solidFill>
                  <a:schemeClr val="tx1"/>
                </a:solidFill>
              </a:rPr>
              <a:t>m</a:t>
            </a:r>
            <a:r>
              <a:rPr lang="sl-SI" sz="1100" dirty="0" err="1" smtClean="0">
                <a:solidFill>
                  <a:schemeClr val="tx1"/>
                </a:solidFill>
              </a:rPr>
              <a:t>ax</a:t>
            </a:r>
            <a:r>
              <a:rPr lang="sl-SI" sz="1100" dirty="0" smtClean="0">
                <a:solidFill>
                  <a:schemeClr val="tx1"/>
                </a:solidFill>
              </a:rPr>
              <a:t> : 32</a:t>
            </a:r>
            <a:endParaRPr lang="sl-SI" sz="1100" dirty="0">
              <a:solidFill>
                <a:schemeClr val="tx1"/>
              </a:solidFill>
            </a:endParaRPr>
          </a:p>
        </p:txBody>
      </p:sp>
      <p:sp>
        <p:nvSpPr>
          <p:cNvPr id="42" name="PoljeZBesedilom 41"/>
          <p:cNvSpPr txBox="1"/>
          <p:nvPr/>
        </p:nvSpPr>
        <p:spPr>
          <a:xfrm>
            <a:off x="6401979" y="3893700"/>
            <a:ext cx="726465" cy="26161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sl-SI" sz="1100" dirty="0" err="1"/>
              <a:t>m</a:t>
            </a:r>
            <a:r>
              <a:rPr lang="sl-SI" sz="1100" dirty="0" err="1" smtClean="0"/>
              <a:t>ax</a:t>
            </a:r>
            <a:r>
              <a:rPr lang="sl-SI" sz="1100" dirty="0" smtClean="0"/>
              <a:t> : 32</a:t>
            </a:r>
            <a:endParaRPr lang="sl-SI" sz="1100" dirty="0"/>
          </a:p>
        </p:txBody>
      </p:sp>
      <p:sp>
        <p:nvSpPr>
          <p:cNvPr id="50" name="PoljeZBesedilom 49"/>
          <p:cNvSpPr txBox="1"/>
          <p:nvPr/>
        </p:nvSpPr>
        <p:spPr>
          <a:xfrm>
            <a:off x="5289835" y="2588027"/>
            <a:ext cx="726465" cy="26161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sl-SI" sz="1100" dirty="0" err="1"/>
              <a:t>m</a:t>
            </a:r>
            <a:r>
              <a:rPr lang="sl-SI" sz="1100" dirty="0" err="1" smtClean="0"/>
              <a:t>ax</a:t>
            </a:r>
            <a:r>
              <a:rPr lang="sl-SI" sz="1100" dirty="0" smtClean="0"/>
              <a:t> : 16</a:t>
            </a:r>
            <a:endParaRPr lang="sl-SI" sz="1100" dirty="0"/>
          </a:p>
        </p:txBody>
      </p:sp>
      <p:sp>
        <p:nvSpPr>
          <p:cNvPr id="43" name="PoljeZBesedilom 42"/>
          <p:cNvSpPr txBox="1"/>
          <p:nvPr/>
        </p:nvSpPr>
        <p:spPr>
          <a:xfrm>
            <a:off x="5289834" y="2572093"/>
            <a:ext cx="726465" cy="26161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sl-SI" sz="1100" dirty="0" err="1"/>
              <a:t>m</a:t>
            </a:r>
            <a:r>
              <a:rPr lang="sl-SI" sz="1100" dirty="0" err="1" smtClean="0"/>
              <a:t>ax</a:t>
            </a:r>
            <a:r>
              <a:rPr lang="sl-SI" sz="1100" dirty="0" smtClean="0"/>
              <a:t> : 32</a:t>
            </a:r>
            <a:endParaRPr lang="sl-SI" sz="1100" dirty="0"/>
          </a:p>
        </p:txBody>
      </p:sp>
      <p:sp>
        <p:nvSpPr>
          <p:cNvPr id="51" name="Elipsa 50"/>
          <p:cNvSpPr/>
          <p:nvPr/>
        </p:nvSpPr>
        <p:spPr>
          <a:xfrm>
            <a:off x="8589488" y="1841165"/>
            <a:ext cx="1277708" cy="1210889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100" dirty="0" err="1" smtClean="0">
                <a:solidFill>
                  <a:schemeClr val="tx1"/>
                </a:solidFill>
              </a:rPr>
              <a:t>int</a:t>
            </a:r>
            <a:r>
              <a:rPr lang="sl-SI" sz="1100" dirty="0" smtClean="0">
                <a:solidFill>
                  <a:schemeClr val="tx1"/>
                </a:solidFill>
              </a:rPr>
              <a:t> : [41, 45]</a:t>
            </a:r>
          </a:p>
          <a:p>
            <a:pPr algn="ctr"/>
            <a:r>
              <a:rPr lang="sl-SI" sz="1100" dirty="0" err="1" smtClean="0">
                <a:solidFill>
                  <a:schemeClr val="tx1"/>
                </a:solidFill>
              </a:rPr>
              <a:t>max</a:t>
            </a:r>
            <a:r>
              <a:rPr lang="sl-SI" sz="1100" dirty="0" smtClean="0">
                <a:solidFill>
                  <a:schemeClr val="tx1"/>
                </a:solidFill>
              </a:rPr>
              <a:t> : 50</a:t>
            </a:r>
            <a:endParaRPr lang="sl-SI" sz="1100" dirty="0">
              <a:solidFill>
                <a:schemeClr val="tx1"/>
              </a:solidFill>
            </a:endParaRPr>
          </a:p>
        </p:txBody>
      </p:sp>
      <p:cxnSp>
        <p:nvCxnSpPr>
          <p:cNvPr id="52" name="Raven puščični povezovalnik 51"/>
          <p:cNvCxnSpPr>
            <a:stCxn id="38" idx="6"/>
            <a:endCxn id="51" idx="1"/>
          </p:cNvCxnSpPr>
          <p:nvPr/>
        </p:nvCxnSpPr>
        <p:spPr>
          <a:xfrm>
            <a:off x="7716855" y="963948"/>
            <a:ext cx="1059749" cy="105454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Raven puščični povezovalnik 52"/>
          <p:cNvCxnSpPr>
            <a:stCxn id="51" idx="3"/>
            <a:endCxn id="54" idx="7"/>
          </p:cNvCxnSpPr>
          <p:nvPr/>
        </p:nvCxnSpPr>
        <p:spPr>
          <a:xfrm flipH="1">
            <a:off x="8625304" y="2874723"/>
            <a:ext cx="151300" cy="46733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Elipsa 53"/>
          <p:cNvSpPr/>
          <p:nvPr/>
        </p:nvSpPr>
        <p:spPr>
          <a:xfrm>
            <a:off x="7519882" y="3159455"/>
            <a:ext cx="1295083" cy="1246909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100" dirty="0" err="1" smtClean="0">
                <a:solidFill>
                  <a:schemeClr val="tx1"/>
                </a:solidFill>
              </a:rPr>
              <a:t>int</a:t>
            </a:r>
            <a:r>
              <a:rPr lang="sl-SI" sz="1100" dirty="0" smtClean="0">
                <a:solidFill>
                  <a:schemeClr val="tx1"/>
                </a:solidFill>
              </a:rPr>
              <a:t> : [34, 40]</a:t>
            </a:r>
          </a:p>
          <a:p>
            <a:pPr algn="ctr"/>
            <a:r>
              <a:rPr lang="sl-SI" sz="1100" dirty="0" err="1">
                <a:solidFill>
                  <a:schemeClr val="tx1"/>
                </a:solidFill>
              </a:rPr>
              <a:t>m</a:t>
            </a:r>
            <a:r>
              <a:rPr lang="sl-SI" sz="1100" dirty="0" err="1" smtClean="0">
                <a:solidFill>
                  <a:schemeClr val="tx1"/>
                </a:solidFill>
              </a:rPr>
              <a:t>ax</a:t>
            </a:r>
            <a:r>
              <a:rPr lang="sl-SI" sz="1100" dirty="0" smtClean="0">
                <a:solidFill>
                  <a:schemeClr val="tx1"/>
                </a:solidFill>
              </a:rPr>
              <a:t> : 40</a:t>
            </a:r>
            <a:endParaRPr lang="sl-SI" sz="1100" dirty="0">
              <a:solidFill>
                <a:schemeClr val="tx1"/>
              </a:solidFill>
            </a:endParaRPr>
          </a:p>
        </p:txBody>
      </p:sp>
      <p:sp>
        <p:nvSpPr>
          <p:cNvPr id="55" name="Elipsa 54"/>
          <p:cNvSpPr/>
          <p:nvPr/>
        </p:nvSpPr>
        <p:spPr>
          <a:xfrm>
            <a:off x="9552890" y="3128547"/>
            <a:ext cx="1295083" cy="1246909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100" dirty="0" err="1" smtClean="0">
                <a:solidFill>
                  <a:schemeClr val="tx1"/>
                </a:solidFill>
              </a:rPr>
              <a:t>int</a:t>
            </a:r>
            <a:r>
              <a:rPr lang="sl-SI" sz="1100" dirty="0" smtClean="0">
                <a:solidFill>
                  <a:schemeClr val="tx1"/>
                </a:solidFill>
              </a:rPr>
              <a:t> : [46, 50]</a:t>
            </a:r>
          </a:p>
          <a:p>
            <a:pPr algn="ctr"/>
            <a:r>
              <a:rPr lang="sl-SI" sz="1100" dirty="0" err="1">
                <a:solidFill>
                  <a:schemeClr val="tx1"/>
                </a:solidFill>
              </a:rPr>
              <a:t>m</a:t>
            </a:r>
            <a:r>
              <a:rPr lang="sl-SI" sz="1100" dirty="0" err="1" smtClean="0">
                <a:solidFill>
                  <a:schemeClr val="tx1"/>
                </a:solidFill>
              </a:rPr>
              <a:t>ax</a:t>
            </a:r>
            <a:r>
              <a:rPr lang="sl-SI" sz="1100" dirty="0" smtClean="0">
                <a:solidFill>
                  <a:schemeClr val="tx1"/>
                </a:solidFill>
              </a:rPr>
              <a:t> : 50</a:t>
            </a:r>
            <a:endParaRPr lang="sl-SI" sz="1100" dirty="0">
              <a:solidFill>
                <a:schemeClr val="tx1"/>
              </a:solidFill>
            </a:endParaRPr>
          </a:p>
        </p:txBody>
      </p:sp>
      <p:cxnSp>
        <p:nvCxnSpPr>
          <p:cNvPr id="56" name="Raven puščični povezovalnik 55"/>
          <p:cNvCxnSpPr>
            <a:stCxn id="51" idx="5"/>
            <a:endCxn id="55" idx="1"/>
          </p:cNvCxnSpPr>
          <p:nvPr/>
        </p:nvCxnSpPr>
        <p:spPr>
          <a:xfrm>
            <a:off x="9680080" y="2874723"/>
            <a:ext cx="62471" cy="43643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Elipsa 66"/>
          <p:cNvSpPr/>
          <p:nvPr/>
        </p:nvSpPr>
        <p:spPr>
          <a:xfrm>
            <a:off x="6398750" y="343311"/>
            <a:ext cx="1295083" cy="1246909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100" dirty="0" err="1" smtClean="0">
                <a:solidFill>
                  <a:schemeClr val="tx1"/>
                </a:solidFill>
              </a:rPr>
              <a:t>int</a:t>
            </a:r>
            <a:r>
              <a:rPr lang="sl-SI" sz="1100" dirty="0" smtClean="0">
                <a:solidFill>
                  <a:schemeClr val="tx1"/>
                </a:solidFill>
              </a:rPr>
              <a:t> : [34, 40]</a:t>
            </a:r>
          </a:p>
          <a:p>
            <a:pPr algn="ctr"/>
            <a:r>
              <a:rPr lang="sl-SI" sz="1100" dirty="0" err="1">
                <a:solidFill>
                  <a:schemeClr val="tx1"/>
                </a:solidFill>
              </a:rPr>
              <a:t>m</a:t>
            </a:r>
            <a:r>
              <a:rPr lang="sl-SI" sz="1100" dirty="0" err="1" smtClean="0">
                <a:solidFill>
                  <a:schemeClr val="tx1"/>
                </a:solidFill>
              </a:rPr>
              <a:t>ax</a:t>
            </a:r>
            <a:r>
              <a:rPr lang="sl-SI" sz="1100" dirty="0" smtClean="0">
                <a:solidFill>
                  <a:schemeClr val="tx1"/>
                </a:solidFill>
              </a:rPr>
              <a:t> : 40</a:t>
            </a:r>
            <a:endParaRPr lang="sl-SI" sz="1100" dirty="0">
              <a:solidFill>
                <a:schemeClr val="tx1"/>
              </a:solidFill>
            </a:endParaRPr>
          </a:p>
        </p:txBody>
      </p:sp>
      <p:sp>
        <p:nvSpPr>
          <p:cNvPr id="68" name="PoljeZBesedilom 67"/>
          <p:cNvSpPr txBox="1"/>
          <p:nvPr/>
        </p:nvSpPr>
        <p:spPr>
          <a:xfrm>
            <a:off x="6754752" y="987537"/>
            <a:ext cx="726465" cy="26161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sl-SI" sz="1100" dirty="0" err="1"/>
              <a:t>m</a:t>
            </a:r>
            <a:r>
              <a:rPr lang="sl-SI" sz="1100" dirty="0" err="1" smtClean="0"/>
              <a:t>ax</a:t>
            </a:r>
            <a:r>
              <a:rPr lang="sl-SI" sz="1100" dirty="0" smtClean="0"/>
              <a:t> : 50</a:t>
            </a:r>
            <a:endParaRPr lang="sl-SI" sz="1100" dirty="0"/>
          </a:p>
        </p:txBody>
      </p:sp>
    </p:spTree>
    <p:extLst>
      <p:ext uri="{BB962C8B-B14F-4D97-AF65-F5344CB8AC3E}">
        <p14:creationId xmlns:p14="http://schemas.microsoft.com/office/powerpoint/2010/main" val="3223377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24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4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8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8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8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7" grpId="1" animBg="1"/>
      <p:bldP spid="10" grpId="0" animBg="1"/>
      <p:bldP spid="17" grpId="1" animBg="1"/>
      <p:bldP spid="18" grpId="0" animBg="1"/>
      <p:bldP spid="22" grpId="0" animBg="1"/>
      <p:bldP spid="22" grpId="1" animBg="1"/>
      <p:bldP spid="25" grpId="0"/>
      <p:bldP spid="26" grpId="0"/>
      <p:bldP spid="27" grpId="0"/>
      <p:bldP spid="28" grpId="0" animBg="1"/>
      <p:bldP spid="28" grpId="1" animBg="1"/>
      <p:bldP spid="29" grpId="0" animBg="1"/>
      <p:bldP spid="29" grpId="1" animBg="1"/>
      <p:bldP spid="30" grpId="0"/>
      <p:bldP spid="30" grpId="1"/>
      <p:bldP spid="31" grpId="0"/>
      <p:bldP spid="37" grpId="0" animBg="1"/>
      <p:bldP spid="38" grpId="0" animBg="1"/>
      <p:bldP spid="38" grpId="1" animBg="1"/>
      <p:bldP spid="39" grpId="0"/>
      <p:bldP spid="40" grpId="0" animBg="1"/>
      <p:bldP spid="40" grpId="1" animBg="1"/>
      <p:bldP spid="41" grpId="0" animBg="1"/>
      <p:bldP spid="42" grpId="0" animBg="1"/>
      <p:bldP spid="50" grpId="0" animBg="1"/>
      <p:bldP spid="43" grpId="0" animBg="1"/>
      <p:bldP spid="51" grpId="0" animBg="1"/>
      <p:bldP spid="54" grpId="0" animBg="1"/>
      <p:bldP spid="54" grpId="1" animBg="1"/>
      <p:bldP spid="55" grpId="0" animBg="1"/>
      <p:bldP spid="67" grpId="0" animBg="1"/>
      <p:bldP spid="68" grpId="0" animBg="1"/>
      <p:bldP spid="68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Viri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 dirty="0"/>
          </a:p>
          <a:p>
            <a:r>
              <a:rPr lang="sl-SI" dirty="0" smtClean="0"/>
              <a:t>Ploj, M. (2017). </a:t>
            </a:r>
            <a:r>
              <a:rPr lang="sl-SI" i="1" dirty="0" smtClean="0"/>
              <a:t>Podatkovna struktura intervalno drevo. </a:t>
            </a:r>
            <a:r>
              <a:rPr lang="sl-SI" dirty="0" smtClean="0"/>
              <a:t>Univerza v Mariboru, Fakulteta za elektrotehniko, računalništvo in informatiko</a:t>
            </a:r>
            <a:r>
              <a:rPr lang="sl-SI" dirty="0"/>
              <a:t>,. </a:t>
            </a:r>
            <a:r>
              <a:rPr lang="sl-SI" dirty="0" err="1">
                <a:hlinkClick r:id="rId2"/>
              </a:rPr>
              <a:t>https</a:t>
            </a:r>
            <a:r>
              <a:rPr lang="sl-SI" dirty="0">
                <a:hlinkClick r:id="rId2"/>
              </a:rPr>
              <a:t>://</a:t>
            </a:r>
            <a:r>
              <a:rPr lang="sl-SI" dirty="0" err="1" smtClean="0">
                <a:hlinkClick r:id="rId2"/>
              </a:rPr>
              <a:t>dk.um.si</a:t>
            </a:r>
            <a:r>
              <a:rPr lang="sl-SI" dirty="0" smtClean="0">
                <a:hlinkClick r:id="rId2"/>
              </a:rPr>
              <a:t>/</a:t>
            </a:r>
            <a:r>
              <a:rPr lang="sl-SI" dirty="0" err="1" smtClean="0">
                <a:hlinkClick r:id="rId2"/>
              </a:rPr>
              <a:t>Dokument.php?id</a:t>
            </a:r>
            <a:r>
              <a:rPr lang="sl-SI" dirty="0" smtClean="0">
                <a:hlinkClick r:id="rId2"/>
              </a:rPr>
              <a:t>=115243</a:t>
            </a:r>
            <a:r>
              <a:rPr lang="sl-SI" dirty="0" smtClean="0"/>
              <a:t> [28.3.2021]</a:t>
            </a:r>
          </a:p>
          <a:p>
            <a:pPr fontAlgn="base"/>
            <a:r>
              <a:rPr lang="sl-SI" dirty="0" err="1" smtClean="0"/>
              <a:t>Tejwani</a:t>
            </a:r>
            <a:r>
              <a:rPr lang="sl-SI" dirty="0" smtClean="0"/>
              <a:t>, C. </a:t>
            </a:r>
            <a:r>
              <a:rPr lang="sl-SI" i="1" dirty="0" smtClean="0"/>
              <a:t>Interval </a:t>
            </a:r>
            <a:r>
              <a:rPr lang="sl-SI" i="1" dirty="0" err="1" smtClean="0"/>
              <a:t>tree</a:t>
            </a:r>
            <a:r>
              <a:rPr lang="sl-SI" i="1" dirty="0"/>
              <a:t> </a:t>
            </a:r>
            <a:r>
              <a:rPr lang="sl-SI" i="1" dirty="0" err="1">
                <a:hlinkClick r:id="rId3"/>
              </a:rPr>
              <a:t>https</a:t>
            </a:r>
            <a:r>
              <a:rPr lang="sl-SI" i="1" dirty="0">
                <a:hlinkClick r:id="rId3"/>
              </a:rPr>
              <a:t>://</a:t>
            </a:r>
            <a:r>
              <a:rPr lang="sl-SI" i="1" dirty="0" err="1">
                <a:hlinkClick r:id="rId3"/>
              </a:rPr>
              <a:t>www.geeksforgeeks.org</a:t>
            </a:r>
            <a:r>
              <a:rPr lang="sl-SI" i="1" dirty="0">
                <a:hlinkClick r:id="rId3"/>
              </a:rPr>
              <a:t>/interval-</a:t>
            </a:r>
            <a:r>
              <a:rPr lang="sl-SI" i="1" dirty="0" err="1">
                <a:hlinkClick r:id="rId3"/>
              </a:rPr>
              <a:t>tree</a:t>
            </a:r>
            <a:r>
              <a:rPr lang="sl-SI" i="1" dirty="0" smtClean="0">
                <a:hlinkClick r:id="rId3"/>
              </a:rPr>
              <a:t>/</a:t>
            </a:r>
            <a:r>
              <a:rPr lang="sl-SI" i="1" dirty="0" smtClean="0"/>
              <a:t> </a:t>
            </a:r>
            <a:r>
              <a:rPr lang="sl-SI" dirty="0" smtClean="0"/>
              <a:t>[28.3.2021] </a:t>
            </a:r>
          </a:p>
          <a:p>
            <a:pPr fontAlgn="base"/>
            <a:r>
              <a:rPr lang="sl-SI" dirty="0" err="1">
                <a:hlinkClick r:id="rId4"/>
              </a:rPr>
              <a:t>https</a:t>
            </a:r>
            <a:r>
              <a:rPr lang="sl-SI" dirty="0">
                <a:hlinkClick r:id="rId4"/>
              </a:rPr>
              <a:t>://</a:t>
            </a:r>
            <a:r>
              <a:rPr lang="sl-SI" dirty="0" err="1" smtClean="0">
                <a:hlinkClick r:id="rId4"/>
              </a:rPr>
              <a:t>en.wikipedia.org</a:t>
            </a:r>
            <a:r>
              <a:rPr lang="sl-SI" dirty="0" smtClean="0">
                <a:hlinkClick r:id="rId4"/>
              </a:rPr>
              <a:t>/</a:t>
            </a:r>
            <a:r>
              <a:rPr lang="sl-SI" dirty="0" err="1" smtClean="0">
                <a:hlinkClick r:id="rId4"/>
              </a:rPr>
              <a:t>wiki</a:t>
            </a:r>
            <a:r>
              <a:rPr lang="sl-SI" dirty="0" smtClean="0">
                <a:hlinkClick r:id="rId4"/>
              </a:rPr>
              <a:t>/</a:t>
            </a:r>
            <a:r>
              <a:rPr lang="sl-SI" dirty="0" err="1" smtClean="0">
                <a:hlinkClick r:id="rId4"/>
              </a:rPr>
              <a:t>Interval_tree</a:t>
            </a:r>
            <a:r>
              <a:rPr lang="sl-SI" dirty="0" smtClean="0"/>
              <a:t> [28.3.2021]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959981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b="1" dirty="0"/>
              <a:t>Intervalno drevo</a:t>
            </a:r>
            <a:r>
              <a:rPr lang="sl-SI" dirty="0"/>
              <a:t> je </a:t>
            </a:r>
            <a:r>
              <a:rPr lang="sl-SI" dirty="0" smtClean="0"/>
              <a:t>podatkovna struktura, </a:t>
            </a:r>
            <a:r>
              <a:rPr lang="sl-SI" dirty="0"/>
              <a:t>ki nam omogoča najti vse intervale iz dane množice, ki se prekrivajo z danim </a:t>
            </a:r>
            <a:r>
              <a:rPr lang="sl-SI" dirty="0" smtClean="0"/>
              <a:t>intervalom</a:t>
            </a:r>
            <a:r>
              <a:rPr lang="sl-SI" dirty="0"/>
              <a:t> ali </a:t>
            </a:r>
            <a:r>
              <a:rPr lang="sl-SI" dirty="0" smtClean="0"/>
              <a:t>točko.</a:t>
            </a:r>
          </a:p>
          <a:p>
            <a:r>
              <a:rPr lang="sl-SI" dirty="0" smtClean="0"/>
              <a:t>Intervale predstavimo v dvojiškem drevesu urejenem po prvi komponenti.</a:t>
            </a:r>
          </a:p>
          <a:p>
            <a:r>
              <a:rPr lang="sl-SI" dirty="0" smtClean="0"/>
              <a:t>Paroma </a:t>
            </a:r>
            <a:r>
              <a:rPr lang="sl-SI" dirty="0" err="1" smtClean="0"/>
              <a:t>disjunktne</a:t>
            </a:r>
            <a:r>
              <a:rPr lang="sl-SI" dirty="0" smtClean="0"/>
              <a:t> pare predstavimo z iskalnim drevesom.</a:t>
            </a:r>
          </a:p>
          <a:p>
            <a:endParaRPr lang="sl-SI" dirty="0" smtClean="0"/>
          </a:p>
          <a:p>
            <a:endParaRPr lang="sl-SI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315165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21575" y="994352"/>
            <a:ext cx="10515600" cy="1432964"/>
          </a:xfrm>
        </p:spPr>
        <p:txBody>
          <a:bodyPr/>
          <a:lstStyle/>
          <a:p>
            <a:pPr marL="0" indent="0">
              <a:buNone/>
            </a:pPr>
            <a:r>
              <a:rPr lang="sl-SI" dirty="0" smtClean="0"/>
              <a:t>Primer uporabe:</a:t>
            </a:r>
          </a:p>
          <a:p>
            <a:r>
              <a:rPr lang="sl-SI" dirty="0" smtClean="0"/>
              <a:t>Pohitrimo postopek iskanja prekrivanja intervalov</a:t>
            </a:r>
          </a:p>
        </p:txBody>
      </p:sp>
      <p:cxnSp>
        <p:nvCxnSpPr>
          <p:cNvPr id="6" name="Raven povezovalnik 5"/>
          <p:cNvCxnSpPr/>
          <p:nvPr/>
        </p:nvCxnSpPr>
        <p:spPr>
          <a:xfrm flipV="1">
            <a:off x="1346662" y="2909455"/>
            <a:ext cx="3358342" cy="831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oljeZBesedilom 9"/>
          <p:cNvSpPr txBox="1"/>
          <p:nvPr/>
        </p:nvSpPr>
        <p:spPr>
          <a:xfrm>
            <a:off x="1188719" y="2460566"/>
            <a:ext cx="507077" cy="382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2</a:t>
            </a:r>
            <a:endParaRPr lang="sl-SI" dirty="0"/>
          </a:p>
        </p:txBody>
      </p:sp>
      <p:sp>
        <p:nvSpPr>
          <p:cNvPr id="11" name="PoljeZBesedilom 10"/>
          <p:cNvSpPr txBox="1"/>
          <p:nvPr/>
        </p:nvSpPr>
        <p:spPr>
          <a:xfrm>
            <a:off x="4463934" y="2460566"/>
            <a:ext cx="5403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10</a:t>
            </a:r>
            <a:endParaRPr lang="sl-SI" dirty="0"/>
          </a:p>
        </p:txBody>
      </p:sp>
      <p:cxnSp>
        <p:nvCxnSpPr>
          <p:cNvPr id="12" name="Raven povezovalnik 11"/>
          <p:cNvCxnSpPr/>
          <p:nvPr/>
        </p:nvCxnSpPr>
        <p:spPr>
          <a:xfrm>
            <a:off x="3244735" y="3744304"/>
            <a:ext cx="2241665" cy="213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PoljeZBesedilom 12"/>
          <p:cNvSpPr txBox="1"/>
          <p:nvPr/>
        </p:nvSpPr>
        <p:spPr>
          <a:xfrm>
            <a:off x="3086792" y="3287100"/>
            <a:ext cx="507077" cy="382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6</a:t>
            </a:r>
          </a:p>
        </p:txBody>
      </p:sp>
      <p:sp>
        <p:nvSpPr>
          <p:cNvPr id="14" name="PoljeZBesedilom 13"/>
          <p:cNvSpPr txBox="1"/>
          <p:nvPr/>
        </p:nvSpPr>
        <p:spPr>
          <a:xfrm>
            <a:off x="5281352" y="3300154"/>
            <a:ext cx="5403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12</a:t>
            </a:r>
            <a:endParaRPr lang="sl-SI" dirty="0"/>
          </a:p>
        </p:txBody>
      </p:sp>
      <p:cxnSp>
        <p:nvCxnSpPr>
          <p:cNvPr id="17" name="Raven povezovalnik 16"/>
          <p:cNvCxnSpPr/>
          <p:nvPr/>
        </p:nvCxnSpPr>
        <p:spPr>
          <a:xfrm flipV="1">
            <a:off x="2434243" y="4583892"/>
            <a:ext cx="2686397" cy="714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PoljeZBesedilom 17"/>
          <p:cNvSpPr txBox="1"/>
          <p:nvPr/>
        </p:nvSpPr>
        <p:spPr>
          <a:xfrm>
            <a:off x="2276300" y="4133835"/>
            <a:ext cx="507077" cy="382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4</a:t>
            </a:r>
          </a:p>
        </p:txBody>
      </p:sp>
      <p:sp>
        <p:nvSpPr>
          <p:cNvPr id="19" name="PoljeZBesedilom 18"/>
          <p:cNvSpPr txBox="1"/>
          <p:nvPr/>
        </p:nvSpPr>
        <p:spPr>
          <a:xfrm>
            <a:off x="4946073" y="4174237"/>
            <a:ext cx="5403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11</a:t>
            </a:r>
            <a:endParaRPr lang="sl-SI" dirty="0"/>
          </a:p>
        </p:txBody>
      </p:sp>
      <p:cxnSp>
        <p:nvCxnSpPr>
          <p:cNvPr id="21" name="Raven povezovalnik 20"/>
          <p:cNvCxnSpPr/>
          <p:nvPr/>
        </p:nvCxnSpPr>
        <p:spPr>
          <a:xfrm>
            <a:off x="5854932" y="5332035"/>
            <a:ext cx="3438697" cy="2136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PoljeZBesedilom 21"/>
          <p:cNvSpPr txBox="1"/>
          <p:nvPr/>
        </p:nvSpPr>
        <p:spPr>
          <a:xfrm>
            <a:off x="5696989" y="4874831"/>
            <a:ext cx="507077" cy="382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13</a:t>
            </a:r>
            <a:endParaRPr lang="sl-SI" dirty="0"/>
          </a:p>
        </p:txBody>
      </p:sp>
      <p:sp>
        <p:nvSpPr>
          <p:cNvPr id="23" name="PoljeZBesedilom 22"/>
          <p:cNvSpPr txBox="1"/>
          <p:nvPr/>
        </p:nvSpPr>
        <p:spPr>
          <a:xfrm>
            <a:off x="9155084" y="4887885"/>
            <a:ext cx="5403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20</a:t>
            </a:r>
            <a:endParaRPr lang="sl-SI" dirty="0"/>
          </a:p>
        </p:txBody>
      </p:sp>
      <p:cxnSp>
        <p:nvCxnSpPr>
          <p:cNvPr id="26" name="Raven povezovalnik 25"/>
          <p:cNvCxnSpPr/>
          <p:nvPr/>
        </p:nvCxnSpPr>
        <p:spPr>
          <a:xfrm>
            <a:off x="3751812" y="6068922"/>
            <a:ext cx="353845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PoljeZBesedilom 26"/>
          <p:cNvSpPr txBox="1"/>
          <p:nvPr/>
        </p:nvSpPr>
        <p:spPr>
          <a:xfrm>
            <a:off x="3593869" y="5611718"/>
            <a:ext cx="507077" cy="382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7</a:t>
            </a:r>
          </a:p>
        </p:txBody>
      </p:sp>
      <p:sp>
        <p:nvSpPr>
          <p:cNvPr id="28" name="PoljeZBesedilom 27"/>
          <p:cNvSpPr txBox="1"/>
          <p:nvPr/>
        </p:nvSpPr>
        <p:spPr>
          <a:xfrm>
            <a:off x="6869084" y="5611718"/>
            <a:ext cx="5403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15</a:t>
            </a:r>
            <a:endParaRPr lang="sl-SI" dirty="0"/>
          </a:p>
        </p:txBody>
      </p:sp>
      <p:cxnSp>
        <p:nvCxnSpPr>
          <p:cNvPr id="30" name="Raven povezovalnik 29"/>
          <p:cNvCxnSpPr/>
          <p:nvPr/>
        </p:nvCxnSpPr>
        <p:spPr>
          <a:xfrm flipV="1">
            <a:off x="1821877" y="6517189"/>
            <a:ext cx="1546166" cy="8937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PoljeZBesedilom 30"/>
          <p:cNvSpPr txBox="1"/>
          <p:nvPr/>
        </p:nvSpPr>
        <p:spPr>
          <a:xfrm>
            <a:off x="1695796" y="6134803"/>
            <a:ext cx="507077" cy="382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3</a:t>
            </a:r>
            <a:endParaRPr lang="sl-SI" dirty="0"/>
          </a:p>
        </p:txBody>
      </p:sp>
      <p:sp>
        <p:nvSpPr>
          <p:cNvPr id="32" name="PoljeZBesedilom 31"/>
          <p:cNvSpPr txBox="1"/>
          <p:nvPr/>
        </p:nvSpPr>
        <p:spPr>
          <a:xfrm>
            <a:off x="3211485" y="6106372"/>
            <a:ext cx="5403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853404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688298" y="941205"/>
            <a:ext cx="10515600" cy="5384644"/>
          </a:xfrm>
        </p:spPr>
        <p:txBody>
          <a:bodyPr/>
          <a:lstStyle/>
          <a:p>
            <a:pPr marL="0" indent="0">
              <a:buNone/>
            </a:pPr>
            <a:r>
              <a:rPr lang="sl-SI" dirty="0" smtClean="0"/>
              <a:t>Intervale, ki se med seboj prekrivajo predstavimo z dvojiškim drevesom, pogledali si bomo samo zaprte intervale.</a:t>
            </a:r>
          </a:p>
          <a:p>
            <a:pPr marL="0" indent="0">
              <a:buNone/>
            </a:pPr>
            <a:r>
              <a:rPr lang="sl-SI" dirty="0" smtClean="0"/>
              <a:t>Interval i = </a:t>
            </a:r>
            <a:r>
              <a:rPr lang="en-GB" dirty="0"/>
              <a:t>[</a:t>
            </a:r>
            <a:r>
              <a:rPr lang="en-GB" dirty="0" err="1"/>
              <a:t>t</a:t>
            </a:r>
            <a:r>
              <a:rPr lang="en-GB" baseline="-25000" dirty="0" err="1"/>
              <a:t>1</a:t>
            </a:r>
            <a:r>
              <a:rPr lang="en-GB" dirty="0"/>
              <a:t>,</a:t>
            </a:r>
            <a:r>
              <a:rPr lang="en-GB" baseline="-25000" dirty="0"/>
              <a:t> </a:t>
            </a:r>
            <a:r>
              <a:rPr lang="en-GB" dirty="0" err="1" smtClean="0"/>
              <a:t>t</a:t>
            </a:r>
            <a:r>
              <a:rPr lang="en-GB" baseline="-25000" dirty="0" err="1" smtClean="0"/>
              <a:t>2</a:t>
            </a:r>
            <a:r>
              <a:rPr lang="en-GB" dirty="0" smtClean="0"/>
              <a:t>]</a:t>
            </a:r>
            <a:endParaRPr lang="sl-SI" dirty="0" smtClean="0"/>
          </a:p>
          <a:p>
            <a:r>
              <a:rPr lang="sl-SI" dirty="0" smtClean="0"/>
              <a:t>t</a:t>
            </a:r>
            <a:r>
              <a:rPr lang="en-GB" baseline="-25000" dirty="0" smtClean="0"/>
              <a:t>1</a:t>
            </a:r>
            <a:r>
              <a:rPr lang="sl-SI" baseline="-25000" dirty="0" smtClean="0"/>
              <a:t> </a:t>
            </a:r>
            <a:r>
              <a:rPr lang="sl-SI" dirty="0" smtClean="0"/>
              <a:t> = </a:t>
            </a:r>
            <a:r>
              <a:rPr lang="sl-SI" dirty="0" err="1" smtClean="0"/>
              <a:t>i</a:t>
            </a:r>
            <a:r>
              <a:rPr lang="sl-SI" baseline="-25000" dirty="0" err="1" smtClean="0"/>
              <a:t>min</a:t>
            </a:r>
            <a:endParaRPr lang="sl-SI" baseline="-25000" dirty="0" smtClean="0"/>
          </a:p>
          <a:p>
            <a:r>
              <a:rPr lang="sl-SI" dirty="0" err="1" smtClean="0"/>
              <a:t>t</a:t>
            </a:r>
            <a:r>
              <a:rPr lang="sl-SI" baseline="-25000" dirty="0" err="1" smtClean="0"/>
              <a:t>2</a:t>
            </a:r>
            <a:r>
              <a:rPr lang="sl-SI" dirty="0" smtClean="0"/>
              <a:t> </a:t>
            </a:r>
            <a:r>
              <a:rPr lang="sl-SI" dirty="0"/>
              <a:t>= </a:t>
            </a:r>
            <a:r>
              <a:rPr lang="sl-SI" dirty="0" err="1" smtClean="0"/>
              <a:t>i</a:t>
            </a:r>
            <a:r>
              <a:rPr lang="sl-SI" baseline="-25000" dirty="0" err="1" smtClean="0"/>
              <a:t>max</a:t>
            </a:r>
            <a:r>
              <a:rPr lang="sl-SI" baseline="-25000" dirty="0" smtClean="0"/>
              <a:t> </a:t>
            </a:r>
            <a:r>
              <a:rPr lang="sl-SI" dirty="0" smtClean="0"/>
              <a:t> </a:t>
            </a:r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r>
              <a:rPr lang="sl-SI" dirty="0" smtClean="0"/>
              <a:t>Prekrivanje intervalov:</a:t>
            </a:r>
          </a:p>
          <a:p>
            <a:pPr marL="0" indent="0">
              <a:buNone/>
            </a:pPr>
            <a:r>
              <a:rPr lang="sl-SI" dirty="0" smtClean="0"/>
              <a:t>					  	   ≥ 0 – se prekrivata</a:t>
            </a:r>
          </a:p>
          <a:p>
            <a:pPr marL="0" indent="0">
              <a:buNone/>
            </a:pPr>
            <a:r>
              <a:rPr lang="sl-SI" dirty="0" smtClean="0"/>
              <a:t>					   	   &lt; 0 – se ne prekrivata</a:t>
            </a:r>
          </a:p>
          <a:p>
            <a:endParaRPr lang="sl-SI" dirty="0"/>
          </a:p>
        </p:txBody>
      </p:sp>
      <p:sp>
        <p:nvSpPr>
          <p:cNvPr id="4" name="PoljeZBesedilom 3"/>
          <p:cNvSpPr txBox="1"/>
          <p:nvPr/>
        </p:nvSpPr>
        <p:spPr>
          <a:xfrm>
            <a:off x="1270189" y="4571999"/>
            <a:ext cx="53051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min(</a:t>
            </a:r>
            <a:r>
              <a:rPr lang="sl-SI" sz="2800" dirty="0" err="1"/>
              <a:t>i1</a:t>
            </a:r>
            <a:r>
              <a:rPr lang="sl-SI" sz="2800" baseline="-25000" dirty="0" err="1"/>
              <a:t>max</a:t>
            </a:r>
            <a:r>
              <a:rPr lang="sl-SI" sz="2800" dirty="0"/>
              <a:t>, </a:t>
            </a:r>
            <a:r>
              <a:rPr lang="sl-SI" sz="2800" dirty="0" err="1"/>
              <a:t>i2</a:t>
            </a:r>
            <a:r>
              <a:rPr lang="sl-SI" sz="2800" baseline="-25000" dirty="0" err="1"/>
              <a:t>max</a:t>
            </a:r>
            <a:r>
              <a:rPr lang="sl-SI" sz="2800" dirty="0"/>
              <a:t>) – </a:t>
            </a:r>
            <a:r>
              <a:rPr lang="sl-SI" sz="2800" dirty="0" err="1"/>
              <a:t>max</a:t>
            </a:r>
            <a:r>
              <a:rPr lang="sl-SI" sz="2800" dirty="0"/>
              <a:t>(</a:t>
            </a:r>
            <a:r>
              <a:rPr lang="sl-SI" sz="2800" dirty="0" err="1"/>
              <a:t>i1</a:t>
            </a:r>
            <a:r>
              <a:rPr lang="sl-SI" sz="2800" baseline="-25000" dirty="0" err="1"/>
              <a:t>min</a:t>
            </a:r>
            <a:r>
              <a:rPr lang="sl-SI" sz="2800" dirty="0"/>
              <a:t>, </a:t>
            </a:r>
            <a:r>
              <a:rPr lang="sl-SI" sz="2800" dirty="0" err="1"/>
              <a:t>i2</a:t>
            </a:r>
            <a:r>
              <a:rPr lang="sl-SI" sz="2800" baseline="-25000" dirty="0" err="1"/>
              <a:t>min</a:t>
            </a:r>
            <a:r>
              <a:rPr lang="sl-SI" sz="2800" dirty="0" smtClean="0"/>
              <a:t>) </a:t>
            </a:r>
            <a:endParaRPr lang="sl-SI" sz="2800" dirty="0"/>
          </a:p>
        </p:txBody>
      </p:sp>
    </p:spTree>
    <p:extLst>
      <p:ext uri="{BB962C8B-B14F-4D97-AF65-F5344CB8AC3E}">
        <p14:creationId xmlns:p14="http://schemas.microsoft.com/office/powerpoint/2010/main" val="3788795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značba mesta vsebine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smtClean="0"/>
              <a:t>Vozlišče v:</a:t>
            </a:r>
          </a:p>
          <a:p>
            <a:r>
              <a:rPr lang="sl-SI" dirty="0"/>
              <a:t>i</a:t>
            </a:r>
            <a:r>
              <a:rPr lang="sl-SI" dirty="0" smtClean="0"/>
              <a:t>nterval </a:t>
            </a:r>
            <a:r>
              <a:rPr lang="sl-SI" i="1" dirty="0" err="1" smtClean="0"/>
              <a:t>int</a:t>
            </a:r>
            <a:endParaRPr lang="sl-SI" i="1" dirty="0"/>
          </a:p>
          <a:p>
            <a:r>
              <a:rPr lang="sl-SI" dirty="0" smtClean="0"/>
              <a:t>najvišjo vrednost vozlišča v, levega in desnega poddrevesa </a:t>
            </a:r>
            <a:r>
              <a:rPr lang="sl-SI" i="1" dirty="0" err="1" smtClean="0"/>
              <a:t>max</a:t>
            </a:r>
            <a:endParaRPr lang="sl-SI" i="1" dirty="0" smtClean="0"/>
          </a:p>
          <a:p>
            <a:r>
              <a:rPr lang="sl-SI" dirty="0" smtClean="0"/>
              <a:t>kazalca </a:t>
            </a:r>
            <a:r>
              <a:rPr lang="sl-SI" dirty="0"/>
              <a:t>na </a:t>
            </a:r>
            <a:r>
              <a:rPr lang="sl-SI" dirty="0" smtClean="0"/>
              <a:t>levega </a:t>
            </a:r>
            <a:r>
              <a:rPr lang="sl-SI" dirty="0"/>
              <a:t>in </a:t>
            </a:r>
            <a:r>
              <a:rPr lang="sl-SI" dirty="0" smtClean="0"/>
              <a:t>desnega sina</a:t>
            </a:r>
            <a:endParaRPr lang="sl-SI" dirty="0"/>
          </a:p>
          <a:p>
            <a:endParaRPr lang="sl-SI" dirty="0"/>
          </a:p>
        </p:txBody>
      </p:sp>
      <p:sp>
        <p:nvSpPr>
          <p:cNvPr id="6" name="Elipsa 5"/>
          <p:cNvSpPr/>
          <p:nvPr/>
        </p:nvSpPr>
        <p:spPr>
          <a:xfrm>
            <a:off x="8030095" y="3749039"/>
            <a:ext cx="1546168" cy="1454728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err="1">
                <a:solidFill>
                  <a:schemeClr val="tx1"/>
                </a:solidFill>
              </a:rPr>
              <a:t>i</a:t>
            </a:r>
            <a:r>
              <a:rPr lang="sl-SI" dirty="0" err="1" smtClean="0">
                <a:solidFill>
                  <a:schemeClr val="tx1"/>
                </a:solidFill>
              </a:rPr>
              <a:t>nt</a:t>
            </a:r>
            <a:r>
              <a:rPr lang="sl-SI" dirty="0" smtClean="0">
                <a:solidFill>
                  <a:schemeClr val="tx1"/>
                </a:solidFill>
              </a:rPr>
              <a:t>: [1, 6]</a:t>
            </a:r>
          </a:p>
          <a:p>
            <a:pPr algn="ctr"/>
            <a:r>
              <a:rPr lang="sl-SI" dirty="0" err="1" smtClean="0">
                <a:solidFill>
                  <a:schemeClr val="tx1"/>
                </a:solidFill>
              </a:rPr>
              <a:t>max</a:t>
            </a:r>
            <a:r>
              <a:rPr lang="sl-SI" dirty="0" smtClean="0">
                <a:solidFill>
                  <a:schemeClr val="tx1"/>
                </a:solidFill>
              </a:rPr>
              <a:t> : 6</a:t>
            </a:r>
            <a:endParaRPr lang="sl-SI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9580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ipsa 3"/>
          <p:cNvSpPr/>
          <p:nvPr/>
        </p:nvSpPr>
        <p:spPr>
          <a:xfrm>
            <a:off x="5145578" y="548641"/>
            <a:ext cx="1284315" cy="1213658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100" dirty="0" err="1" smtClean="0">
                <a:solidFill>
                  <a:schemeClr val="tx1"/>
                </a:solidFill>
              </a:rPr>
              <a:t>int</a:t>
            </a:r>
            <a:r>
              <a:rPr lang="sl-SI" sz="1100" dirty="0" smtClean="0">
                <a:solidFill>
                  <a:schemeClr val="tx1"/>
                </a:solidFill>
              </a:rPr>
              <a:t> : [12, 30]</a:t>
            </a:r>
          </a:p>
          <a:p>
            <a:pPr algn="ctr"/>
            <a:r>
              <a:rPr lang="sl-SI" sz="1100" dirty="0" err="1">
                <a:solidFill>
                  <a:schemeClr val="tx1"/>
                </a:solidFill>
              </a:rPr>
              <a:t>m</a:t>
            </a:r>
            <a:r>
              <a:rPr lang="sl-SI" sz="1100" dirty="0" err="1" smtClean="0">
                <a:solidFill>
                  <a:schemeClr val="tx1"/>
                </a:solidFill>
              </a:rPr>
              <a:t>ax</a:t>
            </a:r>
            <a:r>
              <a:rPr lang="sl-SI" sz="1100" dirty="0" smtClean="0">
                <a:solidFill>
                  <a:schemeClr val="tx1"/>
                </a:solidFill>
              </a:rPr>
              <a:t> : 43</a:t>
            </a:r>
            <a:endParaRPr lang="sl-SI" sz="1100" dirty="0">
              <a:solidFill>
                <a:schemeClr val="tx1"/>
              </a:solidFill>
            </a:endParaRPr>
          </a:p>
        </p:txBody>
      </p:sp>
      <p:sp>
        <p:nvSpPr>
          <p:cNvPr id="6" name="Elipsa 5"/>
          <p:cNvSpPr/>
          <p:nvPr/>
        </p:nvSpPr>
        <p:spPr>
          <a:xfrm>
            <a:off x="3656898" y="2018609"/>
            <a:ext cx="1303269" cy="1263534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100" dirty="0" err="1" smtClean="0">
                <a:solidFill>
                  <a:schemeClr val="tx1"/>
                </a:solidFill>
              </a:rPr>
              <a:t>int</a:t>
            </a:r>
            <a:r>
              <a:rPr lang="sl-SI" sz="1100" dirty="0" smtClean="0">
                <a:solidFill>
                  <a:schemeClr val="tx1"/>
                </a:solidFill>
              </a:rPr>
              <a:t> : [5, 16]</a:t>
            </a:r>
          </a:p>
          <a:p>
            <a:pPr algn="ctr"/>
            <a:r>
              <a:rPr lang="sl-SI" sz="1100" dirty="0" err="1">
                <a:solidFill>
                  <a:schemeClr val="tx1"/>
                </a:solidFill>
              </a:rPr>
              <a:t>m</a:t>
            </a:r>
            <a:r>
              <a:rPr lang="sl-SI" sz="1100" dirty="0" err="1" smtClean="0">
                <a:solidFill>
                  <a:schemeClr val="tx1"/>
                </a:solidFill>
              </a:rPr>
              <a:t>ax</a:t>
            </a:r>
            <a:r>
              <a:rPr lang="sl-SI" sz="1100" dirty="0" smtClean="0">
                <a:solidFill>
                  <a:schemeClr val="tx1"/>
                </a:solidFill>
              </a:rPr>
              <a:t> : 26</a:t>
            </a:r>
            <a:endParaRPr lang="sl-SI" sz="1100" dirty="0">
              <a:solidFill>
                <a:schemeClr val="tx1"/>
              </a:solidFill>
            </a:endParaRPr>
          </a:p>
        </p:txBody>
      </p:sp>
      <p:sp>
        <p:nvSpPr>
          <p:cNvPr id="7" name="Elipsa 6"/>
          <p:cNvSpPr/>
          <p:nvPr/>
        </p:nvSpPr>
        <p:spPr>
          <a:xfrm>
            <a:off x="6649036" y="2018609"/>
            <a:ext cx="1295083" cy="1263534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100" dirty="0" err="1" smtClean="0">
                <a:solidFill>
                  <a:schemeClr val="tx1"/>
                </a:solidFill>
              </a:rPr>
              <a:t>int</a:t>
            </a:r>
            <a:r>
              <a:rPr lang="sl-SI" sz="1100" dirty="0" smtClean="0">
                <a:solidFill>
                  <a:schemeClr val="tx1"/>
                </a:solidFill>
              </a:rPr>
              <a:t> : [20, 43]</a:t>
            </a:r>
          </a:p>
          <a:p>
            <a:pPr algn="ctr"/>
            <a:r>
              <a:rPr lang="sl-SI" sz="1100" dirty="0" err="1">
                <a:solidFill>
                  <a:schemeClr val="tx1"/>
                </a:solidFill>
              </a:rPr>
              <a:t>m</a:t>
            </a:r>
            <a:r>
              <a:rPr lang="sl-SI" sz="1100" dirty="0" err="1" smtClean="0">
                <a:solidFill>
                  <a:schemeClr val="tx1"/>
                </a:solidFill>
              </a:rPr>
              <a:t>ax</a:t>
            </a:r>
            <a:r>
              <a:rPr lang="sl-SI" sz="1100" dirty="0" smtClean="0">
                <a:solidFill>
                  <a:schemeClr val="tx1"/>
                </a:solidFill>
              </a:rPr>
              <a:t> : 43</a:t>
            </a:r>
            <a:endParaRPr lang="sl-SI" sz="1100" dirty="0">
              <a:solidFill>
                <a:schemeClr val="tx1"/>
              </a:solidFill>
            </a:endParaRPr>
          </a:p>
        </p:txBody>
      </p:sp>
      <p:sp>
        <p:nvSpPr>
          <p:cNvPr id="8" name="Elipsa 7"/>
          <p:cNvSpPr/>
          <p:nvPr/>
        </p:nvSpPr>
        <p:spPr>
          <a:xfrm>
            <a:off x="2364459" y="3394366"/>
            <a:ext cx="1292439" cy="1199803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100" dirty="0" err="1" smtClean="0">
                <a:solidFill>
                  <a:schemeClr val="tx1"/>
                </a:solidFill>
              </a:rPr>
              <a:t>int</a:t>
            </a:r>
            <a:r>
              <a:rPr lang="sl-SI" sz="1100" dirty="0" smtClean="0">
                <a:solidFill>
                  <a:schemeClr val="tx1"/>
                </a:solidFill>
              </a:rPr>
              <a:t> : [1, 6]</a:t>
            </a:r>
          </a:p>
          <a:p>
            <a:pPr algn="ctr"/>
            <a:r>
              <a:rPr lang="sl-SI" sz="1100" dirty="0" err="1">
                <a:solidFill>
                  <a:schemeClr val="tx1"/>
                </a:solidFill>
              </a:rPr>
              <a:t>m</a:t>
            </a:r>
            <a:r>
              <a:rPr lang="sl-SI" sz="1100" dirty="0" err="1" smtClean="0">
                <a:solidFill>
                  <a:schemeClr val="tx1"/>
                </a:solidFill>
              </a:rPr>
              <a:t>ax</a:t>
            </a:r>
            <a:r>
              <a:rPr lang="sl-SI" sz="1100" dirty="0" smtClean="0">
                <a:solidFill>
                  <a:schemeClr val="tx1"/>
                </a:solidFill>
              </a:rPr>
              <a:t> :  6</a:t>
            </a:r>
            <a:endParaRPr lang="sl-SI" sz="1100" dirty="0">
              <a:solidFill>
                <a:schemeClr val="tx1"/>
              </a:solidFill>
            </a:endParaRPr>
          </a:p>
        </p:txBody>
      </p:sp>
      <p:sp>
        <p:nvSpPr>
          <p:cNvPr id="9" name="Elipsa 8"/>
          <p:cNvSpPr/>
          <p:nvPr/>
        </p:nvSpPr>
        <p:spPr>
          <a:xfrm>
            <a:off x="4853072" y="3394367"/>
            <a:ext cx="1280584" cy="1199802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100" dirty="0" err="1" smtClean="0">
                <a:solidFill>
                  <a:schemeClr val="tx1"/>
                </a:solidFill>
              </a:rPr>
              <a:t>int</a:t>
            </a:r>
            <a:r>
              <a:rPr lang="sl-SI" sz="1100" dirty="0" smtClean="0">
                <a:solidFill>
                  <a:schemeClr val="tx1"/>
                </a:solidFill>
              </a:rPr>
              <a:t> : [10, 26]</a:t>
            </a:r>
          </a:p>
          <a:p>
            <a:pPr algn="ctr"/>
            <a:r>
              <a:rPr lang="sl-SI" sz="1100" dirty="0" err="1">
                <a:solidFill>
                  <a:schemeClr val="tx1"/>
                </a:solidFill>
              </a:rPr>
              <a:t>m</a:t>
            </a:r>
            <a:r>
              <a:rPr lang="sl-SI" sz="1100" dirty="0" err="1" smtClean="0">
                <a:solidFill>
                  <a:schemeClr val="tx1"/>
                </a:solidFill>
              </a:rPr>
              <a:t>ax</a:t>
            </a:r>
            <a:r>
              <a:rPr lang="sl-SI" sz="1100" dirty="0" smtClean="0">
                <a:solidFill>
                  <a:schemeClr val="tx1"/>
                </a:solidFill>
              </a:rPr>
              <a:t> : 26</a:t>
            </a:r>
            <a:endParaRPr lang="sl-SI" sz="1100" dirty="0">
              <a:solidFill>
                <a:schemeClr val="tx1"/>
              </a:solidFill>
            </a:endParaRPr>
          </a:p>
        </p:txBody>
      </p:sp>
      <p:sp>
        <p:nvSpPr>
          <p:cNvPr id="10" name="Elipsa 9"/>
          <p:cNvSpPr/>
          <p:nvPr/>
        </p:nvSpPr>
        <p:spPr>
          <a:xfrm>
            <a:off x="7944119" y="3282143"/>
            <a:ext cx="1277708" cy="1210889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100" dirty="0" err="1" smtClean="0">
                <a:solidFill>
                  <a:schemeClr val="tx1"/>
                </a:solidFill>
              </a:rPr>
              <a:t>int</a:t>
            </a:r>
            <a:r>
              <a:rPr lang="sl-SI" sz="1100" dirty="0" smtClean="0">
                <a:solidFill>
                  <a:schemeClr val="tx1"/>
                </a:solidFill>
              </a:rPr>
              <a:t> : [27, 40]</a:t>
            </a:r>
          </a:p>
          <a:p>
            <a:pPr algn="ctr"/>
            <a:r>
              <a:rPr lang="sl-SI" sz="1100" dirty="0" err="1">
                <a:solidFill>
                  <a:schemeClr val="tx1"/>
                </a:solidFill>
              </a:rPr>
              <a:t>m</a:t>
            </a:r>
            <a:r>
              <a:rPr lang="sl-SI" sz="1100" dirty="0" err="1" smtClean="0">
                <a:solidFill>
                  <a:schemeClr val="tx1"/>
                </a:solidFill>
              </a:rPr>
              <a:t>ax</a:t>
            </a:r>
            <a:r>
              <a:rPr lang="sl-SI" sz="1100" dirty="0" smtClean="0">
                <a:solidFill>
                  <a:schemeClr val="tx1"/>
                </a:solidFill>
              </a:rPr>
              <a:t> : 40</a:t>
            </a:r>
            <a:endParaRPr lang="sl-SI" sz="1100" dirty="0">
              <a:solidFill>
                <a:schemeClr val="tx1"/>
              </a:solidFill>
            </a:endParaRPr>
          </a:p>
        </p:txBody>
      </p:sp>
      <p:cxnSp>
        <p:nvCxnSpPr>
          <p:cNvPr id="24" name="Raven puščični povezovalnik 23"/>
          <p:cNvCxnSpPr>
            <a:stCxn id="4" idx="5"/>
            <a:endCxn id="7" idx="1"/>
          </p:cNvCxnSpPr>
          <p:nvPr/>
        </p:nvCxnSpPr>
        <p:spPr>
          <a:xfrm>
            <a:off x="6241809" y="1584563"/>
            <a:ext cx="596888" cy="61908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Raven puščični povezovalnik 25"/>
          <p:cNvCxnSpPr>
            <a:stCxn id="4" idx="3"/>
            <a:endCxn id="6" idx="7"/>
          </p:cNvCxnSpPr>
          <p:nvPr/>
        </p:nvCxnSpPr>
        <p:spPr>
          <a:xfrm flipH="1">
            <a:off x="4769308" y="1584563"/>
            <a:ext cx="564354" cy="61908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Raven puščični povezovalnik 30"/>
          <p:cNvCxnSpPr>
            <a:stCxn id="6" idx="3"/>
            <a:endCxn id="8" idx="7"/>
          </p:cNvCxnSpPr>
          <p:nvPr/>
        </p:nvCxnSpPr>
        <p:spPr>
          <a:xfrm flipH="1">
            <a:off x="3467625" y="3097103"/>
            <a:ext cx="380132" cy="47297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Raven puščični povezovalnik 34"/>
          <p:cNvCxnSpPr>
            <a:stCxn id="6" idx="5"/>
            <a:endCxn id="9" idx="1"/>
          </p:cNvCxnSpPr>
          <p:nvPr/>
        </p:nvCxnSpPr>
        <p:spPr>
          <a:xfrm>
            <a:off x="4769308" y="3097103"/>
            <a:ext cx="271301" cy="47297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Raven puščični povezovalnik 39"/>
          <p:cNvCxnSpPr>
            <a:stCxn id="7" idx="5"/>
            <a:endCxn id="10" idx="1"/>
          </p:cNvCxnSpPr>
          <p:nvPr/>
        </p:nvCxnSpPr>
        <p:spPr>
          <a:xfrm>
            <a:off x="7754458" y="3097103"/>
            <a:ext cx="376777" cy="36237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Raven puščični povezovalnik 43"/>
          <p:cNvCxnSpPr>
            <a:stCxn id="10" idx="3"/>
            <a:endCxn id="46" idx="7"/>
          </p:cNvCxnSpPr>
          <p:nvPr/>
        </p:nvCxnSpPr>
        <p:spPr>
          <a:xfrm flipH="1">
            <a:off x="7754458" y="4315701"/>
            <a:ext cx="376777" cy="56221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Elipsa 45"/>
          <p:cNvSpPr/>
          <p:nvPr/>
        </p:nvSpPr>
        <p:spPr>
          <a:xfrm>
            <a:off x="6649036" y="4695306"/>
            <a:ext cx="1295083" cy="1246909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100" dirty="0" err="1" smtClean="0">
                <a:solidFill>
                  <a:schemeClr val="tx1"/>
                </a:solidFill>
              </a:rPr>
              <a:t>int</a:t>
            </a:r>
            <a:r>
              <a:rPr lang="sl-SI" sz="1100" dirty="0" smtClean="0">
                <a:solidFill>
                  <a:schemeClr val="tx1"/>
                </a:solidFill>
              </a:rPr>
              <a:t> : [25, 37]</a:t>
            </a:r>
          </a:p>
          <a:p>
            <a:pPr algn="ctr"/>
            <a:r>
              <a:rPr lang="sl-SI" sz="1100" dirty="0" err="1">
                <a:solidFill>
                  <a:schemeClr val="tx1"/>
                </a:solidFill>
              </a:rPr>
              <a:t>m</a:t>
            </a:r>
            <a:r>
              <a:rPr lang="sl-SI" sz="1100" dirty="0" err="1" smtClean="0">
                <a:solidFill>
                  <a:schemeClr val="tx1"/>
                </a:solidFill>
              </a:rPr>
              <a:t>ax</a:t>
            </a:r>
            <a:r>
              <a:rPr lang="sl-SI" sz="1100" dirty="0" smtClean="0">
                <a:solidFill>
                  <a:schemeClr val="tx1"/>
                </a:solidFill>
              </a:rPr>
              <a:t> : 37</a:t>
            </a:r>
            <a:endParaRPr lang="sl-SI" sz="1100" dirty="0">
              <a:solidFill>
                <a:schemeClr val="tx1"/>
              </a:solidFill>
            </a:endParaRPr>
          </a:p>
        </p:txBody>
      </p:sp>
      <p:sp>
        <p:nvSpPr>
          <p:cNvPr id="82" name="PoljeZBesedilom 81"/>
          <p:cNvSpPr txBox="1"/>
          <p:nvPr/>
        </p:nvSpPr>
        <p:spPr>
          <a:xfrm>
            <a:off x="0" y="-822959"/>
            <a:ext cx="30746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Primer intervalnega drevesa: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527615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jeZBesedilom 3"/>
          <p:cNvSpPr txBox="1"/>
          <p:nvPr/>
        </p:nvSpPr>
        <p:spPr>
          <a:xfrm>
            <a:off x="515389" y="282632"/>
            <a:ext cx="18786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Vstavljanje : </a:t>
            </a:r>
            <a:endParaRPr lang="sl-SI" dirty="0"/>
          </a:p>
        </p:txBody>
      </p:sp>
      <p:sp>
        <p:nvSpPr>
          <p:cNvPr id="5" name="Elipsa 4"/>
          <p:cNvSpPr/>
          <p:nvPr/>
        </p:nvSpPr>
        <p:spPr>
          <a:xfrm>
            <a:off x="6833061" y="714895"/>
            <a:ext cx="1284315" cy="1213658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100" dirty="0" err="1" smtClean="0">
                <a:solidFill>
                  <a:schemeClr val="tx1"/>
                </a:solidFill>
              </a:rPr>
              <a:t>int</a:t>
            </a:r>
            <a:r>
              <a:rPr lang="sl-SI" sz="1100" dirty="0" smtClean="0">
                <a:solidFill>
                  <a:schemeClr val="tx1"/>
                </a:solidFill>
              </a:rPr>
              <a:t> : [12, 30]</a:t>
            </a:r>
          </a:p>
          <a:p>
            <a:pPr algn="ctr"/>
            <a:r>
              <a:rPr lang="sl-SI" sz="1100" dirty="0" err="1">
                <a:solidFill>
                  <a:schemeClr val="tx1"/>
                </a:solidFill>
              </a:rPr>
              <a:t>m</a:t>
            </a:r>
            <a:r>
              <a:rPr lang="sl-SI" sz="1100" dirty="0" err="1" smtClean="0">
                <a:solidFill>
                  <a:schemeClr val="tx1"/>
                </a:solidFill>
              </a:rPr>
              <a:t>ax</a:t>
            </a:r>
            <a:r>
              <a:rPr lang="sl-SI" sz="1100" dirty="0" smtClean="0">
                <a:solidFill>
                  <a:schemeClr val="tx1"/>
                </a:solidFill>
              </a:rPr>
              <a:t> : 43</a:t>
            </a:r>
            <a:endParaRPr lang="sl-SI" sz="1100" dirty="0">
              <a:solidFill>
                <a:schemeClr val="tx1"/>
              </a:solidFill>
            </a:endParaRPr>
          </a:p>
        </p:txBody>
      </p:sp>
      <p:sp>
        <p:nvSpPr>
          <p:cNvPr id="6" name="Elipsa 5"/>
          <p:cNvSpPr/>
          <p:nvPr/>
        </p:nvSpPr>
        <p:spPr>
          <a:xfrm>
            <a:off x="5344381" y="2184863"/>
            <a:ext cx="1303269" cy="1263534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100" dirty="0" err="1" smtClean="0">
                <a:solidFill>
                  <a:schemeClr val="tx1"/>
                </a:solidFill>
              </a:rPr>
              <a:t>int</a:t>
            </a:r>
            <a:r>
              <a:rPr lang="sl-SI" sz="1100" dirty="0" smtClean="0">
                <a:solidFill>
                  <a:schemeClr val="tx1"/>
                </a:solidFill>
              </a:rPr>
              <a:t> : [5, 16]</a:t>
            </a:r>
          </a:p>
          <a:p>
            <a:pPr algn="ctr"/>
            <a:r>
              <a:rPr lang="sl-SI" sz="1100" dirty="0" err="1">
                <a:solidFill>
                  <a:schemeClr val="tx1"/>
                </a:solidFill>
              </a:rPr>
              <a:t>m</a:t>
            </a:r>
            <a:r>
              <a:rPr lang="sl-SI" sz="1100" dirty="0" err="1" smtClean="0">
                <a:solidFill>
                  <a:schemeClr val="tx1"/>
                </a:solidFill>
              </a:rPr>
              <a:t>ax</a:t>
            </a:r>
            <a:r>
              <a:rPr lang="sl-SI" sz="1100" dirty="0" smtClean="0">
                <a:solidFill>
                  <a:schemeClr val="tx1"/>
                </a:solidFill>
              </a:rPr>
              <a:t> : 26</a:t>
            </a:r>
            <a:endParaRPr lang="sl-SI" sz="1100" dirty="0">
              <a:solidFill>
                <a:schemeClr val="tx1"/>
              </a:solidFill>
            </a:endParaRPr>
          </a:p>
        </p:txBody>
      </p:sp>
      <p:sp>
        <p:nvSpPr>
          <p:cNvPr id="7" name="Elipsa 6"/>
          <p:cNvSpPr/>
          <p:nvPr/>
        </p:nvSpPr>
        <p:spPr>
          <a:xfrm>
            <a:off x="8336519" y="2184863"/>
            <a:ext cx="1295083" cy="1263534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100" dirty="0" err="1" smtClean="0">
                <a:solidFill>
                  <a:schemeClr val="tx1"/>
                </a:solidFill>
              </a:rPr>
              <a:t>int</a:t>
            </a:r>
            <a:r>
              <a:rPr lang="sl-SI" sz="1100" dirty="0" smtClean="0">
                <a:solidFill>
                  <a:schemeClr val="tx1"/>
                </a:solidFill>
              </a:rPr>
              <a:t> : [20, 43]</a:t>
            </a:r>
          </a:p>
          <a:p>
            <a:pPr algn="ctr"/>
            <a:r>
              <a:rPr lang="sl-SI" sz="1100" dirty="0" err="1">
                <a:solidFill>
                  <a:schemeClr val="tx1"/>
                </a:solidFill>
              </a:rPr>
              <a:t>m</a:t>
            </a:r>
            <a:r>
              <a:rPr lang="sl-SI" sz="1100" dirty="0" err="1" smtClean="0">
                <a:solidFill>
                  <a:schemeClr val="tx1"/>
                </a:solidFill>
              </a:rPr>
              <a:t>ax</a:t>
            </a:r>
            <a:r>
              <a:rPr lang="sl-SI" sz="1100" dirty="0" smtClean="0">
                <a:solidFill>
                  <a:schemeClr val="tx1"/>
                </a:solidFill>
              </a:rPr>
              <a:t> : 43</a:t>
            </a:r>
            <a:endParaRPr lang="sl-SI" sz="1100" dirty="0">
              <a:solidFill>
                <a:schemeClr val="tx1"/>
              </a:solidFill>
            </a:endParaRPr>
          </a:p>
        </p:txBody>
      </p:sp>
      <p:sp>
        <p:nvSpPr>
          <p:cNvPr id="8" name="Elipsa 7"/>
          <p:cNvSpPr/>
          <p:nvPr/>
        </p:nvSpPr>
        <p:spPr>
          <a:xfrm>
            <a:off x="4051942" y="3560620"/>
            <a:ext cx="1292439" cy="1199803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100" dirty="0" err="1" smtClean="0">
                <a:solidFill>
                  <a:schemeClr val="tx1"/>
                </a:solidFill>
              </a:rPr>
              <a:t>int</a:t>
            </a:r>
            <a:r>
              <a:rPr lang="sl-SI" sz="1100" dirty="0" smtClean="0">
                <a:solidFill>
                  <a:schemeClr val="tx1"/>
                </a:solidFill>
              </a:rPr>
              <a:t> : [1, 6]</a:t>
            </a:r>
          </a:p>
          <a:p>
            <a:pPr algn="ctr"/>
            <a:r>
              <a:rPr lang="sl-SI" sz="1100" dirty="0" err="1">
                <a:solidFill>
                  <a:schemeClr val="tx1"/>
                </a:solidFill>
              </a:rPr>
              <a:t>m</a:t>
            </a:r>
            <a:r>
              <a:rPr lang="sl-SI" sz="1100" dirty="0" err="1" smtClean="0">
                <a:solidFill>
                  <a:schemeClr val="tx1"/>
                </a:solidFill>
              </a:rPr>
              <a:t>ax</a:t>
            </a:r>
            <a:r>
              <a:rPr lang="sl-SI" sz="1100" dirty="0" smtClean="0">
                <a:solidFill>
                  <a:schemeClr val="tx1"/>
                </a:solidFill>
              </a:rPr>
              <a:t> :  6</a:t>
            </a:r>
            <a:endParaRPr lang="sl-SI" sz="1100" dirty="0">
              <a:solidFill>
                <a:schemeClr val="tx1"/>
              </a:solidFill>
            </a:endParaRPr>
          </a:p>
        </p:txBody>
      </p:sp>
      <p:sp>
        <p:nvSpPr>
          <p:cNvPr id="9" name="Elipsa 8"/>
          <p:cNvSpPr/>
          <p:nvPr/>
        </p:nvSpPr>
        <p:spPr>
          <a:xfrm>
            <a:off x="6062677" y="3563394"/>
            <a:ext cx="1280584" cy="1199802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100" dirty="0" err="1" smtClean="0">
                <a:solidFill>
                  <a:schemeClr val="tx1"/>
                </a:solidFill>
              </a:rPr>
              <a:t>int</a:t>
            </a:r>
            <a:r>
              <a:rPr lang="sl-SI" sz="1100" dirty="0" smtClean="0">
                <a:solidFill>
                  <a:schemeClr val="tx1"/>
                </a:solidFill>
              </a:rPr>
              <a:t> : [10, 26]</a:t>
            </a:r>
          </a:p>
          <a:p>
            <a:pPr algn="ctr"/>
            <a:r>
              <a:rPr lang="sl-SI" sz="1100" dirty="0" err="1">
                <a:solidFill>
                  <a:schemeClr val="tx1"/>
                </a:solidFill>
              </a:rPr>
              <a:t>m</a:t>
            </a:r>
            <a:r>
              <a:rPr lang="sl-SI" sz="1100" dirty="0" err="1" smtClean="0">
                <a:solidFill>
                  <a:schemeClr val="tx1"/>
                </a:solidFill>
              </a:rPr>
              <a:t>ax</a:t>
            </a:r>
            <a:r>
              <a:rPr lang="sl-SI" sz="1100" dirty="0" smtClean="0">
                <a:solidFill>
                  <a:schemeClr val="tx1"/>
                </a:solidFill>
              </a:rPr>
              <a:t> : 26</a:t>
            </a:r>
            <a:endParaRPr lang="sl-SI" sz="1100" dirty="0">
              <a:solidFill>
                <a:schemeClr val="tx1"/>
              </a:solidFill>
            </a:endParaRPr>
          </a:p>
        </p:txBody>
      </p:sp>
      <p:sp>
        <p:nvSpPr>
          <p:cNvPr id="10" name="Elipsa 9"/>
          <p:cNvSpPr/>
          <p:nvPr/>
        </p:nvSpPr>
        <p:spPr>
          <a:xfrm>
            <a:off x="9631602" y="3448397"/>
            <a:ext cx="1277708" cy="1210889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100" dirty="0" err="1" smtClean="0">
                <a:solidFill>
                  <a:schemeClr val="tx1"/>
                </a:solidFill>
              </a:rPr>
              <a:t>int</a:t>
            </a:r>
            <a:r>
              <a:rPr lang="sl-SI" sz="1100" dirty="0" smtClean="0">
                <a:solidFill>
                  <a:schemeClr val="tx1"/>
                </a:solidFill>
              </a:rPr>
              <a:t> : [27, 40]</a:t>
            </a:r>
          </a:p>
          <a:p>
            <a:pPr algn="ctr"/>
            <a:r>
              <a:rPr lang="sl-SI" sz="1100" dirty="0" err="1">
                <a:solidFill>
                  <a:schemeClr val="tx1"/>
                </a:solidFill>
              </a:rPr>
              <a:t>m</a:t>
            </a:r>
            <a:r>
              <a:rPr lang="sl-SI" sz="1100" dirty="0" err="1" smtClean="0">
                <a:solidFill>
                  <a:schemeClr val="tx1"/>
                </a:solidFill>
              </a:rPr>
              <a:t>ax</a:t>
            </a:r>
            <a:r>
              <a:rPr lang="sl-SI" sz="1100" dirty="0" smtClean="0">
                <a:solidFill>
                  <a:schemeClr val="tx1"/>
                </a:solidFill>
              </a:rPr>
              <a:t> : 40</a:t>
            </a:r>
            <a:endParaRPr lang="sl-SI" sz="1100" dirty="0">
              <a:solidFill>
                <a:schemeClr val="tx1"/>
              </a:solidFill>
            </a:endParaRPr>
          </a:p>
        </p:txBody>
      </p:sp>
      <p:cxnSp>
        <p:nvCxnSpPr>
          <p:cNvPr id="11" name="Raven puščični povezovalnik 10"/>
          <p:cNvCxnSpPr>
            <a:stCxn id="5" idx="5"/>
            <a:endCxn id="7" idx="1"/>
          </p:cNvCxnSpPr>
          <p:nvPr/>
        </p:nvCxnSpPr>
        <p:spPr>
          <a:xfrm>
            <a:off x="7929292" y="1750817"/>
            <a:ext cx="596888" cy="61908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ven puščični povezovalnik 11"/>
          <p:cNvCxnSpPr>
            <a:stCxn id="5" idx="3"/>
            <a:endCxn id="6" idx="7"/>
          </p:cNvCxnSpPr>
          <p:nvPr/>
        </p:nvCxnSpPr>
        <p:spPr>
          <a:xfrm flipH="1">
            <a:off x="6456791" y="1750817"/>
            <a:ext cx="564354" cy="61908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ven puščični povezovalnik 12"/>
          <p:cNvCxnSpPr>
            <a:stCxn id="6" idx="3"/>
            <a:endCxn id="8" idx="7"/>
          </p:cNvCxnSpPr>
          <p:nvPr/>
        </p:nvCxnSpPr>
        <p:spPr>
          <a:xfrm flipH="1">
            <a:off x="5155108" y="3263357"/>
            <a:ext cx="380132" cy="47297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ven puščični povezovalnik 13"/>
          <p:cNvCxnSpPr>
            <a:stCxn id="6" idx="5"/>
            <a:endCxn id="9" idx="0"/>
          </p:cNvCxnSpPr>
          <p:nvPr/>
        </p:nvCxnSpPr>
        <p:spPr>
          <a:xfrm>
            <a:off x="6456791" y="3263357"/>
            <a:ext cx="246178" cy="30003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ven puščični povezovalnik 14"/>
          <p:cNvCxnSpPr>
            <a:stCxn id="7" idx="5"/>
            <a:endCxn id="10" idx="1"/>
          </p:cNvCxnSpPr>
          <p:nvPr/>
        </p:nvCxnSpPr>
        <p:spPr>
          <a:xfrm>
            <a:off x="9441941" y="3263357"/>
            <a:ext cx="376777" cy="36237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aven puščični povezovalnik 15"/>
          <p:cNvCxnSpPr>
            <a:stCxn id="10" idx="3"/>
            <a:endCxn id="17" idx="7"/>
          </p:cNvCxnSpPr>
          <p:nvPr/>
        </p:nvCxnSpPr>
        <p:spPr>
          <a:xfrm flipH="1">
            <a:off x="9441941" y="4481955"/>
            <a:ext cx="376777" cy="56221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Elipsa 16"/>
          <p:cNvSpPr/>
          <p:nvPr/>
        </p:nvSpPr>
        <p:spPr>
          <a:xfrm>
            <a:off x="8336519" y="4861560"/>
            <a:ext cx="1295083" cy="1246909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100" dirty="0" err="1" smtClean="0">
                <a:solidFill>
                  <a:schemeClr val="tx1"/>
                </a:solidFill>
              </a:rPr>
              <a:t>int</a:t>
            </a:r>
            <a:r>
              <a:rPr lang="sl-SI" sz="1100" dirty="0" smtClean="0">
                <a:solidFill>
                  <a:schemeClr val="tx1"/>
                </a:solidFill>
              </a:rPr>
              <a:t> : [25, 37]</a:t>
            </a:r>
          </a:p>
          <a:p>
            <a:pPr algn="ctr"/>
            <a:r>
              <a:rPr lang="sl-SI" sz="1100" dirty="0" err="1">
                <a:solidFill>
                  <a:schemeClr val="tx1"/>
                </a:solidFill>
              </a:rPr>
              <a:t>m</a:t>
            </a:r>
            <a:r>
              <a:rPr lang="sl-SI" sz="1100" dirty="0" err="1" smtClean="0">
                <a:solidFill>
                  <a:schemeClr val="tx1"/>
                </a:solidFill>
              </a:rPr>
              <a:t>ax</a:t>
            </a:r>
            <a:r>
              <a:rPr lang="sl-SI" sz="1100" dirty="0" smtClean="0">
                <a:solidFill>
                  <a:schemeClr val="tx1"/>
                </a:solidFill>
              </a:rPr>
              <a:t> : 37</a:t>
            </a:r>
            <a:endParaRPr lang="sl-SI" sz="1100" dirty="0">
              <a:solidFill>
                <a:schemeClr val="tx1"/>
              </a:solidFill>
            </a:endParaRPr>
          </a:p>
        </p:txBody>
      </p:sp>
      <p:sp>
        <p:nvSpPr>
          <p:cNvPr id="19" name="Elipsa 18"/>
          <p:cNvSpPr/>
          <p:nvPr/>
        </p:nvSpPr>
        <p:spPr>
          <a:xfrm>
            <a:off x="1454727" y="2063554"/>
            <a:ext cx="1292439" cy="1199803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100" dirty="0" err="1" smtClean="0">
                <a:solidFill>
                  <a:schemeClr val="tx1"/>
                </a:solidFill>
              </a:rPr>
              <a:t>int</a:t>
            </a:r>
            <a:r>
              <a:rPr lang="sl-SI" sz="1100" dirty="0" smtClean="0">
                <a:solidFill>
                  <a:schemeClr val="tx1"/>
                </a:solidFill>
              </a:rPr>
              <a:t> : [4, 11]</a:t>
            </a:r>
          </a:p>
          <a:p>
            <a:pPr algn="ctr"/>
            <a:r>
              <a:rPr lang="sl-SI" sz="1100" dirty="0" err="1">
                <a:solidFill>
                  <a:schemeClr val="tx1"/>
                </a:solidFill>
              </a:rPr>
              <a:t>m</a:t>
            </a:r>
            <a:r>
              <a:rPr lang="sl-SI" sz="1100" dirty="0" err="1" smtClean="0">
                <a:solidFill>
                  <a:schemeClr val="tx1"/>
                </a:solidFill>
              </a:rPr>
              <a:t>ax</a:t>
            </a:r>
            <a:r>
              <a:rPr lang="sl-SI" sz="1100" dirty="0" smtClean="0">
                <a:solidFill>
                  <a:schemeClr val="tx1"/>
                </a:solidFill>
              </a:rPr>
              <a:t> :  11</a:t>
            </a:r>
            <a:endParaRPr lang="sl-SI" sz="1100" dirty="0">
              <a:solidFill>
                <a:schemeClr val="tx1"/>
              </a:solidFill>
            </a:endParaRPr>
          </a:p>
        </p:txBody>
      </p:sp>
      <p:sp>
        <p:nvSpPr>
          <p:cNvPr id="20" name="Desna puščica 19"/>
          <p:cNvSpPr/>
          <p:nvPr/>
        </p:nvSpPr>
        <p:spPr>
          <a:xfrm>
            <a:off x="5369564" y="1087959"/>
            <a:ext cx="1278086" cy="432262"/>
          </a:xfrm>
          <a:prstGeom prst="rightArrow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2" name="Elipsa 21"/>
          <p:cNvSpPr/>
          <p:nvPr/>
        </p:nvSpPr>
        <p:spPr>
          <a:xfrm>
            <a:off x="7390015" y="1087959"/>
            <a:ext cx="216130" cy="291954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3" name="Desna puščica 22"/>
          <p:cNvSpPr/>
          <p:nvPr/>
        </p:nvSpPr>
        <p:spPr>
          <a:xfrm>
            <a:off x="3877022" y="2491200"/>
            <a:ext cx="1278086" cy="432262"/>
          </a:xfrm>
          <a:prstGeom prst="rightArrow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4" name="Elipsa 23"/>
          <p:cNvSpPr/>
          <p:nvPr/>
        </p:nvSpPr>
        <p:spPr>
          <a:xfrm>
            <a:off x="1992881" y="2415377"/>
            <a:ext cx="216130" cy="291954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6" name="Elipsa 25"/>
          <p:cNvSpPr/>
          <p:nvPr/>
        </p:nvSpPr>
        <p:spPr>
          <a:xfrm>
            <a:off x="5900542" y="2561354"/>
            <a:ext cx="216130" cy="291954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7" name="Desna puščica 26"/>
          <p:cNvSpPr/>
          <p:nvPr/>
        </p:nvSpPr>
        <p:spPr>
          <a:xfrm>
            <a:off x="2582997" y="3944390"/>
            <a:ext cx="1278086" cy="432262"/>
          </a:xfrm>
          <a:prstGeom prst="rightArrow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29" name="Raven puščični povezovalnik 28"/>
          <p:cNvCxnSpPr>
            <a:stCxn id="8" idx="5"/>
          </p:cNvCxnSpPr>
          <p:nvPr/>
        </p:nvCxnSpPr>
        <p:spPr>
          <a:xfrm>
            <a:off x="5155108" y="4584716"/>
            <a:ext cx="464234" cy="62736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Elipsa 31"/>
          <p:cNvSpPr/>
          <p:nvPr/>
        </p:nvSpPr>
        <p:spPr>
          <a:xfrm>
            <a:off x="5349795" y="5080465"/>
            <a:ext cx="1292439" cy="1199803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100" dirty="0" err="1" smtClean="0">
                <a:solidFill>
                  <a:schemeClr val="tx1"/>
                </a:solidFill>
              </a:rPr>
              <a:t>int</a:t>
            </a:r>
            <a:r>
              <a:rPr lang="sl-SI" sz="1100" dirty="0" smtClean="0">
                <a:solidFill>
                  <a:schemeClr val="tx1"/>
                </a:solidFill>
              </a:rPr>
              <a:t> : [4, 11]</a:t>
            </a:r>
          </a:p>
          <a:p>
            <a:pPr algn="ctr"/>
            <a:r>
              <a:rPr lang="sl-SI" sz="1100" dirty="0" err="1">
                <a:solidFill>
                  <a:schemeClr val="tx1"/>
                </a:solidFill>
              </a:rPr>
              <a:t>m</a:t>
            </a:r>
            <a:r>
              <a:rPr lang="sl-SI" sz="1100" dirty="0" err="1" smtClean="0">
                <a:solidFill>
                  <a:schemeClr val="tx1"/>
                </a:solidFill>
              </a:rPr>
              <a:t>ax</a:t>
            </a:r>
            <a:r>
              <a:rPr lang="sl-SI" sz="1100" dirty="0" smtClean="0">
                <a:solidFill>
                  <a:schemeClr val="tx1"/>
                </a:solidFill>
              </a:rPr>
              <a:t> :  11</a:t>
            </a:r>
            <a:endParaRPr lang="sl-SI" sz="1100" dirty="0">
              <a:solidFill>
                <a:schemeClr val="tx1"/>
              </a:solidFill>
            </a:endParaRPr>
          </a:p>
        </p:txBody>
      </p:sp>
      <p:sp>
        <p:nvSpPr>
          <p:cNvPr id="33" name="PoljeZBesedilom 32"/>
          <p:cNvSpPr txBox="1"/>
          <p:nvPr/>
        </p:nvSpPr>
        <p:spPr>
          <a:xfrm>
            <a:off x="4812686" y="4127775"/>
            <a:ext cx="342422" cy="26161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sl-SI" sz="1100" dirty="0" smtClean="0">
                <a:solidFill>
                  <a:srgbClr val="C00000"/>
                </a:solidFill>
              </a:rPr>
              <a:t>11</a:t>
            </a:r>
            <a:endParaRPr lang="sl-SI" sz="1100" dirty="0">
              <a:solidFill>
                <a:srgbClr val="C00000"/>
              </a:solidFill>
            </a:endParaRPr>
          </a:p>
        </p:txBody>
      </p:sp>
      <p:sp>
        <p:nvSpPr>
          <p:cNvPr id="28" name="Elipsa 27"/>
          <p:cNvSpPr/>
          <p:nvPr/>
        </p:nvSpPr>
        <p:spPr>
          <a:xfrm>
            <a:off x="4650268" y="3944390"/>
            <a:ext cx="216130" cy="291954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8" name="Elipsa 37"/>
          <p:cNvSpPr/>
          <p:nvPr/>
        </p:nvSpPr>
        <p:spPr>
          <a:xfrm>
            <a:off x="7527805" y="3503754"/>
            <a:ext cx="1280584" cy="1199802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100" dirty="0" err="1" smtClean="0">
                <a:solidFill>
                  <a:schemeClr val="tx1"/>
                </a:solidFill>
              </a:rPr>
              <a:t>int</a:t>
            </a:r>
            <a:r>
              <a:rPr lang="sl-SI" sz="1100" dirty="0" smtClean="0">
                <a:solidFill>
                  <a:schemeClr val="tx1"/>
                </a:solidFill>
              </a:rPr>
              <a:t> : [18, 26]</a:t>
            </a:r>
          </a:p>
          <a:p>
            <a:pPr algn="ctr"/>
            <a:r>
              <a:rPr lang="sl-SI" sz="1100" dirty="0" err="1">
                <a:solidFill>
                  <a:schemeClr val="tx1"/>
                </a:solidFill>
              </a:rPr>
              <a:t>m</a:t>
            </a:r>
            <a:r>
              <a:rPr lang="sl-SI" sz="1100" dirty="0" err="1" smtClean="0">
                <a:solidFill>
                  <a:schemeClr val="tx1"/>
                </a:solidFill>
              </a:rPr>
              <a:t>ax</a:t>
            </a:r>
            <a:r>
              <a:rPr lang="sl-SI" sz="1100" dirty="0" smtClean="0">
                <a:solidFill>
                  <a:schemeClr val="tx1"/>
                </a:solidFill>
              </a:rPr>
              <a:t> : 26</a:t>
            </a:r>
            <a:endParaRPr lang="sl-SI" sz="1100" dirty="0">
              <a:solidFill>
                <a:schemeClr val="tx1"/>
              </a:solidFill>
            </a:endParaRPr>
          </a:p>
        </p:txBody>
      </p:sp>
      <p:cxnSp>
        <p:nvCxnSpPr>
          <p:cNvPr id="39" name="Raven puščični povezovalnik 38"/>
          <p:cNvCxnSpPr>
            <a:stCxn id="7" idx="3"/>
            <a:endCxn id="38" idx="0"/>
          </p:cNvCxnSpPr>
          <p:nvPr/>
        </p:nvCxnSpPr>
        <p:spPr>
          <a:xfrm flipH="1">
            <a:off x="8168097" y="3263357"/>
            <a:ext cx="358083" cy="24039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Elipsa 43"/>
          <p:cNvSpPr/>
          <p:nvPr/>
        </p:nvSpPr>
        <p:spPr>
          <a:xfrm>
            <a:off x="1460654" y="2561354"/>
            <a:ext cx="1280584" cy="1199802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100" dirty="0" err="1" smtClean="0">
                <a:solidFill>
                  <a:schemeClr val="tx1"/>
                </a:solidFill>
              </a:rPr>
              <a:t>int</a:t>
            </a:r>
            <a:r>
              <a:rPr lang="sl-SI" sz="1100" dirty="0" smtClean="0">
                <a:solidFill>
                  <a:schemeClr val="tx1"/>
                </a:solidFill>
              </a:rPr>
              <a:t> : [18, 26]</a:t>
            </a:r>
          </a:p>
          <a:p>
            <a:pPr algn="ctr"/>
            <a:r>
              <a:rPr lang="sl-SI" sz="1100" dirty="0" err="1">
                <a:solidFill>
                  <a:schemeClr val="tx1"/>
                </a:solidFill>
              </a:rPr>
              <a:t>m</a:t>
            </a:r>
            <a:r>
              <a:rPr lang="sl-SI" sz="1100" dirty="0" err="1" smtClean="0">
                <a:solidFill>
                  <a:schemeClr val="tx1"/>
                </a:solidFill>
              </a:rPr>
              <a:t>ax</a:t>
            </a:r>
            <a:r>
              <a:rPr lang="sl-SI" sz="1100" dirty="0" smtClean="0">
                <a:solidFill>
                  <a:schemeClr val="tx1"/>
                </a:solidFill>
              </a:rPr>
              <a:t> : 26</a:t>
            </a:r>
            <a:endParaRPr lang="sl-SI" sz="11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9506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4" dur="5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4" dur="5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46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7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50" dur="5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2" dur="5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56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8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0" dur="5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1" dur="5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22" presetClass="exit" presetSubtype="4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82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3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4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86" dur="5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7" dur="5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8" dur="5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96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97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98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0" dur="5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01" dur="5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02" dur="5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22" presetClass="exit" presetSubtype="4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uiExpand="1" build="allAtOnce" animBg="1"/>
      <p:bldP spid="20" grpId="0" animBg="1"/>
      <p:bldP spid="20" grpId="1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24" grpId="2" animBg="1"/>
      <p:bldP spid="24" grpId="3" animBg="1"/>
      <p:bldP spid="24" grpId="4" animBg="1"/>
      <p:bldP spid="24" grpId="5" animBg="1"/>
      <p:bldP spid="26" grpId="0" animBg="1"/>
      <p:bldP spid="26" grpId="1" animBg="1"/>
      <p:bldP spid="27" grpId="0" animBg="1"/>
      <p:bldP spid="27" grpId="1" animBg="1"/>
      <p:bldP spid="32" grpId="0" animBg="1"/>
      <p:bldP spid="33" grpId="0" animBg="1"/>
      <p:bldP spid="28" grpId="0" animBg="1"/>
      <p:bldP spid="28" grpId="1" animBg="1"/>
      <p:bldP spid="38" grpId="0" animBg="1"/>
      <p:bldP spid="44" grpId="0" animBg="1"/>
      <p:bldP spid="44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ipsa 3"/>
          <p:cNvSpPr/>
          <p:nvPr/>
        </p:nvSpPr>
        <p:spPr>
          <a:xfrm>
            <a:off x="6059979" y="548641"/>
            <a:ext cx="1284315" cy="1213658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100" dirty="0" err="1" smtClean="0">
                <a:solidFill>
                  <a:schemeClr val="tx1"/>
                </a:solidFill>
              </a:rPr>
              <a:t>int</a:t>
            </a:r>
            <a:r>
              <a:rPr lang="sl-SI" sz="1100" dirty="0" smtClean="0">
                <a:solidFill>
                  <a:schemeClr val="tx1"/>
                </a:solidFill>
              </a:rPr>
              <a:t> : [12, 30]</a:t>
            </a:r>
          </a:p>
          <a:p>
            <a:pPr algn="ctr"/>
            <a:r>
              <a:rPr lang="sl-SI" sz="1100" dirty="0" err="1">
                <a:solidFill>
                  <a:schemeClr val="tx1"/>
                </a:solidFill>
              </a:rPr>
              <a:t>m</a:t>
            </a:r>
            <a:r>
              <a:rPr lang="sl-SI" sz="1100" dirty="0" err="1" smtClean="0">
                <a:solidFill>
                  <a:schemeClr val="tx1"/>
                </a:solidFill>
              </a:rPr>
              <a:t>ax</a:t>
            </a:r>
            <a:r>
              <a:rPr lang="sl-SI" sz="1100" dirty="0" smtClean="0">
                <a:solidFill>
                  <a:schemeClr val="tx1"/>
                </a:solidFill>
              </a:rPr>
              <a:t> : 43</a:t>
            </a:r>
            <a:endParaRPr lang="sl-SI" sz="1100" dirty="0">
              <a:solidFill>
                <a:schemeClr val="tx1"/>
              </a:solidFill>
            </a:endParaRPr>
          </a:p>
        </p:txBody>
      </p:sp>
      <p:sp>
        <p:nvSpPr>
          <p:cNvPr id="5" name="Elipsa 4"/>
          <p:cNvSpPr/>
          <p:nvPr/>
        </p:nvSpPr>
        <p:spPr>
          <a:xfrm>
            <a:off x="4571299" y="2018609"/>
            <a:ext cx="1303269" cy="1263534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100" dirty="0" err="1" smtClean="0">
                <a:solidFill>
                  <a:schemeClr val="tx1"/>
                </a:solidFill>
              </a:rPr>
              <a:t>int</a:t>
            </a:r>
            <a:r>
              <a:rPr lang="sl-SI" sz="1100" dirty="0" smtClean="0">
                <a:solidFill>
                  <a:schemeClr val="tx1"/>
                </a:solidFill>
              </a:rPr>
              <a:t> : [5, 16]</a:t>
            </a:r>
          </a:p>
          <a:p>
            <a:pPr algn="ctr"/>
            <a:r>
              <a:rPr lang="sl-SI" sz="1100" dirty="0" err="1">
                <a:solidFill>
                  <a:schemeClr val="tx1"/>
                </a:solidFill>
              </a:rPr>
              <a:t>m</a:t>
            </a:r>
            <a:r>
              <a:rPr lang="sl-SI" sz="1100" dirty="0" err="1" smtClean="0">
                <a:solidFill>
                  <a:schemeClr val="tx1"/>
                </a:solidFill>
              </a:rPr>
              <a:t>ax</a:t>
            </a:r>
            <a:r>
              <a:rPr lang="sl-SI" sz="1100" dirty="0" smtClean="0">
                <a:solidFill>
                  <a:schemeClr val="tx1"/>
                </a:solidFill>
              </a:rPr>
              <a:t> : 26</a:t>
            </a:r>
            <a:endParaRPr lang="sl-SI" sz="1100" dirty="0">
              <a:solidFill>
                <a:schemeClr val="tx1"/>
              </a:solidFill>
            </a:endParaRPr>
          </a:p>
        </p:txBody>
      </p:sp>
      <p:sp>
        <p:nvSpPr>
          <p:cNvPr id="6" name="Elipsa 5"/>
          <p:cNvSpPr/>
          <p:nvPr/>
        </p:nvSpPr>
        <p:spPr>
          <a:xfrm>
            <a:off x="7563437" y="2018609"/>
            <a:ext cx="1295083" cy="1263534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100" dirty="0" err="1" smtClean="0">
                <a:solidFill>
                  <a:schemeClr val="tx1"/>
                </a:solidFill>
              </a:rPr>
              <a:t>int</a:t>
            </a:r>
            <a:r>
              <a:rPr lang="sl-SI" sz="1100" dirty="0" smtClean="0">
                <a:solidFill>
                  <a:schemeClr val="tx1"/>
                </a:solidFill>
              </a:rPr>
              <a:t> : [20, 43]</a:t>
            </a:r>
          </a:p>
          <a:p>
            <a:pPr algn="ctr"/>
            <a:r>
              <a:rPr lang="sl-SI" sz="1100" dirty="0" err="1">
                <a:solidFill>
                  <a:schemeClr val="tx1"/>
                </a:solidFill>
              </a:rPr>
              <a:t>m</a:t>
            </a:r>
            <a:r>
              <a:rPr lang="sl-SI" sz="1100" dirty="0" err="1" smtClean="0">
                <a:solidFill>
                  <a:schemeClr val="tx1"/>
                </a:solidFill>
              </a:rPr>
              <a:t>ax</a:t>
            </a:r>
            <a:r>
              <a:rPr lang="sl-SI" sz="1100" dirty="0" smtClean="0">
                <a:solidFill>
                  <a:schemeClr val="tx1"/>
                </a:solidFill>
              </a:rPr>
              <a:t> : 43</a:t>
            </a:r>
            <a:endParaRPr lang="sl-SI" sz="1100" dirty="0">
              <a:solidFill>
                <a:schemeClr val="tx1"/>
              </a:solidFill>
            </a:endParaRPr>
          </a:p>
        </p:txBody>
      </p:sp>
      <p:sp>
        <p:nvSpPr>
          <p:cNvPr id="7" name="Elipsa 6"/>
          <p:cNvSpPr/>
          <p:nvPr/>
        </p:nvSpPr>
        <p:spPr>
          <a:xfrm>
            <a:off x="3278860" y="3394366"/>
            <a:ext cx="1292439" cy="1199803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100" dirty="0" err="1" smtClean="0">
                <a:solidFill>
                  <a:schemeClr val="tx1"/>
                </a:solidFill>
              </a:rPr>
              <a:t>int</a:t>
            </a:r>
            <a:r>
              <a:rPr lang="sl-SI" sz="1100" dirty="0" smtClean="0">
                <a:solidFill>
                  <a:schemeClr val="tx1"/>
                </a:solidFill>
              </a:rPr>
              <a:t> : [1, 6]</a:t>
            </a:r>
          </a:p>
          <a:p>
            <a:pPr algn="ctr"/>
            <a:r>
              <a:rPr lang="sl-SI" sz="1100" dirty="0" err="1">
                <a:solidFill>
                  <a:schemeClr val="tx1"/>
                </a:solidFill>
              </a:rPr>
              <a:t>m</a:t>
            </a:r>
            <a:r>
              <a:rPr lang="sl-SI" sz="1100" dirty="0" err="1" smtClean="0">
                <a:solidFill>
                  <a:schemeClr val="tx1"/>
                </a:solidFill>
              </a:rPr>
              <a:t>ax</a:t>
            </a:r>
            <a:r>
              <a:rPr lang="sl-SI" sz="1100" dirty="0" smtClean="0">
                <a:solidFill>
                  <a:schemeClr val="tx1"/>
                </a:solidFill>
              </a:rPr>
              <a:t> :  11</a:t>
            </a:r>
            <a:endParaRPr lang="sl-SI" sz="1100" dirty="0">
              <a:solidFill>
                <a:schemeClr val="tx1"/>
              </a:solidFill>
            </a:endParaRPr>
          </a:p>
        </p:txBody>
      </p:sp>
      <p:sp>
        <p:nvSpPr>
          <p:cNvPr id="8" name="Elipsa 7"/>
          <p:cNvSpPr/>
          <p:nvPr/>
        </p:nvSpPr>
        <p:spPr>
          <a:xfrm>
            <a:off x="5767473" y="3394367"/>
            <a:ext cx="1280584" cy="1199802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100" dirty="0" err="1" smtClean="0">
                <a:solidFill>
                  <a:schemeClr val="tx1"/>
                </a:solidFill>
              </a:rPr>
              <a:t>int</a:t>
            </a:r>
            <a:r>
              <a:rPr lang="sl-SI" sz="1100" dirty="0" smtClean="0">
                <a:solidFill>
                  <a:schemeClr val="tx1"/>
                </a:solidFill>
              </a:rPr>
              <a:t> : [10, 26]</a:t>
            </a:r>
          </a:p>
          <a:p>
            <a:pPr algn="ctr"/>
            <a:r>
              <a:rPr lang="sl-SI" sz="1100" dirty="0" err="1">
                <a:solidFill>
                  <a:schemeClr val="tx1"/>
                </a:solidFill>
              </a:rPr>
              <a:t>m</a:t>
            </a:r>
            <a:r>
              <a:rPr lang="sl-SI" sz="1100" dirty="0" err="1" smtClean="0">
                <a:solidFill>
                  <a:schemeClr val="tx1"/>
                </a:solidFill>
              </a:rPr>
              <a:t>ax</a:t>
            </a:r>
            <a:r>
              <a:rPr lang="sl-SI" sz="1100" dirty="0" smtClean="0">
                <a:solidFill>
                  <a:schemeClr val="tx1"/>
                </a:solidFill>
              </a:rPr>
              <a:t> : 26</a:t>
            </a:r>
            <a:endParaRPr lang="sl-SI" sz="1100" dirty="0">
              <a:solidFill>
                <a:schemeClr val="tx1"/>
              </a:solidFill>
            </a:endParaRPr>
          </a:p>
        </p:txBody>
      </p:sp>
      <p:sp>
        <p:nvSpPr>
          <p:cNvPr id="9" name="Elipsa 8"/>
          <p:cNvSpPr/>
          <p:nvPr/>
        </p:nvSpPr>
        <p:spPr>
          <a:xfrm>
            <a:off x="8858520" y="3282143"/>
            <a:ext cx="1277708" cy="1210889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100" dirty="0" err="1" smtClean="0">
                <a:solidFill>
                  <a:schemeClr val="tx1"/>
                </a:solidFill>
              </a:rPr>
              <a:t>int</a:t>
            </a:r>
            <a:r>
              <a:rPr lang="sl-SI" sz="1100" dirty="0" smtClean="0">
                <a:solidFill>
                  <a:schemeClr val="tx1"/>
                </a:solidFill>
              </a:rPr>
              <a:t> : [27, 40]</a:t>
            </a:r>
          </a:p>
          <a:p>
            <a:pPr algn="ctr"/>
            <a:r>
              <a:rPr lang="sl-SI" sz="1100" dirty="0" err="1">
                <a:solidFill>
                  <a:schemeClr val="tx1"/>
                </a:solidFill>
              </a:rPr>
              <a:t>m</a:t>
            </a:r>
            <a:r>
              <a:rPr lang="sl-SI" sz="1100" dirty="0" err="1" smtClean="0">
                <a:solidFill>
                  <a:schemeClr val="tx1"/>
                </a:solidFill>
              </a:rPr>
              <a:t>ax</a:t>
            </a:r>
            <a:r>
              <a:rPr lang="sl-SI" sz="1100" dirty="0" smtClean="0">
                <a:solidFill>
                  <a:schemeClr val="tx1"/>
                </a:solidFill>
              </a:rPr>
              <a:t> : 40</a:t>
            </a:r>
            <a:endParaRPr lang="sl-SI" sz="1100" dirty="0">
              <a:solidFill>
                <a:schemeClr val="tx1"/>
              </a:solidFill>
            </a:endParaRPr>
          </a:p>
        </p:txBody>
      </p:sp>
      <p:cxnSp>
        <p:nvCxnSpPr>
          <p:cNvPr id="10" name="Raven puščični povezovalnik 9"/>
          <p:cNvCxnSpPr>
            <a:stCxn id="4" idx="5"/>
            <a:endCxn id="6" idx="1"/>
          </p:cNvCxnSpPr>
          <p:nvPr/>
        </p:nvCxnSpPr>
        <p:spPr>
          <a:xfrm>
            <a:off x="7156210" y="1584563"/>
            <a:ext cx="596888" cy="61908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ven puščični povezovalnik 10"/>
          <p:cNvCxnSpPr>
            <a:stCxn id="4" idx="3"/>
            <a:endCxn id="5" idx="7"/>
          </p:cNvCxnSpPr>
          <p:nvPr/>
        </p:nvCxnSpPr>
        <p:spPr>
          <a:xfrm flipH="1">
            <a:off x="5683709" y="1584563"/>
            <a:ext cx="564354" cy="61908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ven puščični povezovalnik 11"/>
          <p:cNvCxnSpPr>
            <a:stCxn id="5" idx="3"/>
            <a:endCxn id="7" idx="7"/>
          </p:cNvCxnSpPr>
          <p:nvPr/>
        </p:nvCxnSpPr>
        <p:spPr>
          <a:xfrm flipH="1">
            <a:off x="4382026" y="3097103"/>
            <a:ext cx="380132" cy="47297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ven puščični povezovalnik 12"/>
          <p:cNvCxnSpPr>
            <a:stCxn id="5" idx="5"/>
            <a:endCxn id="8" idx="1"/>
          </p:cNvCxnSpPr>
          <p:nvPr/>
        </p:nvCxnSpPr>
        <p:spPr>
          <a:xfrm>
            <a:off x="5683709" y="3097103"/>
            <a:ext cx="271301" cy="47297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ven puščični povezovalnik 13"/>
          <p:cNvCxnSpPr>
            <a:stCxn id="6" idx="5"/>
            <a:endCxn id="9" idx="1"/>
          </p:cNvCxnSpPr>
          <p:nvPr/>
        </p:nvCxnSpPr>
        <p:spPr>
          <a:xfrm>
            <a:off x="8668859" y="3097103"/>
            <a:ext cx="376777" cy="36237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ven puščični povezovalnik 14"/>
          <p:cNvCxnSpPr>
            <a:stCxn id="9" idx="3"/>
            <a:endCxn id="16" idx="7"/>
          </p:cNvCxnSpPr>
          <p:nvPr/>
        </p:nvCxnSpPr>
        <p:spPr>
          <a:xfrm flipH="1">
            <a:off x="8668859" y="4315701"/>
            <a:ext cx="376777" cy="56221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lipsa 15"/>
          <p:cNvSpPr/>
          <p:nvPr/>
        </p:nvSpPr>
        <p:spPr>
          <a:xfrm>
            <a:off x="7563437" y="4695306"/>
            <a:ext cx="1295083" cy="1246909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100" dirty="0" err="1" smtClean="0">
                <a:solidFill>
                  <a:schemeClr val="tx1"/>
                </a:solidFill>
              </a:rPr>
              <a:t>int</a:t>
            </a:r>
            <a:r>
              <a:rPr lang="sl-SI" sz="1100" dirty="0" smtClean="0">
                <a:solidFill>
                  <a:schemeClr val="tx1"/>
                </a:solidFill>
              </a:rPr>
              <a:t> : [25, 37]</a:t>
            </a:r>
          </a:p>
          <a:p>
            <a:pPr algn="ctr"/>
            <a:r>
              <a:rPr lang="sl-SI" sz="1100" dirty="0" err="1">
                <a:solidFill>
                  <a:schemeClr val="tx1"/>
                </a:solidFill>
              </a:rPr>
              <a:t>m</a:t>
            </a:r>
            <a:r>
              <a:rPr lang="sl-SI" sz="1100" dirty="0" err="1" smtClean="0">
                <a:solidFill>
                  <a:schemeClr val="tx1"/>
                </a:solidFill>
              </a:rPr>
              <a:t>ax</a:t>
            </a:r>
            <a:r>
              <a:rPr lang="sl-SI" sz="1100" dirty="0" smtClean="0">
                <a:solidFill>
                  <a:schemeClr val="tx1"/>
                </a:solidFill>
              </a:rPr>
              <a:t> : 37</a:t>
            </a:r>
            <a:endParaRPr lang="sl-SI" sz="1100" dirty="0">
              <a:solidFill>
                <a:schemeClr val="tx1"/>
              </a:solidFill>
            </a:endParaRPr>
          </a:p>
        </p:txBody>
      </p:sp>
      <p:cxnSp>
        <p:nvCxnSpPr>
          <p:cNvPr id="17" name="Raven puščični povezovalnik 16"/>
          <p:cNvCxnSpPr/>
          <p:nvPr/>
        </p:nvCxnSpPr>
        <p:spPr>
          <a:xfrm>
            <a:off x="4326566" y="4469483"/>
            <a:ext cx="464234" cy="62736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Elipsa 17"/>
          <p:cNvSpPr/>
          <p:nvPr/>
        </p:nvSpPr>
        <p:spPr>
          <a:xfrm>
            <a:off x="4521253" y="4965232"/>
            <a:ext cx="1292439" cy="1199803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100" dirty="0" err="1" smtClean="0">
                <a:solidFill>
                  <a:schemeClr val="tx1"/>
                </a:solidFill>
              </a:rPr>
              <a:t>int</a:t>
            </a:r>
            <a:r>
              <a:rPr lang="sl-SI" sz="1100" dirty="0" smtClean="0">
                <a:solidFill>
                  <a:schemeClr val="tx1"/>
                </a:solidFill>
              </a:rPr>
              <a:t> : [4, 11]</a:t>
            </a:r>
          </a:p>
          <a:p>
            <a:pPr algn="ctr"/>
            <a:r>
              <a:rPr lang="sl-SI" sz="1100" dirty="0" err="1">
                <a:solidFill>
                  <a:schemeClr val="tx1"/>
                </a:solidFill>
              </a:rPr>
              <a:t>m</a:t>
            </a:r>
            <a:r>
              <a:rPr lang="sl-SI" sz="1100" dirty="0" err="1" smtClean="0">
                <a:solidFill>
                  <a:schemeClr val="tx1"/>
                </a:solidFill>
              </a:rPr>
              <a:t>ax</a:t>
            </a:r>
            <a:r>
              <a:rPr lang="sl-SI" sz="1100" dirty="0" smtClean="0">
                <a:solidFill>
                  <a:schemeClr val="tx1"/>
                </a:solidFill>
              </a:rPr>
              <a:t> :  11</a:t>
            </a:r>
            <a:endParaRPr lang="sl-SI" sz="1100" dirty="0">
              <a:solidFill>
                <a:schemeClr val="tx1"/>
              </a:solidFill>
            </a:endParaRPr>
          </a:p>
        </p:txBody>
      </p:sp>
      <p:sp>
        <p:nvSpPr>
          <p:cNvPr id="19" name="PoljeZBesedilom 18"/>
          <p:cNvSpPr txBox="1"/>
          <p:nvPr/>
        </p:nvSpPr>
        <p:spPr>
          <a:xfrm>
            <a:off x="432262" y="509139"/>
            <a:ext cx="23525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Iskanje prekrivanja z intervalom:</a:t>
            </a:r>
            <a:endParaRPr lang="sl-SI" dirty="0"/>
          </a:p>
        </p:txBody>
      </p:sp>
      <p:sp>
        <p:nvSpPr>
          <p:cNvPr id="20" name="PoljeZBesedilom 19"/>
          <p:cNvSpPr txBox="1"/>
          <p:nvPr/>
        </p:nvSpPr>
        <p:spPr>
          <a:xfrm>
            <a:off x="653245" y="1998858"/>
            <a:ext cx="8478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>
                <a:solidFill>
                  <a:srgbClr val="C00000"/>
                </a:solidFill>
              </a:rPr>
              <a:t>[ 1 , 6 ]</a:t>
            </a:r>
            <a:endParaRPr lang="sl-SI" dirty="0">
              <a:solidFill>
                <a:srgbClr val="C00000"/>
              </a:solidFill>
            </a:endParaRPr>
          </a:p>
        </p:txBody>
      </p:sp>
      <p:sp>
        <p:nvSpPr>
          <p:cNvPr id="23" name="Desna puščica 22"/>
          <p:cNvSpPr/>
          <p:nvPr/>
        </p:nvSpPr>
        <p:spPr>
          <a:xfrm>
            <a:off x="4409719" y="864370"/>
            <a:ext cx="1278086" cy="432262"/>
          </a:xfrm>
          <a:prstGeom prst="rightArrow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4" name="Elipsa 23"/>
          <p:cNvSpPr/>
          <p:nvPr/>
        </p:nvSpPr>
        <p:spPr>
          <a:xfrm>
            <a:off x="812545" y="2026922"/>
            <a:ext cx="249912" cy="32983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5" name="Elipsa 24"/>
          <p:cNvSpPr/>
          <p:nvPr/>
        </p:nvSpPr>
        <p:spPr>
          <a:xfrm>
            <a:off x="5272278" y="2649891"/>
            <a:ext cx="255685" cy="2595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6" name="PoljeZBesedilom 25"/>
          <p:cNvSpPr txBox="1"/>
          <p:nvPr/>
        </p:nvSpPr>
        <p:spPr>
          <a:xfrm>
            <a:off x="651098" y="3679270"/>
            <a:ext cx="1097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>
                <a:solidFill>
                  <a:srgbClr val="C00000"/>
                </a:solidFill>
              </a:rPr>
              <a:t>[ 41 , 46 ]</a:t>
            </a:r>
            <a:endParaRPr lang="sl-SI" dirty="0">
              <a:solidFill>
                <a:srgbClr val="C00000"/>
              </a:solidFill>
            </a:endParaRPr>
          </a:p>
        </p:txBody>
      </p:sp>
      <p:sp>
        <p:nvSpPr>
          <p:cNvPr id="27" name="Desna puščica 26"/>
          <p:cNvSpPr/>
          <p:nvPr/>
        </p:nvSpPr>
        <p:spPr>
          <a:xfrm>
            <a:off x="3062200" y="2326178"/>
            <a:ext cx="1278086" cy="432262"/>
          </a:xfrm>
          <a:prstGeom prst="rightArrow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8" name="Elipsa 27"/>
          <p:cNvSpPr/>
          <p:nvPr/>
        </p:nvSpPr>
        <p:spPr>
          <a:xfrm>
            <a:off x="796961" y="2018609"/>
            <a:ext cx="249912" cy="32983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9" name="Elipsa 28"/>
          <p:cNvSpPr/>
          <p:nvPr/>
        </p:nvSpPr>
        <p:spPr>
          <a:xfrm>
            <a:off x="6786648" y="1143540"/>
            <a:ext cx="179417" cy="24468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3" name="PoljeZBesedilom 32"/>
          <p:cNvSpPr txBox="1"/>
          <p:nvPr/>
        </p:nvSpPr>
        <p:spPr>
          <a:xfrm>
            <a:off x="651098" y="2565247"/>
            <a:ext cx="22239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Se prekriva z intervalom </a:t>
            </a:r>
            <a:r>
              <a:rPr lang="sl-SI" dirty="0" smtClean="0">
                <a:solidFill>
                  <a:srgbClr val="C00000"/>
                </a:solidFill>
              </a:rPr>
              <a:t>[5, 16].</a:t>
            </a:r>
            <a:endParaRPr lang="sl-SI" dirty="0">
              <a:solidFill>
                <a:srgbClr val="C00000"/>
              </a:solidFill>
            </a:endParaRPr>
          </a:p>
        </p:txBody>
      </p:sp>
      <p:sp>
        <p:nvSpPr>
          <p:cNvPr id="34" name="Elipsa 33"/>
          <p:cNvSpPr/>
          <p:nvPr/>
        </p:nvSpPr>
        <p:spPr>
          <a:xfrm>
            <a:off x="832819" y="3699020"/>
            <a:ext cx="303877" cy="34958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5" name="Elipsa 34"/>
          <p:cNvSpPr/>
          <p:nvPr/>
        </p:nvSpPr>
        <p:spPr>
          <a:xfrm>
            <a:off x="859891" y="3699020"/>
            <a:ext cx="278536" cy="37764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6" name="Desna puščica 35"/>
          <p:cNvSpPr/>
          <p:nvPr/>
        </p:nvSpPr>
        <p:spPr>
          <a:xfrm>
            <a:off x="6176568" y="2446054"/>
            <a:ext cx="1278086" cy="432262"/>
          </a:xfrm>
          <a:prstGeom prst="rightArrow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7" name="PoljeZBesedilom 36"/>
          <p:cNvSpPr txBox="1"/>
          <p:nvPr/>
        </p:nvSpPr>
        <p:spPr>
          <a:xfrm>
            <a:off x="648951" y="4235739"/>
            <a:ext cx="22239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Se prekriva z intervalom </a:t>
            </a:r>
            <a:r>
              <a:rPr lang="sl-SI" dirty="0" smtClean="0">
                <a:solidFill>
                  <a:srgbClr val="C00000"/>
                </a:solidFill>
              </a:rPr>
              <a:t>[20, 43].</a:t>
            </a:r>
            <a:endParaRPr lang="sl-SI" dirty="0">
              <a:solidFill>
                <a:srgbClr val="C00000"/>
              </a:solidFill>
            </a:endParaRPr>
          </a:p>
        </p:txBody>
      </p:sp>
      <p:sp>
        <p:nvSpPr>
          <p:cNvPr id="38" name="PoljeZBesedilom 37"/>
          <p:cNvSpPr txBox="1"/>
          <p:nvPr/>
        </p:nvSpPr>
        <p:spPr>
          <a:xfrm>
            <a:off x="648951" y="5244042"/>
            <a:ext cx="11814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>
                <a:solidFill>
                  <a:srgbClr val="C00000"/>
                </a:solidFill>
              </a:rPr>
              <a:t>[50, 60]</a:t>
            </a:r>
            <a:endParaRPr lang="sl-SI" dirty="0">
              <a:solidFill>
                <a:srgbClr val="C00000"/>
              </a:solidFill>
            </a:endParaRPr>
          </a:p>
        </p:txBody>
      </p:sp>
      <p:sp>
        <p:nvSpPr>
          <p:cNvPr id="39" name="Elipsa 38"/>
          <p:cNvSpPr/>
          <p:nvPr/>
        </p:nvSpPr>
        <p:spPr>
          <a:xfrm>
            <a:off x="796961" y="5263793"/>
            <a:ext cx="249912" cy="32983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40" name="PoljeZBesedilom 39"/>
          <p:cNvSpPr txBox="1"/>
          <p:nvPr/>
        </p:nvSpPr>
        <p:spPr>
          <a:xfrm>
            <a:off x="648951" y="5790680"/>
            <a:ext cx="18381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Ni prekrivanja.</a:t>
            </a:r>
            <a:endParaRPr lang="sl-SI" dirty="0"/>
          </a:p>
        </p:txBody>
      </p:sp>
      <p:sp>
        <p:nvSpPr>
          <p:cNvPr id="42" name="PoljeZBesedilom 41"/>
          <p:cNvSpPr txBox="1"/>
          <p:nvPr/>
        </p:nvSpPr>
        <p:spPr>
          <a:xfrm>
            <a:off x="7886102" y="630687"/>
            <a:ext cx="29790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400" dirty="0"/>
              <a:t>min(</a:t>
            </a:r>
            <a:r>
              <a:rPr lang="sl-SI" sz="1400" dirty="0" err="1"/>
              <a:t>i1</a:t>
            </a:r>
            <a:r>
              <a:rPr lang="sl-SI" sz="1400" baseline="-25000" dirty="0" err="1"/>
              <a:t>max</a:t>
            </a:r>
            <a:r>
              <a:rPr lang="sl-SI" sz="1400" dirty="0"/>
              <a:t>, </a:t>
            </a:r>
            <a:r>
              <a:rPr lang="sl-SI" sz="1400" dirty="0" err="1"/>
              <a:t>i2</a:t>
            </a:r>
            <a:r>
              <a:rPr lang="sl-SI" sz="1400" baseline="-25000" dirty="0" err="1"/>
              <a:t>max</a:t>
            </a:r>
            <a:r>
              <a:rPr lang="sl-SI" sz="1400" dirty="0"/>
              <a:t>) – </a:t>
            </a:r>
            <a:r>
              <a:rPr lang="sl-SI" sz="1400" dirty="0" err="1"/>
              <a:t>max</a:t>
            </a:r>
            <a:r>
              <a:rPr lang="sl-SI" sz="1400" dirty="0"/>
              <a:t>(</a:t>
            </a:r>
            <a:r>
              <a:rPr lang="sl-SI" sz="1400" dirty="0" err="1"/>
              <a:t>i1</a:t>
            </a:r>
            <a:r>
              <a:rPr lang="sl-SI" sz="1400" baseline="-25000" dirty="0" err="1"/>
              <a:t>min</a:t>
            </a:r>
            <a:r>
              <a:rPr lang="sl-SI" sz="1400" dirty="0"/>
              <a:t>, </a:t>
            </a:r>
            <a:r>
              <a:rPr lang="sl-SI" sz="1400" dirty="0" err="1"/>
              <a:t>i2</a:t>
            </a:r>
            <a:r>
              <a:rPr lang="sl-SI" sz="1400" baseline="-25000" dirty="0" err="1"/>
              <a:t>min</a:t>
            </a:r>
            <a:r>
              <a:rPr lang="sl-SI" sz="1400" dirty="0" smtClean="0"/>
              <a:t>) </a:t>
            </a:r>
            <a:endParaRPr lang="sl-SI" sz="1400" dirty="0"/>
          </a:p>
        </p:txBody>
      </p:sp>
      <p:sp>
        <p:nvSpPr>
          <p:cNvPr id="43" name="PoljeZBesedilom 42"/>
          <p:cNvSpPr txBox="1"/>
          <p:nvPr/>
        </p:nvSpPr>
        <p:spPr>
          <a:xfrm>
            <a:off x="10446327" y="525893"/>
            <a:ext cx="1745673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400" dirty="0"/>
              <a:t>≥ 0 – se prekrivata</a:t>
            </a:r>
          </a:p>
          <a:p>
            <a:r>
              <a:rPr lang="sl-SI" sz="1400" dirty="0" smtClean="0"/>
              <a:t>&lt; </a:t>
            </a:r>
            <a:r>
              <a:rPr lang="sl-SI" sz="1400" dirty="0"/>
              <a:t>0 – se ne prekrivata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728330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8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9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9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9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1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1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3" grpId="1" animBg="1"/>
      <p:bldP spid="23" grpId="2" animBg="1"/>
      <p:bldP spid="23" grpId="3" animBg="1"/>
      <p:bldP spid="23" grpId="4" animBg="1"/>
      <p:bldP spid="24" grpId="0" animBg="1"/>
      <p:bldP spid="24" grpId="1" animBg="1"/>
      <p:bldP spid="25" grpId="0" animBg="1"/>
      <p:bldP spid="25" grpId="1" animBg="1"/>
      <p:bldP spid="25" grpId="2" animBg="1"/>
      <p:bldP spid="25" grpId="3" animBg="1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29" grpId="2" animBg="1"/>
      <p:bldP spid="29" grpId="3" animBg="1"/>
      <p:bldP spid="29" grpId="4" animBg="1"/>
      <p:bldP spid="29" grpId="5" animBg="1"/>
      <p:bldP spid="34" grpId="0" animBg="1"/>
      <p:bldP spid="34" grpId="1" animBg="1"/>
      <p:bldP spid="35" grpId="0" animBg="1"/>
      <p:bldP spid="35" grpId="1" animBg="1"/>
      <p:bldP spid="36" grpId="0" animBg="1"/>
      <p:bldP spid="36" grpId="1" animBg="1"/>
      <p:bldP spid="39" grpId="0" animBg="1"/>
      <p:bldP spid="39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oljeZBesedilom 5"/>
          <p:cNvSpPr txBox="1"/>
          <p:nvPr/>
        </p:nvSpPr>
        <p:spPr>
          <a:xfrm>
            <a:off x="507076" y="523702"/>
            <a:ext cx="31172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Iskanje vseh prekrivanj z iskanim intervalom:</a:t>
            </a:r>
            <a:endParaRPr lang="sl-SI" dirty="0"/>
          </a:p>
        </p:txBody>
      </p:sp>
      <p:sp>
        <p:nvSpPr>
          <p:cNvPr id="20" name="Elipsa 19"/>
          <p:cNvSpPr/>
          <p:nvPr/>
        </p:nvSpPr>
        <p:spPr>
          <a:xfrm>
            <a:off x="6126479" y="523702"/>
            <a:ext cx="1284315" cy="1213658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100" dirty="0" err="1" smtClean="0">
                <a:solidFill>
                  <a:schemeClr val="tx1"/>
                </a:solidFill>
              </a:rPr>
              <a:t>int</a:t>
            </a:r>
            <a:r>
              <a:rPr lang="sl-SI" sz="1100" dirty="0" smtClean="0">
                <a:solidFill>
                  <a:schemeClr val="tx1"/>
                </a:solidFill>
              </a:rPr>
              <a:t> : [12, 30]</a:t>
            </a:r>
          </a:p>
          <a:p>
            <a:pPr algn="ctr"/>
            <a:r>
              <a:rPr lang="sl-SI" sz="1100" dirty="0" err="1">
                <a:solidFill>
                  <a:schemeClr val="tx1"/>
                </a:solidFill>
              </a:rPr>
              <a:t>m</a:t>
            </a:r>
            <a:r>
              <a:rPr lang="sl-SI" sz="1100" dirty="0" err="1" smtClean="0">
                <a:solidFill>
                  <a:schemeClr val="tx1"/>
                </a:solidFill>
              </a:rPr>
              <a:t>ax</a:t>
            </a:r>
            <a:r>
              <a:rPr lang="sl-SI" sz="1100" dirty="0" smtClean="0">
                <a:solidFill>
                  <a:schemeClr val="tx1"/>
                </a:solidFill>
              </a:rPr>
              <a:t> : 43</a:t>
            </a:r>
            <a:endParaRPr lang="sl-SI" sz="1100" dirty="0">
              <a:solidFill>
                <a:schemeClr val="tx1"/>
              </a:solidFill>
            </a:endParaRPr>
          </a:p>
        </p:txBody>
      </p:sp>
      <p:sp>
        <p:nvSpPr>
          <p:cNvPr id="21" name="Elipsa 20"/>
          <p:cNvSpPr/>
          <p:nvPr/>
        </p:nvSpPr>
        <p:spPr>
          <a:xfrm>
            <a:off x="4637799" y="1993670"/>
            <a:ext cx="1303269" cy="1263534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100" dirty="0" err="1" smtClean="0">
                <a:solidFill>
                  <a:schemeClr val="tx1"/>
                </a:solidFill>
              </a:rPr>
              <a:t>int</a:t>
            </a:r>
            <a:r>
              <a:rPr lang="sl-SI" sz="1100" dirty="0" smtClean="0">
                <a:solidFill>
                  <a:schemeClr val="tx1"/>
                </a:solidFill>
              </a:rPr>
              <a:t> : [5, 16]</a:t>
            </a:r>
          </a:p>
          <a:p>
            <a:pPr algn="ctr"/>
            <a:r>
              <a:rPr lang="sl-SI" sz="1100" dirty="0" err="1">
                <a:solidFill>
                  <a:schemeClr val="tx1"/>
                </a:solidFill>
              </a:rPr>
              <a:t>m</a:t>
            </a:r>
            <a:r>
              <a:rPr lang="sl-SI" sz="1100" dirty="0" err="1" smtClean="0">
                <a:solidFill>
                  <a:schemeClr val="tx1"/>
                </a:solidFill>
              </a:rPr>
              <a:t>ax</a:t>
            </a:r>
            <a:r>
              <a:rPr lang="sl-SI" sz="1100" dirty="0" smtClean="0">
                <a:solidFill>
                  <a:schemeClr val="tx1"/>
                </a:solidFill>
              </a:rPr>
              <a:t> : 26</a:t>
            </a:r>
            <a:endParaRPr lang="sl-SI" sz="1100" dirty="0">
              <a:solidFill>
                <a:schemeClr val="tx1"/>
              </a:solidFill>
            </a:endParaRPr>
          </a:p>
        </p:txBody>
      </p:sp>
      <p:sp>
        <p:nvSpPr>
          <p:cNvPr id="22" name="Elipsa 21"/>
          <p:cNvSpPr/>
          <p:nvPr/>
        </p:nvSpPr>
        <p:spPr>
          <a:xfrm>
            <a:off x="7629937" y="1993670"/>
            <a:ext cx="1295083" cy="1263534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100" dirty="0" err="1" smtClean="0">
                <a:solidFill>
                  <a:schemeClr val="tx1"/>
                </a:solidFill>
              </a:rPr>
              <a:t>int</a:t>
            </a:r>
            <a:r>
              <a:rPr lang="sl-SI" sz="1100" dirty="0" smtClean="0">
                <a:solidFill>
                  <a:schemeClr val="tx1"/>
                </a:solidFill>
              </a:rPr>
              <a:t> : [20, 43]</a:t>
            </a:r>
          </a:p>
          <a:p>
            <a:pPr algn="ctr"/>
            <a:r>
              <a:rPr lang="sl-SI" sz="1100" dirty="0" err="1">
                <a:solidFill>
                  <a:schemeClr val="tx1"/>
                </a:solidFill>
              </a:rPr>
              <a:t>m</a:t>
            </a:r>
            <a:r>
              <a:rPr lang="sl-SI" sz="1100" dirty="0" err="1" smtClean="0">
                <a:solidFill>
                  <a:schemeClr val="tx1"/>
                </a:solidFill>
              </a:rPr>
              <a:t>ax</a:t>
            </a:r>
            <a:r>
              <a:rPr lang="sl-SI" sz="1100" dirty="0" smtClean="0">
                <a:solidFill>
                  <a:schemeClr val="tx1"/>
                </a:solidFill>
              </a:rPr>
              <a:t> : 43</a:t>
            </a:r>
            <a:endParaRPr lang="sl-SI" sz="1100" dirty="0">
              <a:solidFill>
                <a:schemeClr val="tx1"/>
              </a:solidFill>
            </a:endParaRPr>
          </a:p>
        </p:txBody>
      </p:sp>
      <p:sp>
        <p:nvSpPr>
          <p:cNvPr id="23" name="Elipsa 22"/>
          <p:cNvSpPr/>
          <p:nvPr/>
        </p:nvSpPr>
        <p:spPr>
          <a:xfrm>
            <a:off x="3345360" y="3369427"/>
            <a:ext cx="1292439" cy="1199803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100" dirty="0" err="1" smtClean="0">
                <a:solidFill>
                  <a:schemeClr val="tx1"/>
                </a:solidFill>
              </a:rPr>
              <a:t>int</a:t>
            </a:r>
            <a:r>
              <a:rPr lang="sl-SI" sz="1100" dirty="0" smtClean="0">
                <a:solidFill>
                  <a:schemeClr val="tx1"/>
                </a:solidFill>
              </a:rPr>
              <a:t> : [1, 6]</a:t>
            </a:r>
          </a:p>
          <a:p>
            <a:pPr algn="ctr"/>
            <a:r>
              <a:rPr lang="sl-SI" sz="1100" dirty="0" err="1">
                <a:solidFill>
                  <a:schemeClr val="tx1"/>
                </a:solidFill>
              </a:rPr>
              <a:t>m</a:t>
            </a:r>
            <a:r>
              <a:rPr lang="sl-SI" sz="1100" dirty="0" err="1" smtClean="0">
                <a:solidFill>
                  <a:schemeClr val="tx1"/>
                </a:solidFill>
              </a:rPr>
              <a:t>ax</a:t>
            </a:r>
            <a:r>
              <a:rPr lang="sl-SI" sz="1100" dirty="0" smtClean="0">
                <a:solidFill>
                  <a:schemeClr val="tx1"/>
                </a:solidFill>
              </a:rPr>
              <a:t> :  9</a:t>
            </a:r>
            <a:endParaRPr lang="sl-SI" sz="1100" dirty="0">
              <a:solidFill>
                <a:schemeClr val="tx1"/>
              </a:solidFill>
            </a:endParaRPr>
          </a:p>
        </p:txBody>
      </p:sp>
      <p:sp>
        <p:nvSpPr>
          <p:cNvPr id="24" name="Elipsa 23"/>
          <p:cNvSpPr/>
          <p:nvPr/>
        </p:nvSpPr>
        <p:spPr>
          <a:xfrm>
            <a:off x="5833973" y="3369428"/>
            <a:ext cx="1280584" cy="1199802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100" dirty="0" err="1" smtClean="0">
                <a:solidFill>
                  <a:schemeClr val="tx1"/>
                </a:solidFill>
              </a:rPr>
              <a:t>int</a:t>
            </a:r>
            <a:r>
              <a:rPr lang="sl-SI" sz="1100" dirty="0" smtClean="0">
                <a:solidFill>
                  <a:schemeClr val="tx1"/>
                </a:solidFill>
              </a:rPr>
              <a:t> : [10, 26]</a:t>
            </a:r>
          </a:p>
          <a:p>
            <a:pPr algn="ctr"/>
            <a:r>
              <a:rPr lang="sl-SI" sz="1100" dirty="0" err="1">
                <a:solidFill>
                  <a:schemeClr val="tx1"/>
                </a:solidFill>
              </a:rPr>
              <a:t>m</a:t>
            </a:r>
            <a:r>
              <a:rPr lang="sl-SI" sz="1100" dirty="0" err="1" smtClean="0">
                <a:solidFill>
                  <a:schemeClr val="tx1"/>
                </a:solidFill>
              </a:rPr>
              <a:t>ax</a:t>
            </a:r>
            <a:r>
              <a:rPr lang="sl-SI" sz="1100" dirty="0" smtClean="0">
                <a:solidFill>
                  <a:schemeClr val="tx1"/>
                </a:solidFill>
              </a:rPr>
              <a:t> : 26</a:t>
            </a:r>
            <a:endParaRPr lang="sl-SI" sz="1100" dirty="0">
              <a:solidFill>
                <a:schemeClr val="tx1"/>
              </a:solidFill>
            </a:endParaRPr>
          </a:p>
        </p:txBody>
      </p:sp>
      <p:sp>
        <p:nvSpPr>
          <p:cNvPr id="25" name="Elipsa 24"/>
          <p:cNvSpPr/>
          <p:nvPr/>
        </p:nvSpPr>
        <p:spPr>
          <a:xfrm>
            <a:off x="8925020" y="3257204"/>
            <a:ext cx="1277708" cy="1210889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100" dirty="0" err="1" smtClean="0">
                <a:solidFill>
                  <a:schemeClr val="tx1"/>
                </a:solidFill>
              </a:rPr>
              <a:t>int</a:t>
            </a:r>
            <a:r>
              <a:rPr lang="sl-SI" sz="1100" dirty="0" smtClean="0">
                <a:solidFill>
                  <a:schemeClr val="tx1"/>
                </a:solidFill>
              </a:rPr>
              <a:t> : [27, 40]</a:t>
            </a:r>
          </a:p>
          <a:p>
            <a:pPr algn="ctr"/>
            <a:r>
              <a:rPr lang="sl-SI" sz="1100" dirty="0" err="1">
                <a:solidFill>
                  <a:schemeClr val="tx1"/>
                </a:solidFill>
              </a:rPr>
              <a:t>m</a:t>
            </a:r>
            <a:r>
              <a:rPr lang="sl-SI" sz="1100" dirty="0" err="1" smtClean="0">
                <a:solidFill>
                  <a:schemeClr val="tx1"/>
                </a:solidFill>
              </a:rPr>
              <a:t>ax</a:t>
            </a:r>
            <a:r>
              <a:rPr lang="sl-SI" sz="1100" dirty="0" smtClean="0">
                <a:solidFill>
                  <a:schemeClr val="tx1"/>
                </a:solidFill>
              </a:rPr>
              <a:t> : 40</a:t>
            </a:r>
            <a:endParaRPr lang="sl-SI" sz="1100" dirty="0">
              <a:solidFill>
                <a:schemeClr val="tx1"/>
              </a:solidFill>
            </a:endParaRPr>
          </a:p>
        </p:txBody>
      </p:sp>
      <p:cxnSp>
        <p:nvCxnSpPr>
          <p:cNvPr id="26" name="Raven puščični povezovalnik 25"/>
          <p:cNvCxnSpPr>
            <a:stCxn id="20" idx="5"/>
            <a:endCxn id="22" idx="1"/>
          </p:cNvCxnSpPr>
          <p:nvPr/>
        </p:nvCxnSpPr>
        <p:spPr>
          <a:xfrm>
            <a:off x="7222710" y="1559624"/>
            <a:ext cx="596888" cy="61908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Raven puščični povezovalnik 26"/>
          <p:cNvCxnSpPr>
            <a:stCxn id="20" idx="3"/>
            <a:endCxn id="21" idx="7"/>
          </p:cNvCxnSpPr>
          <p:nvPr/>
        </p:nvCxnSpPr>
        <p:spPr>
          <a:xfrm flipH="1">
            <a:off x="5750209" y="1559624"/>
            <a:ext cx="564354" cy="61908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Raven puščični povezovalnik 27"/>
          <p:cNvCxnSpPr>
            <a:stCxn id="21" idx="3"/>
            <a:endCxn id="23" idx="7"/>
          </p:cNvCxnSpPr>
          <p:nvPr/>
        </p:nvCxnSpPr>
        <p:spPr>
          <a:xfrm flipH="1">
            <a:off x="4448526" y="3072164"/>
            <a:ext cx="380132" cy="47297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Raven puščični povezovalnik 28"/>
          <p:cNvCxnSpPr>
            <a:stCxn id="21" idx="5"/>
            <a:endCxn id="24" idx="1"/>
          </p:cNvCxnSpPr>
          <p:nvPr/>
        </p:nvCxnSpPr>
        <p:spPr>
          <a:xfrm>
            <a:off x="5750209" y="3072164"/>
            <a:ext cx="271301" cy="47297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Raven puščični povezovalnik 29"/>
          <p:cNvCxnSpPr>
            <a:stCxn id="22" idx="5"/>
            <a:endCxn id="25" idx="1"/>
          </p:cNvCxnSpPr>
          <p:nvPr/>
        </p:nvCxnSpPr>
        <p:spPr>
          <a:xfrm>
            <a:off x="8735359" y="3072164"/>
            <a:ext cx="376777" cy="36237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Raven puščični povezovalnik 30"/>
          <p:cNvCxnSpPr>
            <a:stCxn id="25" idx="3"/>
            <a:endCxn id="32" idx="7"/>
          </p:cNvCxnSpPr>
          <p:nvPr/>
        </p:nvCxnSpPr>
        <p:spPr>
          <a:xfrm flipH="1">
            <a:off x="8735359" y="4290762"/>
            <a:ext cx="376777" cy="56221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Elipsa 31"/>
          <p:cNvSpPr/>
          <p:nvPr/>
        </p:nvSpPr>
        <p:spPr>
          <a:xfrm>
            <a:off x="7629937" y="4670367"/>
            <a:ext cx="1295083" cy="1246909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100" dirty="0" err="1" smtClean="0">
                <a:solidFill>
                  <a:schemeClr val="tx1"/>
                </a:solidFill>
              </a:rPr>
              <a:t>int</a:t>
            </a:r>
            <a:r>
              <a:rPr lang="sl-SI" sz="1100" dirty="0" smtClean="0">
                <a:solidFill>
                  <a:schemeClr val="tx1"/>
                </a:solidFill>
              </a:rPr>
              <a:t> : [25, 37]</a:t>
            </a:r>
          </a:p>
          <a:p>
            <a:pPr algn="ctr"/>
            <a:r>
              <a:rPr lang="sl-SI" sz="1100" dirty="0" err="1">
                <a:solidFill>
                  <a:schemeClr val="tx1"/>
                </a:solidFill>
              </a:rPr>
              <a:t>m</a:t>
            </a:r>
            <a:r>
              <a:rPr lang="sl-SI" sz="1100" dirty="0" err="1" smtClean="0">
                <a:solidFill>
                  <a:schemeClr val="tx1"/>
                </a:solidFill>
              </a:rPr>
              <a:t>ax</a:t>
            </a:r>
            <a:r>
              <a:rPr lang="sl-SI" sz="1100" dirty="0" smtClean="0">
                <a:solidFill>
                  <a:schemeClr val="tx1"/>
                </a:solidFill>
              </a:rPr>
              <a:t> : 37</a:t>
            </a:r>
            <a:endParaRPr lang="sl-SI" sz="1100" dirty="0">
              <a:solidFill>
                <a:schemeClr val="tx1"/>
              </a:solidFill>
            </a:endParaRPr>
          </a:p>
        </p:txBody>
      </p:sp>
      <p:cxnSp>
        <p:nvCxnSpPr>
          <p:cNvPr id="33" name="Raven puščični povezovalnik 32"/>
          <p:cNvCxnSpPr/>
          <p:nvPr/>
        </p:nvCxnSpPr>
        <p:spPr>
          <a:xfrm>
            <a:off x="4393066" y="4444544"/>
            <a:ext cx="464234" cy="62736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Elipsa 33"/>
          <p:cNvSpPr/>
          <p:nvPr/>
        </p:nvSpPr>
        <p:spPr>
          <a:xfrm>
            <a:off x="4587753" y="4940293"/>
            <a:ext cx="1292439" cy="1199803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100" dirty="0" err="1" smtClean="0">
                <a:solidFill>
                  <a:schemeClr val="tx1"/>
                </a:solidFill>
              </a:rPr>
              <a:t>int</a:t>
            </a:r>
            <a:r>
              <a:rPr lang="sl-SI" sz="1100" dirty="0" smtClean="0">
                <a:solidFill>
                  <a:schemeClr val="tx1"/>
                </a:solidFill>
              </a:rPr>
              <a:t> : [4, 9]</a:t>
            </a:r>
          </a:p>
          <a:p>
            <a:pPr algn="ctr"/>
            <a:r>
              <a:rPr lang="sl-SI" sz="1100" dirty="0" err="1">
                <a:solidFill>
                  <a:schemeClr val="tx1"/>
                </a:solidFill>
              </a:rPr>
              <a:t>m</a:t>
            </a:r>
            <a:r>
              <a:rPr lang="sl-SI" sz="1100" dirty="0" err="1" smtClean="0">
                <a:solidFill>
                  <a:schemeClr val="tx1"/>
                </a:solidFill>
              </a:rPr>
              <a:t>ax</a:t>
            </a:r>
            <a:r>
              <a:rPr lang="sl-SI" sz="1100" dirty="0" smtClean="0">
                <a:solidFill>
                  <a:schemeClr val="tx1"/>
                </a:solidFill>
              </a:rPr>
              <a:t> :  9</a:t>
            </a:r>
            <a:endParaRPr lang="sl-SI" sz="1100" dirty="0">
              <a:solidFill>
                <a:schemeClr val="tx1"/>
              </a:solidFill>
            </a:endParaRPr>
          </a:p>
        </p:txBody>
      </p:sp>
      <p:sp>
        <p:nvSpPr>
          <p:cNvPr id="35" name="PoljeZBesedilom 34"/>
          <p:cNvSpPr txBox="1"/>
          <p:nvPr/>
        </p:nvSpPr>
        <p:spPr>
          <a:xfrm>
            <a:off x="627611" y="2021553"/>
            <a:ext cx="14381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>
                <a:solidFill>
                  <a:srgbClr val="C00000"/>
                </a:solidFill>
              </a:rPr>
              <a:t>[10, 20]</a:t>
            </a:r>
            <a:endParaRPr lang="sl-SI" dirty="0">
              <a:solidFill>
                <a:srgbClr val="C00000"/>
              </a:solidFill>
            </a:endParaRPr>
          </a:p>
        </p:txBody>
      </p:sp>
      <p:sp>
        <p:nvSpPr>
          <p:cNvPr id="36" name="PoljeZBesedilom 35"/>
          <p:cNvSpPr txBox="1"/>
          <p:nvPr/>
        </p:nvSpPr>
        <p:spPr>
          <a:xfrm>
            <a:off x="627611" y="3101870"/>
            <a:ext cx="23026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Se prekriva z intervali:</a:t>
            </a:r>
          </a:p>
          <a:p>
            <a:endParaRPr lang="sl-SI" dirty="0"/>
          </a:p>
        </p:txBody>
      </p:sp>
      <p:sp>
        <p:nvSpPr>
          <p:cNvPr id="37" name="Desna puščica 36"/>
          <p:cNvSpPr/>
          <p:nvPr/>
        </p:nvSpPr>
        <p:spPr>
          <a:xfrm>
            <a:off x="4578303" y="807804"/>
            <a:ext cx="1278086" cy="432262"/>
          </a:xfrm>
          <a:prstGeom prst="rightArrow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8" name="PoljeZBesedilom 37"/>
          <p:cNvSpPr txBox="1"/>
          <p:nvPr/>
        </p:nvSpPr>
        <p:spPr>
          <a:xfrm>
            <a:off x="627611" y="3599996"/>
            <a:ext cx="1033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>
                <a:solidFill>
                  <a:srgbClr val="C00000"/>
                </a:solidFill>
              </a:rPr>
              <a:t>[12, 30]</a:t>
            </a:r>
            <a:endParaRPr lang="sl-SI" dirty="0">
              <a:solidFill>
                <a:srgbClr val="C00000"/>
              </a:solidFill>
            </a:endParaRPr>
          </a:p>
        </p:txBody>
      </p:sp>
      <p:sp>
        <p:nvSpPr>
          <p:cNvPr id="40" name="Desna puščica 39"/>
          <p:cNvSpPr/>
          <p:nvPr/>
        </p:nvSpPr>
        <p:spPr>
          <a:xfrm>
            <a:off x="3194543" y="2291506"/>
            <a:ext cx="1278086" cy="432262"/>
          </a:xfrm>
          <a:prstGeom prst="rightArrow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41" name="Elipsa 40"/>
          <p:cNvSpPr/>
          <p:nvPr/>
        </p:nvSpPr>
        <p:spPr>
          <a:xfrm>
            <a:off x="749621" y="2036794"/>
            <a:ext cx="322720" cy="357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42" name="Elipsa 41"/>
          <p:cNvSpPr/>
          <p:nvPr/>
        </p:nvSpPr>
        <p:spPr>
          <a:xfrm>
            <a:off x="5372186" y="2584095"/>
            <a:ext cx="213195" cy="28512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43" name="PoljeZBesedilom 42"/>
          <p:cNvSpPr txBox="1"/>
          <p:nvPr/>
        </p:nvSpPr>
        <p:spPr>
          <a:xfrm>
            <a:off x="627611" y="4086881"/>
            <a:ext cx="9749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>
                <a:solidFill>
                  <a:srgbClr val="C00000"/>
                </a:solidFill>
              </a:rPr>
              <a:t>[5, 16]</a:t>
            </a:r>
            <a:endParaRPr lang="sl-SI" dirty="0">
              <a:solidFill>
                <a:srgbClr val="C00000"/>
              </a:solidFill>
            </a:endParaRPr>
          </a:p>
        </p:txBody>
      </p:sp>
      <p:sp>
        <p:nvSpPr>
          <p:cNvPr id="44" name="Elipsa 43"/>
          <p:cNvSpPr/>
          <p:nvPr/>
        </p:nvSpPr>
        <p:spPr>
          <a:xfrm>
            <a:off x="4023511" y="3944317"/>
            <a:ext cx="296258" cy="26192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49" name="Elipsa 48"/>
          <p:cNvSpPr/>
          <p:nvPr/>
        </p:nvSpPr>
        <p:spPr>
          <a:xfrm>
            <a:off x="8316843" y="2617125"/>
            <a:ext cx="286830" cy="25209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50" name="Desna puščica 49"/>
          <p:cNvSpPr/>
          <p:nvPr/>
        </p:nvSpPr>
        <p:spPr>
          <a:xfrm>
            <a:off x="6237041" y="2425931"/>
            <a:ext cx="1278086" cy="432262"/>
          </a:xfrm>
          <a:prstGeom prst="rightArrow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51" name="Elipsa 50"/>
          <p:cNvSpPr/>
          <p:nvPr/>
        </p:nvSpPr>
        <p:spPr>
          <a:xfrm>
            <a:off x="6555442" y="3939548"/>
            <a:ext cx="194494" cy="26669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52" name="Desna puščica 51"/>
          <p:cNvSpPr/>
          <p:nvPr/>
        </p:nvSpPr>
        <p:spPr>
          <a:xfrm>
            <a:off x="5005006" y="3778708"/>
            <a:ext cx="722794" cy="432262"/>
          </a:xfrm>
          <a:prstGeom prst="rightArrow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53" name="PoljeZBesedilom 52"/>
          <p:cNvSpPr txBox="1"/>
          <p:nvPr/>
        </p:nvSpPr>
        <p:spPr>
          <a:xfrm>
            <a:off x="623732" y="4569230"/>
            <a:ext cx="10376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>
                <a:solidFill>
                  <a:srgbClr val="C00000"/>
                </a:solidFill>
              </a:rPr>
              <a:t>[10, 26]</a:t>
            </a:r>
            <a:endParaRPr lang="sl-SI" dirty="0">
              <a:solidFill>
                <a:srgbClr val="C00000"/>
              </a:solidFill>
            </a:endParaRPr>
          </a:p>
        </p:txBody>
      </p:sp>
      <p:sp>
        <p:nvSpPr>
          <p:cNvPr id="54" name="PoljeZBesedilom 53"/>
          <p:cNvSpPr txBox="1"/>
          <p:nvPr/>
        </p:nvSpPr>
        <p:spPr>
          <a:xfrm>
            <a:off x="634975" y="5056115"/>
            <a:ext cx="11668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>
                <a:solidFill>
                  <a:srgbClr val="C00000"/>
                </a:solidFill>
              </a:rPr>
              <a:t>[20, 43]</a:t>
            </a:r>
            <a:endParaRPr lang="sl-SI" dirty="0">
              <a:solidFill>
                <a:srgbClr val="C00000"/>
              </a:solidFill>
            </a:endParaRPr>
          </a:p>
        </p:txBody>
      </p:sp>
      <p:sp>
        <p:nvSpPr>
          <p:cNvPr id="55" name="Elipsa 54"/>
          <p:cNvSpPr/>
          <p:nvPr/>
        </p:nvSpPr>
        <p:spPr>
          <a:xfrm>
            <a:off x="9633025" y="3843279"/>
            <a:ext cx="217557" cy="24360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56" name="Desna puščica 55"/>
          <p:cNvSpPr/>
          <p:nvPr/>
        </p:nvSpPr>
        <p:spPr>
          <a:xfrm>
            <a:off x="7471405" y="3711251"/>
            <a:ext cx="1278086" cy="432262"/>
          </a:xfrm>
          <a:prstGeom prst="rightArrow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57" name="Elipsa 56"/>
          <p:cNvSpPr/>
          <p:nvPr/>
        </p:nvSpPr>
        <p:spPr>
          <a:xfrm>
            <a:off x="8351479" y="5256574"/>
            <a:ext cx="217557" cy="24360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58" name="Desna puščica 57"/>
          <p:cNvSpPr/>
          <p:nvPr/>
        </p:nvSpPr>
        <p:spPr>
          <a:xfrm>
            <a:off x="6237041" y="5067914"/>
            <a:ext cx="1278086" cy="432262"/>
          </a:xfrm>
          <a:prstGeom prst="rightArrow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59" name="PoljeZBesedilom 58"/>
          <p:cNvSpPr txBox="1"/>
          <p:nvPr/>
        </p:nvSpPr>
        <p:spPr>
          <a:xfrm>
            <a:off x="7680884" y="708333"/>
            <a:ext cx="29790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400" dirty="0"/>
              <a:t>min(</a:t>
            </a:r>
            <a:r>
              <a:rPr lang="sl-SI" sz="1400" dirty="0" err="1"/>
              <a:t>i1</a:t>
            </a:r>
            <a:r>
              <a:rPr lang="sl-SI" sz="1400" baseline="-25000" dirty="0" err="1"/>
              <a:t>max</a:t>
            </a:r>
            <a:r>
              <a:rPr lang="sl-SI" sz="1400" dirty="0"/>
              <a:t>, </a:t>
            </a:r>
            <a:r>
              <a:rPr lang="sl-SI" sz="1400" dirty="0" err="1"/>
              <a:t>i2</a:t>
            </a:r>
            <a:r>
              <a:rPr lang="sl-SI" sz="1400" baseline="-25000" dirty="0" err="1"/>
              <a:t>max</a:t>
            </a:r>
            <a:r>
              <a:rPr lang="sl-SI" sz="1400" dirty="0"/>
              <a:t>) – </a:t>
            </a:r>
            <a:r>
              <a:rPr lang="sl-SI" sz="1400" dirty="0" err="1"/>
              <a:t>max</a:t>
            </a:r>
            <a:r>
              <a:rPr lang="sl-SI" sz="1400" dirty="0"/>
              <a:t>(</a:t>
            </a:r>
            <a:r>
              <a:rPr lang="sl-SI" sz="1400" dirty="0" err="1"/>
              <a:t>i1</a:t>
            </a:r>
            <a:r>
              <a:rPr lang="sl-SI" sz="1400" baseline="-25000" dirty="0" err="1"/>
              <a:t>min</a:t>
            </a:r>
            <a:r>
              <a:rPr lang="sl-SI" sz="1400" dirty="0"/>
              <a:t>, </a:t>
            </a:r>
            <a:r>
              <a:rPr lang="sl-SI" sz="1400" dirty="0" err="1"/>
              <a:t>i2</a:t>
            </a:r>
            <a:r>
              <a:rPr lang="sl-SI" sz="1400" baseline="-25000" dirty="0" err="1"/>
              <a:t>min</a:t>
            </a:r>
            <a:r>
              <a:rPr lang="sl-SI" sz="1400" dirty="0" smtClean="0"/>
              <a:t>) </a:t>
            </a:r>
            <a:endParaRPr lang="sl-SI" sz="1400" dirty="0"/>
          </a:p>
        </p:txBody>
      </p:sp>
      <p:sp>
        <p:nvSpPr>
          <p:cNvPr id="60" name="PoljeZBesedilom 59"/>
          <p:cNvSpPr txBox="1"/>
          <p:nvPr/>
        </p:nvSpPr>
        <p:spPr>
          <a:xfrm>
            <a:off x="10241109" y="603539"/>
            <a:ext cx="1745673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400" dirty="0"/>
              <a:t>≥ 0 – se prekrivata</a:t>
            </a:r>
          </a:p>
          <a:p>
            <a:r>
              <a:rPr lang="sl-SI" sz="1400" dirty="0" smtClean="0"/>
              <a:t>&lt; </a:t>
            </a:r>
            <a:r>
              <a:rPr lang="sl-SI" sz="1400" dirty="0"/>
              <a:t>0 – se ne prekrivata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126590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4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40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2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54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82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3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4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96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97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98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xit" presetSubtype="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18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9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0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1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32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3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4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xit" presetSubtype="0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48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9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50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grpId="1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58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59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60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xit" presetSubtype="0" fill="hold" grpId="1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74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75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76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82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83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84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7" grpId="1" animBg="1"/>
      <p:bldP spid="37" grpId="2" animBg="1"/>
      <p:bldP spid="37" grpId="3" animBg="1"/>
      <p:bldP spid="40" grpId="0" animBg="1"/>
      <p:bldP spid="40" grpId="3" animBg="1"/>
      <p:bldP spid="41" grpId="0" animBg="1"/>
      <p:bldP spid="41" grpId="1" animBg="1"/>
      <p:bldP spid="41" grpId="2" animBg="1"/>
      <p:bldP spid="41" grpId="3" animBg="1"/>
      <p:bldP spid="41" grpId="6" animBg="1"/>
      <p:bldP spid="41" grpId="7" animBg="1"/>
      <p:bldP spid="41" grpId="8" animBg="1"/>
      <p:bldP spid="41" grpId="9" animBg="1"/>
      <p:bldP spid="41" grpId="10" animBg="1"/>
      <p:bldP spid="41" grpId="11" animBg="1"/>
      <p:bldP spid="41" grpId="12" animBg="1"/>
      <p:bldP spid="41" grpId="13" animBg="1"/>
      <p:bldP spid="42" grpId="0" animBg="1"/>
      <p:bldP spid="42" grpId="1" animBg="1"/>
      <p:bldP spid="44" grpId="0" animBg="1"/>
      <p:bldP spid="44" grpId="1" animBg="1"/>
      <p:bldP spid="49" grpId="0" animBg="1"/>
      <p:bldP spid="49" grpId="1" animBg="1"/>
      <p:bldP spid="50" grpId="0" animBg="1"/>
      <p:bldP spid="50" grpId="1" animBg="1"/>
      <p:bldP spid="51" grpId="0" animBg="1"/>
      <p:bldP spid="51" grpId="1" animBg="1"/>
      <p:bldP spid="52" grpId="0" animBg="1"/>
      <p:bldP spid="52" grpId="1" animBg="1"/>
      <p:bldP spid="55" grpId="0" animBg="1"/>
      <p:bldP spid="55" grpId="1" animBg="1"/>
      <p:bldP spid="56" grpId="0" animBg="1"/>
      <p:bldP spid="56" grpId="1" animBg="1"/>
      <p:bldP spid="57" grpId="0" animBg="1"/>
      <p:bldP spid="57" grpId="1" animBg="1"/>
      <p:bldP spid="58" grpId="0" animBg="1"/>
      <p:bldP spid="58" grpId="1" animBg="1"/>
    </p:bld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29117</TotalTime>
  <Words>1260</Words>
  <Application>Microsoft Office PowerPoint</Application>
  <PresentationFormat>Širokozaslonsko</PresentationFormat>
  <Paragraphs>260</Paragraphs>
  <Slides>14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Roboto</vt:lpstr>
      <vt:lpstr>Officeova tema</vt:lpstr>
      <vt:lpstr>INTERVALNO DREVO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Viri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INTERVALNO DREVO</dc:title>
  <dc:creator>User</dc:creator>
  <cp:lastModifiedBy>HP</cp:lastModifiedBy>
  <cp:revision>93</cp:revision>
  <dcterms:created xsi:type="dcterms:W3CDTF">2021-03-15T10:02:30Z</dcterms:created>
  <dcterms:modified xsi:type="dcterms:W3CDTF">2022-03-11T11:10:29Z</dcterms:modified>
</cp:coreProperties>
</file>