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71" r:id="rId4"/>
    <p:sldId id="272" r:id="rId5"/>
    <p:sldId id="285" r:id="rId6"/>
    <p:sldId id="286" r:id="rId7"/>
    <p:sldId id="287" r:id="rId8"/>
    <p:sldId id="289" r:id="rId9"/>
    <p:sldId id="290" r:id="rId10"/>
    <p:sldId id="292" r:id="rId11"/>
    <p:sldId id="273" r:id="rId12"/>
    <p:sldId id="274" r:id="rId13"/>
    <p:sldId id="277" r:id="rId14"/>
    <p:sldId id="276" r:id="rId15"/>
    <p:sldId id="279" r:id="rId16"/>
    <p:sldId id="280" r:id="rId17"/>
    <p:sldId id="281" r:id="rId18"/>
    <p:sldId id="282" r:id="rId19"/>
    <p:sldId id="297" r:id="rId20"/>
    <p:sldId id="298" r:id="rId21"/>
    <p:sldId id="299" r:id="rId22"/>
    <p:sldId id="296" r:id="rId23"/>
    <p:sldId id="294" r:id="rId24"/>
    <p:sldId id="295" r:id="rId25"/>
    <p:sldId id="283" r:id="rId26"/>
    <p:sldId id="284" r:id="rId27"/>
    <p:sldId id="293" r:id="rId28"/>
    <p:sldId id="260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6" d="100"/>
          <a:sy n="96" d="100"/>
        </p:scale>
        <p:origin x="4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29-Mar-21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29-Mar-21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utorialspoint.com/csharp/csharp_classes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Objektno</a:t>
            </a:r>
            <a:r>
              <a:rPr lang="en-US" dirty="0" smtClean="0"/>
              <a:t> </a:t>
            </a:r>
            <a:r>
              <a:rPr lang="en-US" dirty="0" err="1" smtClean="0"/>
              <a:t>programiranje</a:t>
            </a:r>
            <a:r>
              <a:rPr lang="en-US" dirty="0" smtClean="0"/>
              <a:t> v C#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753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6760" y="0"/>
            <a:ext cx="10515600" cy="1325563"/>
          </a:xfrm>
        </p:spPr>
        <p:txBody>
          <a:bodyPr/>
          <a:lstStyle/>
          <a:p>
            <a:r>
              <a:rPr lang="sl-SI" dirty="0" err="1" smtClean="0"/>
              <a:t>property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46760" y="2676843"/>
            <a:ext cx="10515600" cy="2961957"/>
          </a:xfrm>
        </p:spPr>
        <p:txBody>
          <a:bodyPr>
            <a:noAutofit/>
          </a:bodyPr>
          <a:lstStyle/>
          <a:p>
            <a:r>
              <a:rPr lang="sl-SI" sz="2400" dirty="0" smtClean="0"/>
              <a:t>Ko potrebujemo vrednost, napišemo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obj.Lastnost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smtClean="0"/>
              <a:t>Izvedemo ustrezno metodo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sz="2400" dirty="0" smtClean="0"/>
              <a:t>, ki mora vsebovati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nekIzraz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; </a:t>
            </a:r>
            <a:r>
              <a:rPr lang="sl-SI" sz="2400" dirty="0" smtClean="0"/>
              <a:t>in vrednost tega izraza je tisto, kar metoda vrne</a:t>
            </a:r>
          </a:p>
          <a:p>
            <a:pPr lvl="1"/>
            <a:r>
              <a:rPr lang="sl-SI" sz="2000" dirty="0" smtClean="0"/>
              <a:t>Torej vrednost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obj.Lastnost</a:t>
            </a:r>
            <a:endParaRPr lang="sl-SI" sz="2000" dirty="0"/>
          </a:p>
          <a:p>
            <a:r>
              <a:rPr lang="sl-SI" sz="2400" dirty="0" smtClean="0"/>
              <a:t>In sedaj:</a:t>
            </a:r>
          </a:p>
          <a:p>
            <a:pPr lvl="1"/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Tocka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izh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Tocka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(2, 5);</a:t>
            </a:r>
          </a:p>
          <a:p>
            <a:pPr lvl="1"/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izh.X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izh.X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+ 2;</a:t>
            </a:r>
          </a:p>
          <a:p>
            <a:pPr lvl="1"/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("Y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koor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" +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izh.Y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398CB-462E-4B63-A875-8E26D1687E2A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2738415" y="5072074"/>
            <a:ext cx="5294641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endParaRPr lang="en-US" sz="2800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5115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zultat iskanja slik za fraction cartoon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866" y="751904"/>
            <a:ext cx="1291588" cy="115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115" y="2359660"/>
            <a:ext cx="5235686" cy="3416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lass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Ulomek: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st, im):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</a:t>
            </a:r>
            <a:r>
              <a:rPr lang="sl-SI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st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</a:t>
            </a:r>
            <a:r>
              <a:rPr lang="sl-SI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im 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@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._st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@</a:t>
            </a:r>
            <a:r>
              <a:rPr lang="sl-SI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.setter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st):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._st = st</a:t>
            </a: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97120" y="2359660"/>
            <a:ext cx="7749001" cy="3416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._st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.setter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im):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 == 0: </a:t>
            </a:r>
          </a:p>
          <a:p>
            <a:pPr marL="0" indent="0">
              <a:buFont typeface="Wingdings 3" charset="2"/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('Imenovalec ne more biti nič!')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._im = im</a:t>
            </a:r>
          </a:p>
          <a:p>
            <a:pPr marL="0" indent="0">
              <a:buFont typeface="Wingdings 3" charset="2"/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</a:p>
          <a:p>
            <a:pPr marL="0" indent="0">
              <a:buFont typeface="Wingdings 3" charset="2"/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0" name="Picture 2" descr="Rezultat iskanja slik za fraction cartoon pictu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992" y="2359660"/>
            <a:ext cx="1662708" cy="190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50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Python II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760" y="2375234"/>
            <a:ext cx="10249480" cy="474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sl-SI" dirty="0" err="1" smtClean="0">
                <a:latin typeface="Courier New" pitchFamily="49" charset="0"/>
              </a:rPr>
              <a:t>class</a:t>
            </a:r>
            <a:r>
              <a:rPr lang="sl-SI" dirty="0" smtClean="0">
                <a:latin typeface="Courier New" pitchFamily="49" charset="0"/>
              </a:rPr>
              <a:t> Pujs: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__</a:t>
            </a:r>
            <a:r>
              <a:rPr lang="sl-SI" dirty="0" err="1" smtClean="0">
                <a:latin typeface="Courier New" pitchFamily="49" charset="0"/>
              </a:rPr>
              <a:t>init</a:t>
            </a:r>
            <a:r>
              <a:rPr lang="sl-SI" dirty="0" smtClean="0">
                <a:latin typeface="Courier New" pitchFamily="49" charset="0"/>
              </a:rPr>
              <a:t>__ (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</a:rPr>
              <a:t>serijskaStev</a:t>
            </a:r>
            <a:r>
              <a:rPr lang="sl-SI" dirty="0" smtClean="0">
                <a:latin typeface="Courier New" pitchFamily="49" charset="0"/>
              </a:rPr>
              <a:t> = "NEDOLOČENO", </a:t>
            </a:r>
            <a:r>
              <a:rPr lang="sl-SI" dirty="0" err="1" smtClean="0">
                <a:latin typeface="Courier New" pitchFamily="49" charset="0"/>
              </a:rPr>
              <a:t>zacTeza</a:t>
            </a:r>
            <a:r>
              <a:rPr lang="sl-SI" dirty="0" smtClean="0">
                <a:latin typeface="Courier New" pitchFamily="49" charset="0"/>
              </a:rPr>
              <a:t> = 1.0) :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self.serijska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serijskaStev</a:t>
            </a:r>
            <a:r>
              <a:rPr lang="sl-SI" dirty="0" smtClean="0">
                <a:latin typeface="Courier New" pitchFamily="49" charset="0"/>
              </a:rPr>
              <a:t>  # ni potrebe za lastnost!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._teza = 1 # ker potrebujemo začetno težo za kontrolo!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self.teza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zacTeza</a:t>
            </a:r>
            <a:r>
              <a:rPr lang="sl-SI" dirty="0" smtClean="0">
                <a:latin typeface="Courier New" pitchFamily="49" charset="0"/>
              </a:rPr>
              <a:t> # tu pa uporabimo lastnost!</a:t>
            </a:r>
          </a:p>
          <a:p>
            <a:r>
              <a:rPr lang="sl-SI" dirty="0" smtClean="0"/>
              <a:t> </a:t>
            </a:r>
          </a:p>
          <a:p>
            <a:r>
              <a:rPr lang="sl-SI" dirty="0" smtClean="0">
                <a:latin typeface="Courier New" pitchFamily="49" charset="0"/>
              </a:rPr>
              <a:t>   @</a:t>
            </a:r>
            <a:r>
              <a:rPr lang="sl-SI" dirty="0" err="1" smtClean="0">
                <a:latin typeface="Courier New" pitchFamily="49" charset="0"/>
              </a:rPr>
              <a:t>property</a:t>
            </a:r>
            <a:endParaRPr lang="sl-SI" dirty="0" smtClean="0">
              <a:latin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teza(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):</a:t>
            </a:r>
          </a:p>
          <a:p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return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._teza</a:t>
            </a:r>
          </a:p>
          <a:p>
            <a:endParaRPr lang="sl-SI" sz="800" dirty="0" smtClean="0">
              <a:latin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</a:rPr>
              <a:t>   @</a:t>
            </a:r>
            <a:r>
              <a:rPr lang="sl-SI" dirty="0" err="1" smtClean="0">
                <a:latin typeface="Courier New" pitchFamily="49" charset="0"/>
              </a:rPr>
              <a:t>teza.setter</a:t>
            </a:r>
            <a:endParaRPr lang="sl-SI" dirty="0" smtClean="0">
              <a:latin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teza(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</a:rPr>
              <a:t>novaTeza</a:t>
            </a:r>
            <a:r>
              <a:rPr lang="sl-SI" dirty="0" smtClean="0">
                <a:latin typeface="Courier New" pitchFamily="49" charset="0"/>
              </a:rPr>
              <a:t>):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''' </a:t>
            </a:r>
            <a:r>
              <a:rPr lang="sl-SI" dirty="0" err="1" smtClean="0">
                <a:latin typeface="Courier New" pitchFamily="49" charset="0"/>
              </a:rPr>
              <a:t>smislena</a:t>
            </a:r>
            <a:r>
              <a:rPr lang="sl-SI" dirty="0" smtClean="0">
                <a:latin typeface="Courier New" pitchFamily="49" charset="0"/>
              </a:rPr>
              <a:t> nova teza je le med 0 in 250 kg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    in če ni več kot 15% spremembe od zadnjič '''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spM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self.teza</a:t>
            </a:r>
            <a:r>
              <a:rPr lang="sl-SI" dirty="0" smtClean="0">
                <a:latin typeface="Courier New" pitchFamily="49" charset="0"/>
              </a:rPr>
              <a:t> * 0.85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zgM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self.teza</a:t>
            </a:r>
            <a:r>
              <a:rPr lang="sl-SI" dirty="0" smtClean="0">
                <a:latin typeface="Courier New" pitchFamily="49" charset="0"/>
              </a:rPr>
              <a:t> * 1.15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if</a:t>
            </a:r>
            <a:r>
              <a:rPr lang="sl-SI" dirty="0" smtClean="0">
                <a:latin typeface="Courier New" pitchFamily="49" charset="0"/>
              </a:rPr>
              <a:t> 0 &lt; </a:t>
            </a:r>
            <a:r>
              <a:rPr lang="sl-SI" dirty="0" err="1" smtClean="0">
                <a:latin typeface="Courier New" pitchFamily="49" charset="0"/>
              </a:rPr>
              <a:t>novaTeza</a:t>
            </a:r>
            <a:r>
              <a:rPr lang="sl-SI" dirty="0" smtClean="0">
                <a:latin typeface="Courier New" pitchFamily="49" charset="0"/>
              </a:rPr>
              <a:t> &lt;= 250 and </a:t>
            </a:r>
            <a:r>
              <a:rPr lang="sl-SI" dirty="0" err="1" smtClean="0">
                <a:latin typeface="Courier New" pitchFamily="49" charset="0"/>
              </a:rPr>
              <a:t>spM</a:t>
            </a:r>
            <a:r>
              <a:rPr lang="sl-SI" dirty="0" smtClean="0">
                <a:latin typeface="Courier New" pitchFamily="49" charset="0"/>
              </a:rPr>
              <a:t> &lt; </a:t>
            </a:r>
            <a:r>
              <a:rPr lang="sl-SI" dirty="0" err="1" smtClean="0">
                <a:latin typeface="Courier New" pitchFamily="49" charset="0"/>
              </a:rPr>
              <a:t>novaTeza</a:t>
            </a:r>
            <a:r>
              <a:rPr lang="sl-SI" dirty="0" smtClean="0">
                <a:latin typeface="Courier New" pitchFamily="49" charset="0"/>
              </a:rPr>
              <a:t> &lt;= </a:t>
            </a:r>
            <a:r>
              <a:rPr lang="sl-SI" dirty="0" err="1" smtClean="0">
                <a:latin typeface="Courier New" pitchFamily="49" charset="0"/>
              </a:rPr>
              <a:t>zgM</a:t>
            </a:r>
            <a:r>
              <a:rPr lang="sl-SI" dirty="0" smtClean="0">
                <a:latin typeface="Courier New" pitchFamily="49" charset="0"/>
              </a:rPr>
              <a:t> :</a:t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._teza = </a:t>
            </a:r>
            <a:r>
              <a:rPr lang="sl-SI" dirty="0" err="1" smtClean="0">
                <a:latin typeface="Courier New" pitchFamily="49" charset="0"/>
              </a:rPr>
              <a:t>novaTeza</a:t>
            </a:r>
            <a:endParaRPr lang="sl-SI" dirty="0" smtClean="0">
              <a:latin typeface="Courier New" pitchFamily="49" charset="0"/>
            </a:endParaRPr>
          </a:p>
        </p:txBody>
      </p:sp>
      <p:pic>
        <p:nvPicPr>
          <p:cNvPr id="1026" name="Picture 2" descr="Rezultat iskanja slik za Pictures p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300" y="4033904"/>
            <a:ext cx="3060700" cy="248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66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C#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603500"/>
            <a:ext cx="6527801" cy="42545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ublic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Razred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_hrani;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Razred() // konstruktor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._hrani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Podatek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._hrani;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set {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._hrani 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};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57153" y="3022600"/>
            <a:ext cx="5982447" cy="3416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Razred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Razred();</a:t>
            </a:r>
          </a:p>
          <a:p>
            <a:pPr marL="0" indent="0">
              <a:buFont typeface="Wingdings 3" charset="2"/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mojO.Podatek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12;</a:t>
            </a:r>
          </a:p>
          <a:p>
            <a:pPr marL="0" indent="0">
              <a:buFont typeface="Wingdings 3" charset="2"/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mojO.Podatek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Font typeface="Wingdings 3" charset="2"/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mojO.Podatek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 *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mojO.Podatek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15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zultat iskanja slik za fraction cartoon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866" y="751904"/>
            <a:ext cx="1291588" cy="115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 Python v C#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115" y="2359660"/>
            <a:ext cx="5235686" cy="3416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lass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Ulomek :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0" indent="0">
              <a:buNone/>
            </a:pPr>
            <a:endParaRPr lang="sl-SI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st, im):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self.Stevec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st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self.Imenovalec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im </a:t>
            </a:r>
          </a:p>
          <a:p>
            <a:pPr marL="0" indent="0">
              <a:buNone/>
            </a:pPr>
            <a:endParaRPr lang="sl-SI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dirty="0" err="1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  <a:endParaRPr lang="sl-SI" dirty="0" smtClean="0">
              <a:solidFill>
                <a:schemeClr val="bg1">
                  <a:lumMod val="6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dirty="0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dirty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dirty="0" err="1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b="1" dirty="0" err="1">
                <a:solidFill>
                  <a:srgbClr val="66FF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b="1" dirty="0">
                <a:solidFill>
                  <a:srgbClr val="66FF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._st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0" name="Picture 2" descr="Rezultat iskanja slik za fraction cartoon pictu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473" y="4414202"/>
            <a:ext cx="1662708" cy="190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84801" y="2359660"/>
            <a:ext cx="5235686" cy="3416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Ulomek {</a:t>
            </a:r>
          </a:p>
          <a:p>
            <a:pPr marL="0" indent="0">
              <a:buFont typeface="Wingdings 3" charset="2"/>
              <a:buNone/>
            </a:pPr>
            <a:r>
              <a:rPr lang="sl-SI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b="1" dirty="0" smtClean="0">
                <a:solidFill>
                  <a:srgbClr val="66FF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_st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_im;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Ulomek(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st, 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im) {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this.Stevec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st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self.Imenovalec</a:t>
            </a: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im 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</a:p>
          <a:p>
            <a:pPr marL="0" indent="0">
              <a:buFont typeface="Wingdings 3" charset="2"/>
              <a:buNone/>
            </a:pPr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9115" y="2222500"/>
            <a:ext cx="2086085" cy="673100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384801" y="2137897"/>
            <a:ext cx="2086085" cy="673100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49115" y="2235200"/>
            <a:ext cx="2086085" cy="673100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80873" y="3462868"/>
            <a:ext cx="3878427" cy="1515532"/>
          </a:xfrm>
          <a:prstGeom prst="round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721351" y="3150524"/>
            <a:ext cx="4719434" cy="1559810"/>
          </a:xfrm>
          <a:prstGeom prst="round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51848" y="5377021"/>
            <a:ext cx="1975995" cy="369332"/>
          </a:xfrm>
          <a:prstGeom prst="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r>
              <a:rPr lang="sl-SI" dirty="0"/>
              <a:t>Konstruktor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8" idx="0"/>
          </p:cNvCxnSpPr>
          <p:nvPr/>
        </p:nvCxnSpPr>
        <p:spPr>
          <a:xfrm flipV="1">
            <a:off x="5439846" y="4699000"/>
            <a:ext cx="1494354" cy="678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0"/>
            <a:endCxn id="12" idx="3"/>
          </p:cNvCxnSpPr>
          <p:nvPr/>
        </p:nvCxnSpPr>
        <p:spPr>
          <a:xfrm flipH="1" flipV="1">
            <a:off x="4559300" y="4220634"/>
            <a:ext cx="880546" cy="11563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22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zultat iskanja slik za fraction cartoon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866" y="751904"/>
            <a:ext cx="1291588" cy="115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Python v C#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71500" y="2359660"/>
            <a:ext cx="5956301" cy="3416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@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  <a:endParaRPr lang="sl-SI" sz="2400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._st</a:t>
            </a:r>
          </a:p>
          <a:p>
            <a:pPr marL="0" indent="0">
              <a:buNone/>
            </a:pPr>
            <a:r>
              <a:rPr lang="sl-SI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@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Stevec.setter</a:t>
            </a:r>
            <a:endParaRPr lang="sl-SI" sz="2400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st):</a:t>
            </a:r>
          </a:p>
          <a:p>
            <a:pPr marL="0" indent="0">
              <a:buNone/>
            </a:pP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._st = st</a:t>
            </a:r>
          </a:p>
          <a:p>
            <a:pPr marL="0" indent="0">
              <a:buNone/>
            </a:pPr>
            <a:endParaRPr lang="sl-SI" sz="2400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0" name="Picture 2" descr="Rezultat iskanja slik za fraction cartoon pictu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792" y="973668"/>
            <a:ext cx="731145" cy="83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054600" y="2359660"/>
            <a:ext cx="6437361" cy="3416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Stevec</a:t>
            </a:r>
            <a:endParaRPr lang="sl-SI" sz="2400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{</a:t>
            </a:r>
          </a:p>
          <a:p>
            <a:pPr marL="0" indent="0">
              <a:buFont typeface="Wingdings 3" charset="2"/>
              <a:buNone/>
            </a:pPr>
            <a:r>
              <a:rPr lang="sl-SI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his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._st; }</a:t>
            </a:r>
          </a:p>
          <a:p>
            <a:pPr marL="0" indent="0">
              <a:buFont typeface="Wingdings 3" charset="2"/>
              <a:buNone/>
            </a:pPr>
            <a:endParaRPr lang="sl-SI" sz="2400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set {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._st = </a:t>
            </a:r>
            <a:r>
              <a:rPr lang="sl-SI" sz="24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;}</a:t>
            </a:r>
          </a:p>
          <a:p>
            <a:pPr marL="0" indent="0">
              <a:buFont typeface="Wingdings 3" charset="2"/>
              <a:buNone/>
            </a:pP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buFont typeface="Wingdings 3" charset="2"/>
              <a:buNone/>
            </a:pPr>
            <a:r>
              <a:rPr lang="sl-SI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L="0" indent="0">
              <a:buFont typeface="Wingdings 3" charset="2"/>
              <a:buNone/>
            </a:pPr>
            <a:endParaRPr lang="sl-SI" sz="2400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sz="24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</a:p>
          <a:p>
            <a:pPr marL="0" indent="0">
              <a:buFont typeface="Wingdings 3" charset="2"/>
              <a:buNone/>
            </a:pPr>
            <a:endParaRPr lang="en-US" sz="24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7618" y="2359660"/>
            <a:ext cx="3510781" cy="1463040"/>
          </a:xfrm>
          <a:prstGeom prst="round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341913" y="3089910"/>
            <a:ext cx="4668987" cy="990600"/>
          </a:xfrm>
          <a:prstGeom prst="round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97617" y="3822700"/>
            <a:ext cx="4000310" cy="1471930"/>
          </a:xfrm>
          <a:prstGeom prst="round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317480" y="4135607"/>
            <a:ext cx="4693419" cy="990600"/>
          </a:xfrm>
          <a:prstGeom prst="round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4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zultat iskanja slik za fraction cartoon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866" y="751904"/>
            <a:ext cx="1291588" cy="115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Python v C#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36221" y="2357120"/>
            <a:ext cx="4767580" cy="391067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._st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.setter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im):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 == 0: </a:t>
            </a:r>
          </a:p>
          <a:p>
            <a:pPr marL="0" indent="0">
              <a:buFont typeface="Wingdings 3" charset="2"/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('Imenovalec ne ' +</a:t>
            </a:r>
          </a:p>
          <a:p>
            <a:pPr marL="0" indent="0">
              <a:buFont typeface="Wingdings 3" charset="2"/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'more biti nič!')</a:t>
            </a: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._im = im</a:t>
            </a:r>
          </a:p>
          <a:p>
            <a:pPr marL="0" indent="0">
              <a:buFont typeface="Wingdings 3" charset="2"/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</a:p>
          <a:p>
            <a:pPr marL="0" indent="0">
              <a:buFont typeface="Wingdings 3" charset="2"/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0" name="Picture 2" descr="Rezultat iskanja slik za fraction cartoon pictu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100" y="792379"/>
            <a:ext cx="935846" cy="106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097073" y="2357120"/>
            <a:ext cx="7073900" cy="341632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{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._im;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set {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0)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("Imenovalec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ne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+   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"more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biti nič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!');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._im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;}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52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Python v C#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760" y="2375234"/>
            <a:ext cx="10249480" cy="474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sl-SI" dirty="0" err="1" smtClean="0">
                <a:latin typeface="Courier New" pitchFamily="49" charset="0"/>
              </a:rPr>
              <a:t>class</a:t>
            </a:r>
            <a:r>
              <a:rPr lang="sl-SI" dirty="0" smtClean="0">
                <a:latin typeface="Courier New" pitchFamily="49" charset="0"/>
              </a:rPr>
              <a:t> Pujs: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__</a:t>
            </a:r>
            <a:r>
              <a:rPr lang="sl-SI" dirty="0" err="1" smtClean="0">
                <a:latin typeface="Courier New" pitchFamily="49" charset="0"/>
              </a:rPr>
              <a:t>init</a:t>
            </a:r>
            <a:r>
              <a:rPr lang="sl-SI" dirty="0" smtClean="0">
                <a:latin typeface="Courier New" pitchFamily="49" charset="0"/>
              </a:rPr>
              <a:t>__ (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</a:rPr>
              <a:t>serijskaStev</a:t>
            </a:r>
            <a:r>
              <a:rPr lang="sl-SI" dirty="0" smtClean="0">
                <a:latin typeface="Courier New" pitchFamily="49" charset="0"/>
              </a:rPr>
              <a:t> = "NEDOLOČENO", </a:t>
            </a:r>
            <a:r>
              <a:rPr lang="sl-SI" dirty="0" err="1" smtClean="0">
                <a:latin typeface="Courier New" pitchFamily="49" charset="0"/>
              </a:rPr>
              <a:t>zacTeza</a:t>
            </a:r>
            <a:r>
              <a:rPr lang="sl-SI" dirty="0" smtClean="0">
                <a:latin typeface="Courier New" pitchFamily="49" charset="0"/>
              </a:rPr>
              <a:t> = 1.0) :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self.serijska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serijskaStev</a:t>
            </a:r>
            <a:r>
              <a:rPr lang="sl-SI" dirty="0" smtClean="0">
                <a:latin typeface="Courier New" pitchFamily="49" charset="0"/>
              </a:rPr>
              <a:t>  # ni potrebe za lastnost!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._teza = 1 # ker potrebujemo začetno težo za kontrolo!</a:t>
            </a:r>
          </a:p>
          <a:p>
            <a:pPr eaLnBrk="1" hangingPunct="1">
              <a:buFont typeface="Arial" charset="0"/>
              <a:buNone/>
            </a:pPr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self.teza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zacTeza</a:t>
            </a:r>
            <a:r>
              <a:rPr lang="sl-SI" dirty="0" smtClean="0">
                <a:latin typeface="Courier New" pitchFamily="49" charset="0"/>
              </a:rPr>
              <a:t> # tu pa uporabimo lastnost!</a:t>
            </a:r>
          </a:p>
          <a:p>
            <a:r>
              <a:rPr lang="sl-SI" dirty="0" smtClean="0"/>
              <a:t> </a:t>
            </a:r>
          </a:p>
          <a:p>
            <a:r>
              <a:rPr lang="sl-SI" dirty="0" smtClean="0">
                <a:latin typeface="Courier New" pitchFamily="49" charset="0"/>
              </a:rPr>
              <a:t>   @</a:t>
            </a:r>
            <a:r>
              <a:rPr lang="sl-SI" dirty="0" err="1" smtClean="0">
                <a:latin typeface="Courier New" pitchFamily="49" charset="0"/>
              </a:rPr>
              <a:t>property</a:t>
            </a:r>
            <a:endParaRPr lang="sl-SI" dirty="0" smtClean="0">
              <a:latin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teza(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):</a:t>
            </a:r>
          </a:p>
          <a:p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return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._teza</a:t>
            </a:r>
          </a:p>
          <a:p>
            <a:endParaRPr lang="sl-SI" sz="800" dirty="0" smtClean="0">
              <a:latin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</a:rPr>
              <a:t>   @</a:t>
            </a:r>
            <a:r>
              <a:rPr lang="sl-SI" dirty="0" err="1" smtClean="0">
                <a:latin typeface="Courier New" pitchFamily="49" charset="0"/>
              </a:rPr>
              <a:t>teza.setter</a:t>
            </a:r>
            <a:endParaRPr lang="sl-SI" dirty="0" smtClean="0">
              <a:latin typeface="Courier New" pitchFamily="49" charset="0"/>
            </a:endParaRPr>
          </a:p>
          <a:p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</a:rPr>
              <a:t> teza(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</a:rPr>
              <a:t>novaTeza</a:t>
            </a:r>
            <a:r>
              <a:rPr lang="sl-SI" dirty="0" smtClean="0">
                <a:latin typeface="Courier New" pitchFamily="49" charset="0"/>
              </a:rPr>
              <a:t>):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''' </a:t>
            </a:r>
            <a:r>
              <a:rPr lang="sl-SI" dirty="0" err="1" smtClean="0">
                <a:latin typeface="Courier New" pitchFamily="49" charset="0"/>
              </a:rPr>
              <a:t>smislena</a:t>
            </a:r>
            <a:r>
              <a:rPr lang="sl-SI" dirty="0" smtClean="0">
                <a:latin typeface="Courier New" pitchFamily="49" charset="0"/>
              </a:rPr>
              <a:t> nova teza je le med 0 in 250 kg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    in če ni več kot 15% spremembe od zadnjič '''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spM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self.teza</a:t>
            </a:r>
            <a:r>
              <a:rPr lang="sl-SI" dirty="0" smtClean="0">
                <a:latin typeface="Courier New" pitchFamily="49" charset="0"/>
              </a:rPr>
              <a:t> * 0.85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zgM</a:t>
            </a:r>
            <a:r>
              <a:rPr lang="sl-SI" dirty="0" smtClean="0">
                <a:latin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</a:rPr>
              <a:t>self.teza</a:t>
            </a:r>
            <a:r>
              <a:rPr lang="sl-SI" dirty="0" smtClean="0">
                <a:latin typeface="Courier New" pitchFamily="49" charset="0"/>
              </a:rPr>
              <a:t> * 1.15</a:t>
            </a:r>
          </a:p>
          <a:p>
            <a:pPr lvl="1">
              <a:lnSpc>
                <a:spcPct val="80000"/>
              </a:lnSpc>
            </a:pPr>
            <a:r>
              <a:rPr lang="sl-SI" dirty="0" smtClean="0">
                <a:latin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</a:rPr>
              <a:t>if</a:t>
            </a:r>
            <a:r>
              <a:rPr lang="sl-SI" dirty="0" smtClean="0">
                <a:latin typeface="Courier New" pitchFamily="49" charset="0"/>
              </a:rPr>
              <a:t> 0 &lt; </a:t>
            </a:r>
            <a:r>
              <a:rPr lang="sl-SI" dirty="0" err="1" smtClean="0">
                <a:latin typeface="Courier New" pitchFamily="49" charset="0"/>
              </a:rPr>
              <a:t>novaTeza</a:t>
            </a:r>
            <a:r>
              <a:rPr lang="sl-SI" dirty="0" smtClean="0">
                <a:latin typeface="Courier New" pitchFamily="49" charset="0"/>
              </a:rPr>
              <a:t> &lt;= 250 and </a:t>
            </a:r>
            <a:r>
              <a:rPr lang="sl-SI" dirty="0" err="1" smtClean="0">
                <a:latin typeface="Courier New" pitchFamily="49" charset="0"/>
              </a:rPr>
              <a:t>spM</a:t>
            </a:r>
            <a:r>
              <a:rPr lang="sl-SI" dirty="0" smtClean="0">
                <a:latin typeface="Courier New" pitchFamily="49" charset="0"/>
              </a:rPr>
              <a:t> &lt; </a:t>
            </a:r>
            <a:r>
              <a:rPr lang="sl-SI" dirty="0" err="1" smtClean="0">
                <a:latin typeface="Courier New" pitchFamily="49" charset="0"/>
              </a:rPr>
              <a:t>novaTeza</a:t>
            </a:r>
            <a:r>
              <a:rPr lang="sl-SI" dirty="0" smtClean="0">
                <a:latin typeface="Courier New" pitchFamily="49" charset="0"/>
              </a:rPr>
              <a:t> &lt;= </a:t>
            </a:r>
            <a:r>
              <a:rPr lang="sl-SI" dirty="0" err="1" smtClean="0">
                <a:latin typeface="Courier New" pitchFamily="49" charset="0"/>
              </a:rPr>
              <a:t>zgM</a:t>
            </a:r>
            <a:r>
              <a:rPr lang="sl-SI" dirty="0" smtClean="0">
                <a:latin typeface="Courier New" pitchFamily="49" charset="0"/>
              </a:rPr>
              <a:t> :</a:t>
            </a:r>
            <a:br>
              <a:rPr lang="sl-SI" dirty="0" smtClean="0">
                <a:latin typeface="Courier New" pitchFamily="49" charset="0"/>
              </a:rPr>
            </a:br>
            <a:r>
              <a:rPr lang="sl-SI" dirty="0" smtClean="0">
                <a:latin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</a:rPr>
              <a:t>self</a:t>
            </a:r>
            <a:r>
              <a:rPr lang="sl-SI" dirty="0" smtClean="0">
                <a:latin typeface="Courier New" pitchFamily="49" charset="0"/>
              </a:rPr>
              <a:t>._teza = </a:t>
            </a:r>
            <a:r>
              <a:rPr lang="sl-SI" dirty="0" err="1" smtClean="0">
                <a:latin typeface="Courier New" pitchFamily="49" charset="0"/>
              </a:rPr>
              <a:t>novaTeza</a:t>
            </a:r>
            <a:endParaRPr lang="sl-SI" dirty="0" smtClean="0">
              <a:latin typeface="Courier New" pitchFamily="49" charset="0"/>
            </a:endParaRPr>
          </a:p>
        </p:txBody>
      </p:sp>
      <p:pic>
        <p:nvPicPr>
          <p:cNvPr id="1026" name="Picture 2" descr="Rezultat iskanja slik za Pictures p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300" y="4033904"/>
            <a:ext cx="3060700" cy="248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91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PYThon</a:t>
            </a:r>
            <a:r>
              <a:rPr lang="sl-SI" dirty="0" smtClean="0"/>
              <a:t> – različni načini ustvarjanja objektov (privzeti parametri)</a:t>
            </a:r>
          </a:p>
          <a:p>
            <a:endParaRPr lang="sl-SI" dirty="0" smtClean="0"/>
          </a:p>
          <a:p>
            <a:r>
              <a:rPr lang="sl-SI" dirty="0" smtClean="0"/>
              <a:t>C#: VEČ KONSTRUKTORJEV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47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PRAVOKOTNIK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 x 5</a:t>
            </a:r>
          </a:p>
          <a:p>
            <a:endParaRPr lang="en-US" dirty="0"/>
          </a:p>
          <a:p>
            <a:r>
              <a:rPr lang="en-US" dirty="0" err="1" smtClean="0"/>
              <a:t>Neničelne</a:t>
            </a:r>
            <a:r>
              <a:rPr lang="en-US" dirty="0" smtClean="0"/>
              <a:t> </a:t>
            </a:r>
            <a:r>
              <a:rPr lang="en-US" dirty="0" err="1" smtClean="0"/>
              <a:t>stranice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62634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696" y="0"/>
            <a:ext cx="117983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ublic class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Ulomek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//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kje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hranimo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podatke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private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private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Ulomek() { // konstruktor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this.st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1;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this.im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2;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}      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PovejSt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 return this.st; }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PovejIm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return this.st;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void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NastaviIm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if 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0) throw new Exception("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ne more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0!")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this.im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void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NastaviSt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{     this.st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}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8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79653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>
                <a:solidFill>
                  <a:srgbClr val="2B91AF"/>
                </a:solidFill>
                <a:latin typeface="Consolas" panose="020B0609020204030204" pitchFamily="49" charset="0"/>
              </a:rPr>
              <a:t>Pravokotnik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strA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strB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A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get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{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.strA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set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(value &lt; 0)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throw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Exception(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Stranica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mora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biti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pozitivna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!"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.strA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B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get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{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.strB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set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(value &lt; 0)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throw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Exception(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Stranica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mora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biti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pozitivna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!"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.strB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77382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783" y="612845"/>
            <a:ext cx="114896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>
                <a:solidFill>
                  <a:srgbClr val="2B91AF"/>
                </a:solidFill>
                <a:latin typeface="Consolas" panose="020B0609020204030204" pitchFamily="49" charset="0"/>
              </a:rPr>
              <a:t>Pravokotnik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Ploscina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*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Obseg()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2 * (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override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ToString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sl-SI" dirty="0">
                <a:solidFill>
                  <a:srgbClr val="A31515"/>
                </a:solidFill>
                <a:latin typeface="Consolas" panose="020B0609020204030204" pitchFamily="49" charset="0"/>
              </a:rPr>
              <a:t>" x "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88487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8000"/>
                </a:solidFill>
                <a:latin typeface="Consolas" panose="020B0609020204030204" pitchFamily="49" charset="0"/>
              </a:rPr>
              <a:t>Za </a:t>
            </a:r>
            <a:r>
              <a:rPr lang="sl-SI" dirty="0">
                <a:solidFill>
                  <a:srgbClr val="008000"/>
                </a:solidFill>
                <a:latin typeface="Consolas" panose="020B0609020204030204" pitchFamily="49" charset="0"/>
              </a:rPr>
              <a:t>vsakega študenta poznamo </a:t>
            </a:r>
            <a:r>
              <a:rPr lang="en-US" dirty="0" smtClean="0">
                <a:solidFill>
                  <a:srgbClr val="008000"/>
                </a:solidFill>
                <a:latin typeface="Consolas" panose="020B0609020204030204" pitchFamily="49" charset="0"/>
              </a:rPr>
              <a:t>IM</a:t>
            </a:r>
            <a:r>
              <a:rPr lang="sl-SI" dirty="0" smtClean="0">
                <a:solidFill>
                  <a:srgbClr val="008000"/>
                </a:solidFill>
                <a:latin typeface="Consolas" panose="020B0609020204030204" pitchFamily="49" charset="0"/>
              </a:rPr>
              <a:t>e</a:t>
            </a:r>
            <a:r>
              <a:rPr lang="sl-SI" dirty="0">
                <a:solidFill>
                  <a:srgbClr val="008000"/>
                </a:solidFill>
                <a:latin typeface="Consolas" panose="020B0609020204030204" pitchFamily="49" charset="0"/>
              </a:rPr>
              <a:t>, številko čevljev, IQ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09158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847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2B91AF"/>
                </a:solidFill>
                <a:latin typeface="Consolas" panose="020B0609020204030204" pitchFamily="49" charset="0"/>
              </a:rPr>
              <a:t>Student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>
                <a:solidFill>
                  <a:srgbClr val="008000"/>
                </a:solidFill>
                <a:latin typeface="Consolas" panose="020B0609020204030204" pitchFamily="49" charset="0"/>
              </a:rPr>
              <a:t>// Za vsakega študenta poznamo 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>
                <a:solidFill>
                  <a:srgbClr val="008000"/>
                </a:solidFill>
                <a:latin typeface="Consolas" panose="020B0609020204030204" pitchFamily="49" charset="0"/>
              </a:rPr>
              <a:t>// ime, številko čevljev, IQ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ime;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st_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cevljev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iq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Ime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get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{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.ime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StCevlji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get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{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.st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_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cevljev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set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((value &lt; 30) || (value &gt; 60))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throw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Exception(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nesmislena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številka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čevljev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.st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_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cevljev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9803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73475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IQ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get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{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.iq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set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((value &lt; 0) || (value &gt; 200))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throw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Exception(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dirty="0" err="1" smtClean="0">
                <a:solidFill>
                  <a:srgbClr val="A31515"/>
                </a:solidFill>
                <a:latin typeface="Consolas" panose="020B0609020204030204" pitchFamily="49" charset="0"/>
              </a:rPr>
              <a:t>nesmiselen</a:t>
            </a:r>
            <a:r>
              <a:rPr lang="en-US" dirty="0" smtClean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IQ"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.iq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override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ToString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.Ime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sl-SI" dirty="0">
                <a:solidFill>
                  <a:srgbClr val="A31515"/>
                </a:solidFill>
                <a:latin typeface="Consolas" panose="020B0609020204030204" pitchFamily="49" charset="0"/>
              </a:rPr>
              <a:t>" ima IQ "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.IQ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sl-SI" dirty="0">
                <a:solidFill>
                  <a:srgbClr val="A31515"/>
                </a:solidFill>
                <a:latin typeface="Consolas" panose="020B0609020204030204" pitchFamily="49" charset="0"/>
              </a:rPr>
              <a:t>" in številko čevljev "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.StCevlji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2B91AF"/>
                </a:solidFill>
                <a:latin typeface="Consolas" panose="020B0609020204030204" pitchFamily="49" charset="0"/>
              </a:rPr>
              <a:t>Student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imeS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sIQ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100,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stC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40)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imeS.Length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== 0)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throw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Exception(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Ime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ne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sme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biti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prazen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niz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!"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.ime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imeS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.IQ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sIQ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.StCevlji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stC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38200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Datum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1300" y="2146300"/>
            <a:ext cx="124333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Datum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private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mesec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7;  //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kako hranimo podatek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Mesec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get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mesec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kje je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if ((value &gt; 0) &amp;&amp; (value &lt; 13))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esec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value;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9960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Avtomatske lastnosti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96900" y="3126244"/>
            <a:ext cx="106553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sl-SI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sl-SI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azred 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public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Lastnost_1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{ get</a:t>
            </a:r>
            <a:r>
              <a:rPr lang="sl-SI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set; }</a:t>
            </a:r>
          </a:p>
          <a:p>
            <a:r>
              <a:rPr lang="sl-SI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Lastnost_2 {</a:t>
            </a:r>
            <a:r>
              <a:rPr lang="sl-SI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sl-SI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set; }</a:t>
            </a:r>
          </a:p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69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Vedno vsaj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4294967295"/>
          </p:nvPr>
        </p:nvSpPr>
        <p:spPr>
          <a:xfrm>
            <a:off x="537758" y="2318082"/>
            <a:ext cx="6558540" cy="419759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Točka{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Točka(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kx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ky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this.X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kx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this.Y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ky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{ // lastnost x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 set;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>
              <a:buNone/>
            </a:pP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Y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; set;  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} 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5600" y="3245658"/>
            <a:ext cx="47853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 ozadju "skrita" spremenljivka, ki hrani x (in  ena, ki hrani y)</a:t>
            </a:r>
          </a:p>
          <a:p>
            <a:endParaRPr lang="sl-SI" dirty="0"/>
          </a:p>
          <a:p>
            <a:r>
              <a:rPr lang="sl-SI" dirty="0" smtClean="0"/>
              <a:t>Kasneje lahko napišemo "prave" </a:t>
            </a:r>
            <a:r>
              <a:rPr lang="sl-SI" dirty="0" err="1" smtClean="0"/>
              <a:t>get</a:t>
            </a:r>
            <a:r>
              <a:rPr lang="sl-SI" dirty="0" smtClean="0"/>
              <a:t>/set metode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0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Primeri</a:t>
            </a:r>
            <a:r>
              <a:rPr lang="en-US" dirty="0" smtClean="0"/>
              <a:t>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>
                <a:hlinkClick r:id="rId2"/>
              </a:rPr>
              <a:t>https://</a:t>
            </a:r>
            <a:r>
              <a:rPr lang="sl-SI" dirty="0" smtClean="0">
                <a:hlinkClick r:id="rId2"/>
              </a:rPr>
              <a:t>www.tutorialspoint.com/csharp/csharp_classes.htm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Kaj</a:t>
            </a:r>
            <a:r>
              <a:rPr lang="en-US" dirty="0" smtClean="0"/>
              <a:t> je dobro, </a:t>
            </a:r>
            <a:r>
              <a:rPr lang="en-US" dirty="0" err="1" smtClean="0"/>
              <a:t>kaj</a:t>
            </a:r>
            <a:r>
              <a:rPr lang="en-US" dirty="0" smtClean="0"/>
              <a:t> </a:t>
            </a:r>
            <a:r>
              <a:rPr lang="en-US" dirty="0" err="1" smtClean="0"/>
              <a:t>slabo</a:t>
            </a:r>
            <a:r>
              <a:rPr lang="en-US" dirty="0" smtClean="0"/>
              <a:t> 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8764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Ampak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138" y="2320867"/>
            <a:ext cx="10965103" cy="3416300"/>
          </a:xfrm>
        </p:spPr>
        <p:txBody>
          <a:bodyPr>
            <a:noAutofit/>
          </a:bodyPr>
          <a:lstStyle/>
          <a:p>
            <a:r>
              <a:rPr lang="sl-SI" sz="2400" dirty="0"/>
              <a:t>U</a:t>
            </a:r>
            <a:r>
              <a:rPr lang="sl-SI" sz="2400" dirty="0" smtClean="0"/>
              <a:t>poraba</a:t>
            </a: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f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ifi.teza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12.5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u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l.stevec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5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ul.imenovalec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/ 2 == 0)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fifi.teza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ul.stevec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+ 3)/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ul.imenovalec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/>
              <a:t>j</a:t>
            </a:r>
            <a:r>
              <a:rPr lang="sl-SI" sz="2400" dirty="0" smtClean="0"/>
              <a:t>e „mamljiva“ za uporabnika in tudi verjetno bolj pregledna kot 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fifi.spremeniTezo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(12.5)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ul.nastaviStevec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(5)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ul.povejImenovalec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 /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2 == 0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fifi.spremeniTezo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ul.povejStevec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 + 3)/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ul.povejImenovalec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())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;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lvl="1"/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endParaRPr lang="sl-SI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3E5DE-56C9-4C8A-97A7-9470082ADB19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941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ZATO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LASTNOSTI / PROPERTY</a:t>
            </a:r>
          </a:p>
          <a:p>
            <a:endParaRPr lang="sl-SI" dirty="0"/>
          </a:p>
          <a:p>
            <a:r>
              <a:rPr lang="sl-SI" dirty="0" smtClean="0"/>
              <a:t>"navidezno" uporabljamo spremenljivke, dejansko pa kličemo metode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2139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Razred Točka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V 2D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378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Točka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4294967295"/>
          </p:nvPr>
        </p:nvSpPr>
        <p:spPr>
          <a:xfrm>
            <a:off x="218900" y="2560320"/>
            <a:ext cx="5877100" cy="3698240"/>
          </a:xfr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public class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Točka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public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x;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public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y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// konstruktor (__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 iz Pythona)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public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Točka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kx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ky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{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this.x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kx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</a:p>
          <a:p>
            <a:pPr marL="0" indent="0"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public override string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"(" +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this.x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+ "," +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+ ")";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4294967295"/>
          </p:nvPr>
        </p:nvSpPr>
        <p:spPr>
          <a:xfrm>
            <a:off x="6177280" y="2926080"/>
            <a:ext cx="5877100" cy="3037840"/>
          </a:xfr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Program    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static void Main(string[]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Točka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new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Točka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(12, 5);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mt.x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-7;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</a:p>
          <a:p>
            <a:pPr marL="0" indent="0"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30349" y="5130800"/>
            <a:ext cx="5171440" cy="1127760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p Arrow Callout 2"/>
          <p:cNvSpPr/>
          <p:nvPr/>
        </p:nvSpPr>
        <p:spPr>
          <a:xfrm>
            <a:off x="2100810" y="6258560"/>
            <a:ext cx="2113280" cy="396240"/>
          </a:xfrm>
          <a:prstGeom prst="upArrowCallou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accent1"/>
                </a:solidFill>
              </a:rPr>
              <a:t>KASNEJE!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7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Enkapsulacija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Kaj, če bomo morali točko predstaviti (interno) drugače (npr. kot tabelo z dvema elementoma)</a:t>
            </a:r>
          </a:p>
          <a:p>
            <a:r>
              <a:rPr lang="sl-SI" dirty="0" smtClean="0"/>
              <a:t>Recimo, da želimo, da so točke samo v prvem kvadrantu …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0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399011" y="218123"/>
            <a:ext cx="11037657" cy="823912"/>
          </a:xfrm>
        </p:spPr>
        <p:txBody>
          <a:bodyPr>
            <a:normAutofit/>
          </a:bodyPr>
          <a:lstStyle/>
          <a:p>
            <a:r>
              <a:rPr lang="sl-SI" sz="3600" dirty="0" smtClean="0"/>
              <a:t>Točka</a:t>
            </a:r>
            <a:endParaRPr lang="sl-SI" sz="3600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2"/>
          </p:nvPr>
        </p:nvSpPr>
        <p:spPr>
          <a:xfrm>
            <a:off x="222036" y="2310938"/>
            <a:ext cx="4342013" cy="4414982"/>
          </a:xfr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Točka{</a:t>
            </a:r>
          </a:p>
          <a:p>
            <a:pPr marL="0" indent="0">
              <a:buNone/>
            </a:pPr>
            <a:r>
              <a:rPr lang="sl-SI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_x;</a:t>
            </a:r>
          </a:p>
          <a:p>
            <a:pPr marL="0" indent="0">
              <a:buNone/>
            </a:pPr>
            <a:r>
              <a:rPr lang="sl-SI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_y;</a:t>
            </a:r>
          </a:p>
          <a:p>
            <a:pPr marL="0" indent="0"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Točka(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kx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ky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pPr marL="0" indent="0">
              <a:buNone/>
            </a:pPr>
            <a:r>
              <a:rPr lang="sl-SI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// konstruktor</a:t>
            </a:r>
          </a:p>
          <a:p>
            <a:pPr marL="0" indent="0"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kx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ky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>
              <a:buNone/>
            </a:pPr>
            <a:r>
              <a:rPr lang="sl-SI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{ // lastnost </a:t>
            </a:r>
            <a:r>
              <a:rPr lang="en-US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X</a:t>
            </a:r>
            <a:endParaRPr lang="sl-SI" sz="1600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{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_x; }</a:t>
            </a:r>
          </a:p>
          <a:p>
            <a:pPr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  set {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this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._x =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value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; }</a:t>
            </a:r>
          </a:p>
          <a:p>
            <a:pPr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}</a:t>
            </a:r>
          </a:p>
          <a:p>
            <a:pPr>
              <a:buNone/>
            </a:pPr>
            <a:endParaRPr lang="sl-SI" sz="1600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</a:t>
            </a:r>
            <a:endParaRPr lang="sl-SI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2"/>
          </p:nvPr>
        </p:nvSpPr>
        <p:spPr>
          <a:xfrm>
            <a:off x="5458230" y="2310938"/>
            <a:ext cx="6733770" cy="3324543"/>
          </a:xfr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Y 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  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{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this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._y; }</a:t>
            </a:r>
          </a:p>
          <a:p>
            <a:pPr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   set {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this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._y = </a:t>
            </a:r>
            <a:r>
              <a:rPr lang="sl-SI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value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; }</a:t>
            </a:r>
          </a:p>
          <a:p>
            <a:pPr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} </a:t>
            </a:r>
          </a:p>
          <a:p>
            <a:pPr>
              <a:buNone/>
            </a:pPr>
            <a:endParaRPr lang="sl-SI" sz="1600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public override string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   {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"(" + </a:t>
            </a:r>
            <a:r>
              <a:rPr lang="en-US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this.X</a:t>
            </a:r>
            <a:r>
              <a:rPr lang="en-US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"," + </a:t>
            </a:r>
            <a:r>
              <a:rPr lang="en-US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this.Y</a:t>
            </a:r>
            <a:r>
              <a:rPr lang="en-US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")";</a:t>
            </a:r>
          </a:p>
          <a:p>
            <a:pPr marL="0" indent="0">
              <a:buNone/>
            </a:pP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sl-SI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</a:t>
            </a:r>
            <a:endParaRPr lang="sl-SI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19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6760" y="0"/>
            <a:ext cx="10515600" cy="1325563"/>
          </a:xfrm>
        </p:spPr>
        <p:txBody>
          <a:bodyPr/>
          <a:lstStyle/>
          <a:p>
            <a:r>
              <a:rPr lang="sl-SI" dirty="0" err="1" smtClean="0"/>
              <a:t>property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46760" y="2636203"/>
            <a:ext cx="10515600" cy="3864607"/>
          </a:xfrm>
        </p:spPr>
        <p:txBody>
          <a:bodyPr>
            <a:noAutofit/>
          </a:bodyPr>
          <a:lstStyle/>
          <a:p>
            <a:r>
              <a:rPr lang="sl-SI" sz="2400" dirty="0"/>
              <a:t>"križanec" med metodo in (javno) </a:t>
            </a:r>
            <a:r>
              <a:rPr lang="sl-SI" sz="2400" dirty="0" smtClean="0"/>
              <a:t>lastnostjo</a:t>
            </a:r>
          </a:p>
          <a:p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obj.Lastnost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= izraz</a:t>
            </a:r>
          </a:p>
          <a:p>
            <a:r>
              <a:rPr lang="sl-SI" sz="2800" dirty="0" smtClean="0"/>
              <a:t>Dejansko takrat pokličemo ustrezno metodo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set</a:t>
            </a:r>
            <a:r>
              <a:rPr lang="sl-SI" sz="2800" dirty="0" smtClean="0"/>
              <a:t> in tako spremenimo</a:t>
            </a:r>
          </a:p>
          <a:p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value</a:t>
            </a:r>
            <a:r>
              <a:rPr lang="sl-SI" sz="2800" dirty="0" smtClean="0"/>
              <a:t> v metodi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set</a:t>
            </a:r>
            <a:r>
              <a:rPr lang="sl-SI" sz="2800" dirty="0" smtClean="0"/>
              <a:t> pomeni vrednost izraza </a:t>
            </a:r>
          </a:p>
          <a:p>
            <a:r>
              <a:rPr lang="sl-SI" sz="2800" dirty="0" smtClean="0"/>
              <a:t>Če ne želimo dovoliti spreminjanja lastnosti</a:t>
            </a:r>
          </a:p>
          <a:p>
            <a:pPr lvl="1"/>
            <a:r>
              <a:rPr lang="sl-SI" sz="2400" dirty="0" smtClean="0"/>
              <a:t>Metodo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set</a:t>
            </a:r>
            <a:r>
              <a:rPr lang="sl-SI" sz="2400" dirty="0" smtClean="0"/>
              <a:t> spustimo, imamo le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get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398CB-462E-4B63-A875-8E26D1687E2A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2738415" y="5072074"/>
            <a:ext cx="5294641" cy="142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endParaRPr lang="en-US" sz="2800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556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196</TotalTime>
  <Words>1844</Words>
  <Application>Microsoft Office PowerPoint</Application>
  <PresentationFormat>Widescreen</PresentationFormat>
  <Paragraphs>390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Century Gothic</vt:lpstr>
      <vt:lpstr>Consolas</vt:lpstr>
      <vt:lpstr>Courier New</vt:lpstr>
      <vt:lpstr>Wingdings 3</vt:lpstr>
      <vt:lpstr>Ion Boardroom</vt:lpstr>
      <vt:lpstr>Objektno programiranje v C#</vt:lpstr>
      <vt:lpstr>PowerPoint Presentation</vt:lpstr>
      <vt:lpstr>Ampak</vt:lpstr>
      <vt:lpstr>ZATO</vt:lpstr>
      <vt:lpstr>Razred Točka</vt:lpstr>
      <vt:lpstr>Točka</vt:lpstr>
      <vt:lpstr>Enkapsulacija</vt:lpstr>
      <vt:lpstr>PowerPoint Presentation</vt:lpstr>
      <vt:lpstr>property</vt:lpstr>
      <vt:lpstr>property</vt:lpstr>
      <vt:lpstr>Python</vt:lpstr>
      <vt:lpstr>Python II</vt:lpstr>
      <vt:lpstr>C#</vt:lpstr>
      <vt:lpstr>Iz Python v C#</vt:lpstr>
      <vt:lpstr>Python v C#</vt:lpstr>
      <vt:lpstr>Python v C#</vt:lpstr>
      <vt:lpstr>Python v C#</vt:lpstr>
      <vt:lpstr>DEMO</vt:lpstr>
      <vt:lpstr>PRAVOKOTNIK</vt:lpstr>
      <vt:lpstr>PowerPoint Presentation</vt:lpstr>
      <vt:lpstr>PowerPoint Presentation</vt:lpstr>
      <vt:lpstr>STUDENT</vt:lpstr>
      <vt:lpstr>PowerPoint Presentation</vt:lpstr>
      <vt:lpstr>PowerPoint Presentation</vt:lpstr>
      <vt:lpstr>Datum </vt:lpstr>
      <vt:lpstr>Avtomatske lastnosti</vt:lpstr>
      <vt:lpstr>Vedno vsaj</vt:lpstr>
      <vt:lpstr>Primeri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Objektno programiranje v C#</dc:title>
  <dc:creator>Matija Lokar</dc:creator>
  <cp:lastModifiedBy>Matija Lokar</cp:lastModifiedBy>
  <cp:revision>20</cp:revision>
  <dcterms:created xsi:type="dcterms:W3CDTF">2018-10-27T12:42:25Z</dcterms:created>
  <dcterms:modified xsi:type="dcterms:W3CDTF">2021-03-29T12:05:10Z</dcterms:modified>
</cp:coreProperties>
</file>