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2"/>
  </p:notesMasterIdLst>
  <p:sldIdLst>
    <p:sldId id="278" r:id="rId5"/>
    <p:sldId id="281" r:id="rId6"/>
    <p:sldId id="282" r:id="rId7"/>
    <p:sldId id="280" r:id="rId8"/>
    <p:sldId id="283" r:id="rId9"/>
    <p:sldId id="284" r:id="rId10"/>
    <p:sldId id="27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19" autoAdjust="0"/>
  </p:normalViewPr>
  <p:slideViewPr>
    <p:cSldViewPr snapToGrid="0">
      <p:cViewPr varScale="1">
        <p:scale>
          <a:sx n="101" d="100"/>
          <a:sy n="101" d="100"/>
        </p:scale>
        <p:origin x="13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  <a:t>4/22/2022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P%20vs%20NP%20on%20TV%20-%20Computerphile" TargetMode="External"/><Relationship Id="rId13" Type="http://schemas.openxmlformats.org/officeDocument/2006/relationships/hyperlink" Target="https://youtuhttps/youtu.be/Of_cpDNoZtE?list=PLjC8ZiJ_42pzM9bjRdzq5YXOBy5A4EU_U.be/Of_cpDNoZtE?list=PLjC8ZiJ_42pzM9bjRdzq5YXOBy5A4EU_U" TargetMode="External"/><Relationship Id="rId3" Type="http://schemas.openxmlformats.org/officeDocument/2006/relationships/notesSlide" Target="../notesSlides/notesSlide1.xml"/><Relationship Id="rId7" Type="http://schemas.openxmlformats.org/officeDocument/2006/relationships/hyperlink" Target="https://www.youtube.com/watch?v=YX40hbAHx3s" TargetMode="External"/><Relationship Id="rId12" Type="http://schemas.openxmlformats.org/officeDocument/2006/relationships/hyperlink" Target="https://www.youtube.com/watch?v=u2DLlNQiPB4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3.png"/><Relationship Id="rId11" Type="http://schemas.openxmlformats.org/officeDocument/2006/relationships/hyperlink" Target="https://youtu.be/moPtwq_cVH8?list=PLjC8ZiJ_42pzM9bjRdzq5YXOBy5A4EU_U" TargetMode="External"/><Relationship Id="rId5" Type="http://schemas.openxmlformats.org/officeDocument/2006/relationships/image" Target="../media/image12.jpeg"/><Relationship Id="rId15" Type="http://schemas.openxmlformats.org/officeDocument/2006/relationships/hyperlink" Target="https://youtu.be/XDTOs8MgQfg?list=PLjC8ZiJ_42pzM9bjRdzq5YXOBy5A4EU_U" TargetMode="External"/><Relationship Id="rId10" Type="http://schemas.openxmlformats.org/officeDocument/2006/relationships/hyperlink" Target="https://www.youtube.com/watch?v=EHp4FPyajKQ" TargetMode="External"/><Relationship Id="rId4" Type="http://schemas.openxmlformats.org/officeDocument/2006/relationships/image" Target="../media/image1.jpeg"/><Relationship Id="rId9" Type="http://schemas.openxmlformats.org/officeDocument/2006/relationships/hyperlink" Target="https://www.youtube.com/watch?v=OY41QYPI8cw" TargetMode="External"/><Relationship Id="rId14" Type="http://schemas.openxmlformats.org/officeDocument/2006/relationships/hyperlink" Target="https://www.youtube.com/watch?v=jQPb7DRMoZ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03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P  vs. NP</a:t>
            </a:r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A7E19AE-AFAB-4F97-A12B-2461702BF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66675"/>
            <a:ext cx="12153900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2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83431E-276E-447D-9075-16581891F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" y="223837"/>
            <a:ext cx="12058650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29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26ACB3-6653-45AC-8B70-9E3EDFDEA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" y="100012"/>
            <a:ext cx="11458575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090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57B13-B9D4-42E8-A5F2-34422416D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" y="19050"/>
            <a:ext cx="11953875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10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mplexity — Classes and Their Limitations | by Yamac Eren Ay | Mar, 2022 |  Medium">
            <a:extLst>
              <a:ext uri="{FF2B5EF4-FFF2-40B4-BE49-F238E27FC236}">
                <a16:creationId xmlns:a16="http://schemas.microsoft.com/office/drawing/2014/main" id="{DCC32898-89DF-45A6-84CF-665390EE7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295275"/>
            <a:ext cx="6610350" cy="626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86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anchor="b">
            <a:normAutofit/>
          </a:bodyPr>
          <a:lstStyle/>
          <a:p>
            <a:pPr algn="l"/>
            <a:r>
              <a:rPr lang="en-US" sz="4000" dirty="0" err="1"/>
              <a:t>Povezave</a:t>
            </a:r>
            <a:r>
              <a:rPr lang="en-US" sz="4000" dirty="0"/>
              <a:t>	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1600" b="0" i="0" dirty="0">
                <a:effectLst/>
                <a:latin typeface="Roboto" panose="02000000000000000000" pitchFamily="2" charset="0"/>
                <a:hlinkClick r:id="rId7"/>
              </a:rPr>
              <a:t>P vs. NP and the Computational Complexity Zoo</a:t>
            </a:r>
            <a:endParaRPr lang="en-US" sz="2000" b="0" i="0" dirty="0">
              <a:effectLst/>
              <a:latin typeface="Roboto" panose="02000000000000000000" pitchFamily="2" charset="0"/>
              <a:hlinkClick r:id="rId8"/>
            </a:endParaRPr>
          </a:p>
          <a:p>
            <a:r>
              <a:rPr lang="en-US" sz="1600" b="0" i="0" dirty="0">
                <a:effectLst/>
                <a:latin typeface="Roboto" panose="02000000000000000000" pitchFamily="2" charset="0"/>
                <a:hlinkClick r:id="rId9"/>
              </a:rPr>
              <a:t>P vs. NP - An Introduction</a:t>
            </a:r>
            <a:endParaRPr lang="en-US" sz="1600" b="0" i="0" dirty="0">
              <a:effectLst/>
              <a:latin typeface="Roboto" panose="02000000000000000000" pitchFamily="2" charset="0"/>
            </a:endParaRPr>
          </a:p>
          <a:p>
            <a:r>
              <a:rPr lang="en-US" sz="1600" dirty="0">
                <a:effectLst/>
                <a:latin typeface="Roboto" panose="02000000000000000000" pitchFamily="2" charset="0"/>
                <a:hlinkClick r:id="rId10"/>
              </a:rPr>
              <a:t>P vs. NP - The Biggest Unsolved Problem in Computer Science</a:t>
            </a:r>
            <a:endParaRPr lang="en-US" sz="1600" dirty="0">
              <a:effectLst/>
              <a:latin typeface="Roboto" panose="02000000000000000000" pitchFamily="2" charset="0"/>
            </a:endParaRPr>
          </a:p>
          <a:p>
            <a:r>
              <a:rPr lang="en-US" sz="1600" dirty="0">
                <a:effectLst/>
                <a:latin typeface="Roboto" panose="02000000000000000000" pitchFamily="2" charset="0"/>
                <a:hlinkClick r:id="rId11"/>
              </a:rPr>
              <a:t>Lecture 23: Computational Complexity</a:t>
            </a:r>
            <a:endParaRPr lang="en-US" sz="1600" dirty="0">
              <a:effectLst/>
              <a:latin typeface="Roboto" panose="02000000000000000000" pitchFamily="2" charset="0"/>
            </a:endParaRPr>
          </a:p>
          <a:p>
            <a:r>
              <a:rPr lang="en-US" sz="1600" dirty="0">
                <a:effectLst/>
                <a:latin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 vs NP on TV – Computerphile</a:t>
            </a:r>
            <a:endParaRPr lang="en-US" sz="1600" dirty="0">
              <a:effectLst/>
              <a:latin typeface="Roboto" panose="02000000000000000000" pitchFamily="2" charset="0"/>
            </a:endParaRPr>
          </a:p>
          <a:p>
            <a:r>
              <a:rPr lang="en-US" sz="1600" dirty="0">
                <a:effectLst/>
                <a:latin typeface="Roboto" panose="02000000000000000000" pitchFamily="2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is complexity theory? (P vs. NP explained visually)</a:t>
            </a:r>
            <a:endParaRPr lang="en-US" sz="1600" dirty="0">
              <a:effectLst/>
              <a:latin typeface="Roboto" panose="02000000000000000000" pitchFamily="2" charset="0"/>
            </a:endParaRPr>
          </a:p>
          <a:p>
            <a:r>
              <a:rPr lang="en-US" sz="1600" dirty="0">
                <a:effectLst/>
                <a:latin typeface="Roboto" panose="02000000000000000000" pitchFamily="2" charset="0"/>
                <a:hlinkClick r:id="rId13"/>
              </a:rPr>
              <a:t>The Formal Definition of P (P vs NP)</a:t>
            </a:r>
            <a:endParaRPr lang="en-US" sz="1600" dirty="0">
              <a:effectLst/>
              <a:latin typeface="Roboto" panose="02000000000000000000" pitchFamily="2" charset="0"/>
            </a:endParaRPr>
          </a:p>
          <a:p>
            <a:r>
              <a:rPr lang="en-US" sz="1600" dirty="0">
                <a:effectLst/>
                <a:latin typeface="Roboto" panose="02000000000000000000" pitchFamily="2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Computers Can't Do - with Kevin Buzzard</a:t>
            </a:r>
            <a:endParaRPr lang="en-US" sz="1600" dirty="0">
              <a:effectLst/>
              <a:latin typeface="Roboto" panose="02000000000000000000" pitchFamily="2" charset="0"/>
            </a:endParaRPr>
          </a:p>
          <a:p>
            <a:r>
              <a:rPr lang="en-US" sz="1600" dirty="0">
                <a:effectLst/>
                <a:latin typeface="Roboto" panose="02000000000000000000" pitchFamily="2" charset="0"/>
                <a:hlinkClick r:id="rId15"/>
              </a:rPr>
              <a:t>Donald Knuth: P=NP | AI</a:t>
            </a:r>
            <a:endParaRPr lang="en-US" sz="1600" dirty="0">
              <a:effectLst/>
              <a:latin typeface="Roboto" panose="02000000000000000000" pitchFamily="2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{24576826-4D04-4B96-AA25-75D695D26F45}tf55705232_win32</Template>
  <TotalTime>75</TotalTime>
  <Words>86</Words>
  <Application>Microsoft Office PowerPoint</Application>
  <PresentationFormat>Widescreen</PresentationFormat>
  <Paragraphs>12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Goudy Old Style</vt:lpstr>
      <vt:lpstr>Roboto</vt:lpstr>
      <vt:lpstr>Wingdings 2</vt:lpstr>
      <vt:lpstr>SlateVTI</vt:lpstr>
      <vt:lpstr>P  vs. NP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Povezave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 vs. NP</dc:title>
  <dc:creator>Lokar, Matija</dc:creator>
  <cp:lastModifiedBy>Lokar, Matija</cp:lastModifiedBy>
  <cp:revision>2</cp:revision>
  <dcterms:created xsi:type="dcterms:W3CDTF">2022-04-08T13:47:15Z</dcterms:created>
  <dcterms:modified xsi:type="dcterms:W3CDTF">2022-04-22T07:31:01Z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